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46" Type="http://schemas.openxmlformats.org/officeDocument/2006/relationships/font" Target="fonts/Lato-bold.fntdata"/><Relationship Id="rId23" Type="http://schemas.openxmlformats.org/officeDocument/2006/relationships/slide" Target="slides/slide18.xml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cc96aaa1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cc96aaa1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cc96aaa1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cc96aaa1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cc96aaa1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cc96aaa1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cc96aaa1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cc96aaa1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cc96aaa1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cc96aaa1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cc96aaa1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8cc96aaa1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cc96aaa17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cc96aaa17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cc96aaa1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cc96aaa1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cc96aaa1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cc96aaa1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cc96aaa1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cc96aaa1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cc96aaa1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cc96aaa1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cc96aaa1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8cc96aaa1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8cc96aaa1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8cc96aaa1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cc96aaa1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cc96aaa1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cc96aaa1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8cc96aaa1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cc96aaa1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cc96aaa1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cc96aaa17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cc96aaa1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cc96aaa17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cc96aaa1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cc96aaa17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cc96aaa1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cc96aaa1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8cc96aaa1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8cc96aaa1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8cc96aaa1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cc96aaa1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cc96aaa1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cc96aaa17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8cc96aaa1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cc96aaa17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8cc96aaa17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cc96aaa17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cc96aaa1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cc96aaa17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cc96aaa17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8cc96aaa1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8cc96aaa1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cc96aaa17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8cc96aaa17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cc96aaa1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cc96aaa1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cc96aaa1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cc96aaa1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cc96aaa1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cc96aaa1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cc96aaa1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cc96aaa1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cc96aaa1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cc96aaa1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cc96aaa1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cc96aaa1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10850" y="1578400"/>
            <a:ext cx="5474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de Sistemas Embarcados (C213)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Clássico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Gualter Machado Mesquita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Isabela Rezende Barbosa da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Calculando o erro em malha aberta e fechada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50" y="1307850"/>
            <a:ext cx="51720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Plotando os gráficos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050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do erro pelo gráfico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(Setpoint - Valor final)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050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Cálculo do erro pelo código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1638925"/>
            <a:ext cx="35433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150" y="3103025"/>
            <a:ext cx="293370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os valores de erro obtidos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função em malha aberta possui um erro constante de -7.44, pois não há realimentação. Isso significa que a resposta temporal em regime estacionário permanece em 12.44.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 a realimentação na malha fechada, há uma melhoria no valor final com um erro de 1.42, ou seja, a resposta temporal em regime estacionário atinge o valor 3.58.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Enquanto o valor da malha fechada é uma melhoria comparado a malha aberta, podemos chegar no valor de referência utilizando um controlador PID.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Os métodos utilizados para construir os controladores foram o IMC (Clássico) e Integral do Erro (Novo)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do Modelo Interno (IMC)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Foi proposto por Rivera et al (1986).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 um modelo interno do processo, que utiliza a função de transferência da planta para determinar os ajustes dos parâmetros PID.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Seu uso presume-se um processo de baixa ordem sem atraso de resposta.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velocidade de resposta depende de um parâmetro 𝜆. Kp, Ti e Td tornam-se funções deste parâmetro.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Quanto menor o valor de 𝜆, mais rápida é a resposta e melhor é o desempenho. Porém, quanto mais baixo for 𝜆, mais sensível o processo será às perturbações.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um controlador PID, sugere-se que 𝜆 / θ &gt; 0.8, ou seja,  </a:t>
            </a:r>
            <a:r>
              <a:rPr lang="pt-BR"/>
              <a:t>𝜆 </a:t>
            </a:r>
            <a:r>
              <a:rPr lang="pt-BR"/>
              <a:t>&gt; 0.8*θ.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IMC - Equações</a:t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452563"/>
            <a:ext cx="72961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Implementando o IMC</a:t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1352450"/>
            <a:ext cx="43053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Implementando o IMC (sem ajustes)</a:t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263" y="1307850"/>
            <a:ext cx="253347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Implementando o IMC (sem ajustes)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6313875" y="1307925"/>
            <a:ext cx="23100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Lambda = 3.21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Kp, Ti, Td sem ajustes.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Como o IMC não prevê alterações para o tempo de atraso, temos este perfil do sinal, com um pouco de sobressinal e tempo de acomodação de aproximadamente 25s.</a:t>
            </a:r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Transferência do Grupo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321575" y="1059150"/>
            <a:ext cx="23100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 observáveis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Valor do degrau: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Valor máximo da saída: 12.44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Tempo de atraso: 4s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59075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Implementando o IMC (com ajustes)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6313875" y="1307925"/>
            <a:ext cx="23100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Lambda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Kp, Ti, Td sem ajustes.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Ajustes maiores no Lambda causam maior atraso para chegar no tempo de acomodação e, para valores muito maiores, o erro aumenta. Tempo de acomodação em 30s.</a:t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Implementando o IMC (com ajustes)</a:t>
            </a:r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6313875" y="1307925"/>
            <a:ext cx="23100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Lambda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Td = -0.7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Kp, Ti sem ajustes.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perfil do sinal antes do tempo de acomodação, com exceção do tempo de atraso de resposta, fica mais uniforme.</a:t>
            </a: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Implementando o IMC (com ajustes)</a:t>
            </a:r>
            <a:endParaRPr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6313875" y="1307925"/>
            <a:ext cx="23100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Lambda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Td = -0.7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Ti = -0.3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Kp sem ajustes.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sinal atinge o valor de referência mais cedo.</a:t>
            </a:r>
            <a:endParaRPr/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Implementando o IMC (com ajustes)</a:t>
            </a:r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6313875" y="1307925"/>
            <a:ext cx="23100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Lambda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Td = -0.7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Ti = -0.3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Kp = +0.1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Introduz sobressinal e o tempo de acomodação cai para aproximadamente 25s.</a:t>
            </a:r>
            <a:endParaRPr/>
          </a:p>
        </p:txBody>
      </p:sp>
      <p:pic>
        <p:nvPicPr>
          <p:cNvPr id="274" name="Google Shape;2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da Integral do Erro</a:t>
            </a:r>
            <a:endParaRPr/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 O Método da Integral do Erro é baseado na redução do índice de desempenho do sistema a ser controlado e pode ser dividido basicamente em dois grupos: Método da Integral do Erro Quadrático e Método do Erro Absoluto.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Cada um desses métodos possuem versões diferentes e as configurações possíveis para o controlador podem ter como critério de </a:t>
            </a:r>
            <a:r>
              <a:rPr lang="pt-BR"/>
              <a:t>p</a:t>
            </a:r>
            <a:r>
              <a:rPr lang="pt-BR"/>
              <a:t>rojeto a rejeição de distúrbios ou variações no set-point.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IAE (Integral do Erro Absoluto) - Equações</a:t>
            </a:r>
            <a:endParaRPr/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188" y="1307850"/>
            <a:ext cx="53435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IAE - Equações alternativas</a:t>
            </a:r>
            <a:endParaRPr/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1307850"/>
            <a:ext cx="72675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 txBox="1"/>
          <p:nvPr/>
        </p:nvSpPr>
        <p:spPr>
          <a:xfrm>
            <a:off x="938225" y="4358125"/>
            <a:ext cx="72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Fonte : https://www.abcm.org.br/upload/files/PII_IV_06.pdf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Implementando o IAE</a:t>
            </a:r>
            <a:endParaRPr/>
          </a:p>
        </p:txBody>
      </p:sp>
      <p:pic>
        <p:nvPicPr>
          <p:cNvPr id="299" name="Google Shape;2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438" y="1307850"/>
            <a:ext cx="51530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Implementando o IAE (sem ajustes)</a:t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6313875" y="1307925"/>
            <a:ext cx="23100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Kp</a:t>
            </a:r>
            <a:r>
              <a:rPr lang="pt-BR"/>
              <a:t>, </a:t>
            </a:r>
            <a:r>
              <a:rPr lang="pt-BR"/>
              <a:t>Ti, Td sem ajustes.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Sem nenhum ajuste, o método da Integral do Erro Absoluto deixa o sinal muito parecido com o do IMC, com a exceção do tempo de acomodação. Nota-se que não há mais ruído no tempo de atraso.</a:t>
            </a:r>
            <a:endParaRPr/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Implementando o IAE (com ajustes)</a:t>
            </a:r>
            <a:endParaRPr/>
          </a:p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6313875" y="1307925"/>
            <a:ext cx="23100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Kp = -0.1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Ti, Td sem ajustes.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ajuste em Kp remove o sobressinal, mantendo o mesmo tempo de acomodação. Ajustes maiores neste ou nos outros parâmetros introduzem sobressinal ou ruído no tempo de atraso.</a:t>
            </a:r>
            <a:endParaRPr/>
          </a:p>
        </p:txBody>
      </p:sp>
      <p:pic>
        <p:nvPicPr>
          <p:cNvPr id="313" name="Google Shape;3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Encontrando os valores de k, Ɵ e τ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325" y="1307850"/>
            <a:ext cx="624934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Comparativo entre o método IMC e o IAE</a:t>
            </a:r>
            <a:endParaRPr/>
          </a:p>
        </p:txBody>
      </p:sp>
      <p:sp>
        <p:nvSpPr>
          <p:cNvPr id="319" name="Google Shape;319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Utilizando um controlador PID que implementa o modelo clássico de sintonia IMC faz com que o processo atinja o valor de referência com sucesso.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Os ajustes melhoram o perfil do sinal, mantendo o mesmo tempo de acomodação sem instabilidade. O Kp pode ser ajustado para melhorar o tempo de acomodação a custo de introduzir sobressinal.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O sinal durante o tempo de atraso sofre ruído.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Um controlador PID que implementa o modelo IME também garante que o processo atinja o valor de referência, porém o sinal se mantém sem nenhum ruído com mínimas alterações no parâmetro Kp.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O tempo de acomodação nesse modelo foi maior do que o IMC.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do usuário - IMC</a:t>
            </a:r>
            <a:endParaRPr/>
          </a:p>
        </p:txBody>
      </p:sp>
      <p:pic>
        <p:nvPicPr>
          <p:cNvPr id="325" name="Google Shape;3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1307850"/>
            <a:ext cx="46863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do usuário - IMC Resultado</a:t>
            </a:r>
            <a:endParaRPr/>
          </a:p>
        </p:txBody>
      </p:sp>
      <p:pic>
        <p:nvPicPr>
          <p:cNvPr id="331" name="Google Shape;33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300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do usuário - IAE</a:t>
            </a:r>
            <a:endParaRPr/>
          </a:p>
        </p:txBody>
      </p:sp>
      <p:pic>
        <p:nvPicPr>
          <p:cNvPr id="337" name="Google Shape;3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1307850"/>
            <a:ext cx="47053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do usuário - IAE Resultado</a:t>
            </a:r>
            <a:endParaRPr/>
          </a:p>
        </p:txBody>
      </p:sp>
      <p:pic>
        <p:nvPicPr>
          <p:cNvPr id="343" name="Google Shape;34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300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>
            <p:ph type="title"/>
          </p:nvPr>
        </p:nvSpPr>
        <p:spPr>
          <a:xfrm>
            <a:off x="277200" y="1284675"/>
            <a:ext cx="58440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6300"/>
              <a:t>Obrigado pela atenção!</a:t>
            </a:r>
            <a:endParaRPr sz="6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Encontrando os valores de k, Ɵ e τ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438" y="1307850"/>
            <a:ext cx="671702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Encontrando os valores de k, Ɵ e τ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100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Estimando a função de transferência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13" y="1307850"/>
            <a:ext cx="52101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Plotando a função fornecida e a estimada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100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Ruído no início da função fornecida durante tempo morto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150" y="1307850"/>
            <a:ext cx="473994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Erro em relação a função fornecida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350" y="1307850"/>
            <a:ext cx="492318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