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Play" pitchFamily="2" charset="0"/>
      <p:regular r:id="rId19"/>
      <p:bold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0"/>
  </p:normalViewPr>
  <p:slideViewPr>
    <p:cSldViewPr snapToGrid="0">
      <p:cViewPr varScale="1">
        <p:scale>
          <a:sx n="92" d="100"/>
          <a:sy n="92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8c1f4b7eb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2b8c1f4b7eb_0_7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b8c1f4b7eb_0_7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8c1f4b7eb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b8c1f4b7eb_0_6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b8c1f4b7eb_0_6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8c1f4b7eb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b8c1f4b7e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8c1f4b7eb_0_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b8c1f4b7eb_0_6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b8c1f4b7eb_0_6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E9E9"/>
              </a:buClr>
              <a:buSzPts val="2400"/>
              <a:buNone/>
              <a:defRPr sz="2400">
                <a:solidFill>
                  <a:srgbClr val="E9E9E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2000"/>
              <a:buNone/>
              <a:defRPr sz="2000">
                <a:solidFill>
                  <a:srgbClr val="E9E9E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800"/>
              <a:buNone/>
              <a:defRPr sz="1800">
                <a:solidFill>
                  <a:srgbClr val="E9E9E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 descr="reti neurali convuluzionarie"/>
          <p:cNvPicPr preferRelativeResize="0"/>
          <p:nvPr/>
        </p:nvPicPr>
        <p:blipFill rotWithShape="1">
          <a:blip r:embed="rId3">
            <a:alphaModFix amt="50000"/>
          </a:blip>
          <a:srcRect t="8757" b="34992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409307" y="1108945"/>
            <a:ext cx="9373386" cy="2900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Play"/>
              <a:buNone/>
            </a:pPr>
            <a:r>
              <a:rPr lang="en-US" dirty="0" err="1">
                <a:solidFill>
                  <a:srgbClr val="FFFFFF"/>
                </a:solidFill>
              </a:rPr>
              <a:t>Reti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neurali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convoluzionali</a:t>
            </a:r>
            <a:r>
              <a:rPr lang="en-US" dirty="0">
                <a:solidFill>
                  <a:srgbClr val="FFFFFF"/>
                </a:solidFill>
              </a:rPr>
              <a:t> e </a:t>
            </a:r>
            <a:r>
              <a:rPr lang="en-US" dirty="0" err="1">
                <a:solidFill>
                  <a:srgbClr val="FFFFFF"/>
                </a:solidFill>
              </a:rPr>
              <a:t>approccio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moderno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alla</a:t>
            </a:r>
            <a:r>
              <a:rPr lang="en-US" dirty="0">
                <a:solidFill>
                  <a:srgbClr val="FFFFFF"/>
                </a:solidFill>
              </a:rPr>
              <a:t> Computer vision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Gualtiero Marenco Turi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Relatori: Prof. Ennio Ottaviani ed Ing. Andrea Rapuzzi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570" y="6145847"/>
            <a:ext cx="571500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904972" y="5987908"/>
            <a:ext cx="63913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Università degli studi di Genova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Statistica Matematica e Trattamento informatico dei dati</a:t>
            </a:r>
            <a:endParaRPr/>
          </a:p>
        </p:txBody>
      </p:sp>
      <p:cxnSp>
        <p:nvCxnSpPr>
          <p:cNvPr id="93" name="Google Shape;93;p13"/>
          <p:cNvCxnSpPr/>
          <p:nvPr/>
        </p:nvCxnSpPr>
        <p:spPr>
          <a:xfrm>
            <a:off x="3440784" y="4009463"/>
            <a:ext cx="527901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498825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E1E1E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/>
              <a:t>NEOCOGNITRON </a:t>
            </a:r>
            <a:r>
              <a:rPr lang="en-US" sz="4000"/>
              <a:t>(</a:t>
            </a:r>
            <a:r>
              <a:rPr lang="en-US"/>
              <a:t>1979)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6962200" y="2449263"/>
            <a:ext cx="4760400" cy="3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397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700"/>
              <a:t>Un primo esempio di CNN applicato al riconoscimento dei caratteri giapponesi scritti a mano, all’epoca non fu definita in questo modo, essa è servita da fonte di ispirazione per lo sviluppo delle reti neurali convoluzionali.</a:t>
            </a:r>
            <a:endParaRPr sz="2700"/>
          </a:p>
        </p:txBody>
      </p:sp>
      <p:pic>
        <p:nvPicPr>
          <p:cNvPr id="190" name="Google Shape;190;p22" descr="Kunihiko Fukushima - Asian Scientist Magaz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3600" y="50788"/>
            <a:ext cx="1910100" cy="1910100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50" y="2449200"/>
            <a:ext cx="6047450" cy="37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/>
              <a:t>LeNet (1998)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7978300" y="5074700"/>
            <a:ext cx="3289500" cy="6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Prima versione pioneristica di CNN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3">
            <a:alphaModFix/>
          </a:blip>
          <a:srcRect b="6707"/>
          <a:stretch/>
        </p:blipFill>
        <p:spPr>
          <a:xfrm>
            <a:off x="1257300" y="1474100"/>
            <a:ext cx="8936474" cy="26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/>
          <p:nvPr/>
        </p:nvSpPr>
        <p:spPr>
          <a:xfrm flipH="1">
            <a:off x="1257309" y="4365350"/>
            <a:ext cx="2592600" cy="2092800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lt1"/>
                </a:solidFill>
              </a:rPr>
              <a:t>Novità introdotte: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846574" y="4365350"/>
            <a:ext cx="4001400" cy="2092800"/>
          </a:xfrm>
          <a:prstGeom prst="round2DiagRect">
            <a:avLst>
              <a:gd name="adj1" fmla="val 0"/>
              <a:gd name="adj2" fmla="val 17764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2300">
                <a:solidFill>
                  <a:schemeClr val="lt1"/>
                </a:solidFill>
              </a:rPr>
              <a:t>Campi recettivi locali</a:t>
            </a:r>
            <a:endParaRPr sz="2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2300">
                <a:solidFill>
                  <a:schemeClr val="lt1"/>
                </a:solidFill>
              </a:rPr>
              <a:t>Condivisione dei pesi</a:t>
            </a:r>
            <a:endParaRPr sz="2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</a:pPr>
            <a:r>
              <a:rPr lang="en-US" sz="2300">
                <a:solidFill>
                  <a:schemeClr val="lt1"/>
                </a:solidFill>
              </a:rPr>
              <a:t>Struttura a catena di strati di convoluzione e subsampling</a:t>
            </a:r>
            <a:endParaRPr sz="1900"/>
          </a:p>
        </p:txBody>
      </p:sp>
      <p:grpSp>
        <p:nvGrpSpPr>
          <p:cNvPr id="201" name="Google Shape;201;p23"/>
          <p:cNvGrpSpPr/>
          <p:nvPr/>
        </p:nvGrpSpPr>
        <p:grpSpPr>
          <a:xfrm>
            <a:off x="3672642" y="5281855"/>
            <a:ext cx="348750" cy="347162"/>
            <a:chOff x="4858109" y="2631368"/>
            <a:chExt cx="316442" cy="315000"/>
          </a:xfrm>
        </p:grpSpPr>
        <p:sp>
          <p:nvSpPr>
            <p:cNvPr id="202" name="Google Shape;202;p23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1900"/>
              </a:br>
              <a:endParaRPr sz="19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566975" y="1496775"/>
            <a:ext cx="10786800" cy="46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500"/>
              <a:t>Dataset di addestramento di immagini a colori ed il nome della sfida annuale di classificazione di esso</a:t>
            </a:r>
            <a:endParaRPr sz="250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50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50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sz="2500"/>
          </a:p>
          <a:p>
            <a:pPr marL="1778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sz="2500"/>
              <a:t>Vincitore del 2012, è una pietra miliare nell’evoluzione CNN grazie a:</a:t>
            </a:r>
            <a:endParaRPr sz="2500"/>
          </a:p>
          <a:p>
            <a:pPr marL="45720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Migliore dataset: ImageNet vs MNIST</a:t>
            </a:r>
            <a:endParaRPr sz="2500"/>
          </a:p>
          <a:p>
            <a:pPr marL="45720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Architettura più profonda</a:t>
            </a:r>
            <a:endParaRPr sz="2500"/>
          </a:p>
          <a:p>
            <a:pPr marL="45720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Attivazione ReLU rispetto alla Sigmoid</a:t>
            </a:r>
            <a:endParaRPr sz="2500"/>
          </a:p>
          <a:p>
            <a:pPr marL="457200" marR="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Dropout regolarization: una tecnica che elimina un numero di unità durante ciascuna iterazione dell'addestramento, riducendo così la dipendenza tra di esse e generalizzando meglio.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0" y="839113"/>
            <a:ext cx="12192000" cy="498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ImagineNet (2010-2017)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2579013"/>
            <a:ext cx="12192000" cy="498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AlexNet (2012)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/>
          <p:nvPr/>
        </p:nvSpPr>
        <p:spPr>
          <a:xfrm>
            <a:off x="498825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E1E1E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/>
              <a:t>EfficientNet e ResNet</a:t>
            </a:r>
            <a:endParaRPr/>
          </a:p>
        </p:txBody>
      </p:sp>
      <p:sp>
        <p:nvSpPr>
          <p:cNvPr id="220" name="Google Shape;220;p25"/>
          <p:cNvSpPr/>
          <p:nvPr/>
        </p:nvSpPr>
        <p:spPr>
          <a:xfrm>
            <a:off x="498834" y="758952"/>
            <a:ext cx="1281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 txBox="1">
            <a:spLocks noGrp="1"/>
          </p:cNvSpPr>
          <p:nvPr>
            <p:ph type="body" idx="1"/>
          </p:nvPr>
        </p:nvSpPr>
        <p:spPr>
          <a:xfrm>
            <a:off x="838200" y="2371123"/>
            <a:ext cx="10515600" cy="38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Scomparsa del gradiente:  Aumentando la profondità i gradienti calcolati durante la retropropagazione diventano minuscoli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highlight>
                  <a:schemeClr val="accent2"/>
                </a:highlight>
              </a:rPr>
              <a:t>ResNet:</a:t>
            </a:r>
            <a:r>
              <a:rPr lang="en-US"/>
              <a:t> risolve il problema introducendo i collegamenti a salto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highlight>
                  <a:schemeClr val="accent2"/>
                </a:highlight>
              </a:rPr>
              <a:t>EfficientNet:</a:t>
            </a:r>
            <a:r>
              <a:rPr lang="en-US"/>
              <a:t> implementa ulteriori migliorie per incrementare l’efficenza computazionale e la stima degli iperparametri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/>
              <a:t>L’avvento dei Trasformer</a:t>
            </a:r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body" idx="1"/>
          </p:nvPr>
        </p:nvSpPr>
        <p:spPr>
          <a:xfrm>
            <a:off x="838200" y="1520325"/>
            <a:ext cx="10515600" cy="16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Un nuovo modello di ANN basato su un meccanismo chiamato </a:t>
            </a:r>
            <a:r>
              <a:rPr lang="en-US" b="1"/>
              <a:t>Autoattenzione</a:t>
            </a:r>
            <a:r>
              <a:rPr lang="en-US"/>
              <a:t>, riscuotono un grande successo nel campo del linguaggio.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Vengono applicati al campo della Computer Vision superando le performance delle CNN.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519109" y="675865"/>
            <a:ext cx="1281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/>
          </p:nvPr>
        </p:nvSpPr>
        <p:spPr>
          <a:xfrm>
            <a:off x="888900" y="3140025"/>
            <a:ext cx="4775400" cy="11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>
                <a:highlight>
                  <a:schemeClr val="accent2"/>
                </a:highlight>
              </a:rPr>
              <a:t>Trasformer VS CNN</a:t>
            </a:r>
            <a:endParaRPr>
              <a:highlight>
                <a:schemeClr val="accent2"/>
              </a:highlight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1"/>
          </p:nvPr>
        </p:nvSpPr>
        <p:spPr>
          <a:xfrm>
            <a:off x="684550" y="4032925"/>
            <a:ext cx="5030400" cy="2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82969"/>
              <a:buNone/>
            </a:pPr>
            <a:r>
              <a:rPr lang="en-US" sz="3374"/>
              <a:t>La sfida tra CNN e Trasformer rimane aperta: di recente, sono state addestrate delle CNN implementando alcuni accorgimenti dei modelli di Trasformer e altre tecniche innovative superando le performance dei Trasformer</a:t>
            </a:r>
            <a:r>
              <a:rPr lang="en-US"/>
              <a:t>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350" y="3344000"/>
            <a:ext cx="5030450" cy="31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-1" y="0"/>
            <a:ext cx="4818889" cy="6858000"/>
          </a:xfrm>
          <a:custGeom>
            <a:avLst/>
            <a:gdLst/>
            <a:ahLst/>
            <a:cxnLst/>
            <a:rect l="l" t="t" r="r" b="b"/>
            <a:pathLst>
              <a:path w="4818889" h="6858000" extrusionOk="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rgbClr val="E6E6E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algn="l" rotWithShape="0">
              <a:schemeClr val="dk1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1" y="0"/>
            <a:ext cx="4811477" cy="6858000"/>
          </a:xfrm>
          <a:custGeom>
            <a:avLst/>
            <a:gdLst/>
            <a:ahLst/>
            <a:cxnLst/>
            <a:rect l="l" t="t" r="r" b="b"/>
            <a:pathLst>
              <a:path w="4811477" h="6858000" extrusionOk="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621800" y="1161300"/>
            <a:ext cx="38163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lay"/>
              <a:buNone/>
            </a:pPr>
            <a:r>
              <a:rPr lang="en-US" sz="5300"/>
              <a:t>Foundation model</a:t>
            </a:r>
            <a:endParaRPr sz="5700"/>
          </a:p>
        </p:txBody>
      </p:sp>
      <p:sp>
        <p:nvSpPr>
          <p:cNvPr id="240" name="Google Shape;240;p27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1"/>
          </p:nvPr>
        </p:nvSpPr>
        <p:spPr>
          <a:xfrm>
            <a:off x="4718300" y="932700"/>
            <a:ext cx="7324200" cy="49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900"/>
              <a:t>Foundation models sono reti neurali preaddestrate su grandi dataset di immagini.</a:t>
            </a:r>
            <a:endParaRPr sz="2900"/>
          </a:p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900"/>
              <a:t>Sono addestrati su un vasto insieme di dati per imparare rappresentazioni generiche delle immagini, indipendentemente dai compiti specifici.</a:t>
            </a:r>
            <a:endParaRPr sz="2900"/>
          </a:p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2286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900"/>
              <a:t>Consentono di essere specializzati in nuovi task attraverso un veloce fine-tuning.</a:t>
            </a:r>
            <a:endParaRPr sz="29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8" descr="Lente di ingrandimento che mostra delle reti neurali"/>
          <p:cNvPicPr preferRelativeResize="0"/>
          <p:nvPr/>
        </p:nvPicPr>
        <p:blipFill rotWithShape="1">
          <a:blip r:embed="rId3">
            <a:alphaModFix/>
          </a:blip>
          <a:srcRect t="10712" b="18365"/>
          <a:stretch/>
        </p:blipFill>
        <p:spPr>
          <a:xfrm>
            <a:off x="-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8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9000">
                <a:srgbClr val="000000">
                  <a:alpha val="37647"/>
                </a:srgbClr>
              </a:gs>
              <a:gs pos="35000">
                <a:srgbClr val="000000">
                  <a:alpha val="76862"/>
                </a:srgbClr>
              </a:gs>
              <a:gs pos="4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 txBox="1"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 sz="5400"/>
              <a:t>Conclusioni</a:t>
            </a:r>
            <a:endParaRPr sz="5400"/>
          </a:p>
        </p:txBody>
      </p:sp>
      <p:sp>
        <p:nvSpPr>
          <p:cNvPr id="250" name="Google Shape;250;p28"/>
          <p:cNvSpPr txBox="1"/>
          <p:nvPr/>
        </p:nvSpPr>
        <p:spPr>
          <a:xfrm>
            <a:off x="7531598" y="2434200"/>
            <a:ext cx="43974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Cnn e ViT, una sfida aperta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Foundation models: Accesso esteso a un maggior numero di sviluppatori</a:t>
            </a:r>
            <a:endParaRPr sz="2000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Importanza dell'open-source: Garantire l'accessibilità e promuovere l'innovazione nel settore.</a:t>
            </a:r>
            <a:endParaRPr sz="20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Play"/>
              <a:buNone/>
            </a:pPr>
            <a:r>
              <a:rPr lang="en-US" sz="3700"/>
              <a:t>ARTIFICIAL NEURAL NETWORK (ANN)</a:t>
            </a:r>
            <a:endParaRPr sz="4700"/>
          </a:p>
        </p:txBody>
      </p:sp>
      <p:sp>
        <p:nvSpPr>
          <p:cNvPr id="101" name="Google Shape;101;p14"/>
          <p:cNvSpPr/>
          <p:nvPr/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1"/>
          </p:nvPr>
        </p:nvSpPr>
        <p:spPr>
          <a:xfrm>
            <a:off x="5608320" y="965199"/>
            <a:ext cx="5852100" cy="4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700"/>
              <a:t>Una categoria di modelli ispirati ai neuroni che interconnessi formando un flusso di comunicazione.</a:t>
            </a:r>
            <a:endParaRPr sz="27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70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7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700"/>
              <a:t>Ad ogni connessione è associato un peso numerico che si adatta dinamicamente agli input, simulando la capacità umana dell’apprendimento</a:t>
            </a:r>
            <a:endParaRPr sz="27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7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700"/>
              <a:t>Gli Hidden Layers sono gli strati collocati tra gli Input e Output Layers, averne molteplici concatenati è definito Deep Learning.</a:t>
            </a:r>
            <a:endParaRPr sz="310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 sz="1800"/>
          </a:p>
        </p:txBody>
      </p:sp>
      <p:pic>
        <p:nvPicPr>
          <p:cNvPr id="104" name="Google Shape;104;p14" descr="Immagine che contiene diagramma, linea, cerchio&#10;&#10;Descrizione generat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479" y="2705804"/>
            <a:ext cx="4443154" cy="3077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841250" y="502925"/>
            <a:ext cx="10509600" cy="17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"/>
              <a:buNone/>
            </a:pPr>
            <a:r>
              <a:rPr lang="en-US" sz="4300"/>
              <a:t>CNN: la soluzione per l’analisi di immagini</a:t>
            </a:r>
            <a:endParaRPr sz="3300"/>
          </a:p>
        </p:txBody>
      </p:sp>
      <p:sp>
        <p:nvSpPr>
          <p:cNvPr id="110" name="Google Shape;110;p15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841250" y="2912364"/>
            <a:ext cx="10270200" cy="1128074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400" b="1" dirty="0" err="1">
                <a:solidFill>
                  <a:schemeClr val="lt1"/>
                </a:solidFill>
              </a:rPr>
              <a:t>Troppi</a:t>
            </a:r>
            <a:r>
              <a:rPr lang="en-US" sz="2400" b="1" dirty="0">
                <a:solidFill>
                  <a:schemeClr val="lt1"/>
                </a:solidFill>
              </a:rPr>
              <a:t> </a:t>
            </a:r>
            <a:r>
              <a:rPr lang="en-US" sz="2400" b="1" dirty="0" err="1">
                <a:solidFill>
                  <a:schemeClr val="lt1"/>
                </a:solidFill>
              </a:rPr>
              <a:t>parametri</a:t>
            </a:r>
            <a:r>
              <a:rPr lang="en-US" sz="2400" b="1" dirty="0">
                <a:solidFill>
                  <a:schemeClr val="lt1"/>
                </a:solidFill>
              </a:rPr>
              <a:t> per </a:t>
            </a:r>
            <a:r>
              <a:rPr lang="en-US" sz="2400" b="1" dirty="0" err="1">
                <a:solidFill>
                  <a:schemeClr val="lt1"/>
                </a:solidFill>
              </a:rPr>
              <a:t>una</a:t>
            </a:r>
            <a:r>
              <a:rPr lang="en-US" sz="2400" b="1" dirty="0">
                <a:solidFill>
                  <a:schemeClr val="lt1"/>
                </a:solidFill>
              </a:rPr>
              <a:t> ANN:</a:t>
            </a:r>
            <a:endParaRPr sz="3000" b="1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000" i="1" dirty="0" err="1">
                <a:solidFill>
                  <a:schemeClr val="lt1"/>
                </a:solidFill>
              </a:rPr>
              <a:t>Immagine</a:t>
            </a:r>
            <a:r>
              <a:rPr lang="en-US" sz="2000" i="1" dirty="0">
                <a:solidFill>
                  <a:schemeClr val="lt1"/>
                </a:solidFill>
              </a:rPr>
              <a:t> a </a:t>
            </a:r>
            <a:r>
              <a:rPr lang="en-US" sz="2000" i="1" dirty="0" err="1">
                <a:solidFill>
                  <a:schemeClr val="lt1"/>
                </a:solidFill>
              </a:rPr>
              <a:t>colori</a:t>
            </a:r>
            <a:r>
              <a:rPr lang="en-US" sz="2000" i="1" dirty="0">
                <a:solidFill>
                  <a:schemeClr val="lt1"/>
                </a:solidFill>
              </a:rPr>
              <a:t> RGB 64x64  		64x64x3 </a:t>
            </a:r>
            <a:r>
              <a:rPr lang="en-US" sz="2000" i="1" dirty="0" err="1">
                <a:solidFill>
                  <a:schemeClr val="lt1"/>
                </a:solidFill>
              </a:rPr>
              <a:t>parametri</a:t>
            </a:r>
            <a:r>
              <a:rPr lang="en-US" sz="2000" i="1" dirty="0">
                <a:solidFill>
                  <a:schemeClr val="lt1"/>
                </a:solidFill>
              </a:rPr>
              <a:t> per </a:t>
            </a:r>
            <a:r>
              <a:rPr lang="en-US" sz="2000" i="1" dirty="0" err="1">
                <a:solidFill>
                  <a:schemeClr val="lt1"/>
                </a:solidFill>
              </a:rPr>
              <a:t>singolo</a:t>
            </a:r>
            <a:r>
              <a:rPr lang="en-US" sz="2000" i="1" dirty="0">
                <a:solidFill>
                  <a:schemeClr val="lt1"/>
                </a:solidFill>
              </a:rPr>
              <a:t> </a:t>
            </a:r>
            <a:r>
              <a:rPr lang="en-US" sz="2000" i="1" dirty="0" err="1">
                <a:solidFill>
                  <a:schemeClr val="lt1"/>
                </a:solidFill>
              </a:rPr>
              <a:t>neurone</a:t>
            </a:r>
            <a:r>
              <a:rPr lang="en-US" sz="2000" i="1" dirty="0">
                <a:solidFill>
                  <a:schemeClr val="lt1"/>
                </a:solidFill>
              </a:rPr>
              <a:t> </a:t>
            </a:r>
            <a:r>
              <a:rPr lang="en-US" sz="2000" i="1" dirty="0" err="1">
                <a:solidFill>
                  <a:schemeClr val="lt1"/>
                </a:solidFill>
              </a:rPr>
              <a:t>nel</a:t>
            </a:r>
            <a:r>
              <a:rPr lang="en-US" sz="2000" i="1" dirty="0">
                <a:solidFill>
                  <a:schemeClr val="lt1"/>
                </a:solidFill>
              </a:rPr>
              <a:t> 1° layer</a:t>
            </a:r>
            <a:endParaRPr sz="2600" i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5"/>
          <p:cNvSpPr/>
          <p:nvPr/>
        </p:nvSpPr>
        <p:spPr>
          <a:xfrm>
            <a:off x="841247" y="5275950"/>
            <a:ext cx="10270200" cy="10206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</a:rPr>
              <a:t>Le CNN, un ANN storicamente specializzato nella computer Vision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841259" y="4147900"/>
            <a:ext cx="10270200" cy="10206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lang="en-US" sz="2400" b="1">
                <a:solidFill>
                  <a:schemeClr val="lt1"/>
                </a:solidFill>
              </a:rPr>
              <a:t>Overfitting e costo computazionale</a:t>
            </a:r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>
            <a:off x="4331600" y="3673925"/>
            <a:ext cx="5898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558209" y="0"/>
            <a:ext cx="11167500" cy="2018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E1E1E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chemeClr val="dk1">
                <a:alpha val="498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566928" y="0"/>
            <a:ext cx="11155800" cy="20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60"/>
              <a:buFont typeface="Play"/>
              <a:buNone/>
            </a:pPr>
            <a:r>
              <a:rPr lang="en-US" sz="4260"/>
              <a:t>Architettura</a:t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498834" y="758952"/>
            <a:ext cx="1281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1"/>
          </p:nvPr>
        </p:nvSpPr>
        <p:spPr>
          <a:xfrm>
            <a:off x="1115568" y="2481943"/>
            <a:ext cx="101682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88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endParaRPr sz="2200"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75" y="2506576"/>
            <a:ext cx="10639850" cy="36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6395350" y="4875900"/>
            <a:ext cx="1164600" cy="45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9388950" y="5747325"/>
            <a:ext cx="703200" cy="26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974275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/>
              <a:t>Operazione di convoluzione</a:t>
            </a:r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00" y="1784350"/>
            <a:ext cx="6180300" cy="46702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798000" y="3908825"/>
            <a:ext cx="4375500" cy="25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Il filtro scorre sull’immagine e i prodotti puntuali vengono sommati per creare la nuova immagine.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13" y="1784349"/>
            <a:ext cx="4295075" cy="216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/>
          <p:nvPr/>
        </p:nvSpPr>
        <p:spPr>
          <a:xfrm>
            <a:off x="669909" y="675927"/>
            <a:ext cx="1281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5835325" y="2286000"/>
            <a:ext cx="6356700" cy="132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Play"/>
              <a:buNone/>
            </a:pPr>
            <a:r>
              <a:rPr lang="en-US" sz="3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DOWNSAMPLE E CONCATENAZIONE </a:t>
            </a:r>
            <a:r>
              <a:rPr lang="en-US" sz="3700"/>
              <a:t>DEGLI</a:t>
            </a:r>
            <a:r>
              <a:rPr lang="en-US" sz="3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STRATI</a:t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477975" y="4785625"/>
            <a:ext cx="2185500" cy="132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Convolutional Layer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5925799" y="4785625"/>
            <a:ext cx="2185500" cy="132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Convolutional Layer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9652699" y="4785625"/>
            <a:ext cx="2185500" cy="132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Convolutional Layer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212362" y="4785625"/>
            <a:ext cx="2185500" cy="13236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</a:rPr>
              <a:t>Downsampling  Layer</a:t>
            </a:r>
            <a:endParaRPr sz="2200">
              <a:solidFill>
                <a:schemeClr val="lt1"/>
              </a:solidFill>
            </a:endParaRPr>
          </a:p>
        </p:txBody>
      </p:sp>
      <p:cxnSp>
        <p:nvCxnSpPr>
          <p:cNvPr id="150" name="Google Shape;150;p18"/>
          <p:cNvCxnSpPr>
            <a:stCxn id="146" idx="3"/>
            <a:endCxn id="149" idx="1"/>
          </p:cNvCxnSpPr>
          <p:nvPr/>
        </p:nvCxnSpPr>
        <p:spPr>
          <a:xfrm>
            <a:off x="2663475" y="5447425"/>
            <a:ext cx="549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18"/>
          <p:cNvCxnSpPr>
            <a:stCxn id="149" idx="3"/>
            <a:endCxn id="147" idx="1"/>
          </p:cNvCxnSpPr>
          <p:nvPr/>
        </p:nvCxnSpPr>
        <p:spPr>
          <a:xfrm>
            <a:off x="5397862" y="5447425"/>
            <a:ext cx="5280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8"/>
          <p:cNvCxnSpPr>
            <a:stCxn id="147" idx="3"/>
          </p:cNvCxnSpPr>
          <p:nvPr/>
        </p:nvCxnSpPr>
        <p:spPr>
          <a:xfrm>
            <a:off x="8111299" y="5447425"/>
            <a:ext cx="438600" cy="1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9214099" y="5447425"/>
            <a:ext cx="438600" cy="180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>
            <a:stCxn id="147" idx="3"/>
            <a:endCxn id="148" idx="1"/>
          </p:cNvCxnSpPr>
          <p:nvPr/>
        </p:nvCxnSpPr>
        <p:spPr>
          <a:xfrm>
            <a:off x="8111299" y="5447425"/>
            <a:ext cx="15414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5" name="Google Shape;155;p18"/>
          <p:cNvSpPr txBox="1"/>
          <p:nvPr/>
        </p:nvSpPr>
        <p:spPr>
          <a:xfrm>
            <a:off x="5533575" y="498925"/>
            <a:ext cx="6304500" cy="4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Maxpool: prende il valore massimo all’interno del blocco in input</a:t>
            </a: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Esistono altre opzioni: ad esempio prendere la media.</a:t>
            </a: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I downsampling layers sono più semplici ma la soluzione più efficace è alternarli a convolution layers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uscita da ogni deep layer viene applicata una funzione che ha lo scopo di introdurre non linearità, permettendo al modello di comprendere relazioni più complicate.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0" y="1059925"/>
            <a:ext cx="12192000" cy="498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Activation function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22675" y="3418125"/>
            <a:ext cx="12192000" cy="498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Fully Connected Layer</a:t>
            </a:r>
            <a:endParaRPr/>
          </a:p>
        </p:txBody>
      </p:sp>
      <p:sp>
        <p:nvSpPr>
          <p:cNvPr id="164" name="Google Shape;164;p19"/>
          <p:cNvSpPr txBox="1"/>
          <p:nvPr/>
        </p:nvSpPr>
        <p:spPr>
          <a:xfrm>
            <a:off x="838200" y="4286250"/>
            <a:ext cx="10515600" cy="1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L’ultimo strato di una CNN è uno strato di neuroni completamente connessi che traduce l’input in una forma adatta al compito assegnato (ad es. probabilità di appartenere a una classe)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838200" y="2330574"/>
            <a:ext cx="10515600" cy="3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Le CNN sono addestrate tramite una tecnica chiamata </a:t>
            </a:r>
            <a:r>
              <a:rPr lang="en-US" b="1"/>
              <a:t>retropropagazione</a:t>
            </a:r>
            <a:r>
              <a:rPr lang="en-US"/>
              <a:t>. Consiste nel calcolare il gradiente della Loss function rispetto ai pesi della rete, permettendo di aggiornarli in modo da minimizzare (localmente) l'errore durante l'addestramento.</a:t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405325" y="-180700"/>
            <a:ext cx="3810000" cy="2207400"/>
          </a:xfrm>
          <a:prstGeom prst="chord">
            <a:avLst>
              <a:gd name="adj1" fmla="val 19181152"/>
              <a:gd name="adj2" fmla="val 1316537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 sz="4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Training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587725" y="365125"/>
            <a:ext cx="11250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</a:pPr>
            <a:r>
              <a:rPr lang="en-US"/>
              <a:t>OPTICAL CHARACTER RECOGNITION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929850" y="4558400"/>
            <a:ext cx="10386900" cy="19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Sono il primo tipo di problemi di Computer Vision, si articolano in questi step: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Preprocessing/Analisi del testo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Segmentazione dei caratteri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Classificazione dei caratteri (Ranking)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Poatprocessing/Analisi contestuale</a:t>
            </a:r>
            <a:endParaRPr/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 t="13978"/>
          <a:stretch/>
        </p:blipFill>
        <p:spPr>
          <a:xfrm>
            <a:off x="929925" y="1690825"/>
            <a:ext cx="10386750" cy="26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1"/>
          <p:cNvSpPr/>
          <p:nvPr/>
        </p:nvSpPr>
        <p:spPr>
          <a:xfrm>
            <a:off x="459634" y="675927"/>
            <a:ext cx="128100" cy="70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i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701</Words>
  <Application>Microsoft Macintosh PowerPoint</Application>
  <PresentationFormat>Widescreen</PresentationFormat>
  <Paragraphs>91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Roboto</vt:lpstr>
      <vt:lpstr>Calibri</vt:lpstr>
      <vt:lpstr>Play</vt:lpstr>
      <vt:lpstr>Office Theme</vt:lpstr>
      <vt:lpstr>Reti neurali convoluzionali e approccio moderno alla Computer vision</vt:lpstr>
      <vt:lpstr>ARTIFICIAL NEURAL NETWORK (ANN)</vt:lpstr>
      <vt:lpstr>CNN: la soluzione per l’analisi di immagini</vt:lpstr>
      <vt:lpstr>Architettura</vt:lpstr>
      <vt:lpstr>Operazione di convoluzione</vt:lpstr>
      <vt:lpstr>DOWNSAMPLE E CONCATENAZIONE DEGLI STRATI</vt:lpstr>
      <vt:lpstr>Presentazione standard di PowerPoint</vt:lpstr>
      <vt:lpstr>Presentazione standard di PowerPoint</vt:lpstr>
      <vt:lpstr>OPTICAL CHARACTER RECOGNITION</vt:lpstr>
      <vt:lpstr>NEOCOGNITRON (1979)</vt:lpstr>
      <vt:lpstr>LeNet (1998)</vt:lpstr>
      <vt:lpstr>Presentazione standard di PowerPoint</vt:lpstr>
      <vt:lpstr>EfficientNet e ResNet</vt:lpstr>
      <vt:lpstr>L’avvento dei Trasformer</vt:lpstr>
      <vt:lpstr>Foundation model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neurali convoluzionali e approccio moderno alla Computer vision</dc:title>
  <cp:lastModifiedBy>Arianna Boifava</cp:lastModifiedBy>
  <cp:revision>1</cp:revision>
  <dcterms:modified xsi:type="dcterms:W3CDTF">2025-10-14T16:56:06Z</dcterms:modified>
</cp:coreProperties>
</file>