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83" r:id="rId3"/>
    <p:sldId id="284" r:id="rId4"/>
    <p:sldId id="285" r:id="rId5"/>
    <p:sldId id="286" r:id="rId6"/>
    <p:sldId id="287" r:id="rId7"/>
    <p:sldId id="288" r:id="rId8"/>
    <p:sldId id="289" r:id="rId9"/>
    <p:sldId id="290" r:id="rId10"/>
    <p:sldId id="291" r:id="rId11"/>
    <p:sldId id="292" r:id="rId12"/>
    <p:sldId id="293" r:id="rId13"/>
    <p:sldId id="28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3"/>
    <p:restoredTop sz="94662"/>
  </p:normalViewPr>
  <p:slideViewPr>
    <p:cSldViewPr snapToGrid="0" snapToObjects="1">
      <p:cViewPr varScale="1">
        <p:scale>
          <a:sx n="39" d="100"/>
          <a:sy n="39" d="100"/>
        </p:scale>
        <p:origin x="17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345360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383666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226437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1067895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2432213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308906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1751217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2748215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311466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2275496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81000" y="685800"/>
            <a:ext cx="6096000" cy="34290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Light Template</a:t>
            </a:r>
          </a:p>
        </p:txBody>
      </p:sp>
    </p:spTree>
    <p:extLst>
      <p:ext uri="{BB962C8B-B14F-4D97-AF65-F5344CB8AC3E}">
        <p14:creationId xmlns:p14="http://schemas.microsoft.com/office/powerpoint/2010/main" val="263809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ithub.com/arosenkranz/WebLayou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drafts.csswg.org/css-grid-1/" TargetMode="External"/><Relationship Id="rId4" Type="http://schemas.openxmlformats.org/officeDocument/2006/relationships/hyperlink" Target="https://www.w3.org/TR/css-20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W61A3392.jpg" descr="W61A3392.jpg"/>
          <p:cNvPicPr>
            <a:picLocks noChangeAspect="1"/>
          </p:cNvPicPr>
          <p:nvPr/>
        </p:nvPicPr>
        <p:blipFill>
          <a:blip r:embed="rId2">
            <a:extLst/>
          </a:blip>
          <a:srcRect l="20324" t="68471" r="37643"/>
          <a:stretch>
            <a:fillRect/>
          </a:stretch>
        </p:blipFill>
        <p:spPr>
          <a:xfrm>
            <a:off x="12191334" y="0"/>
            <a:ext cx="12188938" cy="13716000"/>
          </a:xfrm>
          <a:prstGeom prst="rect">
            <a:avLst/>
          </a:prstGeom>
          <a:ln w="12700">
            <a:miter lim="400000"/>
          </a:ln>
        </p:spPr>
      </p:pic>
      <p:sp>
        <p:nvSpPr>
          <p:cNvPr id="132" name="Rectangle"/>
          <p:cNvSpPr/>
          <p:nvPr/>
        </p:nvSpPr>
        <p:spPr>
          <a:xfrm>
            <a:off x="12191334" y="0"/>
            <a:ext cx="12188826" cy="13716001"/>
          </a:xfrm>
          <a:prstGeom prst="rect">
            <a:avLst/>
          </a:prstGeom>
          <a:solidFill>
            <a:srgbClr val="35BCE1">
              <a:alpha val="20000"/>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6" name="Group"/>
          <p:cNvGrpSpPr/>
          <p:nvPr/>
        </p:nvGrpSpPr>
        <p:grpSpPr>
          <a:xfrm>
            <a:off x="10343015" y="5009015"/>
            <a:ext cx="3697971" cy="3697971"/>
            <a:chOff x="0" y="0"/>
            <a:chExt cx="3697970" cy="3697970"/>
          </a:xfrm>
        </p:grpSpPr>
        <p:sp>
          <p:nvSpPr>
            <p:cNvPr id="133" name="Circle"/>
            <p:cNvSpPr/>
            <p:nvPr/>
          </p:nvSpPr>
          <p:spPr>
            <a:xfrm>
              <a:off x="0" y="0"/>
              <a:ext cx="3697971" cy="3697971"/>
            </a:xfrm>
            <a:prstGeom prst="ellipse">
              <a:avLst/>
            </a:prstGeom>
            <a:solidFill>
              <a:srgbClr val="00000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134" name="trilogy-logo-2016-vertical-for-dark-bg.png" descr="trilogy-logo-2016-vertical-for-dark-bg.png"/>
            <p:cNvPicPr>
              <a:picLocks noChangeAspect="1"/>
            </p:cNvPicPr>
            <p:nvPr/>
          </p:nvPicPr>
          <p:blipFill>
            <a:blip r:embed="rId3">
              <a:extLst/>
            </a:blip>
            <a:stretch>
              <a:fillRect/>
            </a:stretch>
          </p:blipFill>
          <p:spPr>
            <a:xfrm>
              <a:off x="858544" y="849987"/>
              <a:ext cx="1980882" cy="1997996"/>
            </a:xfrm>
            <a:prstGeom prst="rect">
              <a:avLst/>
            </a:prstGeom>
            <a:ln w="12700" cap="flat">
              <a:noFill/>
              <a:miter lim="400000"/>
            </a:ln>
            <a:effectLst/>
          </p:spPr>
        </p:pic>
        <p:sp>
          <p:nvSpPr>
            <p:cNvPr id="135" name="Circle"/>
            <p:cNvSpPr/>
            <p:nvPr/>
          </p:nvSpPr>
          <p:spPr>
            <a:xfrm>
              <a:off x="200110" y="200109"/>
              <a:ext cx="3297751" cy="3297751"/>
            </a:xfrm>
            <a:prstGeom prst="ellipse">
              <a:avLst/>
            </a:prstGeom>
            <a:noFill/>
            <a:ln w="25400" cap="flat">
              <a:solidFill>
                <a:srgbClr val="38BCDB"/>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37" name="Skills-based Career Training for the Digital Economy"/>
          <p:cNvSpPr txBox="1"/>
          <p:nvPr/>
        </p:nvSpPr>
        <p:spPr>
          <a:xfrm>
            <a:off x="1469031" y="3677604"/>
            <a:ext cx="8094789" cy="44114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821531">
              <a:defRPr sz="7000" cap="all">
                <a:latin typeface="Helvetica"/>
                <a:ea typeface="Helvetica"/>
                <a:cs typeface="Helvetica"/>
                <a:sym typeface="Helvetica"/>
              </a:defRPr>
            </a:lvl1pPr>
          </a:lstStyle>
          <a:p>
            <a:r>
              <a:rPr lang="en-US" dirty="0"/>
              <a:t>Building Web Layouts With CSS Grid and Flexbox</a:t>
            </a:r>
            <a:endParaRPr dirty="0"/>
          </a:p>
        </p:txBody>
      </p:sp>
      <p:sp>
        <p:nvSpPr>
          <p:cNvPr id="138" name="Presented by Adam Figueira"/>
          <p:cNvSpPr txBox="1"/>
          <p:nvPr/>
        </p:nvSpPr>
        <p:spPr>
          <a:xfrm>
            <a:off x="1523129" y="9077679"/>
            <a:ext cx="8244098"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821531">
              <a:defRPr sz="3600" b="0">
                <a:latin typeface="FreightMicro Pro Medium"/>
                <a:ea typeface="FreightMicro Pro Medium"/>
                <a:cs typeface="FreightMicro Pro Medium"/>
                <a:sym typeface="FreightMicro Pro Medium"/>
              </a:defRPr>
            </a:lvl1pPr>
          </a:lstStyle>
          <a:p>
            <a:r>
              <a:rPr dirty="0"/>
              <a:t>Presented by </a:t>
            </a:r>
            <a:r>
              <a:rPr lang="en-US" dirty="0"/>
              <a:t>Alex Rosenkranz</a:t>
            </a:r>
            <a:endParaRPr dirty="0"/>
          </a:p>
        </p:txBody>
      </p:sp>
      <p:pic>
        <p:nvPicPr>
          <p:cNvPr id="139" name="Image" descr="Image"/>
          <p:cNvPicPr>
            <a:picLocks noChangeAspect="1"/>
          </p:cNvPicPr>
          <p:nvPr/>
        </p:nvPicPr>
        <p:blipFill>
          <a:blip r:embed="rId4">
            <a:alphaModFix amt="20000"/>
            <a:extLst/>
          </a:blip>
          <a:stretch>
            <a:fillRect/>
          </a:stretch>
        </p:blipFill>
        <p:spPr>
          <a:xfrm rot="2700000">
            <a:off x="17622990" y="-1614449"/>
            <a:ext cx="10705043" cy="6151635"/>
          </a:xfrm>
          <a:prstGeom prst="rect">
            <a:avLst/>
          </a:prstGeom>
          <a:ln w="12700">
            <a:miter lim="400000"/>
          </a:ln>
        </p:spPr>
      </p:pic>
      <p:sp>
        <p:nvSpPr>
          <p:cNvPr id="140" name="Rectangle"/>
          <p:cNvSpPr/>
          <p:nvPr/>
        </p:nvSpPr>
        <p:spPr>
          <a:xfrm>
            <a:off x="434229" y="446834"/>
            <a:ext cx="23515542" cy="12822332"/>
          </a:xfrm>
          <a:prstGeom prst="rect">
            <a:avLst/>
          </a:prstGeom>
          <a:ln w="25400">
            <a:solidFill>
              <a:srgbClr val="2E91A3"/>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 name="Line"/>
          <p:cNvSpPr/>
          <p:nvPr/>
        </p:nvSpPr>
        <p:spPr>
          <a:xfrm>
            <a:off x="1595329" y="3207706"/>
            <a:ext cx="1246238" cy="1"/>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 name="Line"/>
          <p:cNvSpPr/>
          <p:nvPr/>
        </p:nvSpPr>
        <p:spPr>
          <a:xfrm>
            <a:off x="1595329" y="8558966"/>
            <a:ext cx="1246238" cy="1"/>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 name="Confidential &amp; Proprietary Information of Trilogy Education Services, Inc. © Trilogy Education Services, Inc."/>
          <p:cNvSpPr txBox="1"/>
          <p:nvPr/>
        </p:nvSpPr>
        <p:spPr>
          <a:xfrm>
            <a:off x="1523129" y="9753150"/>
            <a:ext cx="8244098" cy="7805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821531">
              <a:defRPr sz="2000" b="0" i="1">
                <a:latin typeface="FreightMicro Pro Medium"/>
                <a:ea typeface="FreightMicro Pro Medium"/>
                <a:cs typeface="FreightMicro Pro Medium"/>
                <a:sym typeface="FreightMicro Pro Medium"/>
              </a:defRPr>
            </a:lvl1pPr>
          </a:lstStyle>
          <a:p>
            <a:r>
              <a:t>Confidential &amp; Proprietary Information of Trilogy Education Services, Inc. © Trilogy Education Services, Inc.</a:t>
            </a:r>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HOW TO USE CSS GRID</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598858"/>
            <a:ext cx="20970146" cy="7784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Like Flexbox, Grid operates off of a container/item relationship as well</a:t>
            </a:r>
          </a:p>
          <a:p>
            <a:pPr marL="685800" indent="-685800" algn="l">
              <a:lnSpc>
                <a:spcPct val="130000"/>
              </a:lnSpc>
              <a:buFontTx/>
              <a:buChar char="-"/>
            </a:pPr>
            <a:r>
              <a:rPr lang="en-US" sz="4800" b="0" dirty="0">
                <a:latin typeface="FreightMicro Pro Book" panose="02000603020000020004" pitchFamily="2" charset="0"/>
              </a:rPr>
              <a:t>We can apply </a:t>
            </a:r>
            <a:r>
              <a:rPr lang="en-US" sz="4800" b="0" i="1" dirty="0">
                <a:latin typeface="FreightMicro Pro Book" panose="02000603020000020004" pitchFamily="2" charset="0"/>
              </a:rPr>
              <a:t>most</a:t>
            </a:r>
            <a:r>
              <a:rPr lang="en-US" sz="4800" b="0" dirty="0">
                <a:latin typeface="FreightMicro Pro Book" panose="02000603020000020004" pitchFamily="2" charset="0"/>
              </a:rPr>
              <a:t> styles to our grid’s container and its children will do a great job following those rules without much individual customization</a:t>
            </a:r>
          </a:p>
          <a:p>
            <a:pPr marL="685800" indent="-685800" algn="l">
              <a:lnSpc>
                <a:spcPct val="130000"/>
              </a:lnSpc>
              <a:buFontTx/>
              <a:buChar char="-"/>
            </a:pPr>
            <a:r>
              <a:rPr lang="en-US" sz="4800" dirty="0">
                <a:latin typeface="FreightMicro Pro Book" panose="02000603020000020004" pitchFamily="2" charset="0"/>
              </a:rPr>
              <a:t>Grid parent/container properties </a:t>
            </a:r>
            <a:r>
              <a:rPr lang="en-US" sz="4800" b="0" dirty="0">
                <a:latin typeface="FreightMicro Pro Book" panose="02000603020000020004" pitchFamily="2" charset="0"/>
              </a:rPr>
              <a:t>include defining how many explicit columns/rows there can be and how much space they should take up (it is common to explicitly define columns and allow rows to be created as needed), how empty space should be treated, how much of a gap exists between items, and how elements are spaced in general.</a:t>
            </a: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77530360"/>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HOW TO USE CSS GRID (</a:t>
            </a:r>
            <a:r>
              <a:rPr lang="en-US" sz="6000" dirty="0" err="1">
                <a:latin typeface="Museo Sans 700" panose="02000000000000000000" pitchFamily="2" charset="77"/>
              </a:rPr>
              <a:t>con’t</a:t>
            </a:r>
            <a:r>
              <a:rPr lang="en-US" sz="6000" dirty="0">
                <a:latin typeface="Museo Sans 700" panose="02000000000000000000" pitchFamily="2" charset="77"/>
              </a:rPr>
              <a:t>)</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581339"/>
            <a:ext cx="20970146" cy="4903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dirty="0">
                <a:latin typeface="FreightMicro Pro Book" panose="02000603020000020004" pitchFamily="2" charset="0"/>
              </a:rPr>
              <a:t>Grid child/item properties </a:t>
            </a:r>
            <a:r>
              <a:rPr lang="en-US" sz="4800" b="0" dirty="0">
                <a:latin typeface="FreightMicro Pro Book" panose="02000603020000020004" pitchFamily="2" charset="0"/>
              </a:rPr>
              <a:t>include how much space it should take up (span multiple rows and/or columns), how it should align itself, what grid-area it belongs to (if predefined)</a:t>
            </a:r>
          </a:p>
          <a:p>
            <a:pPr marL="685800" indent="-685800" algn="l">
              <a:lnSpc>
                <a:spcPct val="130000"/>
              </a:lnSpc>
              <a:buFontTx/>
              <a:buChar char="-"/>
            </a:pPr>
            <a:r>
              <a:rPr lang="en-US" sz="4800" b="0" dirty="0">
                <a:latin typeface="FreightMicro Pro Book" panose="02000603020000020004" pitchFamily="2" charset="0"/>
              </a:rPr>
              <a:t>This all makes it a much more enjoyable experience when writing media queries and creating a responsive layout</a:t>
            </a: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035769285"/>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WRAPPING UP</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4061472"/>
            <a:ext cx="20970146" cy="3943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Questions?</a:t>
            </a:r>
          </a:p>
          <a:p>
            <a:pPr marL="685800" indent="-685800" algn="l">
              <a:lnSpc>
                <a:spcPct val="130000"/>
              </a:lnSpc>
              <a:buFontTx/>
              <a:buChar char="-"/>
            </a:pPr>
            <a:r>
              <a:rPr lang="en-US" sz="4800" b="0" dirty="0">
                <a:latin typeface="FreightMicro Pro Book" panose="02000603020000020004" pitchFamily="2" charset="0"/>
              </a:rPr>
              <a:t>All material and information from this presentation can be found here: </a:t>
            </a:r>
            <a:r>
              <a:rPr lang="en-US" sz="4800" b="0" dirty="0">
                <a:latin typeface="FreightMicro Pro Book" panose="02000603020000020004" pitchFamily="2" charset="0"/>
                <a:hlinkClick r:id="rId4"/>
              </a:rPr>
              <a:t>https://github.com/arosenkranz/WebLayout</a:t>
            </a:r>
            <a:r>
              <a:rPr lang="en-US" sz="4800" b="0" dirty="0">
                <a:latin typeface="FreightMicro Pro Book" panose="02000603020000020004" pitchFamily="2" charset="0"/>
              </a:rPr>
              <a:t> </a:t>
            </a:r>
          </a:p>
          <a:p>
            <a:pPr marL="685800" indent="-685800" algn="l">
              <a:lnSpc>
                <a:spcPct val="130000"/>
              </a:lnSpc>
              <a:buFontTx/>
              <a:buChar char="-"/>
            </a:pPr>
            <a:endParaRPr lang="en-US" sz="4800" b="0" dirty="0">
              <a:latin typeface="FreightMicro Pro Book" panose="02000603020000020004" pitchFamily="2" charset="0"/>
            </a:endParaRP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591085740"/>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 name="Depositphotos_129576948_original.jpg" descr="Depositphotos_129576948_original.jpg"/>
          <p:cNvPicPr>
            <a:picLocks noChangeAspect="1"/>
          </p:cNvPicPr>
          <p:nvPr/>
        </p:nvPicPr>
        <p:blipFill>
          <a:blip r:embed="rId2">
            <a:extLst/>
          </a:blip>
          <a:srcRect r="153" b="14343"/>
          <a:stretch>
            <a:fillRect/>
          </a:stretch>
        </p:blipFill>
        <p:spPr>
          <a:xfrm>
            <a:off x="0" y="-1"/>
            <a:ext cx="24384000" cy="13716001"/>
          </a:xfrm>
          <a:prstGeom prst="rect">
            <a:avLst/>
          </a:prstGeom>
          <a:ln w="12700">
            <a:miter lim="400000"/>
          </a:ln>
        </p:spPr>
      </p:pic>
      <p:sp>
        <p:nvSpPr>
          <p:cNvPr id="560" name="Rectangle"/>
          <p:cNvSpPr/>
          <p:nvPr/>
        </p:nvSpPr>
        <p:spPr>
          <a:xfrm>
            <a:off x="0" y="-1"/>
            <a:ext cx="24384001" cy="13716001"/>
          </a:xfrm>
          <a:prstGeom prst="rect">
            <a:avLst/>
          </a:prstGeom>
          <a:solidFill>
            <a:srgbClr val="35BCE1">
              <a:alpha val="20000"/>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61" name="Image" descr="Image"/>
          <p:cNvPicPr>
            <a:picLocks noChangeAspect="1"/>
          </p:cNvPicPr>
          <p:nvPr/>
        </p:nvPicPr>
        <p:blipFill>
          <a:blip r:embed="rId3">
            <a:alphaModFix amt="20000"/>
            <a:extLst/>
          </a:blip>
          <a:stretch>
            <a:fillRect/>
          </a:stretch>
        </p:blipFill>
        <p:spPr>
          <a:xfrm rot="2700000">
            <a:off x="17622990" y="-1614449"/>
            <a:ext cx="10705043" cy="6151635"/>
          </a:xfrm>
          <a:prstGeom prst="rect">
            <a:avLst/>
          </a:prstGeom>
          <a:ln w="12700">
            <a:miter lim="400000"/>
          </a:ln>
        </p:spPr>
      </p:pic>
      <p:sp>
        <p:nvSpPr>
          <p:cNvPr id="562" name="Rectangle"/>
          <p:cNvSpPr/>
          <p:nvPr/>
        </p:nvSpPr>
        <p:spPr>
          <a:xfrm>
            <a:off x="434229" y="446834"/>
            <a:ext cx="23515542" cy="12822332"/>
          </a:xfrm>
          <a:prstGeom prst="rect">
            <a:avLst/>
          </a:prstGeom>
          <a:ln w="25400">
            <a:solidFill>
              <a:srgbClr val="2E91A3"/>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567" name="Group"/>
          <p:cNvGrpSpPr/>
          <p:nvPr/>
        </p:nvGrpSpPr>
        <p:grpSpPr>
          <a:xfrm>
            <a:off x="10343015" y="5009015"/>
            <a:ext cx="3697971" cy="3697971"/>
            <a:chOff x="0" y="0"/>
            <a:chExt cx="3697970" cy="3697970"/>
          </a:xfrm>
        </p:grpSpPr>
        <p:grpSp>
          <p:nvGrpSpPr>
            <p:cNvPr id="565" name="Group"/>
            <p:cNvGrpSpPr/>
            <p:nvPr/>
          </p:nvGrpSpPr>
          <p:grpSpPr>
            <a:xfrm>
              <a:off x="0" y="0"/>
              <a:ext cx="3697971" cy="3697971"/>
              <a:chOff x="0" y="0"/>
              <a:chExt cx="3697970" cy="3697970"/>
            </a:xfrm>
          </p:grpSpPr>
          <p:sp>
            <p:nvSpPr>
              <p:cNvPr id="563" name="Circle"/>
              <p:cNvSpPr/>
              <p:nvPr/>
            </p:nvSpPr>
            <p:spPr>
              <a:xfrm>
                <a:off x="0" y="0"/>
                <a:ext cx="3697971" cy="3697971"/>
              </a:xfrm>
              <a:prstGeom prst="ellipse">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4" name="Circle"/>
              <p:cNvSpPr/>
              <p:nvPr/>
            </p:nvSpPr>
            <p:spPr>
              <a:xfrm>
                <a:off x="200110" y="200109"/>
                <a:ext cx="3297751" cy="3297751"/>
              </a:xfrm>
              <a:prstGeom prst="ellipse">
                <a:avLst/>
              </a:prstGeom>
              <a:noFill/>
              <a:ln w="25400" cap="flat">
                <a:solidFill>
                  <a:srgbClr val="38BCDB"/>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pic>
          <p:nvPicPr>
            <p:cNvPr id="566" name="Image" descr="Image"/>
            <p:cNvPicPr>
              <a:picLocks/>
            </p:cNvPicPr>
            <p:nvPr/>
          </p:nvPicPr>
          <p:blipFill>
            <a:blip r:embed="rId4">
              <a:extLst/>
            </a:blip>
            <a:stretch>
              <a:fillRect/>
            </a:stretch>
          </p:blipFill>
          <p:spPr>
            <a:xfrm>
              <a:off x="864734" y="852034"/>
              <a:ext cx="1968501" cy="1993901"/>
            </a:xfrm>
            <a:prstGeom prst="rect">
              <a:avLst/>
            </a:prstGeom>
            <a:ln w="12700" cap="flat">
              <a:noFill/>
              <a:miter lim="400000"/>
            </a:ln>
            <a:effectLst/>
          </p:spPr>
        </p:pic>
      </p:grpSp>
      <p:sp>
        <p:nvSpPr>
          <p:cNvPr id="568" name="Confidential &amp; Proprietary Information of Trilogy Education Services, Inc.…"/>
          <p:cNvSpPr txBox="1"/>
          <p:nvPr/>
        </p:nvSpPr>
        <p:spPr>
          <a:xfrm>
            <a:off x="5243214" y="8979756"/>
            <a:ext cx="13897572" cy="1016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821531">
              <a:defRPr b="0">
                <a:solidFill>
                  <a:srgbClr val="FFFFFF"/>
                </a:solidFill>
                <a:latin typeface="Museo Sans 500"/>
                <a:ea typeface="Museo Sans 500"/>
                <a:cs typeface="Museo Sans 500"/>
                <a:sym typeface="Museo Sans 500"/>
              </a:defRPr>
            </a:pPr>
            <a:r>
              <a:t>Confidential &amp; Proprietary Information of Trilogy Education Services, Inc.</a:t>
            </a:r>
          </a:p>
          <a:p>
            <a:pPr defTabSz="821531">
              <a:defRPr b="0">
                <a:solidFill>
                  <a:srgbClr val="FFFFFF"/>
                </a:solidFill>
                <a:latin typeface="Museo Sans 500"/>
                <a:ea typeface="Museo Sans 500"/>
                <a:cs typeface="Museo Sans 500"/>
                <a:sym typeface="Museo Sans 500"/>
              </a:defRPr>
            </a:pPr>
            <a:r>
              <a:t>© Trilogy Education Services, Inc.</a:t>
            </a:r>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TODAY’S AGENDA</a:t>
            </a:r>
          </a:p>
        </p:txBody>
      </p:sp>
      <p:sp>
        <p:nvSpPr>
          <p:cNvPr id="4" name="TextBox 3">
            <a:extLst>
              <a:ext uri="{FF2B5EF4-FFF2-40B4-BE49-F238E27FC236}">
                <a16:creationId xmlns:a16="http://schemas.microsoft.com/office/drawing/2014/main" id="{D9E909A7-DFA0-6A4B-859F-8036FE462137}"/>
              </a:ext>
            </a:extLst>
          </p:cNvPr>
          <p:cNvSpPr txBox="1"/>
          <p:nvPr/>
        </p:nvSpPr>
        <p:spPr>
          <a:xfrm>
            <a:off x="1891895" y="3838401"/>
            <a:ext cx="20970146" cy="55527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indent="-685800" algn="l" defTabSz="825500" rtl="0" fontAlgn="auto" latinLnBrk="0" hangingPunct="0">
              <a:spcBef>
                <a:spcPts val="0"/>
              </a:spcBef>
              <a:spcAft>
                <a:spcPts val="0"/>
              </a:spcAft>
              <a:buClrTx/>
              <a:buSzTx/>
              <a:buFontTx/>
              <a:buChar char="-"/>
              <a:tabLst/>
            </a:pPr>
            <a:r>
              <a:rPr lang="en-US" sz="5400" b="0" dirty="0">
                <a:latin typeface="FreightMicro Pro Book" panose="02000603020000020004" pitchFamily="2" charset="0"/>
              </a:rPr>
              <a:t>The History Of Web Layout</a:t>
            </a:r>
            <a:br>
              <a:rPr lang="en-US" sz="5400" b="0" dirty="0">
                <a:latin typeface="FreightMicro Pro Book" panose="02000603020000020004" pitchFamily="2" charset="0"/>
              </a:rPr>
            </a:br>
            <a:r>
              <a:rPr lang="en-US" sz="4400" b="0" dirty="0">
                <a:latin typeface="FreightMicro Pro Book" panose="02000603020000020004" pitchFamily="2" charset="0"/>
              </a:rPr>
              <a:t>- Normal Flow</a:t>
            </a:r>
            <a:br>
              <a:rPr lang="en-US" sz="4400" b="0" dirty="0">
                <a:latin typeface="FreightMicro Pro Book" panose="02000603020000020004" pitchFamily="2" charset="0"/>
              </a:rPr>
            </a:br>
            <a:r>
              <a:rPr lang="en-US" sz="4400" b="0" dirty="0">
                <a:latin typeface="FreightMicro Pro Book" panose="02000603020000020004" pitchFamily="2" charset="0"/>
              </a:rPr>
              <a:t>- Floats &amp; </a:t>
            </a:r>
            <a:r>
              <a:rPr lang="en-US" sz="4400" b="0" dirty="0" err="1">
                <a:latin typeface="FreightMicro Pro Book" panose="02000603020000020004" pitchFamily="2" charset="0"/>
              </a:rPr>
              <a:t>Clearfix</a:t>
            </a:r>
            <a:br>
              <a:rPr lang="en-US" sz="4400" b="0" dirty="0">
                <a:latin typeface="FreightMicro Pro Book" panose="02000603020000020004" pitchFamily="2" charset="0"/>
              </a:rPr>
            </a:br>
            <a:r>
              <a:rPr lang="en-US" sz="4400" b="0" dirty="0">
                <a:latin typeface="FreightMicro Pro Book" panose="02000603020000020004" pitchFamily="2" charset="0"/>
              </a:rPr>
              <a:t>- Positioning</a:t>
            </a:r>
          </a:p>
          <a:p>
            <a:pPr marL="685800" marR="0" indent="-685800" algn="l" defTabSz="825500" rtl="0" fontAlgn="auto" latinLnBrk="0" hangingPunct="0">
              <a:lnSpc>
                <a:spcPct val="150000"/>
              </a:lnSpc>
              <a:spcBef>
                <a:spcPts val="0"/>
              </a:spcBef>
              <a:spcAft>
                <a:spcPts val="0"/>
              </a:spcAft>
              <a:buClrTx/>
              <a:buSzTx/>
              <a:buFontTx/>
              <a:buChar char="-"/>
              <a:tabLst/>
            </a:pPr>
            <a:r>
              <a:rPr lang="en-US" sz="5400" b="0" dirty="0">
                <a:latin typeface="FreightMicro Pro Book" panose="02000603020000020004" pitchFamily="2" charset="0"/>
              </a:rPr>
              <a:t>Flexbox</a:t>
            </a:r>
          </a:p>
          <a:p>
            <a:pPr marL="685800" marR="0" indent="-685800" algn="l" defTabSz="825500" rtl="0" fontAlgn="auto" latinLnBrk="0" hangingPunct="0">
              <a:lnSpc>
                <a:spcPct val="150000"/>
              </a:lnSpc>
              <a:spcBef>
                <a:spcPts val="0"/>
              </a:spcBef>
              <a:spcAft>
                <a:spcPts val="0"/>
              </a:spcAft>
              <a:buClrTx/>
              <a:buSzTx/>
              <a:buFontTx/>
              <a:buChar char="-"/>
              <a:tabLst/>
            </a:pPr>
            <a:r>
              <a:rPr lang="en-US" sz="5400" b="0" dirty="0">
                <a:latin typeface="FreightMicro Pro Book" panose="02000603020000020004" pitchFamily="2" charset="0"/>
              </a:rPr>
              <a:t>CSS Grid</a:t>
            </a:r>
          </a:p>
        </p:txBody>
      </p:sp>
      <p:sp>
        <p:nvSpPr>
          <p:cNvPr id="19" name="Line">
            <a:extLst>
              <a:ext uri="{FF2B5EF4-FFF2-40B4-BE49-F238E27FC236}">
                <a16:creationId xmlns:a16="http://schemas.microsoft.com/office/drawing/2014/main" id="{226EFDE2-C1CB-074F-9871-CC4781D70D4D}"/>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453283213"/>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NORMAL FLOW</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362054"/>
            <a:ext cx="20970146" cy="106654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This is HTML without CSS</a:t>
            </a:r>
          </a:p>
          <a:p>
            <a:pPr marL="685800" indent="-685800" algn="l">
              <a:lnSpc>
                <a:spcPct val="130000"/>
              </a:lnSpc>
              <a:buFontTx/>
              <a:buChar char="-"/>
            </a:pPr>
            <a:r>
              <a:rPr lang="en-US" sz="4800" b="0" dirty="0">
                <a:latin typeface="FreightMicro Pro Book" panose="02000603020000020004" pitchFamily="2" charset="0"/>
              </a:rPr>
              <a:t>Default flow is “left to right” (horizontal) where the X-Axis is “Inline” and the Y-Axis is “Block”</a:t>
            </a:r>
          </a:p>
          <a:p>
            <a:pPr marL="685800" indent="-685800" algn="l">
              <a:lnSpc>
                <a:spcPct val="130000"/>
              </a:lnSpc>
              <a:buFontTx/>
              <a:buChar char="-"/>
            </a:pPr>
            <a:r>
              <a:rPr lang="en-US" sz="4800" b="0" dirty="0">
                <a:latin typeface="FreightMicro Pro Book" panose="02000603020000020004" pitchFamily="2" charset="0"/>
              </a:rPr>
              <a:t>If you switch writing direction to “top to bottom” (vertical), X-Axis becomes “Block” and Y-Axis becomes ”Inline”</a:t>
            </a:r>
          </a:p>
          <a:p>
            <a:pPr marL="685800" indent="-685800" algn="l">
              <a:lnSpc>
                <a:spcPct val="130000"/>
              </a:lnSpc>
              <a:buFontTx/>
              <a:buChar char="-"/>
            </a:pPr>
            <a:r>
              <a:rPr lang="en-US" sz="4800" b="0" dirty="0">
                <a:latin typeface="FreightMicro Pro Book" panose="02000603020000020004" pitchFamily="2" charset="0"/>
              </a:rPr>
              <a:t>Everything reads in order and elements stay next in line from previous sibling element due to it’s default “block” dimension spacing</a:t>
            </a:r>
          </a:p>
          <a:p>
            <a:pPr marL="685800" indent="-685800" algn="l">
              <a:lnSpc>
                <a:spcPct val="130000"/>
              </a:lnSpc>
              <a:buFontTx/>
              <a:buChar char="-"/>
            </a:pPr>
            <a:r>
              <a:rPr lang="en-US" sz="4800" b="0" dirty="0">
                <a:latin typeface="FreightMicro Pro Book" panose="02000603020000020004" pitchFamily="2" charset="0"/>
              </a:rPr>
              <a:t>This is good for us! In the event CSS does not load or if the user is using a screen reader the content of the site still remains readable in an order that makes sense.</a:t>
            </a:r>
          </a:p>
          <a:p>
            <a:pPr marL="685800" indent="-685800" algn="l">
              <a:lnSpc>
                <a:spcPct val="130000"/>
              </a:lnSpc>
              <a:buFontTx/>
              <a:buChar char="-"/>
            </a:pPr>
            <a:endParaRPr lang="en-US" sz="4800" b="0" dirty="0">
              <a:latin typeface="FreightMicro Pro Book" panose="02000603020000020004" pitchFamily="2" charset="0"/>
            </a:endParaRPr>
          </a:p>
        </p:txBody>
      </p:sp>
      <p:sp>
        <p:nvSpPr>
          <p:cNvPr id="19" name="Line">
            <a:extLst>
              <a:ext uri="{FF2B5EF4-FFF2-40B4-BE49-F238E27FC236}">
                <a16:creationId xmlns:a16="http://schemas.microsoft.com/office/drawing/2014/main" id="{E5D1DA1C-9D56-2342-94CE-E1040B47415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432876672"/>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FLOATS</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450305"/>
            <a:ext cx="20970146" cy="9705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Used to shift a box left or right and allow sibling content to wrap around it</a:t>
            </a:r>
          </a:p>
          <a:p>
            <a:pPr marL="685800" indent="-685800" algn="l">
              <a:lnSpc>
                <a:spcPct val="130000"/>
              </a:lnSpc>
              <a:buFontTx/>
              <a:buChar char="-"/>
            </a:pPr>
            <a:r>
              <a:rPr lang="en-US" sz="4800" b="0" dirty="0">
                <a:latin typeface="FreightMicro Pro Book" panose="02000603020000020004" pitchFamily="2" charset="0"/>
              </a:rPr>
              <a:t>This is ideal for inline imagery, NOT for entire site layout</a:t>
            </a:r>
          </a:p>
          <a:p>
            <a:pPr marL="685800" indent="-685800" algn="l">
              <a:lnSpc>
                <a:spcPct val="130000"/>
              </a:lnSpc>
              <a:buFontTx/>
              <a:buChar char="-"/>
            </a:pPr>
            <a:r>
              <a:rPr lang="en-US" sz="4800" b="0" dirty="0">
                <a:latin typeface="FreightMicro Pro Book" panose="02000603020000020004" pitchFamily="2" charset="0"/>
              </a:rPr>
              <a:t>The CONTENT of the sibling box/container is wrapped around floated element, but the CONTAINER keeps it’s full dimensions</a:t>
            </a:r>
          </a:p>
          <a:p>
            <a:pPr marL="685800" indent="-685800" algn="l">
              <a:lnSpc>
                <a:spcPct val="130000"/>
              </a:lnSpc>
              <a:buFontTx/>
              <a:buChar char="-"/>
            </a:pPr>
            <a:r>
              <a:rPr lang="en-US" sz="4800" b="0" dirty="0">
                <a:latin typeface="FreightMicro Pro Book" panose="02000603020000020004" pitchFamily="2" charset="0"/>
              </a:rPr>
              <a:t>Elements following a floated item will wrap with the float until horizontal space is used up, so a “clear” needs to be applied for those elements to return to normal.</a:t>
            </a:r>
          </a:p>
          <a:p>
            <a:pPr marL="685800" indent="-685800" algn="l">
              <a:lnSpc>
                <a:spcPct val="130000"/>
              </a:lnSpc>
              <a:buFontTx/>
              <a:buChar char="-"/>
            </a:pPr>
            <a:r>
              <a:rPr lang="en-US" sz="4800" b="0" dirty="0">
                <a:latin typeface="FreightMicro Pro Book" panose="02000603020000020004" pitchFamily="2" charset="0"/>
              </a:rPr>
              <a:t>These “clear” fixes can be applied as it’s own element (hard for those using a CMS) or by applying a pseudo class</a:t>
            </a:r>
          </a:p>
          <a:p>
            <a:pPr marL="685800" indent="-685800" algn="l">
              <a:lnSpc>
                <a:spcPct val="130000"/>
              </a:lnSpc>
              <a:buFontTx/>
              <a:buChar char="-"/>
            </a:pPr>
            <a:endParaRPr lang="en-US" sz="4800" b="0" dirty="0">
              <a:latin typeface="FreightMicro Pro Book" panose="02000603020000020004" pitchFamily="2" charset="0"/>
            </a:endParaRPr>
          </a:p>
        </p:txBody>
      </p:sp>
      <p:sp>
        <p:nvSpPr>
          <p:cNvPr id="19" name="Line">
            <a:extLst>
              <a:ext uri="{FF2B5EF4-FFF2-40B4-BE49-F238E27FC236}">
                <a16:creationId xmlns:a16="http://schemas.microsoft.com/office/drawing/2014/main" id="{B296DBA9-3F03-6645-9C9C-55E3FBA50138}"/>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629680016"/>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POSITION PROPERTY</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450305"/>
            <a:ext cx="20970146" cy="9705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Used to remove or shift an element from normal flow. The value provided will determine whether that shift/offset originates from it’s sibling element, parent element, or browser window</a:t>
            </a:r>
          </a:p>
          <a:p>
            <a:pPr marL="685800" indent="-685800" algn="l">
              <a:lnSpc>
                <a:spcPct val="130000"/>
              </a:lnSpc>
              <a:buFontTx/>
              <a:buChar char="-"/>
            </a:pPr>
            <a:r>
              <a:rPr lang="en-US" sz="4800" b="0" dirty="0">
                <a:latin typeface="FreightMicro Pro Book" panose="02000603020000020004" pitchFamily="2" charset="0"/>
              </a:rPr>
              <a:t>This is good for creating overlapping content using the top, right, bottom, left properties</a:t>
            </a:r>
          </a:p>
          <a:p>
            <a:pPr marL="685800" indent="-685800" algn="l">
              <a:lnSpc>
                <a:spcPct val="130000"/>
              </a:lnSpc>
              <a:buFontTx/>
              <a:buChar char="-"/>
            </a:pPr>
            <a:r>
              <a:rPr lang="en-US" sz="4800" dirty="0">
                <a:latin typeface="FreightMicro Pro Book" panose="02000603020000020004" pitchFamily="2" charset="0"/>
              </a:rPr>
              <a:t>Relative: </a:t>
            </a:r>
            <a:r>
              <a:rPr lang="en-US" sz="4800" b="0" dirty="0">
                <a:latin typeface="FreightMicro Pro Book" panose="02000603020000020004" pitchFamily="2" charset="0"/>
              </a:rPr>
              <a:t>Offset position based on where it originally starts in normal flow and keeps reserved space</a:t>
            </a:r>
          </a:p>
          <a:p>
            <a:pPr marL="685800" indent="-685800" algn="l">
              <a:lnSpc>
                <a:spcPct val="130000"/>
              </a:lnSpc>
              <a:buFontTx/>
              <a:buChar char="-"/>
            </a:pPr>
            <a:r>
              <a:rPr lang="en-US" sz="4800" dirty="0">
                <a:latin typeface="FreightMicro Pro Book" panose="02000603020000020004" pitchFamily="2" charset="0"/>
              </a:rPr>
              <a:t>Absolute: </a:t>
            </a:r>
            <a:r>
              <a:rPr lang="en-US" sz="4800" b="0" dirty="0">
                <a:latin typeface="FreightMicro Pro Book" panose="02000603020000020004" pitchFamily="2" charset="0"/>
              </a:rPr>
              <a:t>Takes element out of flow and sets origin point to top/left values of parent element. Sibling elements take up the space originally reserved </a:t>
            </a:r>
            <a:br>
              <a:rPr lang="en-US" sz="4800" b="0" dirty="0">
                <a:latin typeface="FreightMicro Pro Book" panose="02000603020000020004" pitchFamily="2" charset="0"/>
              </a:rPr>
            </a:br>
            <a:r>
              <a:rPr lang="en-US" sz="4800" b="0" dirty="0">
                <a:latin typeface="FreightMicro Pro Book" panose="02000603020000020004" pitchFamily="2" charset="0"/>
              </a:rPr>
              <a:t>for it.</a:t>
            </a: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1549890"/>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POSITION PROPERTY (</a:t>
            </a:r>
            <a:r>
              <a:rPr lang="en-US" sz="6000" dirty="0" err="1">
                <a:latin typeface="Museo Sans 700" panose="02000000000000000000" pitchFamily="2" charset="77"/>
              </a:rPr>
              <a:t>con’t</a:t>
            </a:r>
            <a:r>
              <a:rPr lang="en-US" sz="6000" dirty="0">
                <a:latin typeface="Museo Sans 700" panose="02000000000000000000" pitchFamily="2" charset="77"/>
              </a:rPr>
              <a:t>)</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556477"/>
            <a:ext cx="20970146" cy="68244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dirty="0">
                <a:latin typeface="FreightMicro Pro Book" panose="02000603020000020004" pitchFamily="2" charset="0"/>
              </a:rPr>
              <a:t>Fixed: </a:t>
            </a:r>
            <a:r>
              <a:rPr lang="en-US" sz="4800" b="0" dirty="0">
                <a:latin typeface="FreightMicro Pro Book" panose="02000603020000020004" pitchFamily="2" charset="0"/>
              </a:rPr>
              <a:t>Takes element out of flow and sets origin point to top/left of browser window / viewport. The position of this element remains whenever user scrolls on the page. Typically seen being used with persistent navigation</a:t>
            </a:r>
          </a:p>
          <a:p>
            <a:pPr marL="685800" indent="-685800" algn="l">
              <a:lnSpc>
                <a:spcPct val="130000"/>
              </a:lnSpc>
              <a:buFontTx/>
              <a:buChar char="-"/>
            </a:pPr>
            <a:r>
              <a:rPr lang="en-US" sz="4800" dirty="0">
                <a:latin typeface="FreightMicro Pro Book" panose="02000603020000020004" pitchFamily="2" charset="0"/>
              </a:rPr>
              <a:t>Sticky: </a:t>
            </a:r>
            <a:r>
              <a:rPr lang="en-US" sz="4800" b="0" dirty="0">
                <a:latin typeface="FreightMicro Pro Book" panose="02000603020000020004" pitchFamily="2" charset="0"/>
              </a:rPr>
              <a:t>Element scrolls with page as it would in “normal flow” until it hits a certain, predetermined position on the page and then it remains “fixed” the rest of the page. This is also very popular with navigation bars and sub-navigation on longer pages</a:t>
            </a: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4065785658"/>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FLEXBOX (display: flex)</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402916"/>
            <a:ext cx="20970146" cy="7784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Means “Flexible Box”</a:t>
            </a:r>
          </a:p>
          <a:p>
            <a:pPr marL="685800" indent="-685800" algn="l">
              <a:lnSpc>
                <a:spcPct val="130000"/>
              </a:lnSpc>
              <a:buFontTx/>
              <a:buChar char="-"/>
            </a:pPr>
            <a:r>
              <a:rPr lang="en-US" sz="4800" b="0" dirty="0">
                <a:latin typeface="FreightMicro Pro Book" panose="02000603020000020004" pitchFamily="2" charset="0"/>
              </a:rPr>
              <a:t>Created in 2009 (originally display: box)</a:t>
            </a:r>
          </a:p>
          <a:p>
            <a:pPr marL="685800" indent="-685800" algn="l">
              <a:lnSpc>
                <a:spcPct val="130000"/>
              </a:lnSpc>
              <a:buFontTx/>
              <a:buChar char="-"/>
            </a:pPr>
            <a:r>
              <a:rPr lang="en-US" sz="4800" b="0" dirty="0">
                <a:latin typeface="FreightMicro Pro Book" panose="02000603020000020004" pitchFamily="2" charset="0"/>
              </a:rPr>
              <a:t>Updated in 2011 (display: flexbox) </a:t>
            </a:r>
          </a:p>
          <a:p>
            <a:pPr marL="685800" indent="-685800" algn="l">
              <a:lnSpc>
                <a:spcPct val="130000"/>
              </a:lnSpc>
              <a:buFontTx/>
              <a:buChar char="-"/>
            </a:pPr>
            <a:r>
              <a:rPr lang="en-US" sz="4800" b="0" dirty="0">
                <a:latin typeface="FreightMicro Pro Book" panose="02000603020000020004" pitchFamily="2" charset="0"/>
              </a:rPr>
              <a:t>Today (display: flex)</a:t>
            </a:r>
          </a:p>
          <a:p>
            <a:pPr marL="685800" indent="-685800" algn="l">
              <a:lnSpc>
                <a:spcPct val="130000"/>
              </a:lnSpc>
              <a:buFontTx/>
              <a:buChar char="-"/>
            </a:pPr>
            <a:r>
              <a:rPr lang="en-US" sz="4800" b="0" dirty="0">
                <a:latin typeface="FreightMicro Pro Book" panose="02000603020000020004" pitchFamily="2" charset="0"/>
              </a:rPr>
              <a:t>It is a layout method meant for one-dimensional layouts. This means you control either X-axis (rows) OR Y-axis (columns) and flexbox will handle overflow gracefully</a:t>
            </a:r>
          </a:p>
          <a:p>
            <a:pPr marL="685800" indent="-685800" algn="l">
              <a:lnSpc>
                <a:spcPct val="130000"/>
              </a:lnSpc>
              <a:buFontTx/>
              <a:buChar char="-"/>
            </a:pPr>
            <a:r>
              <a:rPr lang="en-US" sz="4800" b="0" dirty="0">
                <a:latin typeface="FreightMicro Pro Book" panose="02000603020000020004" pitchFamily="2" charset="0"/>
              </a:rPr>
              <a:t>If you’ve used Bootstrap 4’s Grid you’ve already used flexbox!</a:t>
            </a: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305324962"/>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HOW TO USE FLEXBOX</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598858"/>
            <a:ext cx="20970146" cy="77846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Every flexbox is comprised of a “Flex Container” / “Flex Item” relationship</a:t>
            </a:r>
          </a:p>
          <a:p>
            <a:pPr marL="685800" indent="-685800" algn="l">
              <a:lnSpc>
                <a:spcPct val="130000"/>
              </a:lnSpc>
              <a:buFontTx/>
              <a:buChar char="-"/>
            </a:pPr>
            <a:r>
              <a:rPr lang="en-US" sz="4800" b="0" dirty="0">
                <a:latin typeface="FreightMicro Pro Book" panose="02000603020000020004" pitchFamily="2" charset="0"/>
              </a:rPr>
              <a:t>Flex container handles how all of its “child” items will behave like setting the direction, how to handle overflowing elements, and how everything should be spaced out</a:t>
            </a:r>
          </a:p>
          <a:p>
            <a:pPr marL="685800" indent="-685800" algn="l">
              <a:lnSpc>
                <a:spcPct val="130000"/>
              </a:lnSpc>
              <a:buFontTx/>
              <a:buChar char="-"/>
            </a:pPr>
            <a:r>
              <a:rPr lang="en-US" sz="4800" b="0" dirty="0">
                <a:latin typeface="FreightMicro Pro Book" panose="02000603020000020004" pitchFamily="2" charset="0"/>
              </a:rPr>
              <a:t>Flex items are the children inside of the box. From here we can control the order of where the elements come into the box, how they can align themselves (if it needs to be different from what the container dictated), and how it should handle negative space around it when resizing</a:t>
            </a: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292260961"/>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p:cNvGrpSpPr/>
          <p:nvPr/>
        </p:nvGrpSpPr>
        <p:grpSpPr>
          <a:xfrm>
            <a:off x="437156" y="5815"/>
            <a:ext cx="23521022" cy="13496582"/>
            <a:chOff x="0" y="0"/>
            <a:chExt cx="23521020" cy="13496580"/>
          </a:xfrm>
        </p:grpSpPr>
        <p:grpSp>
          <p:nvGrpSpPr>
            <p:cNvPr id="201" name="Group"/>
            <p:cNvGrpSpPr/>
            <p:nvPr/>
          </p:nvGrpSpPr>
          <p:grpSpPr>
            <a:xfrm>
              <a:off x="-1" y="217902"/>
              <a:ext cx="23521022" cy="13278679"/>
              <a:chOff x="0" y="0"/>
              <a:chExt cx="23521020" cy="13278677"/>
            </a:xfrm>
          </p:grpSpPr>
          <p:sp>
            <p:nvSpPr>
              <p:cNvPr id="193" name="Confidential &amp; Proprietary Information of Trilogy Education Services, Inc."/>
              <p:cNvSpPr txBox="1"/>
              <p:nvPr/>
            </p:nvSpPr>
            <p:spPr>
              <a:xfrm>
                <a:off x="452070" y="0"/>
                <a:ext cx="9830643"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rPr dirty="0"/>
                  <a:t>Confidential &amp; Proprietary Information of Trilogy Education Services, Inc.</a:t>
                </a:r>
              </a:p>
            </p:txBody>
          </p:sp>
          <p:sp>
            <p:nvSpPr>
              <p:cNvPr id="194" name="© Trilogy Education Services, Inc."/>
              <p:cNvSpPr txBox="1"/>
              <p:nvPr/>
            </p:nvSpPr>
            <p:spPr>
              <a:xfrm>
                <a:off x="18397667" y="12834177"/>
                <a:ext cx="4573702" cy="44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defTabSz="821531">
                  <a:defRPr sz="2200" b="0" i="1">
                    <a:solidFill>
                      <a:srgbClr val="2E91A3"/>
                    </a:solidFill>
                    <a:latin typeface="Museo Sans 500"/>
                    <a:ea typeface="Museo Sans 500"/>
                    <a:cs typeface="Museo Sans 500"/>
                    <a:sym typeface="Museo Sans 500"/>
                  </a:defRPr>
                </a:lvl1pPr>
              </a:lstStyle>
              <a:p>
                <a:r>
                  <a:t>© Trilogy Education Services, Inc.</a:t>
                </a:r>
              </a:p>
            </p:txBody>
          </p:sp>
          <p:sp>
            <p:nvSpPr>
              <p:cNvPr id="195" name="Line"/>
              <p:cNvSpPr/>
              <p:nvPr/>
            </p:nvSpPr>
            <p:spPr>
              <a:xfrm flipV="1">
                <a:off x="23513486" y="210416"/>
                <a:ext cx="1"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Line"/>
              <p:cNvSpPr/>
              <p:nvPr/>
            </p:nvSpPr>
            <p:spPr>
              <a:xfrm flipV="1">
                <a:off x="-1" y="210416"/>
                <a:ext cx="2" cy="12847732"/>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Line"/>
              <p:cNvSpPr/>
              <p:nvPr/>
            </p:nvSpPr>
            <p:spPr>
              <a:xfrm>
                <a:off x="0" y="13045447"/>
                <a:ext cx="18236672"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Line"/>
              <p:cNvSpPr/>
              <p:nvPr/>
            </p:nvSpPr>
            <p:spPr>
              <a:xfrm>
                <a:off x="10353630" y="222250"/>
                <a:ext cx="13167390"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Line"/>
              <p:cNvSpPr/>
              <p:nvPr/>
            </p:nvSpPr>
            <p:spPr>
              <a:xfrm>
                <a:off x="14498" y="222250"/>
                <a:ext cx="398678" cy="0"/>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Line"/>
              <p:cNvSpPr/>
              <p:nvPr/>
            </p:nvSpPr>
            <p:spPr>
              <a:xfrm>
                <a:off x="23106964" y="13045447"/>
                <a:ext cx="398679" cy="1"/>
              </a:xfrm>
              <a:prstGeom prst="line">
                <a:avLst/>
              </a:prstGeom>
              <a:noFill/>
              <a:ln w="25400" cap="flat">
                <a:solidFill>
                  <a:srgbClr val="2E91A3"/>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04" name="Group"/>
            <p:cNvGrpSpPr/>
            <p:nvPr/>
          </p:nvGrpSpPr>
          <p:grpSpPr>
            <a:xfrm>
              <a:off x="20968242" y="0"/>
              <a:ext cx="1898196" cy="1898195"/>
              <a:chOff x="0" y="0"/>
              <a:chExt cx="1898194" cy="1898194"/>
            </a:xfrm>
          </p:grpSpPr>
          <p:sp>
            <p:nvSpPr>
              <p:cNvPr id="202" name="Square"/>
              <p:cNvSpPr/>
              <p:nvPr/>
            </p:nvSpPr>
            <p:spPr>
              <a:xfrm>
                <a:off x="0" y="0"/>
                <a:ext cx="1898195" cy="1898195"/>
              </a:xfrm>
              <a:prstGeom prst="rect">
                <a:avLst/>
              </a:prstGeom>
              <a:solidFill>
                <a:srgbClr val="F3F6F8"/>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203" name="Image" descr="Image"/>
              <p:cNvPicPr>
                <a:picLocks noChangeAspect="1"/>
              </p:cNvPicPr>
              <p:nvPr/>
            </p:nvPicPr>
            <p:blipFill>
              <a:blip r:embed="rId3">
                <a:extLst/>
              </a:blip>
              <a:stretch>
                <a:fillRect/>
              </a:stretch>
            </p:blipFill>
            <p:spPr>
              <a:xfrm>
                <a:off x="441554" y="437336"/>
                <a:ext cx="1015086" cy="1023522"/>
              </a:xfrm>
              <a:prstGeom prst="rect">
                <a:avLst/>
              </a:prstGeom>
              <a:ln w="12700" cap="flat">
                <a:noFill/>
                <a:miter lim="400000"/>
              </a:ln>
              <a:effectLst/>
            </p:spPr>
          </p:pic>
        </p:grpSp>
      </p:grpSp>
      <p:sp>
        <p:nvSpPr>
          <p:cNvPr id="3" name="Rectangle 2">
            <a:extLst>
              <a:ext uri="{FF2B5EF4-FFF2-40B4-BE49-F238E27FC236}">
                <a16:creationId xmlns:a16="http://schemas.microsoft.com/office/drawing/2014/main" id="{F33B88C8-11BB-F445-88FD-719A4715D642}"/>
              </a:ext>
            </a:extLst>
          </p:cNvPr>
          <p:cNvSpPr/>
          <p:nvPr/>
        </p:nvSpPr>
        <p:spPr>
          <a:xfrm>
            <a:off x="1710101" y="1904011"/>
            <a:ext cx="12449243" cy="1015663"/>
          </a:xfrm>
          <a:prstGeom prst="rect">
            <a:avLst/>
          </a:prstGeom>
        </p:spPr>
        <p:txBody>
          <a:bodyPr wrap="square">
            <a:spAutoFit/>
          </a:bodyPr>
          <a:lstStyle/>
          <a:p>
            <a:pPr algn="l"/>
            <a:r>
              <a:rPr lang="en-US" sz="6000" dirty="0">
                <a:latin typeface="Museo Sans 700" panose="02000000000000000000" pitchFamily="2" charset="77"/>
              </a:rPr>
              <a:t>CSS GRID (display: grid)</a:t>
            </a:r>
          </a:p>
        </p:txBody>
      </p:sp>
      <p:sp>
        <p:nvSpPr>
          <p:cNvPr id="4" name="TextBox 3">
            <a:extLst>
              <a:ext uri="{FF2B5EF4-FFF2-40B4-BE49-F238E27FC236}">
                <a16:creationId xmlns:a16="http://schemas.microsoft.com/office/drawing/2014/main" id="{D9E909A7-DFA0-6A4B-859F-8036FE462137}"/>
              </a:ext>
            </a:extLst>
          </p:cNvPr>
          <p:cNvSpPr txBox="1"/>
          <p:nvPr/>
        </p:nvSpPr>
        <p:spPr>
          <a:xfrm>
            <a:off x="1708827" y="3445297"/>
            <a:ext cx="20970146" cy="87449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lnSpc>
                <a:spcPct val="130000"/>
              </a:lnSpc>
              <a:buFontTx/>
              <a:buChar char="-"/>
            </a:pPr>
            <a:r>
              <a:rPr lang="en-US" sz="4800" b="0" dirty="0">
                <a:latin typeface="FreightMicro Pro Book" panose="02000603020000020004" pitchFamily="2" charset="0"/>
              </a:rPr>
              <a:t>Seems like CSS4. It’s not. (CSS has moved into module versioning instead of entire language, see: </a:t>
            </a:r>
            <a:r>
              <a:rPr lang="en-US" sz="4800" b="0" dirty="0">
                <a:latin typeface="FreightMicro Pro Book" panose="02000603020000020004" pitchFamily="2" charset="0"/>
                <a:hlinkClick r:id="rId4"/>
              </a:rPr>
              <a:t>https://www.w3.org/TR/css-2015/</a:t>
            </a:r>
            <a:r>
              <a:rPr lang="en-US" sz="4800" b="0" dirty="0">
                <a:latin typeface="FreightMicro Pro Book" panose="02000603020000020004" pitchFamily="2" charset="0"/>
              </a:rPr>
              <a:t> )</a:t>
            </a:r>
          </a:p>
          <a:p>
            <a:pPr marL="685800" indent="-685800" algn="l">
              <a:lnSpc>
                <a:spcPct val="130000"/>
              </a:lnSpc>
              <a:buFontTx/>
              <a:buChar char="-"/>
            </a:pPr>
            <a:r>
              <a:rPr lang="en-US" sz="4800" b="0" dirty="0">
                <a:latin typeface="FreightMicro Pro Book" panose="02000603020000020004" pitchFamily="2" charset="0"/>
              </a:rPr>
              <a:t>Became official CSS Specification as of March 2017. Incorporated in all major browsers by now.</a:t>
            </a:r>
          </a:p>
          <a:p>
            <a:pPr marL="685800" indent="-685800" algn="l">
              <a:lnSpc>
                <a:spcPct val="130000"/>
              </a:lnSpc>
              <a:buFontTx/>
              <a:buChar char="-"/>
            </a:pPr>
            <a:r>
              <a:rPr lang="en-US" sz="4800" b="0" dirty="0">
                <a:latin typeface="FreightMicro Pro Book" panose="02000603020000020004" pitchFamily="2" charset="0"/>
              </a:rPr>
              <a:t>Adopted incredibly fast, unlike previous CSS advances</a:t>
            </a:r>
          </a:p>
          <a:p>
            <a:pPr marL="685800" indent="-685800" algn="l">
              <a:lnSpc>
                <a:spcPct val="130000"/>
              </a:lnSpc>
              <a:buFontTx/>
              <a:buChar char="-"/>
            </a:pPr>
            <a:r>
              <a:rPr lang="en-US" sz="4800" b="0" dirty="0">
                <a:latin typeface="FreightMicro Pro Book" panose="02000603020000020004" pitchFamily="2" charset="0"/>
              </a:rPr>
              <a:t>No “row” markup, meaning we can specify our element positioning on BOTH axes (rows and columns). Keeps HTML really nice and clean</a:t>
            </a:r>
          </a:p>
          <a:p>
            <a:pPr marL="685800" indent="-685800" algn="l">
              <a:lnSpc>
                <a:spcPct val="130000"/>
              </a:lnSpc>
              <a:buFontTx/>
              <a:buChar char="-"/>
            </a:pPr>
            <a:r>
              <a:rPr lang="en-US" sz="4800" b="0" dirty="0">
                <a:latin typeface="FreightMicro Pro Book" panose="02000603020000020004" pitchFamily="2" charset="0"/>
              </a:rPr>
              <a:t>For detailed documentation about CSS Grid and its intended use going forward, check out </a:t>
            </a:r>
            <a:r>
              <a:rPr lang="en-US" sz="4800" b="0" dirty="0">
                <a:latin typeface="FreightMicro Pro Book" panose="02000603020000020004" pitchFamily="2" charset="0"/>
                <a:hlinkClick r:id="rId5"/>
              </a:rPr>
              <a:t>https://drafts.csswg.org/css-grid-1/</a:t>
            </a:r>
            <a:endParaRPr lang="en-US" sz="4800" b="0" dirty="0">
              <a:latin typeface="FreightMicro Pro Book" panose="02000603020000020004" pitchFamily="2" charset="0"/>
            </a:endParaRPr>
          </a:p>
        </p:txBody>
      </p:sp>
      <p:sp>
        <p:nvSpPr>
          <p:cNvPr id="18" name="Line">
            <a:extLst>
              <a:ext uri="{FF2B5EF4-FFF2-40B4-BE49-F238E27FC236}">
                <a16:creationId xmlns:a16="http://schemas.microsoft.com/office/drawing/2014/main" id="{0FB64ACD-1395-DA4B-AF4F-6BF59B987139}"/>
              </a:ext>
            </a:extLst>
          </p:cNvPr>
          <p:cNvSpPr/>
          <p:nvPr/>
        </p:nvSpPr>
        <p:spPr>
          <a:xfrm>
            <a:off x="1891894" y="3108851"/>
            <a:ext cx="1700391" cy="0"/>
          </a:xfrm>
          <a:prstGeom prst="line">
            <a:avLst/>
          </a:prstGeom>
          <a:ln w="50800">
            <a:solidFill>
              <a:srgbClr val="38BCDB"/>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095392264"/>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fade/>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111</TotalTime>
  <Words>1191</Words>
  <Application>Microsoft Macintosh PowerPoint</Application>
  <PresentationFormat>Custom</PresentationFormat>
  <Paragraphs>89</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FreightMicro Pro Book</vt:lpstr>
      <vt:lpstr>FreightMicro Pro Medium</vt:lpstr>
      <vt:lpstr>Helvetica</vt:lpstr>
      <vt:lpstr>Helvetica Neue</vt:lpstr>
      <vt:lpstr>Helvetica Neue Light</vt:lpstr>
      <vt:lpstr>Helvetica Neue Medium</vt:lpstr>
      <vt:lpstr>Museo Sans 500</vt:lpstr>
      <vt:lpstr>Museo Sans 700</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 Rosenkranz</cp:lastModifiedBy>
  <cp:revision>14</cp:revision>
  <dcterms:modified xsi:type="dcterms:W3CDTF">2018-06-26T16:05:37Z</dcterms:modified>
</cp:coreProperties>
</file>