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Montaser Arabic Heavy" charset="1" panose="00000A00000000000000"/>
      <p:regular r:id="rId25"/>
    </p:embeddedFont>
    <p:embeddedFont>
      <p:font typeface="Mardoto Bold" charset="1" panose="00000800000000000000"/>
      <p:regular r:id="rId26"/>
    </p:embeddedFont>
    <p:embeddedFont>
      <p:font typeface="Mardoto" charset="1" panose="00000500000000000000"/>
      <p:regular r:id="rId27"/>
    </p:embeddedFont>
    <p:embeddedFont>
      <p:font typeface="Montaser Arabic Bold" charset="1" panose="00000800000000000000"/>
      <p:regular r:id="rId28"/>
    </p:embeddedFont>
    <p:embeddedFont>
      <p:font typeface="29LT Adir Semi-Bold" charset="1" panose="00000706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raw.githubusercontent.com/GuamanFrancis/Proyecto-Base-de-datos/refs/heads/main/Proyecto-Reservas-Hotel/Modelados/Diagrama_ER_Conceptual_Reserva_Hotel.png" TargetMode="External" Type="http://schemas.openxmlformats.org/officeDocument/2006/relationships/hyperlink"/><Relationship Id="rId3" Target="https://raw.githubusercontent.com/GuamanFrancis/Proyecto-Base-de-datos/refs/heads/main/Proyecto-Reservas-Hotel/Modelados/Modelo_ER_Logico.png" TargetMode="External" Type="http://schemas.openxmlformats.org/officeDocument/2006/relationships/hyperlink"/><Relationship Id="rId4" Target="https://github.com/GuamanFrancis/Proyecto-Base-de-datos/tree/main/Proyecto-Reservas-Hotel/Modelados/Modelo_ER_Fisico.png" TargetMode="External" Type="http://schemas.openxmlformats.org/officeDocument/2006/relationships/hyperlink"/><Relationship Id="rId5" Target="https://github.com/GuamanFrancis/Proyecto-Base-de-datos/blob/main/Proyecto-Reservas-Hotel/Diccionario_De_Datos/sistema_reservas%20Data%20Dictionary.pdf"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2376196" y="1694718"/>
            <a:ext cx="13577011" cy="6897563"/>
            <a:chOff x="0" y="0"/>
            <a:chExt cx="3575838" cy="1816642"/>
          </a:xfrm>
        </p:grpSpPr>
        <p:sp>
          <p:nvSpPr>
            <p:cNvPr name="Freeform 3" id="3"/>
            <p:cNvSpPr/>
            <p:nvPr/>
          </p:nvSpPr>
          <p:spPr>
            <a:xfrm flipH="false" flipV="false" rot="0">
              <a:off x="0" y="0"/>
              <a:ext cx="3575838" cy="1816642"/>
            </a:xfrm>
            <a:custGeom>
              <a:avLst/>
              <a:gdLst/>
              <a:ahLst/>
              <a:cxnLst/>
              <a:rect r="r" b="b" t="t" l="l"/>
              <a:pathLst>
                <a:path h="1816642" w="3575838">
                  <a:moveTo>
                    <a:pt x="0" y="0"/>
                  </a:moveTo>
                  <a:lnTo>
                    <a:pt x="3575838" y="0"/>
                  </a:lnTo>
                  <a:lnTo>
                    <a:pt x="3575838" y="1816642"/>
                  </a:lnTo>
                  <a:lnTo>
                    <a:pt x="0" y="1816642"/>
                  </a:lnTo>
                  <a:close/>
                </a:path>
              </a:pathLst>
            </a:custGeom>
            <a:solidFill>
              <a:srgbClr val="000000">
                <a:alpha val="0"/>
              </a:srgbClr>
            </a:solidFill>
            <a:ln w="104775" cap="sq">
              <a:solidFill>
                <a:srgbClr val="2B326B"/>
              </a:solidFill>
              <a:prstDash val="solid"/>
              <a:miter/>
            </a:ln>
          </p:spPr>
        </p:sp>
        <p:sp>
          <p:nvSpPr>
            <p:cNvPr name="TextBox 4" id="4"/>
            <p:cNvSpPr txBox="true"/>
            <p:nvPr/>
          </p:nvSpPr>
          <p:spPr>
            <a:xfrm>
              <a:off x="0" y="-47625"/>
              <a:ext cx="3575838" cy="186426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412214" y="3476192"/>
            <a:ext cx="9893145" cy="4747094"/>
          </a:xfrm>
          <a:prstGeom prst="rect">
            <a:avLst/>
          </a:prstGeom>
        </p:spPr>
        <p:txBody>
          <a:bodyPr anchor="t" rtlCol="false" tIns="0" lIns="0" bIns="0" rIns="0">
            <a:spAutoFit/>
          </a:bodyPr>
          <a:lstStyle/>
          <a:p>
            <a:pPr algn="ctr">
              <a:lnSpc>
                <a:spcPts val="9378"/>
              </a:lnSpc>
            </a:pPr>
            <a:r>
              <a:rPr lang="en-US" b="true" sz="7625">
                <a:solidFill>
                  <a:srgbClr val="191C59"/>
                </a:solidFill>
                <a:latin typeface="Montaser Arabic Heavy"/>
                <a:ea typeface="Montaser Arabic Heavy"/>
                <a:cs typeface="Montaser Arabic Heavy"/>
                <a:sym typeface="Montaser Arabic Heavy"/>
              </a:rPr>
              <a:t>BASE DE DATOS PARA SISTEMA DE RESERVAS DE HOTELES</a:t>
            </a:r>
          </a:p>
        </p:txBody>
      </p:sp>
      <p:grpSp>
        <p:nvGrpSpPr>
          <p:cNvPr name="Group 6" id="6"/>
          <p:cNvGrpSpPr/>
          <p:nvPr/>
        </p:nvGrpSpPr>
        <p:grpSpPr>
          <a:xfrm rot="0">
            <a:off x="-1760233" y="-87730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2B326B"/>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10800000">
            <a:off x="15236272" y="-1468692"/>
            <a:ext cx="4046056" cy="2430717"/>
            <a:chOff x="0" y="0"/>
            <a:chExt cx="1065628" cy="640189"/>
          </a:xfrm>
        </p:grpSpPr>
        <p:sp>
          <p:nvSpPr>
            <p:cNvPr name="Freeform 10" id="10"/>
            <p:cNvSpPr/>
            <p:nvPr/>
          </p:nvSpPr>
          <p:spPr>
            <a:xfrm flipH="false" flipV="false" rot="0">
              <a:off x="0" y="0"/>
              <a:ext cx="1065628" cy="640189"/>
            </a:xfrm>
            <a:custGeom>
              <a:avLst/>
              <a:gdLst/>
              <a:ahLst/>
              <a:cxnLst/>
              <a:rect r="r" b="b" t="t" l="l"/>
              <a:pathLst>
                <a:path h="640189" w="1065628">
                  <a:moveTo>
                    <a:pt x="0" y="0"/>
                  </a:moveTo>
                  <a:lnTo>
                    <a:pt x="1065628" y="0"/>
                  </a:lnTo>
                  <a:lnTo>
                    <a:pt x="1065628" y="640189"/>
                  </a:lnTo>
                  <a:lnTo>
                    <a:pt x="0" y="640189"/>
                  </a:lnTo>
                  <a:close/>
                </a:path>
              </a:pathLst>
            </a:custGeom>
            <a:solidFill>
              <a:srgbClr val="2B326B"/>
            </a:solidFill>
          </p:spPr>
        </p:sp>
        <p:sp>
          <p:nvSpPr>
            <p:cNvPr name="TextBox 11" id="11"/>
            <p:cNvSpPr txBox="true"/>
            <p:nvPr/>
          </p:nvSpPr>
          <p:spPr>
            <a:xfrm>
              <a:off x="0" y="-47625"/>
              <a:ext cx="1065628" cy="687814"/>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083592" y="7768317"/>
            <a:ext cx="1445195" cy="144519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2B326B"/>
            </a:soli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48500" y="741664"/>
            <a:ext cx="204131" cy="1145622"/>
            <a:chOff x="0" y="0"/>
            <a:chExt cx="272175" cy="1527496"/>
          </a:xfrm>
        </p:grpSpPr>
        <p:grpSp>
          <p:nvGrpSpPr>
            <p:cNvPr name="Group 16" id="16"/>
            <p:cNvGrpSpPr/>
            <p:nvPr/>
          </p:nvGrpSpPr>
          <p:grpSpPr>
            <a:xfrm rot="0">
              <a:off x="0" y="0"/>
              <a:ext cx="272175" cy="27217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18" id="1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19" id="19"/>
            <p:cNvGrpSpPr/>
            <p:nvPr/>
          </p:nvGrpSpPr>
          <p:grpSpPr>
            <a:xfrm rot="0">
              <a:off x="0" y="627661"/>
              <a:ext cx="272175" cy="27217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1" id="2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2" id="22"/>
            <p:cNvGrpSpPr/>
            <p:nvPr/>
          </p:nvGrpSpPr>
          <p:grpSpPr>
            <a:xfrm rot="0">
              <a:off x="0" y="1255321"/>
              <a:ext cx="272175" cy="27217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4" id="2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5" id="25"/>
          <p:cNvGrpSpPr/>
          <p:nvPr/>
        </p:nvGrpSpPr>
        <p:grpSpPr>
          <a:xfrm rot="5400000">
            <a:off x="16999532" y="-87300"/>
            <a:ext cx="204131" cy="1145622"/>
            <a:chOff x="0" y="0"/>
            <a:chExt cx="272175" cy="1527496"/>
          </a:xfrm>
        </p:grpSpPr>
        <p:grpSp>
          <p:nvGrpSpPr>
            <p:cNvPr name="Group 26" id="26"/>
            <p:cNvGrpSpPr/>
            <p:nvPr/>
          </p:nvGrpSpPr>
          <p:grpSpPr>
            <a:xfrm rot="0">
              <a:off x="0" y="0"/>
              <a:ext cx="272175" cy="27217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8" id="2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9" id="29"/>
            <p:cNvGrpSpPr/>
            <p:nvPr/>
          </p:nvGrpSpPr>
          <p:grpSpPr>
            <a:xfrm rot="0">
              <a:off x="0" y="627661"/>
              <a:ext cx="272175" cy="27217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1" id="3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2" id="32"/>
            <p:cNvGrpSpPr/>
            <p:nvPr/>
          </p:nvGrpSpPr>
          <p:grpSpPr>
            <a:xfrm rot="0">
              <a:off x="0" y="1255321"/>
              <a:ext cx="272175" cy="27217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4" id="3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
        <p:nvSpPr>
          <p:cNvPr name="TextBox 35" id="35"/>
          <p:cNvSpPr txBox="true"/>
          <p:nvPr/>
        </p:nvSpPr>
        <p:spPr>
          <a:xfrm rot="0">
            <a:off x="3633982" y="2921837"/>
            <a:ext cx="11449610" cy="573405"/>
          </a:xfrm>
          <a:prstGeom prst="rect">
            <a:avLst/>
          </a:prstGeom>
        </p:spPr>
        <p:txBody>
          <a:bodyPr anchor="t" rtlCol="false" tIns="0" lIns="0" bIns="0" rIns="0">
            <a:spAutoFit/>
          </a:bodyPr>
          <a:lstStyle/>
          <a:p>
            <a:pPr algn="ctr">
              <a:lnSpc>
                <a:spcPts val="4620"/>
              </a:lnSpc>
              <a:spcBef>
                <a:spcPct val="0"/>
              </a:spcBef>
            </a:pPr>
            <a:r>
              <a:rPr lang="en-US" b="true" sz="3300">
                <a:solidFill>
                  <a:srgbClr val="191C59"/>
                </a:solidFill>
                <a:latin typeface="Mardoto Bold"/>
                <a:ea typeface="Mardoto Bold"/>
                <a:cs typeface="Mardoto Bold"/>
                <a:sym typeface="Mardoto Bold"/>
              </a:rPr>
              <a:t>Proyecto Bimestre II</a:t>
            </a:r>
          </a:p>
        </p:txBody>
      </p:sp>
      <p:sp>
        <p:nvSpPr>
          <p:cNvPr name="TextBox 36" id="36"/>
          <p:cNvSpPr txBox="true"/>
          <p:nvPr/>
        </p:nvSpPr>
        <p:spPr>
          <a:xfrm rot="0">
            <a:off x="5965300" y="8773257"/>
            <a:ext cx="8820037" cy="382270"/>
          </a:xfrm>
          <a:prstGeom prst="rect">
            <a:avLst/>
          </a:prstGeom>
        </p:spPr>
        <p:txBody>
          <a:bodyPr anchor="t" rtlCol="false" tIns="0" lIns="0" bIns="0" rIns="0">
            <a:spAutoFit/>
          </a:bodyPr>
          <a:lstStyle/>
          <a:p>
            <a:pPr algn="r">
              <a:lnSpc>
                <a:spcPts val="3079"/>
              </a:lnSpc>
              <a:spcBef>
                <a:spcPct val="0"/>
              </a:spcBef>
            </a:pPr>
            <a:r>
              <a:rPr lang="en-US" sz="2199">
                <a:solidFill>
                  <a:srgbClr val="191C59"/>
                </a:solidFill>
                <a:latin typeface="Mardoto"/>
                <a:ea typeface="Mardoto"/>
                <a:cs typeface="Mardoto"/>
                <a:sym typeface="Mardoto"/>
              </a:rPr>
              <a:t>Lenin Taco - Francis Guaman -  Misael Garcia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1374655" y="4766120"/>
            <a:ext cx="4911898" cy="3757367"/>
            <a:chOff x="0" y="0"/>
            <a:chExt cx="1293669" cy="989595"/>
          </a:xfrm>
        </p:grpSpPr>
        <p:sp>
          <p:nvSpPr>
            <p:cNvPr name="Freeform 3" id="3"/>
            <p:cNvSpPr/>
            <p:nvPr/>
          </p:nvSpPr>
          <p:spPr>
            <a:xfrm flipH="false" flipV="false" rot="0">
              <a:off x="0" y="0"/>
              <a:ext cx="1293669" cy="989595"/>
            </a:xfrm>
            <a:custGeom>
              <a:avLst/>
              <a:gdLst/>
              <a:ahLst/>
              <a:cxnLst/>
              <a:rect r="r" b="b" t="t" l="l"/>
              <a:pathLst>
                <a:path h="989595" w="1293669">
                  <a:moveTo>
                    <a:pt x="0" y="0"/>
                  </a:moveTo>
                  <a:lnTo>
                    <a:pt x="1293669" y="0"/>
                  </a:lnTo>
                  <a:lnTo>
                    <a:pt x="1293669" y="989595"/>
                  </a:lnTo>
                  <a:lnTo>
                    <a:pt x="0" y="989595"/>
                  </a:lnTo>
                  <a:close/>
                </a:path>
              </a:pathLst>
            </a:custGeom>
            <a:solidFill>
              <a:srgbClr val="2B326B"/>
            </a:solidFill>
          </p:spPr>
        </p:sp>
        <p:sp>
          <p:nvSpPr>
            <p:cNvPr name="TextBox 4" id="4"/>
            <p:cNvSpPr txBox="true"/>
            <p:nvPr/>
          </p:nvSpPr>
          <p:spPr>
            <a:xfrm>
              <a:off x="0" y="-47625"/>
              <a:ext cx="1293669" cy="103722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7241632" y="678285"/>
            <a:ext cx="3086100" cy="20246131"/>
            <a:chOff x="0" y="0"/>
            <a:chExt cx="812800" cy="5332314"/>
          </a:xfrm>
        </p:grpSpPr>
        <p:sp>
          <p:nvSpPr>
            <p:cNvPr name="Freeform 6" id="6"/>
            <p:cNvSpPr/>
            <p:nvPr/>
          </p:nvSpPr>
          <p:spPr>
            <a:xfrm flipH="false" flipV="false" rot="0">
              <a:off x="0" y="0"/>
              <a:ext cx="812800" cy="5332314"/>
            </a:xfrm>
            <a:custGeom>
              <a:avLst/>
              <a:gdLst/>
              <a:ahLst/>
              <a:cxnLst/>
              <a:rect r="r" b="b" t="t" l="l"/>
              <a:pathLst>
                <a:path h="5332314" w="812800">
                  <a:moveTo>
                    <a:pt x="0" y="0"/>
                  </a:moveTo>
                  <a:lnTo>
                    <a:pt x="812800" y="0"/>
                  </a:lnTo>
                  <a:lnTo>
                    <a:pt x="812800" y="5332314"/>
                  </a:lnTo>
                  <a:lnTo>
                    <a:pt x="0" y="5332314"/>
                  </a:lnTo>
                  <a:close/>
                </a:path>
              </a:pathLst>
            </a:custGeom>
            <a:solidFill>
              <a:srgbClr val="2B326B"/>
            </a:solidFill>
          </p:spPr>
        </p:sp>
        <p:sp>
          <p:nvSpPr>
            <p:cNvPr name="TextBox 7" id="7"/>
            <p:cNvSpPr txBox="true"/>
            <p:nvPr/>
          </p:nvSpPr>
          <p:spPr>
            <a:xfrm>
              <a:off x="0" y="-47625"/>
              <a:ext cx="812800" cy="537993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773328" y="4766120"/>
            <a:ext cx="4911898" cy="3757367"/>
            <a:chOff x="0" y="0"/>
            <a:chExt cx="1293669" cy="989595"/>
          </a:xfrm>
        </p:grpSpPr>
        <p:sp>
          <p:nvSpPr>
            <p:cNvPr name="Freeform 9" id="9"/>
            <p:cNvSpPr/>
            <p:nvPr/>
          </p:nvSpPr>
          <p:spPr>
            <a:xfrm flipH="false" flipV="false" rot="0">
              <a:off x="0" y="0"/>
              <a:ext cx="1293669" cy="989595"/>
            </a:xfrm>
            <a:custGeom>
              <a:avLst/>
              <a:gdLst/>
              <a:ahLst/>
              <a:cxnLst/>
              <a:rect r="r" b="b" t="t" l="l"/>
              <a:pathLst>
                <a:path h="989595" w="1293669">
                  <a:moveTo>
                    <a:pt x="0" y="0"/>
                  </a:moveTo>
                  <a:lnTo>
                    <a:pt x="1293669" y="0"/>
                  </a:lnTo>
                  <a:lnTo>
                    <a:pt x="1293669" y="989595"/>
                  </a:lnTo>
                  <a:lnTo>
                    <a:pt x="0" y="989595"/>
                  </a:lnTo>
                  <a:close/>
                </a:path>
              </a:pathLst>
            </a:custGeom>
            <a:solidFill>
              <a:srgbClr val="2B326B"/>
            </a:solidFill>
          </p:spPr>
        </p:sp>
        <p:sp>
          <p:nvSpPr>
            <p:cNvPr name="TextBox 10" id="10"/>
            <p:cNvSpPr txBox="true"/>
            <p:nvPr/>
          </p:nvSpPr>
          <p:spPr>
            <a:xfrm>
              <a:off x="0" y="-47625"/>
              <a:ext cx="1293669" cy="103722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172002" y="4766120"/>
            <a:ext cx="4911898" cy="3757367"/>
            <a:chOff x="0" y="0"/>
            <a:chExt cx="1293669" cy="989595"/>
          </a:xfrm>
        </p:grpSpPr>
        <p:sp>
          <p:nvSpPr>
            <p:cNvPr name="Freeform 12" id="12"/>
            <p:cNvSpPr/>
            <p:nvPr/>
          </p:nvSpPr>
          <p:spPr>
            <a:xfrm flipH="false" flipV="false" rot="0">
              <a:off x="0" y="0"/>
              <a:ext cx="1293669" cy="989595"/>
            </a:xfrm>
            <a:custGeom>
              <a:avLst/>
              <a:gdLst/>
              <a:ahLst/>
              <a:cxnLst/>
              <a:rect r="r" b="b" t="t" l="l"/>
              <a:pathLst>
                <a:path h="989595" w="1293669">
                  <a:moveTo>
                    <a:pt x="0" y="0"/>
                  </a:moveTo>
                  <a:lnTo>
                    <a:pt x="1293669" y="0"/>
                  </a:lnTo>
                  <a:lnTo>
                    <a:pt x="1293669" y="989595"/>
                  </a:lnTo>
                  <a:lnTo>
                    <a:pt x="0" y="989595"/>
                  </a:lnTo>
                  <a:close/>
                </a:path>
              </a:pathLst>
            </a:custGeom>
            <a:solidFill>
              <a:srgbClr val="2B326B"/>
            </a:solidFill>
          </p:spPr>
        </p:sp>
        <p:sp>
          <p:nvSpPr>
            <p:cNvPr name="TextBox 13" id="13"/>
            <p:cNvSpPr txBox="true"/>
            <p:nvPr/>
          </p:nvSpPr>
          <p:spPr>
            <a:xfrm>
              <a:off x="0" y="-47625"/>
              <a:ext cx="1293669" cy="103722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374655" y="1568700"/>
            <a:ext cx="15709245" cy="2012941"/>
            <a:chOff x="0" y="0"/>
            <a:chExt cx="4137414" cy="530157"/>
          </a:xfrm>
        </p:grpSpPr>
        <p:sp>
          <p:nvSpPr>
            <p:cNvPr name="Freeform 15" id="15"/>
            <p:cNvSpPr/>
            <p:nvPr/>
          </p:nvSpPr>
          <p:spPr>
            <a:xfrm flipH="false" flipV="false" rot="0">
              <a:off x="0" y="0"/>
              <a:ext cx="4137415" cy="530157"/>
            </a:xfrm>
            <a:custGeom>
              <a:avLst/>
              <a:gdLst/>
              <a:ahLst/>
              <a:cxnLst/>
              <a:rect r="r" b="b" t="t" l="l"/>
              <a:pathLst>
                <a:path h="530157" w="4137415">
                  <a:moveTo>
                    <a:pt x="0" y="0"/>
                  </a:moveTo>
                  <a:lnTo>
                    <a:pt x="4137415" y="0"/>
                  </a:lnTo>
                  <a:lnTo>
                    <a:pt x="4137415" y="530157"/>
                  </a:lnTo>
                  <a:lnTo>
                    <a:pt x="0" y="530157"/>
                  </a:lnTo>
                  <a:close/>
                </a:path>
              </a:pathLst>
            </a:custGeom>
            <a:solidFill>
              <a:srgbClr val="000000">
                <a:alpha val="0"/>
              </a:srgbClr>
            </a:solidFill>
            <a:ln w="104775" cap="sq">
              <a:solidFill>
                <a:srgbClr val="2B326B"/>
              </a:solidFill>
              <a:prstDash val="solid"/>
              <a:miter/>
            </a:ln>
          </p:spPr>
        </p:sp>
        <p:sp>
          <p:nvSpPr>
            <p:cNvPr name="TextBox 16" id="16"/>
            <p:cNvSpPr txBox="true"/>
            <p:nvPr/>
          </p:nvSpPr>
          <p:spPr>
            <a:xfrm>
              <a:off x="0" y="-47625"/>
              <a:ext cx="4137414" cy="577782"/>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868028" y="2258232"/>
            <a:ext cx="14722500" cy="842027"/>
          </a:xfrm>
          <a:prstGeom prst="rect">
            <a:avLst/>
          </a:prstGeom>
        </p:spPr>
        <p:txBody>
          <a:bodyPr anchor="t" rtlCol="false" tIns="0" lIns="0" bIns="0" rIns="0">
            <a:spAutoFit/>
          </a:bodyPr>
          <a:lstStyle/>
          <a:p>
            <a:pPr algn="ctr">
              <a:lnSpc>
                <a:spcPts val="6682"/>
              </a:lnSpc>
            </a:pPr>
            <a:r>
              <a:rPr lang="en-US" b="true" sz="5432">
                <a:solidFill>
                  <a:srgbClr val="191C59"/>
                </a:solidFill>
                <a:latin typeface="Montaser Arabic Bold"/>
                <a:ea typeface="Montaser Arabic Bold"/>
                <a:cs typeface="Montaser Arabic Bold"/>
                <a:sym typeface="Montaser Arabic Bold"/>
              </a:rPr>
              <a:t>RESPALDO Y RECUPERACIÓN DE DATOS</a:t>
            </a:r>
          </a:p>
        </p:txBody>
      </p:sp>
      <p:grpSp>
        <p:nvGrpSpPr>
          <p:cNvPr name="Group 18" id="18"/>
          <p:cNvGrpSpPr/>
          <p:nvPr/>
        </p:nvGrpSpPr>
        <p:grpSpPr>
          <a:xfrm rot="0">
            <a:off x="16396199" y="1196135"/>
            <a:ext cx="1001769" cy="1081147"/>
            <a:chOff x="0" y="0"/>
            <a:chExt cx="476073" cy="513796"/>
          </a:xfrm>
        </p:grpSpPr>
        <p:sp>
          <p:nvSpPr>
            <p:cNvPr name="Freeform 19" id="19"/>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2B326B"/>
            </a:solidFill>
          </p:spPr>
        </p:sp>
        <p:sp>
          <p:nvSpPr>
            <p:cNvPr name="TextBox 20" id="20"/>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5400000">
            <a:off x="17157234" y="9233841"/>
            <a:ext cx="204131" cy="1145622"/>
            <a:chOff x="0" y="0"/>
            <a:chExt cx="272175" cy="1527496"/>
          </a:xfrm>
        </p:grpSpPr>
        <p:grpSp>
          <p:nvGrpSpPr>
            <p:cNvPr name="Group 22" id="22"/>
            <p:cNvGrpSpPr/>
            <p:nvPr/>
          </p:nvGrpSpPr>
          <p:grpSpPr>
            <a:xfrm rot="0">
              <a:off x="0" y="0"/>
              <a:ext cx="272175" cy="27217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4" id="2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5" id="25"/>
            <p:cNvGrpSpPr/>
            <p:nvPr/>
          </p:nvGrpSpPr>
          <p:grpSpPr>
            <a:xfrm rot="0">
              <a:off x="0" y="627661"/>
              <a:ext cx="272175" cy="27217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7" id="27"/>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8" id="28"/>
            <p:cNvGrpSpPr/>
            <p:nvPr/>
          </p:nvGrpSpPr>
          <p:grpSpPr>
            <a:xfrm rot="0">
              <a:off x="0" y="1255321"/>
              <a:ext cx="272175" cy="27217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0" id="30"/>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
        <p:nvSpPr>
          <p:cNvPr name="Freeform 31" id="31"/>
          <p:cNvSpPr/>
          <p:nvPr/>
        </p:nvSpPr>
        <p:spPr>
          <a:xfrm flipH="false" flipV="false" rot="0">
            <a:off x="1489923" y="7345845"/>
            <a:ext cx="4681362" cy="305277"/>
          </a:xfrm>
          <a:custGeom>
            <a:avLst/>
            <a:gdLst/>
            <a:ahLst/>
            <a:cxnLst/>
            <a:rect r="r" b="b" t="t" l="l"/>
            <a:pathLst>
              <a:path h="305277" w="4681362">
                <a:moveTo>
                  <a:pt x="0" y="0"/>
                </a:moveTo>
                <a:lnTo>
                  <a:pt x="4681362" y="0"/>
                </a:lnTo>
                <a:lnTo>
                  <a:pt x="4681362" y="305277"/>
                </a:lnTo>
                <a:lnTo>
                  <a:pt x="0" y="305277"/>
                </a:lnTo>
                <a:lnTo>
                  <a:pt x="0" y="0"/>
                </a:lnTo>
                <a:close/>
              </a:path>
            </a:pathLst>
          </a:custGeom>
          <a:blipFill>
            <a:blip r:embed="rId2"/>
            <a:stretch>
              <a:fillRect l="-18565" t="0" r="0" b="0"/>
            </a:stretch>
          </a:blipFill>
        </p:spPr>
      </p:sp>
      <p:sp>
        <p:nvSpPr>
          <p:cNvPr name="Freeform 32" id="32"/>
          <p:cNvSpPr/>
          <p:nvPr/>
        </p:nvSpPr>
        <p:spPr>
          <a:xfrm flipH="false" flipV="false" rot="0">
            <a:off x="7280462" y="6425844"/>
            <a:ext cx="3897631" cy="833119"/>
          </a:xfrm>
          <a:custGeom>
            <a:avLst/>
            <a:gdLst/>
            <a:ahLst/>
            <a:cxnLst/>
            <a:rect r="r" b="b" t="t" l="l"/>
            <a:pathLst>
              <a:path h="833119" w="3897631">
                <a:moveTo>
                  <a:pt x="0" y="0"/>
                </a:moveTo>
                <a:lnTo>
                  <a:pt x="3897631" y="0"/>
                </a:lnTo>
                <a:lnTo>
                  <a:pt x="3897631" y="833118"/>
                </a:lnTo>
                <a:lnTo>
                  <a:pt x="0" y="833118"/>
                </a:lnTo>
                <a:lnTo>
                  <a:pt x="0" y="0"/>
                </a:lnTo>
                <a:close/>
              </a:path>
            </a:pathLst>
          </a:custGeom>
          <a:blipFill>
            <a:blip r:embed="rId3"/>
            <a:stretch>
              <a:fillRect l="0" t="0" r="0" b="0"/>
            </a:stretch>
          </a:blipFill>
        </p:spPr>
      </p:sp>
      <p:sp>
        <p:nvSpPr>
          <p:cNvPr name="Freeform 33" id="33"/>
          <p:cNvSpPr/>
          <p:nvPr/>
        </p:nvSpPr>
        <p:spPr>
          <a:xfrm flipH="false" flipV="false" rot="0">
            <a:off x="6773328" y="7688277"/>
            <a:ext cx="4793212" cy="275610"/>
          </a:xfrm>
          <a:custGeom>
            <a:avLst/>
            <a:gdLst/>
            <a:ahLst/>
            <a:cxnLst/>
            <a:rect r="r" b="b" t="t" l="l"/>
            <a:pathLst>
              <a:path h="275610" w="4793212">
                <a:moveTo>
                  <a:pt x="0" y="0"/>
                </a:moveTo>
                <a:lnTo>
                  <a:pt x="4793212" y="0"/>
                </a:lnTo>
                <a:lnTo>
                  <a:pt x="4793212" y="275609"/>
                </a:lnTo>
                <a:lnTo>
                  <a:pt x="0" y="275609"/>
                </a:lnTo>
                <a:lnTo>
                  <a:pt x="0" y="0"/>
                </a:lnTo>
                <a:close/>
              </a:path>
            </a:pathLst>
          </a:custGeom>
          <a:blipFill>
            <a:blip r:embed="rId4"/>
            <a:stretch>
              <a:fillRect l="0" t="0" r="0" b="0"/>
            </a:stretch>
          </a:blipFill>
        </p:spPr>
      </p:sp>
      <p:sp>
        <p:nvSpPr>
          <p:cNvPr name="Freeform 34" id="34"/>
          <p:cNvSpPr/>
          <p:nvPr/>
        </p:nvSpPr>
        <p:spPr>
          <a:xfrm flipH="false" flipV="false" rot="0">
            <a:off x="12355566" y="6955220"/>
            <a:ext cx="4541517" cy="181661"/>
          </a:xfrm>
          <a:custGeom>
            <a:avLst/>
            <a:gdLst/>
            <a:ahLst/>
            <a:cxnLst/>
            <a:rect r="r" b="b" t="t" l="l"/>
            <a:pathLst>
              <a:path h="181661" w="4541517">
                <a:moveTo>
                  <a:pt x="0" y="0"/>
                </a:moveTo>
                <a:lnTo>
                  <a:pt x="4541518" y="0"/>
                </a:lnTo>
                <a:lnTo>
                  <a:pt x="4541518" y="181661"/>
                </a:lnTo>
                <a:lnTo>
                  <a:pt x="0" y="181661"/>
                </a:lnTo>
                <a:lnTo>
                  <a:pt x="0" y="0"/>
                </a:lnTo>
                <a:close/>
              </a:path>
            </a:pathLst>
          </a:custGeom>
          <a:blipFill>
            <a:blip r:embed="rId5"/>
            <a:stretch>
              <a:fillRect l="0" t="0" r="0" b="0"/>
            </a:stretch>
          </a:blipFill>
        </p:spPr>
      </p:sp>
      <p:sp>
        <p:nvSpPr>
          <p:cNvPr name="TextBox 35" id="35"/>
          <p:cNvSpPr txBox="true"/>
          <p:nvPr/>
        </p:nvSpPr>
        <p:spPr>
          <a:xfrm rot="0">
            <a:off x="1868028" y="4858953"/>
            <a:ext cx="3863526" cy="2111375"/>
          </a:xfrm>
          <a:prstGeom prst="rect">
            <a:avLst/>
          </a:prstGeom>
        </p:spPr>
        <p:txBody>
          <a:bodyPr anchor="t" rtlCol="false" tIns="0" lIns="0" bIns="0" rIns="0">
            <a:spAutoFit/>
          </a:bodyPr>
          <a:lstStyle/>
          <a:p>
            <a:pPr algn="just">
              <a:lnSpc>
                <a:spcPts val="2799"/>
              </a:lnSpc>
              <a:spcBef>
                <a:spcPct val="0"/>
              </a:spcBef>
            </a:pPr>
            <a:r>
              <a:rPr lang="en-US" sz="1999">
                <a:solidFill>
                  <a:srgbClr val="FFFFFF"/>
                </a:solidFill>
                <a:latin typeface="Mardoto"/>
                <a:ea typeface="Mardoto"/>
                <a:cs typeface="Mardoto"/>
                <a:sym typeface="Mardoto"/>
              </a:rPr>
              <a:t>Permite generar copias exactas de la información almacenada, asegurando que en caso de una falla crítica, toda la base de datos pueda ser restaurada en su totalidad.</a:t>
            </a:r>
          </a:p>
        </p:txBody>
      </p:sp>
      <p:sp>
        <p:nvSpPr>
          <p:cNvPr name="TextBox 36" id="36"/>
          <p:cNvSpPr txBox="true"/>
          <p:nvPr/>
        </p:nvSpPr>
        <p:spPr>
          <a:xfrm rot="0">
            <a:off x="1204100" y="4115041"/>
            <a:ext cx="5082453" cy="511302"/>
          </a:xfrm>
          <a:prstGeom prst="rect">
            <a:avLst/>
          </a:prstGeom>
        </p:spPr>
        <p:txBody>
          <a:bodyPr anchor="t" rtlCol="false" tIns="0" lIns="0" bIns="0" rIns="0">
            <a:spAutoFit/>
          </a:bodyPr>
          <a:lstStyle/>
          <a:p>
            <a:pPr algn="l">
              <a:lnSpc>
                <a:spcPts val="4058"/>
              </a:lnSpc>
            </a:pPr>
            <a:r>
              <a:rPr lang="en-US" sz="3300" b="true">
                <a:solidFill>
                  <a:srgbClr val="191C59"/>
                </a:solidFill>
                <a:latin typeface="Montaser Arabic Bold"/>
                <a:ea typeface="Montaser Arabic Bold"/>
                <a:cs typeface="Montaser Arabic Bold"/>
                <a:sym typeface="Montaser Arabic Bold"/>
              </a:rPr>
              <a:t>Respaldos Completos</a:t>
            </a:r>
          </a:p>
        </p:txBody>
      </p:sp>
      <p:sp>
        <p:nvSpPr>
          <p:cNvPr name="TextBox 37" id="37"/>
          <p:cNvSpPr txBox="true"/>
          <p:nvPr/>
        </p:nvSpPr>
        <p:spPr>
          <a:xfrm rot="0">
            <a:off x="7297515" y="4915264"/>
            <a:ext cx="3863526" cy="1406525"/>
          </a:xfrm>
          <a:prstGeom prst="rect">
            <a:avLst/>
          </a:prstGeom>
        </p:spPr>
        <p:txBody>
          <a:bodyPr anchor="t" rtlCol="false" tIns="0" lIns="0" bIns="0" rIns="0">
            <a:spAutoFit/>
          </a:bodyPr>
          <a:lstStyle/>
          <a:p>
            <a:pPr algn="just">
              <a:lnSpc>
                <a:spcPts val="2799"/>
              </a:lnSpc>
              <a:spcBef>
                <a:spcPct val="0"/>
              </a:spcBef>
            </a:pPr>
            <a:r>
              <a:rPr lang="en-US" sz="1999">
                <a:solidFill>
                  <a:srgbClr val="FFFFFF"/>
                </a:solidFill>
                <a:latin typeface="Mardoto"/>
                <a:ea typeface="Mardoto"/>
                <a:cs typeface="Mardoto"/>
                <a:sym typeface="Mardoto"/>
              </a:rPr>
              <a:t>Este tipo de respaldo guarda únicamente los cambios realizados desde el último respaldo completo o incremental</a:t>
            </a:r>
          </a:p>
        </p:txBody>
      </p:sp>
      <p:sp>
        <p:nvSpPr>
          <p:cNvPr name="TextBox 38" id="38"/>
          <p:cNvSpPr txBox="true"/>
          <p:nvPr/>
        </p:nvSpPr>
        <p:spPr>
          <a:xfrm rot="0">
            <a:off x="6602773" y="4115041"/>
            <a:ext cx="5082453" cy="473964"/>
          </a:xfrm>
          <a:prstGeom prst="rect">
            <a:avLst/>
          </a:prstGeom>
        </p:spPr>
        <p:txBody>
          <a:bodyPr anchor="t" rtlCol="false" tIns="0" lIns="0" bIns="0" rIns="0">
            <a:spAutoFit/>
          </a:bodyPr>
          <a:lstStyle/>
          <a:p>
            <a:pPr algn="l">
              <a:lnSpc>
                <a:spcPts val="3813"/>
              </a:lnSpc>
            </a:pPr>
            <a:r>
              <a:rPr lang="en-US" sz="3100" b="true">
                <a:solidFill>
                  <a:srgbClr val="191C59"/>
                </a:solidFill>
                <a:latin typeface="Montaser Arabic Bold"/>
                <a:ea typeface="Montaser Arabic Bold"/>
                <a:cs typeface="Montaser Arabic Bold"/>
                <a:sym typeface="Montaser Arabic Bold"/>
              </a:rPr>
              <a:t>Respaldos Incrementales</a:t>
            </a:r>
          </a:p>
        </p:txBody>
      </p:sp>
      <p:sp>
        <p:nvSpPr>
          <p:cNvPr name="TextBox 39" id="39"/>
          <p:cNvSpPr txBox="true"/>
          <p:nvPr/>
        </p:nvSpPr>
        <p:spPr>
          <a:xfrm rot="0">
            <a:off x="12696188" y="4915264"/>
            <a:ext cx="3863526" cy="1758950"/>
          </a:xfrm>
          <a:prstGeom prst="rect">
            <a:avLst/>
          </a:prstGeom>
        </p:spPr>
        <p:txBody>
          <a:bodyPr anchor="t" rtlCol="false" tIns="0" lIns="0" bIns="0" rIns="0">
            <a:spAutoFit/>
          </a:bodyPr>
          <a:lstStyle/>
          <a:p>
            <a:pPr algn="just">
              <a:lnSpc>
                <a:spcPts val="2799"/>
              </a:lnSpc>
              <a:spcBef>
                <a:spcPct val="0"/>
              </a:spcBef>
            </a:pPr>
            <a:r>
              <a:rPr lang="en-US" sz="1999">
                <a:solidFill>
                  <a:srgbClr val="FFFFFF"/>
                </a:solidFill>
                <a:latin typeface="Mardoto"/>
                <a:ea typeface="Mardoto"/>
                <a:cs typeface="Mardoto"/>
                <a:sym typeface="Mardoto"/>
              </a:rPr>
              <a:t>Barantiza la disponibilidad continua del sistema y la integridad de los datos sin interrumpir la operación del negocio</a:t>
            </a:r>
          </a:p>
        </p:txBody>
      </p:sp>
      <p:sp>
        <p:nvSpPr>
          <p:cNvPr name="TextBox 40" id="40"/>
          <p:cNvSpPr txBox="true"/>
          <p:nvPr/>
        </p:nvSpPr>
        <p:spPr>
          <a:xfrm rot="0">
            <a:off x="12001447" y="4115041"/>
            <a:ext cx="5082453" cy="511302"/>
          </a:xfrm>
          <a:prstGeom prst="rect">
            <a:avLst/>
          </a:prstGeom>
        </p:spPr>
        <p:txBody>
          <a:bodyPr anchor="t" rtlCol="false" tIns="0" lIns="0" bIns="0" rIns="0">
            <a:spAutoFit/>
          </a:bodyPr>
          <a:lstStyle/>
          <a:p>
            <a:pPr algn="l">
              <a:lnSpc>
                <a:spcPts val="4058"/>
              </a:lnSpc>
            </a:pPr>
            <a:r>
              <a:rPr lang="en-US" sz="3300" b="true">
                <a:solidFill>
                  <a:srgbClr val="191C59"/>
                </a:solidFill>
                <a:latin typeface="Montaser Arabic Bold"/>
                <a:ea typeface="Montaser Arabic Bold"/>
                <a:cs typeface="Montaser Arabic Bold"/>
                <a:sym typeface="Montaser Arabic Bold"/>
              </a:rPr>
              <a:t>Respaldos en Caliente</a:t>
            </a:r>
          </a:p>
        </p:txBody>
      </p:sp>
      <p:sp>
        <p:nvSpPr>
          <p:cNvPr name="TextBox 41" id="41"/>
          <p:cNvSpPr txBox="true"/>
          <p:nvPr/>
        </p:nvSpPr>
        <p:spPr>
          <a:xfrm rot="0">
            <a:off x="12584605" y="7317270"/>
            <a:ext cx="4005923" cy="950434"/>
          </a:xfrm>
          <a:prstGeom prst="rect">
            <a:avLst/>
          </a:prstGeom>
        </p:spPr>
        <p:txBody>
          <a:bodyPr anchor="t" rtlCol="false" tIns="0" lIns="0" bIns="0" rIns="0">
            <a:spAutoFit/>
          </a:bodyPr>
          <a:lstStyle/>
          <a:p>
            <a:pPr algn="just">
              <a:lnSpc>
                <a:spcPts val="1899"/>
              </a:lnSpc>
              <a:spcBef>
                <a:spcPct val="0"/>
              </a:spcBef>
            </a:pPr>
            <a:r>
              <a:rPr lang="en-US" sz="1356">
                <a:solidFill>
                  <a:srgbClr val="FFFFFF"/>
                </a:solidFill>
                <a:latin typeface="Mardoto"/>
                <a:ea typeface="Mardoto"/>
                <a:cs typeface="Mardoto"/>
                <a:sym typeface="Mardoto"/>
              </a:rPr>
              <a:t>--Single-Transaction No bloquea las tablas, lo que permite que los usuarios sigan realizando consultas y modificaciones mientras se realiza el backup.</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B326B"/>
        </a:solidFill>
      </p:bgPr>
    </p:bg>
    <p:spTree>
      <p:nvGrpSpPr>
        <p:cNvPr id="1" name=""/>
        <p:cNvGrpSpPr/>
        <p:nvPr/>
      </p:nvGrpSpPr>
      <p:grpSpPr>
        <a:xfrm>
          <a:off x="0" y="0"/>
          <a:ext cx="0" cy="0"/>
          <a:chOff x="0" y="0"/>
          <a:chExt cx="0" cy="0"/>
        </a:xfrm>
      </p:grpSpPr>
      <p:grpSp>
        <p:nvGrpSpPr>
          <p:cNvPr name="Group 2" id="2"/>
          <p:cNvGrpSpPr/>
          <p:nvPr/>
        </p:nvGrpSpPr>
        <p:grpSpPr>
          <a:xfrm rot="0">
            <a:off x="3658432" y="2585393"/>
            <a:ext cx="11693607" cy="4162479"/>
            <a:chOff x="0" y="0"/>
            <a:chExt cx="3555329" cy="1265562"/>
          </a:xfrm>
        </p:grpSpPr>
        <p:sp>
          <p:nvSpPr>
            <p:cNvPr name="Freeform 3" id="3"/>
            <p:cNvSpPr/>
            <p:nvPr/>
          </p:nvSpPr>
          <p:spPr>
            <a:xfrm flipH="false" flipV="false" rot="0">
              <a:off x="0" y="0"/>
              <a:ext cx="3555329" cy="1265562"/>
            </a:xfrm>
            <a:custGeom>
              <a:avLst/>
              <a:gdLst/>
              <a:ahLst/>
              <a:cxnLst/>
              <a:rect r="r" b="b" t="t" l="l"/>
              <a:pathLst>
                <a:path h="1265562" w="3555329">
                  <a:moveTo>
                    <a:pt x="0" y="0"/>
                  </a:moveTo>
                  <a:lnTo>
                    <a:pt x="3555329" y="0"/>
                  </a:lnTo>
                  <a:lnTo>
                    <a:pt x="3555329" y="1265562"/>
                  </a:lnTo>
                  <a:lnTo>
                    <a:pt x="0" y="1265562"/>
                  </a:lnTo>
                  <a:close/>
                </a:path>
              </a:pathLst>
            </a:custGeom>
            <a:solidFill>
              <a:srgbClr val="000000">
                <a:alpha val="0"/>
              </a:srgbClr>
            </a:solidFill>
            <a:ln w="104775" cap="sq">
              <a:solidFill>
                <a:srgbClr val="EDEDED"/>
              </a:solidFill>
              <a:prstDash val="solid"/>
              <a:miter/>
            </a:ln>
          </p:spPr>
        </p:sp>
        <p:sp>
          <p:nvSpPr>
            <p:cNvPr name="TextBox 4" id="4"/>
            <p:cNvSpPr txBox="true"/>
            <p:nvPr/>
          </p:nvSpPr>
          <p:spPr>
            <a:xfrm>
              <a:off x="0" y="-47625"/>
              <a:ext cx="3555329" cy="131318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396520" y="2751502"/>
            <a:ext cx="12217432" cy="3996370"/>
          </a:xfrm>
          <a:prstGeom prst="rect">
            <a:avLst/>
          </a:prstGeom>
        </p:spPr>
        <p:txBody>
          <a:bodyPr anchor="t" rtlCol="false" tIns="0" lIns="0" bIns="0" rIns="0">
            <a:spAutoFit/>
          </a:bodyPr>
          <a:lstStyle/>
          <a:p>
            <a:pPr algn="ctr">
              <a:lnSpc>
                <a:spcPts val="10548"/>
              </a:lnSpc>
            </a:pPr>
            <a:r>
              <a:rPr lang="en-US" b="true" sz="8575">
                <a:solidFill>
                  <a:srgbClr val="FFFFFF"/>
                </a:solidFill>
                <a:latin typeface="Montaser Arabic Bold"/>
                <a:ea typeface="Montaser Arabic Bold"/>
                <a:cs typeface="Montaser Arabic Bold"/>
                <a:sym typeface="Montaser Arabic Bold"/>
              </a:rPr>
              <a:t>OPTIMIZACIÓN Y RENDIMIENTO DE CONSULTAS</a:t>
            </a:r>
          </a:p>
        </p:txBody>
      </p:sp>
      <p:grpSp>
        <p:nvGrpSpPr>
          <p:cNvPr name="Group 6" id="6"/>
          <p:cNvGrpSpPr/>
          <p:nvPr/>
        </p:nvGrpSpPr>
        <p:grpSpPr>
          <a:xfrm rot="0">
            <a:off x="-1760233" y="-87730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EDEDED"/>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259300" y="-381233"/>
            <a:ext cx="1306415" cy="1409933"/>
            <a:chOff x="0" y="0"/>
            <a:chExt cx="476073" cy="513796"/>
          </a:xfrm>
        </p:grpSpPr>
        <p:sp>
          <p:nvSpPr>
            <p:cNvPr name="Freeform 10" id="10"/>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EDEDED"/>
            </a:solidFill>
          </p:spPr>
        </p:sp>
        <p:sp>
          <p:nvSpPr>
            <p:cNvPr name="TextBox 11" id="11"/>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851253" y="9409711"/>
            <a:ext cx="4046056" cy="2430717"/>
            <a:chOff x="0" y="0"/>
            <a:chExt cx="1065628" cy="640189"/>
          </a:xfrm>
        </p:grpSpPr>
        <p:sp>
          <p:nvSpPr>
            <p:cNvPr name="Freeform 13" id="13"/>
            <p:cNvSpPr/>
            <p:nvPr/>
          </p:nvSpPr>
          <p:spPr>
            <a:xfrm flipH="false" flipV="false" rot="0">
              <a:off x="0" y="0"/>
              <a:ext cx="1065628" cy="640189"/>
            </a:xfrm>
            <a:custGeom>
              <a:avLst/>
              <a:gdLst/>
              <a:ahLst/>
              <a:cxnLst/>
              <a:rect r="r" b="b" t="t" l="l"/>
              <a:pathLst>
                <a:path h="640189" w="1065628">
                  <a:moveTo>
                    <a:pt x="0" y="0"/>
                  </a:moveTo>
                  <a:lnTo>
                    <a:pt x="1065628" y="0"/>
                  </a:lnTo>
                  <a:lnTo>
                    <a:pt x="1065628" y="640189"/>
                  </a:lnTo>
                  <a:lnTo>
                    <a:pt x="0" y="640189"/>
                  </a:lnTo>
                  <a:close/>
                </a:path>
              </a:pathLst>
            </a:custGeom>
            <a:solidFill>
              <a:srgbClr val="EDEDED"/>
            </a:solidFill>
          </p:spPr>
        </p:sp>
        <p:sp>
          <p:nvSpPr>
            <p:cNvPr name="TextBox 14" id="14"/>
            <p:cNvSpPr txBox="true"/>
            <p:nvPr/>
          </p:nvSpPr>
          <p:spPr>
            <a:xfrm>
              <a:off x="0" y="-47625"/>
              <a:ext cx="1065628" cy="687814"/>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780431" y="7484110"/>
            <a:ext cx="11449610" cy="1986281"/>
          </a:xfrm>
          <a:prstGeom prst="rect">
            <a:avLst/>
          </a:prstGeom>
        </p:spPr>
        <p:txBody>
          <a:bodyPr anchor="t" rtlCol="false" tIns="0" lIns="0" bIns="0" rIns="0">
            <a:spAutoFit/>
          </a:bodyPr>
          <a:lstStyle/>
          <a:p>
            <a:pPr algn="just">
              <a:lnSpc>
                <a:spcPts val="3919"/>
              </a:lnSpc>
            </a:pPr>
            <a:r>
              <a:rPr lang="en-US" sz="2799">
                <a:solidFill>
                  <a:srgbClr val="FFFFFF"/>
                </a:solidFill>
                <a:latin typeface="Mardoto"/>
                <a:ea typeface="Mardoto"/>
                <a:cs typeface="Mardoto"/>
                <a:sym typeface="Mardoto"/>
              </a:rPr>
              <a:t>La eficiencia en la recuperación de datos es crucial para un sistema de reservas de hotel, dado el manejo continuo de operaciones. </a:t>
            </a:r>
          </a:p>
          <a:p>
            <a:pPr algn="just">
              <a:lnSpc>
                <a:spcPts val="3919"/>
              </a:lnSpc>
              <a:spcBef>
                <a:spcPct val="0"/>
              </a:spcBef>
            </a:pPr>
            <a:r>
              <a:rPr lang="en-US" sz="2799">
                <a:solidFill>
                  <a:srgbClr val="FFFFFF"/>
                </a:solidFill>
                <a:latin typeface="Mardoto"/>
                <a:ea typeface="Mardoto"/>
                <a:cs typeface="Mardoto"/>
                <a:sym typeface="Mardoto"/>
              </a:rPr>
              <a:t>Para lograr un sistema rápido y escalable, se implementaron diversas técnicas de optimización.</a:t>
            </a:r>
          </a:p>
        </p:txBody>
      </p:sp>
      <p:grpSp>
        <p:nvGrpSpPr>
          <p:cNvPr name="Group 16" id="16"/>
          <p:cNvGrpSpPr/>
          <p:nvPr/>
        </p:nvGrpSpPr>
        <p:grpSpPr>
          <a:xfrm rot="-10800000">
            <a:off x="571692" y="715484"/>
            <a:ext cx="204131" cy="1145622"/>
            <a:chOff x="0" y="0"/>
            <a:chExt cx="272175" cy="1527496"/>
          </a:xfrm>
        </p:grpSpPr>
        <p:grpSp>
          <p:nvGrpSpPr>
            <p:cNvPr name="Group 17" id="17"/>
            <p:cNvGrpSpPr/>
            <p:nvPr/>
          </p:nvGrpSpPr>
          <p:grpSpPr>
            <a:xfrm rot="0">
              <a:off x="0" y="0"/>
              <a:ext cx="272175" cy="27217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19" id="1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0" id="20"/>
            <p:cNvGrpSpPr/>
            <p:nvPr/>
          </p:nvGrpSpPr>
          <p:grpSpPr>
            <a:xfrm rot="0">
              <a:off x="0" y="627661"/>
              <a:ext cx="272175" cy="27217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2" id="2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3" id="23"/>
            <p:cNvGrpSpPr/>
            <p:nvPr/>
          </p:nvGrpSpPr>
          <p:grpSpPr>
            <a:xfrm rot="0">
              <a:off x="0" y="1255321"/>
              <a:ext cx="272175" cy="27217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5" id="2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6" id="26"/>
          <p:cNvGrpSpPr/>
          <p:nvPr/>
        </p:nvGrpSpPr>
        <p:grpSpPr>
          <a:xfrm rot="5400000">
            <a:off x="16765398" y="9206655"/>
            <a:ext cx="204131" cy="1145622"/>
            <a:chOff x="0" y="0"/>
            <a:chExt cx="272175" cy="1527496"/>
          </a:xfrm>
        </p:grpSpPr>
        <p:grpSp>
          <p:nvGrpSpPr>
            <p:cNvPr name="Group 27" id="27"/>
            <p:cNvGrpSpPr/>
            <p:nvPr/>
          </p:nvGrpSpPr>
          <p:grpSpPr>
            <a:xfrm rot="0">
              <a:off x="0" y="0"/>
              <a:ext cx="272175" cy="27217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9" id="2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0" id="30"/>
            <p:cNvGrpSpPr/>
            <p:nvPr/>
          </p:nvGrpSpPr>
          <p:grpSpPr>
            <a:xfrm rot="0">
              <a:off x="0" y="627661"/>
              <a:ext cx="272175" cy="27217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2" id="3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3" id="33"/>
            <p:cNvGrpSpPr/>
            <p:nvPr/>
          </p:nvGrpSpPr>
          <p:grpSpPr>
            <a:xfrm rot="0">
              <a:off x="0" y="1255321"/>
              <a:ext cx="272175" cy="27217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5" id="3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3832125" y="741664"/>
            <a:ext cx="11449610" cy="1790989"/>
            <a:chOff x="0" y="0"/>
            <a:chExt cx="3015535" cy="471701"/>
          </a:xfrm>
        </p:grpSpPr>
        <p:sp>
          <p:nvSpPr>
            <p:cNvPr name="Freeform 3" id="3"/>
            <p:cNvSpPr/>
            <p:nvPr/>
          </p:nvSpPr>
          <p:spPr>
            <a:xfrm flipH="false" flipV="false" rot="0">
              <a:off x="0" y="0"/>
              <a:ext cx="3015535" cy="471701"/>
            </a:xfrm>
            <a:custGeom>
              <a:avLst/>
              <a:gdLst/>
              <a:ahLst/>
              <a:cxnLst/>
              <a:rect r="r" b="b" t="t" l="l"/>
              <a:pathLst>
                <a:path h="471701" w="3015535">
                  <a:moveTo>
                    <a:pt x="0" y="0"/>
                  </a:moveTo>
                  <a:lnTo>
                    <a:pt x="3015535" y="0"/>
                  </a:lnTo>
                  <a:lnTo>
                    <a:pt x="3015535" y="471701"/>
                  </a:lnTo>
                  <a:lnTo>
                    <a:pt x="0" y="471701"/>
                  </a:lnTo>
                  <a:close/>
                </a:path>
              </a:pathLst>
            </a:custGeom>
            <a:solidFill>
              <a:srgbClr val="000000">
                <a:alpha val="0"/>
              </a:srgbClr>
            </a:solidFill>
            <a:ln w="104775" cap="sq">
              <a:solidFill>
                <a:srgbClr val="2B326B"/>
              </a:solidFill>
              <a:prstDash val="solid"/>
              <a:miter/>
            </a:ln>
          </p:spPr>
        </p:sp>
        <p:sp>
          <p:nvSpPr>
            <p:cNvPr name="TextBox 4" id="4"/>
            <p:cNvSpPr txBox="true"/>
            <p:nvPr/>
          </p:nvSpPr>
          <p:spPr>
            <a:xfrm>
              <a:off x="0" y="-47625"/>
              <a:ext cx="3015535" cy="51932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60233" y="-877303"/>
            <a:ext cx="3086100" cy="12041606"/>
            <a:chOff x="0" y="0"/>
            <a:chExt cx="812800" cy="3171452"/>
          </a:xfrm>
        </p:grpSpPr>
        <p:sp>
          <p:nvSpPr>
            <p:cNvPr name="Freeform 6" id="6"/>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2B326B"/>
            </a:solidFill>
          </p:spPr>
        </p:sp>
        <p:sp>
          <p:nvSpPr>
            <p:cNvPr name="TextBox 7" id="7"/>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59300" y="-381233"/>
            <a:ext cx="1306415" cy="1409933"/>
            <a:chOff x="0" y="0"/>
            <a:chExt cx="476073" cy="513796"/>
          </a:xfrm>
        </p:grpSpPr>
        <p:sp>
          <p:nvSpPr>
            <p:cNvPr name="Freeform 9" id="9"/>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2B326B"/>
            </a:solidFill>
          </p:spPr>
        </p:sp>
        <p:sp>
          <p:nvSpPr>
            <p:cNvPr name="TextBox 10" id="10"/>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81735" y="9258300"/>
            <a:ext cx="3653828" cy="2430717"/>
            <a:chOff x="0" y="0"/>
            <a:chExt cx="962325" cy="640189"/>
          </a:xfrm>
        </p:grpSpPr>
        <p:sp>
          <p:nvSpPr>
            <p:cNvPr name="Freeform 12" id="12"/>
            <p:cNvSpPr/>
            <p:nvPr/>
          </p:nvSpPr>
          <p:spPr>
            <a:xfrm flipH="false" flipV="false" rot="0">
              <a:off x="0" y="0"/>
              <a:ext cx="962325" cy="640189"/>
            </a:xfrm>
            <a:custGeom>
              <a:avLst/>
              <a:gdLst/>
              <a:ahLst/>
              <a:cxnLst/>
              <a:rect r="r" b="b" t="t" l="l"/>
              <a:pathLst>
                <a:path h="640189" w="962325">
                  <a:moveTo>
                    <a:pt x="0" y="0"/>
                  </a:moveTo>
                  <a:lnTo>
                    <a:pt x="962325" y="0"/>
                  </a:lnTo>
                  <a:lnTo>
                    <a:pt x="962325" y="640189"/>
                  </a:lnTo>
                  <a:lnTo>
                    <a:pt x="0" y="640189"/>
                  </a:lnTo>
                  <a:close/>
                </a:path>
              </a:pathLst>
            </a:custGeom>
            <a:solidFill>
              <a:srgbClr val="2B326B"/>
            </a:solidFill>
          </p:spPr>
        </p:sp>
        <p:sp>
          <p:nvSpPr>
            <p:cNvPr name="TextBox 13" id="13"/>
            <p:cNvSpPr txBox="true"/>
            <p:nvPr/>
          </p:nvSpPr>
          <p:spPr>
            <a:xfrm>
              <a:off x="0" y="-47625"/>
              <a:ext cx="962325" cy="68781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548500" y="741664"/>
            <a:ext cx="204131" cy="1145622"/>
            <a:chOff x="0" y="0"/>
            <a:chExt cx="272175" cy="1527496"/>
          </a:xfrm>
        </p:grpSpPr>
        <p:grpSp>
          <p:nvGrpSpPr>
            <p:cNvPr name="Group 15" id="15"/>
            <p:cNvGrpSpPr/>
            <p:nvPr/>
          </p:nvGrpSpPr>
          <p:grpSpPr>
            <a:xfrm rot="0">
              <a:off x="0" y="0"/>
              <a:ext cx="272175" cy="27217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17" id="17"/>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18" id="18"/>
            <p:cNvGrpSpPr/>
            <p:nvPr/>
          </p:nvGrpSpPr>
          <p:grpSpPr>
            <a:xfrm rot="0">
              <a:off x="0" y="627661"/>
              <a:ext cx="272175" cy="27217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0" id="20"/>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1" id="21"/>
            <p:cNvGrpSpPr/>
            <p:nvPr/>
          </p:nvGrpSpPr>
          <p:grpSpPr>
            <a:xfrm rot="0">
              <a:off x="0" y="1255321"/>
              <a:ext cx="272175" cy="27217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3" id="23"/>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4" id="24"/>
          <p:cNvGrpSpPr/>
          <p:nvPr/>
        </p:nvGrpSpPr>
        <p:grpSpPr>
          <a:xfrm rot="5400000">
            <a:off x="16433772" y="9184851"/>
            <a:ext cx="204131" cy="1145622"/>
            <a:chOff x="0" y="0"/>
            <a:chExt cx="272175" cy="1527496"/>
          </a:xfrm>
        </p:grpSpPr>
        <p:grpSp>
          <p:nvGrpSpPr>
            <p:cNvPr name="Group 25" id="25"/>
            <p:cNvGrpSpPr/>
            <p:nvPr/>
          </p:nvGrpSpPr>
          <p:grpSpPr>
            <a:xfrm rot="0">
              <a:off x="0" y="0"/>
              <a:ext cx="272175" cy="27217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7" id="27"/>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8" id="28"/>
            <p:cNvGrpSpPr/>
            <p:nvPr/>
          </p:nvGrpSpPr>
          <p:grpSpPr>
            <a:xfrm rot="0">
              <a:off x="0" y="627661"/>
              <a:ext cx="272175" cy="272175"/>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0" id="30"/>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1" id="31"/>
            <p:cNvGrpSpPr/>
            <p:nvPr/>
          </p:nvGrpSpPr>
          <p:grpSpPr>
            <a:xfrm rot="0">
              <a:off x="0" y="1255321"/>
              <a:ext cx="272175" cy="272175"/>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3" id="33"/>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
        <p:nvSpPr>
          <p:cNvPr name="Freeform 34" id="34"/>
          <p:cNvSpPr/>
          <p:nvPr/>
        </p:nvSpPr>
        <p:spPr>
          <a:xfrm flipH="false" flipV="false" rot="0">
            <a:off x="6279757" y="1240746"/>
            <a:ext cx="886023" cy="875348"/>
          </a:xfrm>
          <a:custGeom>
            <a:avLst/>
            <a:gdLst/>
            <a:ahLst/>
            <a:cxnLst/>
            <a:rect r="r" b="b" t="t" l="l"/>
            <a:pathLst>
              <a:path h="875348" w="886023">
                <a:moveTo>
                  <a:pt x="0" y="0"/>
                </a:moveTo>
                <a:lnTo>
                  <a:pt x="886022" y="0"/>
                </a:lnTo>
                <a:lnTo>
                  <a:pt x="886022" y="875347"/>
                </a:lnTo>
                <a:lnTo>
                  <a:pt x="0" y="875347"/>
                </a:lnTo>
                <a:lnTo>
                  <a:pt x="0" y="0"/>
                </a:lnTo>
                <a:close/>
              </a:path>
            </a:pathLst>
          </a:custGeom>
          <a:blipFill>
            <a:blip r:embed="rId2"/>
            <a:stretch>
              <a:fillRect l="0" t="0" r="0" b="0"/>
            </a:stretch>
          </a:blipFill>
        </p:spPr>
      </p:sp>
      <p:sp>
        <p:nvSpPr>
          <p:cNvPr name="Freeform 35" id="35"/>
          <p:cNvSpPr/>
          <p:nvPr/>
        </p:nvSpPr>
        <p:spPr>
          <a:xfrm flipH="false" flipV="false" rot="0">
            <a:off x="2077668" y="5988078"/>
            <a:ext cx="6799714" cy="2923877"/>
          </a:xfrm>
          <a:custGeom>
            <a:avLst/>
            <a:gdLst/>
            <a:ahLst/>
            <a:cxnLst/>
            <a:rect r="r" b="b" t="t" l="l"/>
            <a:pathLst>
              <a:path h="2923877" w="6799714">
                <a:moveTo>
                  <a:pt x="0" y="0"/>
                </a:moveTo>
                <a:lnTo>
                  <a:pt x="6799714" y="0"/>
                </a:lnTo>
                <a:lnTo>
                  <a:pt x="6799714" y="2923877"/>
                </a:lnTo>
                <a:lnTo>
                  <a:pt x="0" y="2923877"/>
                </a:lnTo>
                <a:lnTo>
                  <a:pt x="0" y="0"/>
                </a:lnTo>
                <a:close/>
              </a:path>
            </a:pathLst>
          </a:custGeom>
          <a:blipFill>
            <a:blip r:embed="rId3"/>
            <a:stretch>
              <a:fillRect l="0" t="0" r="0" b="0"/>
            </a:stretch>
          </a:blipFill>
        </p:spPr>
      </p:sp>
      <p:sp>
        <p:nvSpPr>
          <p:cNvPr name="Freeform 36" id="36"/>
          <p:cNvSpPr/>
          <p:nvPr/>
        </p:nvSpPr>
        <p:spPr>
          <a:xfrm flipH="false" flipV="false" rot="0">
            <a:off x="9193432" y="5988078"/>
            <a:ext cx="8065868" cy="2923877"/>
          </a:xfrm>
          <a:custGeom>
            <a:avLst/>
            <a:gdLst/>
            <a:ahLst/>
            <a:cxnLst/>
            <a:rect r="r" b="b" t="t" l="l"/>
            <a:pathLst>
              <a:path h="2923877" w="8065868">
                <a:moveTo>
                  <a:pt x="0" y="0"/>
                </a:moveTo>
                <a:lnTo>
                  <a:pt x="8065868" y="0"/>
                </a:lnTo>
                <a:lnTo>
                  <a:pt x="8065868" y="2923877"/>
                </a:lnTo>
                <a:lnTo>
                  <a:pt x="0" y="2923877"/>
                </a:lnTo>
                <a:lnTo>
                  <a:pt x="0" y="0"/>
                </a:lnTo>
                <a:close/>
              </a:path>
            </a:pathLst>
          </a:custGeom>
          <a:blipFill>
            <a:blip r:embed="rId4"/>
            <a:stretch>
              <a:fillRect l="0" t="0" r="0" b="0"/>
            </a:stretch>
          </a:blipFill>
        </p:spPr>
      </p:sp>
      <p:sp>
        <p:nvSpPr>
          <p:cNvPr name="Freeform 37" id="37"/>
          <p:cNvSpPr/>
          <p:nvPr/>
        </p:nvSpPr>
        <p:spPr>
          <a:xfrm flipH="false" flipV="false" rot="-4252115">
            <a:off x="10032044" y="8179365"/>
            <a:ext cx="1710111" cy="1006828"/>
          </a:xfrm>
          <a:custGeom>
            <a:avLst/>
            <a:gdLst/>
            <a:ahLst/>
            <a:cxnLst/>
            <a:rect r="r" b="b" t="t" l="l"/>
            <a:pathLst>
              <a:path h="1006828" w="1710111">
                <a:moveTo>
                  <a:pt x="0" y="0"/>
                </a:moveTo>
                <a:lnTo>
                  <a:pt x="1710111" y="0"/>
                </a:lnTo>
                <a:lnTo>
                  <a:pt x="1710111" y="1006828"/>
                </a:lnTo>
                <a:lnTo>
                  <a:pt x="0" y="100682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8" id="38"/>
          <p:cNvSpPr/>
          <p:nvPr/>
        </p:nvSpPr>
        <p:spPr>
          <a:xfrm flipH="false" flipV="false" rot="-4252115">
            <a:off x="3201069" y="8251888"/>
            <a:ext cx="1214098" cy="714800"/>
          </a:xfrm>
          <a:custGeom>
            <a:avLst/>
            <a:gdLst/>
            <a:ahLst/>
            <a:cxnLst/>
            <a:rect r="r" b="b" t="t" l="l"/>
            <a:pathLst>
              <a:path h="714800" w="1214098">
                <a:moveTo>
                  <a:pt x="0" y="0"/>
                </a:moveTo>
                <a:lnTo>
                  <a:pt x="1214098" y="0"/>
                </a:lnTo>
                <a:lnTo>
                  <a:pt x="1214098" y="714801"/>
                </a:lnTo>
                <a:lnTo>
                  <a:pt x="0" y="71480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9" id="39"/>
          <p:cNvSpPr/>
          <p:nvPr/>
        </p:nvSpPr>
        <p:spPr>
          <a:xfrm flipH="false" flipV="false" rot="0">
            <a:off x="2872431" y="7873139"/>
            <a:ext cx="1472299" cy="1472299"/>
          </a:xfrm>
          <a:custGeom>
            <a:avLst/>
            <a:gdLst/>
            <a:ahLst/>
            <a:cxnLst/>
            <a:rect r="r" b="b" t="t" l="l"/>
            <a:pathLst>
              <a:path h="1472299" w="1472299">
                <a:moveTo>
                  <a:pt x="0" y="0"/>
                </a:moveTo>
                <a:lnTo>
                  <a:pt x="1472300" y="0"/>
                </a:lnTo>
                <a:lnTo>
                  <a:pt x="1472300" y="1472299"/>
                </a:lnTo>
                <a:lnTo>
                  <a:pt x="0" y="147229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0" id="40"/>
          <p:cNvSpPr txBox="true"/>
          <p:nvPr/>
        </p:nvSpPr>
        <p:spPr>
          <a:xfrm rot="0">
            <a:off x="3832125" y="1000267"/>
            <a:ext cx="11283067" cy="1337255"/>
          </a:xfrm>
          <a:prstGeom prst="rect">
            <a:avLst/>
          </a:prstGeom>
        </p:spPr>
        <p:txBody>
          <a:bodyPr anchor="t" rtlCol="false" tIns="0" lIns="0" bIns="0" rIns="0">
            <a:spAutoFit/>
          </a:bodyPr>
          <a:lstStyle/>
          <a:p>
            <a:pPr algn="ctr">
              <a:lnSpc>
                <a:spcPts val="10681"/>
              </a:lnSpc>
            </a:pPr>
            <a:r>
              <a:rPr lang="en-US" b="true" sz="8684">
                <a:solidFill>
                  <a:srgbClr val="191C59"/>
                </a:solidFill>
                <a:latin typeface="Montaser Arabic Bold"/>
                <a:ea typeface="Montaser Arabic Bold"/>
                <a:cs typeface="Montaser Arabic Bold"/>
                <a:sym typeface="Montaser Arabic Bold"/>
              </a:rPr>
              <a:t>INDICE</a:t>
            </a:r>
          </a:p>
        </p:txBody>
      </p:sp>
      <p:sp>
        <p:nvSpPr>
          <p:cNvPr name="TextBox 41" id="41"/>
          <p:cNvSpPr txBox="true"/>
          <p:nvPr/>
        </p:nvSpPr>
        <p:spPr>
          <a:xfrm rot="0">
            <a:off x="3832125" y="3020722"/>
            <a:ext cx="11449610" cy="1986281"/>
          </a:xfrm>
          <a:prstGeom prst="rect">
            <a:avLst/>
          </a:prstGeom>
        </p:spPr>
        <p:txBody>
          <a:bodyPr anchor="t" rtlCol="false" tIns="0" lIns="0" bIns="0" rIns="0">
            <a:spAutoFit/>
          </a:bodyPr>
          <a:lstStyle/>
          <a:p>
            <a:pPr algn="just">
              <a:lnSpc>
                <a:spcPts val="3919"/>
              </a:lnSpc>
              <a:spcBef>
                <a:spcPct val="0"/>
              </a:spcBef>
            </a:pPr>
            <a:r>
              <a:rPr lang="en-US" sz="2799">
                <a:solidFill>
                  <a:srgbClr val="191C59"/>
                </a:solidFill>
                <a:latin typeface="Mardoto"/>
                <a:ea typeface="Mardoto"/>
                <a:cs typeface="Mardoto"/>
                <a:sym typeface="Mardoto"/>
              </a:rPr>
              <a:t>Los índices trajeron beneficios importantes, como una notable aceleración en la búsqueda de registros específicos, así como una mejora significativa en el rendimiento de las consultas entre las tablas, contribuyendo al rendimiento general del sistema.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542052" y="4044178"/>
            <a:ext cx="5716728" cy="11669292"/>
            <a:chOff x="0" y="0"/>
            <a:chExt cx="1505640" cy="3073394"/>
          </a:xfrm>
        </p:grpSpPr>
        <p:sp>
          <p:nvSpPr>
            <p:cNvPr name="Freeform 3" id="3"/>
            <p:cNvSpPr/>
            <p:nvPr/>
          </p:nvSpPr>
          <p:spPr>
            <a:xfrm flipH="false" flipV="false" rot="0">
              <a:off x="0" y="0"/>
              <a:ext cx="1505640" cy="3073394"/>
            </a:xfrm>
            <a:custGeom>
              <a:avLst/>
              <a:gdLst/>
              <a:ahLst/>
              <a:cxnLst/>
              <a:rect r="r" b="b" t="t" l="l"/>
              <a:pathLst>
                <a:path h="3073394" w="1505640">
                  <a:moveTo>
                    <a:pt x="0" y="0"/>
                  </a:moveTo>
                  <a:lnTo>
                    <a:pt x="1505640" y="0"/>
                  </a:lnTo>
                  <a:lnTo>
                    <a:pt x="1505640" y="3073394"/>
                  </a:lnTo>
                  <a:lnTo>
                    <a:pt x="0" y="3073394"/>
                  </a:lnTo>
                  <a:close/>
                </a:path>
              </a:pathLst>
            </a:custGeom>
            <a:solidFill>
              <a:srgbClr val="2B326B"/>
            </a:solidFill>
          </p:spPr>
        </p:sp>
        <p:sp>
          <p:nvSpPr>
            <p:cNvPr name="TextBox 4" id="4"/>
            <p:cNvSpPr txBox="true"/>
            <p:nvPr/>
          </p:nvSpPr>
          <p:spPr>
            <a:xfrm>
              <a:off x="0" y="-47625"/>
              <a:ext cx="1505640" cy="312101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00624" y="1486460"/>
            <a:ext cx="14486752" cy="1430022"/>
            <a:chOff x="0" y="0"/>
            <a:chExt cx="3815441" cy="376631"/>
          </a:xfrm>
        </p:grpSpPr>
        <p:sp>
          <p:nvSpPr>
            <p:cNvPr name="Freeform 6" id="6"/>
            <p:cNvSpPr/>
            <p:nvPr/>
          </p:nvSpPr>
          <p:spPr>
            <a:xfrm flipH="false" flipV="false" rot="0">
              <a:off x="0" y="0"/>
              <a:ext cx="3815441" cy="376631"/>
            </a:xfrm>
            <a:custGeom>
              <a:avLst/>
              <a:gdLst/>
              <a:ahLst/>
              <a:cxnLst/>
              <a:rect r="r" b="b" t="t" l="l"/>
              <a:pathLst>
                <a:path h="376631" w="3815441">
                  <a:moveTo>
                    <a:pt x="0" y="0"/>
                  </a:moveTo>
                  <a:lnTo>
                    <a:pt x="3815441" y="0"/>
                  </a:lnTo>
                  <a:lnTo>
                    <a:pt x="3815441" y="376631"/>
                  </a:lnTo>
                  <a:lnTo>
                    <a:pt x="0" y="376631"/>
                  </a:lnTo>
                  <a:close/>
                </a:path>
              </a:pathLst>
            </a:custGeom>
            <a:solidFill>
              <a:srgbClr val="000000">
                <a:alpha val="0"/>
              </a:srgbClr>
            </a:solidFill>
            <a:ln w="104775" cap="sq">
              <a:solidFill>
                <a:srgbClr val="2B326B"/>
              </a:solidFill>
              <a:prstDash val="solid"/>
              <a:miter/>
            </a:ln>
          </p:spPr>
        </p:sp>
        <p:sp>
          <p:nvSpPr>
            <p:cNvPr name="TextBox 7" id="7"/>
            <p:cNvSpPr txBox="true"/>
            <p:nvPr/>
          </p:nvSpPr>
          <p:spPr>
            <a:xfrm>
              <a:off x="0" y="-47625"/>
              <a:ext cx="3815441" cy="42425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457498" y="5378450"/>
            <a:ext cx="11301259" cy="2853568"/>
          </a:xfrm>
          <a:custGeom>
            <a:avLst/>
            <a:gdLst/>
            <a:ahLst/>
            <a:cxnLst/>
            <a:rect r="r" b="b" t="t" l="l"/>
            <a:pathLst>
              <a:path h="2853568" w="11301259">
                <a:moveTo>
                  <a:pt x="0" y="0"/>
                </a:moveTo>
                <a:lnTo>
                  <a:pt x="11301258" y="0"/>
                </a:lnTo>
                <a:lnTo>
                  <a:pt x="11301258" y="2853567"/>
                </a:lnTo>
                <a:lnTo>
                  <a:pt x="0" y="2853567"/>
                </a:lnTo>
                <a:lnTo>
                  <a:pt x="0" y="0"/>
                </a:lnTo>
                <a:close/>
              </a:path>
            </a:pathLst>
          </a:custGeom>
          <a:blipFill>
            <a:blip r:embed="rId2"/>
            <a:stretch>
              <a:fillRect l="0" t="0" r="0" b="0"/>
            </a:stretch>
          </a:blipFill>
        </p:spPr>
      </p:sp>
      <p:sp>
        <p:nvSpPr>
          <p:cNvPr name="TextBox 9" id="9"/>
          <p:cNvSpPr txBox="true"/>
          <p:nvPr/>
        </p:nvSpPr>
        <p:spPr>
          <a:xfrm rot="0">
            <a:off x="2356899" y="1867415"/>
            <a:ext cx="13574203" cy="658587"/>
          </a:xfrm>
          <a:prstGeom prst="rect">
            <a:avLst/>
          </a:prstGeom>
        </p:spPr>
        <p:txBody>
          <a:bodyPr anchor="t" rtlCol="false" tIns="0" lIns="0" bIns="0" rIns="0">
            <a:spAutoFit/>
          </a:bodyPr>
          <a:lstStyle/>
          <a:p>
            <a:pPr algn="ctr">
              <a:lnSpc>
                <a:spcPts val="5270"/>
              </a:lnSpc>
            </a:pPr>
            <a:r>
              <a:rPr lang="en-US" b="true" sz="4284">
                <a:solidFill>
                  <a:srgbClr val="191C59"/>
                </a:solidFill>
                <a:latin typeface="Montaser Arabic Bold"/>
                <a:ea typeface="Montaser Arabic Bold"/>
                <a:cs typeface="Montaser Arabic Bold"/>
                <a:sym typeface="Montaser Arabic Bold"/>
              </a:rPr>
              <a:t>OPTIMIZACIÓN Y RENDIMIENTO DE CONSULTAS</a:t>
            </a:r>
          </a:p>
        </p:txBody>
      </p:sp>
      <p:sp>
        <p:nvSpPr>
          <p:cNvPr name="TextBox 10" id="10"/>
          <p:cNvSpPr txBox="true"/>
          <p:nvPr/>
        </p:nvSpPr>
        <p:spPr>
          <a:xfrm rot="0">
            <a:off x="1107304" y="5330825"/>
            <a:ext cx="4165937" cy="4803775"/>
          </a:xfrm>
          <a:prstGeom prst="rect">
            <a:avLst/>
          </a:prstGeom>
        </p:spPr>
        <p:txBody>
          <a:bodyPr anchor="t" rtlCol="false" tIns="0" lIns="0" bIns="0" rIns="0">
            <a:spAutoFit/>
          </a:bodyPr>
          <a:lstStyle/>
          <a:p>
            <a:pPr algn="just">
              <a:lnSpc>
                <a:spcPts val="3499"/>
              </a:lnSpc>
              <a:spcBef>
                <a:spcPct val="0"/>
              </a:spcBef>
            </a:pPr>
            <a:r>
              <a:rPr lang="en-US" sz="2499">
                <a:solidFill>
                  <a:srgbClr val="FFFFFF"/>
                </a:solidFill>
                <a:latin typeface="Mardoto"/>
                <a:ea typeface="Mardoto"/>
                <a:cs typeface="Mardoto"/>
                <a:sym typeface="Mardoto"/>
              </a:rPr>
              <a:t>La optimización de consultas fue fundamental para garantizar el rendimiento eficiente del sistema de reservas. Para determinar las mejores estrategias, se utilizó la instrucción EXPLAIN, que permitió identificar cuellos de botella y ajustar el plan de ejecución de las consultas.</a:t>
            </a:r>
          </a:p>
        </p:txBody>
      </p:sp>
      <p:sp>
        <p:nvSpPr>
          <p:cNvPr name="TextBox 11" id="11"/>
          <p:cNvSpPr txBox="true"/>
          <p:nvPr/>
        </p:nvSpPr>
        <p:spPr>
          <a:xfrm rot="0">
            <a:off x="838072" y="4294811"/>
            <a:ext cx="5420709" cy="1397918"/>
          </a:xfrm>
          <a:prstGeom prst="rect">
            <a:avLst/>
          </a:prstGeom>
        </p:spPr>
        <p:txBody>
          <a:bodyPr anchor="t" rtlCol="false" tIns="0" lIns="0" bIns="0" rIns="0">
            <a:spAutoFit/>
          </a:bodyPr>
          <a:lstStyle/>
          <a:p>
            <a:pPr algn="l">
              <a:lnSpc>
                <a:spcPts val="3682"/>
              </a:lnSpc>
            </a:pPr>
            <a:r>
              <a:rPr lang="en-US" sz="2993" u="sng" b="true">
                <a:solidFill>
                  <a:srgbClr val="EDEDED"/>
                </a:solidFill>
                <a:latin typeface="Montaser Arabic Bold"/>
                <a:ea typeface="Montaser Arabic Bold"/>
                <a:cs typeface="Montaser Arabic Bold"/>
                <a:sym typeface="Montaser Arabic Bold"/>
              </a:rPr>
              <a:t>Optimización de Consultas SQL</a:t>
            </a:r>
          </a:p>
          <a:p>
            <a:pPr algn="l">
              <a:lnSpc>
                <a:spcPts val="3682"/>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1900624" y="1486460"/>
            <a:ext cx="14486752" cy="1430022"/>
            <a:chOff x="0" y="0"/>
            <a:chExt cx="3815441" cy="376631"/>
          </a:xfrm>
        </p:grpSpPr>
        <p:sp>
          <p:nvSpPr>
            <p:cNvPr name="Freeform 3" id="3"/>
            <p:cNvSpPr/>
            <p:nvPr/>
          </p:nvSpPr>
          <p:spPr>
            <a:xfrm flipH="false" flipV="false" rot="0">
              <a:off x="0" y="0"/>
              <a:ext cx="3815441" cy="376631"/>
            </a:xfrm>
            <a:custGeom>
              <a:avLst/>
              <a:gdLst/>
              <a:ahLst/>
              <a:cxnLst/>
              <a:rect r="r" b="b" t="t" l="l"/>
              <a:pathLst>
                <a:path h="376631" w="3815441">
                  <a:moveTo>
                    <a:pt x="0" y="0"/>
                  </a:moveTo>
                  <a:lnTo>
                    <a:pt x="3815441" y="0"/>
                  </a:lnTo>
                  <a:lnTo>
                    <a:pt x="3815441" y="376631"/>
                  </a:lnTo>
                  <a:lnTo>
                    <a:pt x="0" y="376631"/>
                  </a:lnTo>
                  <a:close/>
                </a:path>
              </a:pathLst>
            </a:custGeom>
            <a:solidFill>
              <a:srgbClr val="000000">
                <a:alpha val="0"/>
              </a:srgbClr>
            </a:solidFill>
            <a:ln w="104775" cap="sq">
              <a:solidFill>
                <a:srgbClr val="2B326B"/>
              </a:solidFill>
              <a:prstDash val="solid"/>
              <a:miter/>
            </a:ln>
          </p:spPr>
        </p:sp>
        <p:sp>
          <p:nvSpPr>
            <p:cNvPr name="TextBox 4" id="4"/>
            <p:cNvSpPr txBox="true"/>
            <p:nvPr/>
          </p:nvSpPr>
          <p:spPr>
            <a:xfrm>
              <a:off x="0" y="-47625"/>
              <a:ext cx="3815441" cy="42425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201313" y="4044178"/>
            <a:ext cx="5716728" cy="11669292"/>
            <a:chOff x="0" y="0"/>
            <a:chExt cx="1505640" cy="3073394"/>
          </a:xfrm>
        </p:grpSpPr>
        <p:sp>
          <p:nvSpPr>
            <p:cNvPr name="Freeform 6" id="6"/>
            <p:cNvSpPr/>
            <p:nvPr/>
          </p:nvSpPr>
          <p:spPr>
            <a:xfrm flipH="false" flipV="false" rot="0">
              <a:off x="0" y="0"/>
              <a:ext cx="1505640" cy="3073394"/>
            </a:xfrm>
            <a:custGeom>
              <a:avLst/>
              <a:gdLst/>
              <a:ahLst/>
              <a:cxnLst/>
              <a:rect r="r" b="b" t="t" l="l"/>
              <a:pathLst>
                <a:path h="3073394" w="1505640">
                  <a:moveTo>
                    <a:pt x="0" y="0"/>
                  </a:moveTo>
                  <a:lnTo>
                    <a:pt x="1505640" y="0"/>
                  </a:lnTo>
                  <a:lnTo>
                    <a:pt x="1505640" y="3073394"/>
                  </a:lnTo>
                  <a:lnTo>
                    <a:pt x="0" y="3073394"/>
                  </a:lnTo>
                  <a:close/>
                </a:path>
              </a:pathLst>
            </a:custGeom>
            <a:solidFill>
              <a:srgbClr val="2B326B"/>
            </a:solidFill>
          </p:spPr>
        </p:sp>
        <p:sp>
          <p:nvSpPr>
            <p:cNvPr name="TextBox 7" id="7"/>
            <p:cNvSpPr txBox="true"/>
            <p:nvPr/>
          </p:nvSpPr>
          <p:spPr>
            <a:xfrm>
              <a:off x="0" y="-47625"/>
              <a:ext cx="1505640" cy="312101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356899" y="4044178"/>
            <a:ext cx="8289186" cy="5469154"/>
          </a:xfrm>
          <a:custGeom>
            <a:avLst/>
            <a:gdLst/>
            <a:ahLst/>
            <a:cxnLst/>
            <a:rect r="r" b="b" t="t" l="l"/>
            <a:pathLst>
              <a:path h="5469154" w="8289186">
                <a:moveTo>
                  <a:pt x="0" y="0"/>
                </a:moveTo>
                <a:lnTo>
                  <a:pt x="8289186" y="0"/>
                </a:lnTo>
                <a:lnTo>
                  <a:pt x="8289186" y="5469154"/>
                </a:lnTo>
                <a:lnTo>
                  <a:pt x="0" y="5469154"/>
                </a:lnTo>
                <a:lnTo>
                  <a:pt x="0" y="0"/>
                </a:lnTo>
                <a:close/>
              </a:path>
            </a:pathLst>
          </a:custGeom>
          <a:blipFill>
            <a:blip r:embed="rId2"/>
            <a:stretch>
              <a:fillRect l="0" t="0" r="0" b="0"/>
            </a:stretch>
          </a:blipFill>
        </p:spPr>
      </p:sp>
      <p:sp>
        <p:nvSpPr>
          <p:cNvPr name="TextBox 9" id="9"/>
          <p:cNvSpPr txBox="true"/>
          <p:nvPr/>
        </p:nvSpPr>
        <p:spPr>
          <a:xfrm rot="0">
            <a:off x="12578543" y="5861113"/>
            <a:ext cx="4962270" cy="4365625"/>
          </a:xfrm>
          <a:prstGeom prst="rect">
            <a:avLst/>
          </a:prstGeom>
        </p:spPr>
        <p:txBody>
          <a:bodyPr anchor="t" rtlCol="false" tIns="0" lIns="0" bIns="0" rIns="0">
            <a:spAutoFit/>
          </a:bodyPr>
          <a:lstStyle/>
          <a:p>
            <a:pPr algn="just">
              <a:lnSpc>
                <a:spcPts val="3499"/>
              </a:lnSpc>
            </a:pPr>
            <a:r>
              <a:rPr lang="en-US" sz="2499">
                <a:solidFill>
                  <a:srgbClr val="FFFFFF"/>
                </a:solidFill>
                <a:latin typeface="Mardoto"/>
                <a:ea typeface="Mardoto"/>
                <a:cs typeface="Mardoto"/>
                <a:sym typeface="Mardoto"/>
              </a:rPr>
              <a:t>Se evaluó el particionamiento de la tabla Reservas por año para manejar eficientemente el creciente volumen de datos. Esta estrategia permite que las consultas se ejecuten sobre subconjuntos de datos, mejorando el tiempo de respuesta al limitar el escaneo de registros innecesarios.</a:t>
            </a:r>
          </a:p>
          <a:p>
            <a:pPr algn="just">
              <a:lnSpc>
                <a:spcPts val="3499"/>
              </a:lnSpc>
              <a:spcBef>
                <a:spcPct val="0"/>
              </a:spcBef>
            </a:pPr>
          </a:p>
        </p:txBody>
      </p:sp>
      <p:sp>
        <p:nvSpPr>
          <p:cNvPr name="TextBox 10" id="10"/>
          <p:cNvSpPr txBox="true"/>
          <p:nvPr/>
        </p:nvSpPr>
        <p:spPr>
          <a:xfrm rot="0">
            <a:off x="12766566" y="4368736"/>
            <a:ext cx="5829144" cy="1540002"/>
          </a:xfrm>
          <a:prstGeom prst="rect">
            <a:avLst/>
          </a:prstGeom>
        </p:spPr>
        <p:txBody>
          <a:bodyPr anchor="t" rtlCol="false" tIns="0" lIns="0" bIns="0" rIns="0">
            <a:spAutoFit/>
          </a:bodyPr>
          <a:lstStyle/>
          <a:p>
            <a:pPr algn="l">
              <a:lnSpc>
                <a:spcPts val="4058"/>
              </a:lnSpc>
            </a:pPr>
            <a:r>
              <a:rPr lang="en-US" sz="3300" u="sng" b="true">
                <a:solidFill>
                  <a:srgbClr val="EDEDED"/>
                </a:solidFill>
                <a:latin typeface="Montaser Arabic Bold"/>
                <a:ea typeface="Montaser Arabic Bold"/>
                <a:cs typeface="Montaser Arabic Bold"/>
                <a:sym typeface="Montaser Arabic Bold"/>
              </a:rPr>
              <a:t>Estrategias de Particionamiento</a:t>
            </a:r>
          </a:p>
          <a:p>
            <a:pPr algn="l">
              <a:lnSpc>
                <a:spcPts val="4058"/>
              </a:lnSpc>
            </a:pPr>
          </a:p>
        </p:txBody>
      </p:sp>
      <p:sp>
        <p:nvSpPr>
          <p:cNvPr name="TextBox 11" id="11"/>
          <p:cNvSpPr txBox="true"/>
          <p:nvPr/>
        </p:nvSpPr>
        <p:spPr>
          <a:xfrm rot="0">
            <a:off x="2356899" y="1867415"/>
            <a:ext cx="13574203" cy="658587"/>
          </a:xfrm>
          <a:prstGeom prst="rect">
            <a:avLst/>
          </a:prstGeom>
        </p:spPr>
        <p:txBody>
          <a:bodyPr anchor="t" rtlCol="false" tIns="0" lIns="0" bIns="0" rIns="0">
            <a:spAutoFit/>
          </a:bodyPr>
          <a:lstStyle/>
          <a:p>
            <a:pPr algn="ctr">
              <a:lnSpc>
                <a:spcPts val="5270"/>
              </a:lnSpc>
            </a:pPr>
            <a:r>
              <a:rPr lang="en-US" b="true" sz="4284">
                <a:solidFill>
                  <a:srgbClr val="191C59"/>
                </a:solidFill>
                <a:latin typeface="Montaser Arabic Bold"/>
                <a:ea typeface="Montaser Arabic Bold"/>
                <a:cs typeface="Montaser Arabic Bold"/>
                <a:sym typeface="Montaser Arabic Bold"/>
              </a:rPr>
              <a:t>OPTIMIZACIÓN Y RENDIMIENTO DE CONSULTAS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2B326B"/>
        </a:solidFill>
      </p:bgPr>
    </p:bg>
    <p:spTree>
      <p:nvGrpSpPr>
        <p:cNvPr id="1" name=""/>
        <p:cNvGrpSpPr/>
        <p:nvPr/>
      </p:nvGrpSpPr>
      <p:grpSpPr>
        <a:xfrm>
          <a:off x="0" y="0"/>
          <a:ext cx="0" cy="0"/>
          <a:chOff x="0" y="0"/>
          <a:chExt cx="0" cy="0"/>
        </a:xfrm>
      </p:grpSpPr>
      <p:grpSp>
        <p:nvGrpSpPr>
          <p:cNvPr name="Group 2" id="2"/>
          <p:cNvGrpSpPr/>
          <p:nvPr/>
        </p:nvGrpSpPr>
        <p:grpSpPr>
          <a:xfrm rot="0">
            <a:off x="3536433" y="2965849"/>
            <a:ext cx="11693607" cy="3401567"/>
            <a:chOff x="0" y="0"/>
            <a:chExt cx="3555329" cy="1034214"/>
          </a:xfrm>
        </p:grpSpPr>
        <p:sp>
          <p:nvSpPr>
            <p:cNvPr name="Freeform 3" id="3"/>
            <p:cNvSpPr/>
            <p:nvPr/>
          </p:nvSpPr>
          <p:spPr>
            <a:xfrm flipH="false" flipV="false" rot="0">
              <a:off x="0" y="0"/>
              <a:ext cx="3555329" cy="1034214"/>
            </a:xfrm>
            <a:custGeom>
              <a:avLst/>
              <a:gdLst/>
              <a:ahLst/>
              <a:cxnLst/>
              <a:rect r="r" b="b" t="t" l="l"/>
              <a:pathLst>
                <a:path h="1034214" w="3555329">
                  <a:moveTo>
                    <a:pt x="0" y="0"/>
                  </a:moveTo>
                  <a:lnTo>
                    <a:pt x="3555329" y="0"/>
                  </a:lnTo>
                  <a:lnTo>
                    <a:pt x="3555329" y="1034214"/>
                  </a:lnTo>
                  <a:lnTo>
                    <a:pt x="0" y="1034214"/>
                  </a:lnTo>
                  <a:close/>
                </a:path>
              </a:pathLst>
            </a:custGeom>
            <a:solidFill>
              <a:srgbClr val="000000">
                <a:alpha val="0"/>
              </a:srgbClr>
            </a:solidFill>
            <a:ln w="104775" cap="sq">
              <a:solidFill>
                <a:srgbClr val="EDEDED"/>
              </a:solidFill>
              <a:prstDash val="solid"/>
              <a:miter/>
            </a:ln>
          </p:spPr>
        </p:sp>
        <p:sp>
          <p:nvSpPr>
            <p:cNvPr name="TextBox 4" id="4"/>
            <p:cNvSpPr txBox="true"/>
            <p:nvPr/>
          </p:nvSpPr>
          <p:spPr>
            <a:xfrm>
              <a:off x="0" y="-47625"/>
              <a:ext cx="3555329" cy="108183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396520" y="3327255"/>
            <a:ext cx="12217432" cy="2659705"/>
          </a:xfrm>
          <a:prstGeom prst="rect">
            <a:avLst/>
          </a:prstGeom>
        </p:spPr>
        <p:txBody>
          <a:bodyPr anchor="t" rtlCol="false" tIns="0" lIns="0" bIns="0" rIns="0">
            <a:spAutoFit/>
          </a:bodyPr>
          <a:lstStyle/>
          <a:p>
            <a:pPr algn="ctr">
              <a:lnSpc>
                <a:spcPts val="10548"/>
              </a:lnSpc>
            </a:pPr>
            <a:r>
              <a:rPr lang="en-US" b="true" sz="8575">
                <a:solidFill>
                  <a:srgbClr val="FFFFFF"/>
                </a:solidFill>
                <a:latin typeface="Montaser Arabic Bold"/>
                <a:ea typeface="Montaser Arabic Bold"/>
                <a:cs typeface="Montaser Arabic Bold"/>
                <a:sym typeface="Montaser Arabic Bold"/>
              </a:rPr>
              <a:t>AUTOMATIZACIÓN Y PROCEDIMIENTOS</a:t>
            </a:r>
          </a:p>
        </p:txBody>
      </p:sp>
      <p:grpSp>
        <p:nvGrpSpPr>
          <p:cNvPr name="Group 6" id="6"/>
          <p:cNvGrpSpPr/>
          <p:nvPr/>
        </p:nvGrpSpPr>
        <p:grpSpPr>
          <a:xfrm rot="0">
            <a:off x="-1760233" y="-87730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EDEDED"/>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259300" y="-381233"/>
            <a:ext cx="1306415" cy="1409933"/>
            <a:chOff x="0" y="0"/>
            <a:chExt cx="476073" cy="513796"/>
          </a:xfrm>
        </p:grpSpPr>
        <p:sp>
          <p:nvSpPr>
            <p:cNvPr name="Freeform 10" id="10"/>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EDEDED"/>
            </a:solidFill>
          </p:spPr>
        </p:sp>
        <p:sp>
          <p:nvSpPr>
            <p:cNvPr name="TextBox 11" id="11"/>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851253" y="9409711"/>
            <a:ext cx="4046056" cy="2430717"/>
            <a:chOff x="0" y="0"/>
            <a:chExt cx="1065628" cy="640189"/>
          </a:xfrm>
        </p:grpSpPr>
        <p:sp>
          <p:nvSpPr>
            <p:cNvPr name="Freeform 13" id="13"/>
            <p:cNvSpPr/>
            <p:nvPr/>
          </p:nvSpPr>
          <p:spPr>
            <a:xfrm flipH="false" flipV="false" rot="0">
              <a:off x="0" y="0"/>
              <a:ext cx="1065628" cy="640189"/>
            </a:xfrm>
            <a:custGeom>
              <a:avLst/>
              <a:gdLst/>
              <a:ahLst/>
              <a:cxnLst/>
              <a:rect r="r" b="b" t="t" l="l"/>
              <a:pathLst>
                <a:path h="640189" w="1065628">
                  <a:moveTo>
                    <a:pt x="0" y="0"/>
                  </a:moveTo>
                  <a:lnTo>
                    <a:pt x="1065628" y="0"/>
                  </a:lnTo>
                  <a:lnTo>
                    <a:pt x="1065628" y="640189"/>
                  </a:lnTo>
                  <a:lnTo>
                    <a:pt x="0" y="640189"/>
                  </a:lnTo>
                  <a:close/>
                </a:path>
              </a:pathLst>
            </a:custGeom>
            <a:solidFill>
              <a:srgbClr val="EDEDED"/>
            </a:solidFill>
          </p:spPr>
        </p:sp>
        <p:sp>
          <p:nvSpPr>
            <p:cNvPr name="TextBox 14" id="14"/>
            <p:cNvSpPr txBox="true"/>
            <p:nvPr/>
          </p:nvSpPr>
          <p:spPr>
            <a:xfrm>
              <a:off x="0" y="-47625"/>
              <a:ext cx="1065628" cy="687814"/>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780431" y="7272019"/>
            <a:ext cx="11449610" cy="1986281"/>
          </a:xfrm>
          <a:prstGeom prst="rect">
            <a:avLst/>
          </a:prstGeom>
        </p:spPr>
        <p:txBody>
          <a:bodyPr anchor="t" rtlCol="false" tIns="0" lIns="0" bIns="0" rIns="0">
            <a:spAutoFit/>
          </a:bodyPr>
          <a:lstStyle/>
          <a:p>
            <a:pPr algn="just">
              <a:lnSpc>
                <a:spcPts val="3919"/>
              </a:lnSpc>
            </a:pPr>
            <a:r>
              <a:rPr lang="en-US" sz="2799">
                <a:solidFill>
                  <a:srgbClr val="FFFFFF"/>
                </a:solidFill>
                <a:latin typeface="Mardoto"/>
                <a:ea typeface="Mardoto"/>
                <a:cs typeface="Mardoto"/>
                <a:sym typeface="Mardoto"/>
              </a:rPr>
              <a:t>Se implementaron procedimientos almacenados y triggers para automatizar tareas clave en el sistema de reservas. Se crearon vistas para simplificar y optimizar el acceso a datos complejos.</a:t>
            </a:r>
          </a:p>
          <a:p>
            <a:pPr algn="just">
              <a:lnSpc>
                <a:spcPts val="3919"/>
              </a:lnSpc>
              <a:spcBef>
                <a:spcPct val="0"/>
              </a:spcBef>
            </a:pPr>
          </a:p>
        </p:txBody>
      </p:sp>
      <p:grpSp>
        <p:nvGrpSpPr>
          <p:cNvPr name="Group 16" id="16"/>
          <p:cNvGrpSpPr/>
          <p:nvPr/>
        </p:nvGrpSpPr>
        <p:grpSpPr>
          <a:xfrm rot="-10800000">
            <a:off x="571692" y="715484"/>
            <a:ext cx="204131" cy="1145622"/>
            <a:chOff x="0" y="0"/>
            <a:chExt cx="272175" cy="1527496"/>
          </a:xfrm>
        </p:grpSpPr>
        <p:grpSp>
          <p:nvGrpSpPr>
            <p:cNvPr name="Group 17" id="17"/>
            <p:cNvGrpSpPr/>
            <p:nvPr/>
          </p:nvGrpSpPr>
          <p:grpSpPr>
            <a:xfrm rot="0">
              <a:off x="0" y="0"/>
              <a:ext cx="272175" cy="27217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19" id="1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0" id="20"/>
            <p:cNvGrpSpPr/>
            <p:nvPr/>
          </p:nvGrpSpPr>
          <p:grpSpPr>
            <a:xfrm rot="0">
              <a:off x="0" y="627661"/>
              <a:ext cx="272175" cy="27217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2" id="2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3" id="23"/>
            <p:cNvGrpSpPr/>
            <p:nvPr/>
          </p:nvGrpSpPr>
          <p:grpSpPr>
            <a:xfrm rot="0">
              <a:off x="0" y="1255321"/>
              <a:ext cx="272175" cy="27217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5" id="2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6" id="26"/>
          <p:cNvGrpSpPr/>
          <p:nvPr/>
        </p:nvGrpSpPr>
        <p:grpSpPr>
          <a:xfrm rot="5400000">
            <a:off x="16765398" y="9206655"/>
            <a:ext cx="204131" cy="1145622"/>
            <a:chOff x="0" y="0"/>
            <a:chExt cx="272175" cy="1527496"/>
          </a:xfrm>
        </p:grpSpPr>
        <p:grpSp>
          <p:nvGrpSpPr>
            <p:cNvPr name="Group 27" id="27"/>
            <p:cNvGrpSpPr/>
            <p:nvPr/>
          </p:nvGrpSpPr>
          <p:grpSpPr>
            <a:xfrm rot="0">
              <a:off x="0" y="0"/>
              <a:ext cx="272175" cy="27217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9" id="2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0" id="30"/>
            <p:cNvGrpSpPr/>
            <p:nvPr/>
          </p:nvGrpSpPr>
          <p:grpSpPr>
            <a:xfrm rot="0">
              <a:off x="0" y="627661"/>
              <a:ext cx="272175" cy="27217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2" id="3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3" id="33"/>
            <p:cNvGrpSpPr/>
            <p:nvPr/>
          </p:nvGrpSpPr>
          <p:grpSpPr>
            <a:xfrm rot="0">
              <a:off x="0" y="1255321"/>
              <a:ext cx="272175" cy="27217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5" id="3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1374655" y="2378263"/>
            <a:ext cx="4911898" cy="2474386"/>
            <a:chOff x="0" y="0"/>
            <a:chExt cx="1293669" cy="651690"/>
          </a:xfrm>
        </p:grpSpPr>
        <p:sp>
          <p:nvSpPr>
            <p:cNvPr name="Freeform 3" id="3"/>
            <p:cNvSpPr/>
            <p:nvPr/>
          </p:nvSpPr>
          <p:spPr>
            <a:xfrm flipH="false" flipV="false" rot="0">
              <a:off x="0" y="0"/>
              <a:ext cx="1293669" cy="651690"/>
            </a:xfrm>
            <a:custGeom>
              <a:avLst/>
              <a:gdLst/>
              <a:ahLst/>
              <a:cxnLst/>
              <a:rect r="r" b="b" t="t" l="l"/>
              <a:pathLst>
                <a:path h="651690" w="1293669">
                  <a:moveTo>
                    <a:pt x="0" y="0"/>
                  </a:moveTo>
                  <a:lnTo>
                    <a:pt x="1293669" y="0"/>
                  </a:lnTo>
                  <a:lnTo>
                    <a:pt x="1293669" y="651690"/>
                  </a:lnTo>
                  <a:lnTo>
                    <a:pt x="0" y="651690"/>
                  </a:lnTo>
                  <a:close/>
                </a:path>
              </a:pathLst>
            </a:custGeom>
            <a:solidFill>
              <a:srgbClr val="2B326B"/>
            </a:solidFill>
          </p:spPr>
        </p:sp>
        <p:sp>
          <p:nvSpPr>
            <p:cNvPr name="TextBox 4" id="4"/>
            <p:cNvSpPr txBox="true"/>
            <p:nvPr/>
          </p:nvSpPr>
          <p:spPr>
            <a:xfrm>
              <a:off x="0" y="-47625"/>
              <a:ext cx="1293669" cy="69931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7241632" y="678285"/>
            <a:ext cx="3086100" cy="20246131"/>
            <a:chOff x="0" y="0"/>
            <a:chExt cx="812800" cy="5332314"/>
          </a:xfrm>
        </p:grpSpPr>
        <p:sp>
          <p:nvSpPr>
            <p:cNvPr name="Freeform 6" id="6"/>
            <p:cNvSpPr/>
            <p:nvPr/>
          </p:nvSpPr>
          <p:spPr>
            <a:xfrm flipH="false" flipV="false" rot="0">
              <a:off x="0" y="0"/>
              <a:ext cx="812800" cy="5332314"/>
            </a:xfrm>
            <a:custGeom>
              <a:avLst/>
              <a:gdLst/>
              <a:ahLst/>
              <a:cxnLst/>
              <a:rect r="r" b="b" t="t" l="l"/>
              <a:pathLst>
                <a:path h="5332314" w="812800">
                  <a:moveTo>
                    <a:pt x="0" y="0"/>
                  </a:moveTo>
                  <a:lnTo>
                    <a:pt x="812800" y="0"/>
                  </a:lnTo>
                  <a:lnTo>
                    <a:pt x="812800" y="5332314"/>
                  </a:lnTo>
                  <a:lnTo>
                    <a:pt x="0" y="5332314"/>
                  </a:lnTo>
                  <a:close/>
                </a:path>
              </a:pathLst>
            </a:custGeom>
            <a:solidFill>
              <a:srgbClr val="2B326B"/>
            </a:solidFill>
          </p:spPr>
        </p:sp>
        <p:sp>
          <p:nvSpPr>
            <p:cNvPr name="TextBox 7" id="7"/>
            <p:cNvSpPr txBox="true"/>
            <p:nvPr/>
          </p:nvSpPr>
          <p:spPr>
            <a:xfrm>
              <a:off x="0" y="-47625"/>
              <a:ext cx="812800" cy="537993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773328" y="2378263"/>
            <a:ext cx="4911898" cy="1853283"/>
            <a:chOff x="0" y="0"/>
            <a:chExt cx="1293669" cy="488108"/>
          </a:xfrm>
        </p:grpSpPr>
        <p:sp>
          <p:nvSpPr>
            <p:cNvPr name="Freeform 9" id="9"/>
            <p:cNvSpPr/>
            <p:nvPr/>
          </p:nvSpPr>
          <p:spPr>
            <a:xfrm flipH="false" flipV="false" rot="0">
              <a:off x="0" y="0"/>
              <a:ext cx="1293669" cy="488108"/>
            </a:xfrm>
            <a:custGeom>
              <a:avLst/>
              <a:gdLst/>
              <a:ahLst/>
              <a:cxnLst/>
              <a:rect r="r" b="b" t="t" l="l"/>
              <a:pathLst>
                <a:path h="488108" w="1293669">
                  <a:moveTo>
                    <a:pt x="0" y="0"/>
                  </a:moveTo>
                  <a:lnTo>
                    <a:pt x="1293669" y="0"/>
                  </a:lnTo>
                  <a:lnTo>
                    <a:pt x="1293669" y="488108"/>
                  </a:lnTo>
                  <a:lnTo>
                    <a:pt x="0" y="488108"/>
                  </a:lnTo>
                  <a:close/>
                </a:path>
              </a:pathLst>
            </a:custGeom>
            <a:solidFill>
              <a:srgbClr val="2B326B"/>
            </a:solidFill>
          </p:spPr>
        </p:sp>
        <p:sp>
          <p:nvSpPr>
            <p:cNvPr name="TextBox 10" id="10"/>
            <p:cNvSpPr txBox="true"/>
            <p:nvPr/>
          </p:nvSpPr>
          <p:spPr>
            <a:xfrm>
              <a:off x="0" y="-47625"/>
              <a:ext cx="1293669" cy="53573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172002" y="2378263"/>
            <a:ext cx="4911898" cy="1987739"/>
            <a:chOff x="0" y="0"/>
            <a:chExt cx="1293669" cy="523520"/>
          </a:xfrm>
        </p:grpSpPr>
        <p:sp>
          <p:nvSpPr>
            <p:cNvPr name="Freeform 12" id="12"/>
            <p:cNvSpPr/>
            <p:nvPr/>
          </p:nvSpPr>
          <p:spPr>
            <a:xfrm flipH="false" flipV="false" rot="0">
              <a:off x="0" y="0"/>
              <a:ext cx="1293669" cy="523520"/>
            </a:xfrm>
            <a:custGeom>
              <a:avLst/>
              <a:gdLst/>
              <a:ahLst/>
              <a:cxnLst/>
              <a:rect r="r" b="b" t="t" l="l"/>
              <a:pathLst>
                <a:path h="523520" w="1293669">
                  <a:moveTo>
                    <a:pt x="0" y="0"/>
                  </a:moveTo>
                  <a:lnTo>
                    <a:pt x="1293669" y="0"/>
                  </a:lnTo>
                  <a:lnTo>
                    <a:pt x="1293669" y="523520"/>
                  </a:lnTo>
                  <a:lnTo>
                    <a:pt x="0" y="523520"/>
                  </a:lnTo>
                  <a:close/>
                </a:path>
              </a:pathLst>
            </a:custGeom>
            <a:solidFill>
              <a:srgbClr val="2B326B"/>
            </a:solidFill>
          </p:spPr>
        </p:sp>
        <p:sp>
          <p:nvSpPr>
            <p:cNvPr name="TextBox 13" id="13"/>
            <p:cNvSpPr txBox="true"/>
            <p:nvPr/>
          </p:nvSpPr>
          <p:spPr>
            <a:xfrm>
              <a:off x="0" y="-47625"/>
              <a:ext cx="1293669" cy="57114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2001447" y="1727184"/>
            <a:ext cx="5082453" cy="511302"/>
          </a:xfrm>
          <a:prstGeom prst="rect">
            <a:avLst/>
          </a:prstGeom>
        </p:spPr>
        <p:txBody>
          <a:bodyPr anchor="t" rtlCol="false" tIns="0" lIns="0" bIns="0" rIns="0">
            <a:spAutoFit/>
          </a:bodyPr>
          <a:lstStyle/>
          <a:p>
            <a:pPr algn="l">
              <a:lnSpc>
                <a:spcPts val="4058"/>
              </a:lnSpc>
            </a:pPr>
            <a:r>
              <a:rPr lang="en-US" sz="3300" b="true">
                <a:solidFill>
                  <a:srgbClr val="191C59"/>
                </a:solidFill>
                <a:latin typeface="Montaser Arabic Bold"/>
                <a:ea typeface="Montaser Arabic Bold"/>
                <a:cs typeface="Montaser Arabic Bold"/>
                <a:sym typeface="Montaser Arabic Bold"/>
              </a:rPr>
              <a:t>Vistas</a:t>
            </a:r>
          </a:p>
        </p:txBody>
      </p:sp>
      <p:grpSp>
        <p:nvGrpSpPr>
          <p:cNvPr name="Group 15" id="15"/>
          <p:cNvGrpSpPr/>
          <p:nvPr/>
        </p:nvGrpSpPr>
        <p:grpSpPr>
          <a:xfrm rot="0">
            <a:off x="16396199" y="1196135"/>
            <a:ext cx="1001769" cy="1081147"/>
            <a:chOff x="0" y="0"/>
            <a:chExt cx="476073" cy="513796"/>
          </a:xfrm>
        </p:grpSpPr>
        <p:sp>
          <p:nvSpPr>
            <p:cNvPr name="Freeform 16" id="16"/>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2B326B"/>
            </a:solidFill>
          </p:spPr>
        </p:sp>
        <p:sp>
          <p:nvSpPr>
            <p:cNvPr name="TextBox 17" id="17"/>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5400000">
            <a:off x="17157234" y="9233841"/>
            <a:ext cx="204131" cy="1145622"/>
            <a:chOff x="0" y="0"/>
            <a:chExt cx="272175" cy="1527496"/>
          </a:xfrm>
        </p:grpSpPr>
        <p:grpSp>
          <p:nvGrpSpPr>
            <p:cNvPr name="Group 19" id="19"/>
            <p:cNvGrpSpPr/>
            <p:nvPr/>
          </p:nvGrpSpPr>
          <p:grpSpPr>
            <a:xfrm rot="0">
              <a:off x="0" y="0"/>
              <a:ext cx="272175" cy="27217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1" id="2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2" id="22"/>
            <p:cNvGrpSpPr/>
            <p:nvPr/>
          </p:nvGrpSpPr>
          <p:grpSpPr>
            <a:xfrm rot="0">
              <a:off x="0" y="627661"/>
              <a:ext cx="272175" cy="27217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4" id="2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5" id="25"/>
            <p:cNvGrpSpPr/>
            <p:nvPr/>
          </p:nvGrpSpPr>
          <p:grpSpPr>
            <a:xfrm rot="0">
              <a:off x="0" y="1255321"/>
              <a:ext cx="272175" cy="272175"/>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7" id="27"/>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
        <p:nvSpPr>
          <p:cNvPr name="Freeform 28" id="28"/>
          <p:cNvSpPr/>
          <p:nvPr/>
        </p:nvSpPr>
        <p:spPr>
          <a:xfrm flipH="false" flipV="false" rot="0">
            <a:off x="297278" y="5143500"/>
            <a:ext cx="5812312" cy="2317660"/>
          </a:xfrm>
          <a:custGeom>
            <a:avLst/>
            <a:gdLst/>
            <a:ahLst/>
            <a:cxnLst/>
            <a:rect r="r" b="b" t="t" l="l"/>
            <a:pathLst>
              <a:path h="2317660" w="5812312">
                <a:moveTo>
                  <a:pt x="0" y="0"/>
                </a:moveTo>
                <a:lnTo>
                  <a:pt x="5812313" y="0"/>
                </a:lnTo>
                <a:lnTo>
                  <a:pt x="5812313" y="2317660"/>
                </a:lnTo>
                <a:lnTo>
                  <a:pt x="0" y="2317660"/>
                </a:lnTo>
                <a:lnTo>
                  <a:pt x="0" y="0"/>
                </a:lnTo>
                <a:close/>
              </a:path>
            </a:pathLst>
          </a:custGeom>
          <a:blipFill>
            <a:blip r:embed="rId2"/>
            <a:stretch>
              <a:fillRect l="0" t="0" r="0" b="0"/>
            </a:stretch>
          </a:blipFill>
        </p:spPr>
      </p:sp>
      <p:sp>
        <p:nvSpPr>
          <p:cNvPr name="Freeform 29" id="29"/>
          <p:cNvSpPr/>
          <p:nvPr/>
        </p:nvSpPr>
        <p:spPr>
          <a:xfrm flipH="false" flipV="false" rot="0">
            <a:off x="6415567" y="5143500"/>
            <a:ext cx="5756602" cy="2295445"/>
          </a:xfrm>
          <a:custGeom>
            <a:avLst/>
            <a:gdLst/>
            <a:ahLst/>
            <a:cxnLst/>
            <a:rect r="r" b="b" t="t" l="l"/>
            <a:pathLst>
              <a:path h="2295445" w="5756602">
                <a:moveTo>
                  <a:pt x="0" y="0"/>
                </a:moveTo>
                <a:lnTo>
                  <a:pt x="5756602" y="0"/>
                </a:lnTo>
                <a:lnTo>
                  <a:pt x="5756602" y="2295445"/>
                </a:lnTo>
                <a:lnTo>
                  <a:pt x="0" y="2295445"/>
                </a:lnTo>
                <a:lnTo>
                  <a:pt x="0" y="0"/>
                </a:lnTo>
                <a:close/>
              </a:path>
            </a:pathLst>
          </a:custGeom>
          <a:blipFill>
            <a:blip r:embed="rId2"/>
            <a:stretch>
              <a:fillRect l="0" t="0" r="0" b="0"/>
            </a:stretch>
          </a:blipFill>
        </p:spPr>
      </p:sp>
      <p:sp>
        <p:nvSpPr>
          <p:cNvPr name="Freeform 30" id="30"/>
          <p:cNvSpPr/>
          <p:nvPr/>
        </p:nvSpPr>
        <p:spPr>
          <a:xfrm flipH="false" flipV="false" rot="0">
            <a:off x="12287738" y="5640470"/>
            <a:ext cx="5544374" cy="1323719"/>
          </a:xfrm>
          <a:custGeom>
            <a:avLst/>
            <a:gdLst/>
            <a:ahLst/>
            <a:cxnLst/>
            <a:rect r="r" b="b" t="t" l="l"/>
            <a:pathLst>
              <a:path h="1323719" w="5544374">
                <a:moveTo>
                  <a:pt x="0" y="0"/>
                </a:moveTo>
                <a:lnTo>
                  <a:pt x="5544373" y="0"/>
                </a:lnTo>
                <a:lnTo>
                  <a:pt x="5544373" y="1323719"/>
                </a:lnTo>
                <a:lnTo>
                  <a:pt x="0" y="1323719"/>
                </a:lnTo>
                <a:lnTo>
                  <a:pt x="0" y="0"/>
                </a:lnTo>
                <a:close/>
              </a:path>
            </a:pathLst>
          </a:custGeom>
          <a:blipFill>
            <a:blip r:embed="rId3"/>
            <a:stretch>
              <a:fillRect l="0" t="0" r="0" b="0"/>
            </a:stretch>
          </a:blipFill>
        </p:spPr>
      </p:sp>
      <p:sp>
        <p:nvSpPr>
          <p:cNvPr name="TextBox 31" id="31"/>
          <p:cNvSpPr txBox="true"/>
          <p:nvPr/>
        </p:nvSpPr>
        <p:spPr>
          <a:xfrm rot="0">
            <a:off x="1813564" y="2537456"/>
            <a:ext cx="3863526" cy="2111375"/>
          </a:xfrm>
          <a:prstGeom prst="rect">
            <a:avLst/>
          </a:prstGeom>
        </p:spPr>
        <p:txBody>
          <a:bodyPr anchor="t" rtlCol="false" tIns="0" lIns="0" bIns="0" rIns="0">
            <a:spAutoFit/>
          </a:bodyPr>
          <a:lstStyle/>
          <a:p>
            <a:pPr algn="just">
              <a:lnSpc>
                <a:spcPts val="2799"/>
              </a:lnSpc>
              <a:spcBef>
                <a:spcPct val="0"/>
              </a:spcBef>
            </a:pPr>
            <a:r>
              <a:rPr lang="en-US" sz="1999">
                <a:solidFill>
                  <a:srgbClr val="FFFFFF"/>
                </a:solidFill>
                <a:latin typeface="Mardoto"/>
                <a:ea typeface="Mardoto"/>
                <a:cs typeface="Mardoto"/>
                <a:sym typeface="Mardoto"/>
              </a:rPr>
              <a:t>Uno de los procedimientos principales registrar nueva reserva, pidiendo todos los datos necesarios como servicios especiales solicitados por los clientes. </a:t>
            </a:r>
          </a:p>
        </p:txBody>
      </p:sp>
      <p:sp>
        <p:nvSpPr>
          <p:cNvPr name="TextBox 32" id="32"/>
          <p:cNvSpPr txBox="true"/>
          <p:nvPr/>
        </p:nvSpPr>
        <p:spPr>
          <a:xfrm rot="0">
            <a:off x="1204100" y="1736709"/>
            <a:ext cx="5082453" cy="381000"/>
          </a:xfrm>
          <a:prstGeom prst="rect">
            <a:avLst/>
          </a:prstGeom>
        </p:spPr>
        <p:txBody>
          <a:bodyPr anchor="t" rtlCol="false" tIns="0" lIns="0" bIns="0" rIns="0">
            <a:spAutoFit/>
          </a:bodyPr>
          <a:lstStyle/>
          <a:p>
            <a:pPr algn="l">
              <a:lnSpc>
                <a:spcPts val="3075"/>
              </a:lnSpc>
            </a:pPr>
            <a:r>
              <a:rPr lang="en-US" sz="2500" b="true">
                <a:solidFill>
                  <a:srgbClr val="191C59"/>
                </a:solidFill>
                <a:latin typeface="Montaser Arabic Bold"/>
                <a:ea typeface="Montaser Arabic Bold"/>
                <a:cs typeface="Montaser Arabic Bold"/>
                <a:sym typeface="Montaser Arabic Bold"/>
              </a:rPr>
              <a:t>Procedimientos Almacenados</a:t>
            </a:r>
          </a:p>
        </p:txBody>
      </p:sp>
      <p:sp>
        <p:nvSpPr>
          <p:cNvPr name="TextBox 33" id="33"/>
          <p:cNvSpPr txBox="true"/>
          <p:nvPr/>
        </p:nvSpPr>
        <p:spPr>
          <a:xfrm rot="0">
            <a:off x="7297515" y="2825021"/>
            <a:ext cx="3863526" cy="1406525"/>
          </a:xfrm>
          <a:prstGeom prst="rect">
            <a:avLst/>
          </a:prstGeom>
        </p:spPr>
        <p:txBody>
          <a:bodyPr anchor="t" rtlCol="false" tIns="0" lIns="0" bIns="0" rIns="0">
            <a:spAutoFit/>
          </a:bodyPr>
          <a:lstStyle/>
          <a:p>
            <a:pPr algn="just">
              <a:lnSpc>
                <a:spcPts val="2799"/>
              </a:lnSpc>
            </a:pPr>
            <a:r>
              <a:rPr lang="en-US" sz="1999">
                <a:solidFill>
                  <a:srgbClr val="FFFFFF"/>
                </a:solidFill>
                <a:latin typeface="Mardoto"/>
                <a:ea typeface="Mardoto"/>
                <a:cs typeface="Mardoto"/>
                <a:sym typeface="Mardoto"/>
              </a:rPr>
              <a:t>Se utilizaron triggers para mantener la integridad de los datos y realizar auditoría.</a:t>
            </a:r>
          </a:p>
          <a:p>
            <a:pPr algn="just">
              <a:lnSpc>
                <a:spcPts val="2799"/>
              </a:lnSpc>
              <a:spcBef>
                <a:spcPct val="0"/>
              </a:spcBef>
            </a:pPr>
          </a:p>
        </p:txBody>
      </p:sp>
      <p:sp>
        <p:nvSpPr>
          <p:cNvPr name="TextBox 34" id="34"/>
          <p:cNvSpPr txBox="true"/>
          <p:nvPr/>
        </p:nvSpPr>
        <p:spPr>
          <a:xfrm rot="0">
            <a:off x="6602773" y="1727184"/>
            <a:ext cx="5082453" cy="511302"/>
          </a:xfrm>
          <a:prstGeom prst="rect">
            <a:avLst/>
          </a:prstGeom>
        </p:spPr>
        <p:txBody>
          <a:bodyPr anchor="t" rtlCol="false" tIns="0" lIns="0" bIns="0" rIns="0">
            <a:spAutoFit/>
          </a:bodyPr>
          <a:lstStyle/>
          <a:p>
            <a:pPr algn="l">
              <a:lnSpc>
                <a:spcPts val="4058"/>
              </a:lnSpc>
            </a:pPr>
            <a:r>
              <a:rPr lang="en-US" sz="3300" b="true">
                <a:solidFill>
                  <a:srgbClr val="191C59"/>
                </a:solidFill>
                <a:latin typeface="Montaser Arabic Bold"/>
                <a:ea typeface="Montaser Arabic Bold"/>
                <a:cs typeface="Montaser Arabic Bold"/>
                <a:sym typeface="Montaser Arabic Bold"/>
              </a:rPr>
              <a:t>Triggers</a:t>
            </a:r>
          </a:p>
        </p:txBody>
      </p:sp>
      <p:sp>
        <p:nvSpPr>
          <p:cNvPr name="TextBox 35" id="35"/>
          <p:cNvSpPr txBox="true"/>
          <p:nvPr/>
        </p:nvSpPr>
        <p:spPr>
          <a:xfrm rot="0">
            <a:off x="12696188" y="2825021"/>
            <a:ext cx="3863526" cy="1758950"/>
          </a:xfrm>
          <a:prstGeom prst="rect">
            <a:avLst/>
          </a:prstGeom>
        </p:spPr>
        <p:txBody>
          <a:bodyPr anchor="t" rtlCol="false" tIns="0" lIns="0" bIns="0" rIns="0">
            <a:spAutoFit/>
          </a:bodyPr>
          <a:lstStyle/>
          <a:p>
            <a:pPr algn="just">
              <a:lnSpc>
                <a:spcPts val="2799"/>
              </a:lnSpc>
            </a:pPr>
            <a:r>
              <a:rPr lang="en-US" sz="1999">
                <a:solidFill>
                  <a:srgbClr val="FFFFFF"/>
                </a:solidFill>
                <a:latin typeface="Mardoto"/>
                <a:ea typeface="Mardoto"/>
                <a:cs typeface="Mardoto"/>
                <a:sym typeface="Mardoto"/>
              </a:rPr>
              <a:t>Se crearon vistas para simplificar y optimizar el acceso a datos complejos en el sistema de reservas.</a:t>
            </a:r>
          </a:p>
          <a:p>
            <a:pPr algn="just">
              <a:lnSpc>
                <a:spcPts val="279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2B326B"/>
        </a:solidFill>
      </p:bgPr>
    </p:bg>
    <p:spTree>
      <p:nvGrpSpPr>
        <p:cNvPr id="1" name=""/>
        <p:cNvGrpSpPr/>
        <p:nvPr/>
      </p:nvGrpSpPr>
      <p:grpSpPr>
        <a:xfrm>
          <a:off x="0" y="0"/>
          <a:ext cx="0" cy="0"/>
          <a:chOff x="0" y="0"/>
          <a:chExt cx="0" cy="0"/>
        </a:xfrm>
      </p:grpSpPr>
      <p:grpSp>
        <p:nvGrpSpPr>
          <p:cNvPr name="Group 2" id="2"/>
          <p:cNvGrpSpPr/>
          <p:nvPr/>
        </p:nvGrpSpPr>
        <p:grpSpPr>
          <a:xfrm rot="0">
            <a:off x="3297196" y="3442717"/>
            <a:ext cx="11693607" cy="3401567"/>
            <a:chOff x="0" y="0"/>
            <a:chExt cx="3555329" cy="1034214"/>
          </a:xfrm>
        </p:grpSpPr>
        <p:sp>
          <p:nvSpPr>
            <p:cNvPr name="Freeform 3" id="3"/>
            <p:cNvSpPr/>
            <p:nvPr/>
          </p:nvSpPr>
          <p:spPr>
            <a:xfrm flipH="false" flipV="false" rot="0">
              <a:off x="0" y="0"/>
              <a:ext cx="3555329" cy="1034214"/>
            </a:xfrm>
            <a:custGeom>
              <a:avLst/>
              <a:gdLst/>
              <a:ahLst/>
              <a:cxnLst/>
              <a:rect r="r" b="b" t="t" l="l"/>
              <a:pathLst>
                <a:path h="1034214" w="3555329">
                  <a:moveTo>
                    <a:pt x="0" y="0"/>
                  </a:moveTo>
                  <a:lnTo>
                    <a:pt x="3555329" y="0"/>
                  </a:lnTo>
                  <a:lnTo>
                    <a:pt x="3555329" y="1034214"/>
                  </a:lnTo>
                  <a:lnTo>
                    <a:pt x="0" y="1034214"/>
                  </a:lnTo>
                  <a:close/>
                </a:path>
              </a:pathLst>
            </a:custGeom>
            <a:solidFill>
              <a:srgbClr val="000000">
                <a:alpha val="0"/>
              </a:srgbClr>
            </a:solidFill>
            <a:ln w="104775" cap="sq">
              <a:solidFill>
                <a:srgbClr val="EDEDED"/>
              </a:solidFill>
              <a:prstDash val="solid"/>
              <a:miter/>
            </a:ln>
          </p:spPr>
        </p:sp>
        <p:sp>
          <p:nvSpPr>
            <p:cNvPr name="TextBox 4" id="4"/>
            <p:cNvSpPr txBox="true"/>
            <p:nvPr/>
          </p:nvSpPr>
          <p:spPr>
            <a:xfrm>
              <a:off x="0" y="-47625"/>
              <a:ext cx="3555329" cy="1081839"/>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416633" y="3886547"/>
            <a:ext cx="11454734" cy="2494857"/>
          </a:xfrm>
          <a:prstGeom prst="rect">
            <a:avLst/>
          </a:prstGeom>
        </p:spPr>
        <p:txBody>
          <a:bodyPr anchor="t" rtlCol="false" tIns="0" lIns="0" bIns="0" rIns="0">
            <a:spAutoFit/>
          </a:bodyPr>
          <a:lstStyle/>
          <a:p>
            <a:pPr algn="ctr">
              <a:lnSpc>
                <a:spcPts val="9889"/>
              </a:lnSpc>
            </a:pPr>
            <a:r>
              <a:rPr lang="en-US" b="true" sz="8040">
                <a:solidFill>
                  <a:srgbClr val="FFFFFF"/>
                </a:solidFill>
                <a:latin typeface="Montaser Arabic Bold"/>
                <a:ea typeface="Montaser Arabic Bold"/>
                <a:cs typeface="Montaser Arabic Bold"/>
                <a:sym typeface="Montaser Arabic Bold"/>
              </a:rPr>
              <a:t>CONCLUSIONES Y RECOMENDACIONES</a:t>
            </a:r>
          </a:p>
        </p:txBody>
      </p:sp>
      <p:grpSp>
        <p:nvGrpSpPr>
          <p:cNvPr name="Group 6" id="6"/>
          <p:cNvGrpSpPr/>
          <p:nvPr/>
        </p:nvGrpSpPr>
        <p:grpSpPr>
          <a:xfrm rot="0">
            <a:off x="-1760233" y="-87730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EDEDED"/>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259300" y="-381233"/>
            <a:ext cx="1306415" cy="1409933"/>
            <a:chOff x="0" y="0"/>
            <a:chExt cx="476073" cy="513796"/>
          </a:xfrm>
        </p:grpSpPr>
        <p:sp>
          <p:nvSpPr>
            <p:cNvPr name="Freeform 10" id="10"/>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EDEDED"/>
            </a:solidFill>
          </p:spPr>
        </p:sp>
        <p:sp>
          <p:nvSpPr>
            <p:cNvPr name="TextBox 11" id="11"/>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851253" y="9409711"/>
            <a:ext cx="4046056" cy="2430717"/>
            <a:chOff x="0" y="0"/>
            <a:chExt cx="1065628" cy="640189"/>
          </a:xfrm>
        </p:grpSpPr>
        <p:sp>
          <p:nvSpPr>
            <p:cNvPr name="Freeform 13" id="13"/>
            <p:cNvSpPr/>
            <p:nvPr/>
          </p:nvSpPr>
          <p:spPr>
            <a:xfrm flipH="false" flipV="false" rot="0">
              <a:off x="0" y="0"/>
              <a:ext cx="1065628" cy="640189"/>
            </a:xfrm>
            <a:custGeom>
              <a:avLst/>
              <a:gdLst/>
              <a:ahLst/>
              <a:cxnLst/>
              <a:rect r="r" b="b" t="t" l="l"/>
              <a:pathLst>
                <a:path h="640189" w="1065628">
                  <a:moveTo>
                    <a:pt x="0" y="0"/>
                  </a:moveTo>
                  <a:lnTo>
                    <a:pt x="1065628" y="0"/>
                  </a:lnTo>
                  <a:lnTo>
                    <a:pt x="1065628" y="640189"/>
                  </a:lnTo>
                  <a:lnTo>
                    <a:pt x="0" y="640189"/>
                  </a:lnTo>
                  <a:close/>
                </a:path>
              </a:pathLst>
            </a:custGeom>
            <a:solidFill>
              <a:srgbClr val="EDEDED"/>
            </a:solidFill>
          </p:spPr>
        </p:sp>
        <p:sp>
          <p:nvSpPr>
            <p:cNvPr name="TextBox 14" id="14"/>
            <p:cNvSpPr txBox="true"/>
            <p:nvPr/>
          </p:nvSpPr>
          <p:spPr>
            <a:xfrm>
              <a:off x="0" y="-47625"/>
              <a:ext cx="1065628" cy="68781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10800000">
            <a:off x="571692" y="715484"/>
            <a:ext cx="204131" cy="1145622"/>
            <a:chOff x="0" y="0"/>
            <a:chExt cx="272175" cy="1527496"/>
          </a:xfrm>
        </p:grpSpPr>
        <p:grpSp>
          <p:nvGrpSpPr>
            <p:cNvPr name="Group 16" id="16"/>
            <p:cNvGrpSpPr/>
            <p:nvPr/>
          </p:nvGrpSpPr>
          <p:grpSpPr>
            <a:xfrm rot="0">
              <a:off x="0" y="0"/>
              <a:ext cx="272175" cy="27217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18" id="1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19" id="19"/>
            <p:cNvGrpSpPr/>
            <p:nvPr/>
          </p:nvGrpSpPr>
          <p:grpSpPr>
            <a:xfrm rot="0">
              <a:off x="0" y="627661"/>
              <a:ext cx="272175" cy="27217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1" id="2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2" id="22"/>
            <p:cNvGrpSpPr/>
            <p:nvPr/>
          </p:nvGrpSpPr>
          <p:grpSpPr>
            <a:xfrm rot="0">
              <a:off x="0" y="1255321"/>
              <a:ext cx="272175" cy="27217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4" id="2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5" id="25"/>
          <p:cNvGrpSpPr/>
          <p:nvPr/>
        </p:nvGrpSpPr>
        <p:grpSpPr>
          <a:xfrm rot="5400000">
            <a:off x="16765398" y="9206655"/>
            <a:ext cx="204131" cy="1145622"/>
            <a:chOff x="0" y="0"/>
            <a:chExt cx="272175" cy="1527496"/>
          </a:xfrm>
        </p:grpSpPr>
        <p:grpSp>
          <p:nvGrpSpPr>
            <p:cNvPr name="Group 26" id="26"/>
            <p:cNvGrpSpPr/>
            <p:nvPr/>
          </p:nvGrpSpPr>
          <p:grpSpPr>
            <a:xfrm rot="0">
              <a:off x="0" y="0"/>
              <a:ext cx="272175" cy="27217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8" id="2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9" id="29"/>
            <p:cNvGrpSpPr/>
            <p:nvPr/>
          </p:nvGrpSpPr>
          <p:grpSpPr>
            <a:xfrm rot="0">
              <a:off x="0" y="627661"/>
              <a:ext cx="272175" cy="27217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1" id="3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2" id="32"/>
            <p:cNvGrpSpPr/>
            <p:nvPr/>
          </p:nvGrpSpPr>
          <p:grpSpPr>
            <a:xfrm rot="0">
              <a:off x="0" y="1255321"/>
              <a:ext cx="272175" cy="27217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4" id="3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5729735" y="1551227"/>
            <a:ext cx="10446770" cy="2229529"/>
            <a:chOff x="0" y="0"/>
            <a:chExt cx="2990772" cy="638285"/>
          </a:xfrm>
        </p:grpSpPr>
        <p:sp>
          <p:nvSpPr>
            <p:cNvPr name="Freeform 3" id="3"/>
            <p:cNvSpPr/>
            <p:nvPr/>
          </p:nvSpPr>
          <p:spPr>
            <a:xfrm flipH="false" flipV="false" rot="0">
              <a:off x="0" y="0"/>
              <a:ext cx="2990772" cy="638285"/>
            </a:xfrm>
            <a:custGeom>
              <a:avLst/>
              <a:gdLst/>
              <a:ahLst/>
              <a:cxnLst/>
              <a:rect r="r" b="b" t="t" l="l"/>
              <a:pathLst>
                <a:path h="638285" w="2990772">
                  <a:moveTo>
                    <a:pt x="0" y="0"/>
                  </a:moveTo>
                  <a:lnTo>
                    <a:pt x="2990772" y="0"/>
                  </a:lnTo>
                  <a:lnTo>
                    <a:pt x="2990772" y="638285"/>
                  </a:lnTo>
                  <a:lnTo>
                    <a:pt x="0" y="638285"/>
                  </a:lnTo>
                  <a:close/>
                </a:path>
              </a:pathLst>
            </a:custGeom>
            <a:solidFill>
              <a:srgbClr val="2B326B"/>
            </a:solidFill>
          </p:spPr>
        </p:sp>
        <p:sp>
          <p:nvSpPr>
            <p:cNvPr name="TextBox 4" id="4"/>
            <p:cNvSpPr txBox="true"/>
            <p:nvPr/>
          </p:nvSpPr>
          <p:spPr>
            <a:xfrm>
              <a:off x="0" y="-47625"/>
              <a:ext cx="2990772" cy="68591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276808" y="2120760"/>
            <a:ext cx="9352622" cy="1716803"/>
          </a:xfrm>
          <a:prstGeom prst="rect">
            <a:avLst/>
          </a:prstGeom>
        </p:spPr>
        <p:txBody>
          <a:bodyPr anchor="t" rtlCol="false" tIns="0" lIns="0" bIns="0" rIns="0">
            <a:spAutoFit/>
          </a:bodyPr>
          <a:lstStyle/>
          <a:p>
            <a:pPr algn="just">
              <a:lnSpc>
                <a:spcPts val="2704"/>
              </a:lnSpc>
            </a:pPr>
            <a:r>
              <a:rPr lang="en-US" sz="1931">
                <a:solidFill>
                  <a:srgbClr val="FFFFFF"/>
                </a:solidFill>
                <a:latin typeface="Mardoto"/>
                <a:ea typeface="Mardoto"/>
                <a:cs typeface="Mardoto"/>
                <a:sym typeface="Mardoto"/>
              </a:rPr>
              <a:t>El desarrollo del sistema de reservas para el hotel resultó en una solución robusta, eficiente y escalable, capaz de cubrir las necesidades operativas clave. Se obtuvieron importantes mejoras en múltiples áreas, desde el diseño de la base de datos hasta la seguridad y el rendimiento.</a:t>
            </a:r>
          </a:p>
          <a:p>
            <a:pPr algn="just">
              <a:lnSpc>
                <a:spcPts val="2704"/>
              </a:lnSpc>
              <a:spcBef>
                <a:spcPct val="0"/>
              </a:spcBef>
            </a:pPr>
          </a:p>
        </p:txBody>
      </p:sp>
      <p:grpSp>
        <p:nvGrpSpPr>
          <p:cNvPr name="Group 6" id="6"/>
          <p:cNvGrpSpPr/>
          <p:nvPr/>
        </p:nvGrpSpPr>
        <p:grpSpPr>
          <a:xfrm rot="0">
            <a:off x="5761213" y="4060506"/>
            <a:ext cx="10415291" cy="2229529"/>
            <a:chOff x="0" y="0"/>
            <a:chExt cx="2981760" cy="638285"/>
          </a:xfrm>
        </p:grpSpPr>
        <p:sp>
          <p:nvSpPr>
            <p:cNvPr name="Freeform 7" id="7"/>
            <p:cNvSpPr/>
            <p:nvPr/>
          </p:nvSpPr>
          <p:spPr>
            <a:xfrm flipH="false" flipV="false" rot="0">
              <a:off x="0" y="0"/>
              <a:ext cx="2981760" cy="638285"/>
            </a:xfrm>
            <a:custGeom>
              <a:avLst/>
              <a:gdLst/>
              <a:ahLst/>
              <a:cxnLst/>
              <a:rect r="r" b="b" t="t" l="l"/>
              <a:pathLst>
                <a:path h="638285" w="2981760">
                  <a:moveTo>
                    <a:pt x="0" y="0"/>
                  </a:moveTo>
                  <a:lnTo>
                    <a:pt x="2981760" y="0"/>
                  </a:lnTo>
                  <a:lnTo>
                    <a:pt x="2981760" y="638285"/>
                  </a:lnTo>
                  <a:lnTo>
                    <a:pt x="0" y="638285"/>
                  </a:lnTo>
                  <a:close/>
                </a:path>
              </a:pathLst>
            </a:custGeom>
            <a:solidFill>
              <a:srgbClr val="2B326B"/>
            </a:solidFill>
          </p:spPr>
        </p:sp>
        <p:sp>
          <p:nvSpPr>
            <p:cNvPr name="TextBox 8" id="8"/>
            <p:cNvSpPr txBox="true"/>
            <p:nvPr/>
          </p:nvSpPr>
          <p:spPr>
            <a:xfrm>
              <a:off x="0" y="-47625"/>
              <a:ext cx="2981760" cy="68591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6308287" y="4630039"/>
            <a:ext cx="9321144" cy="1716803"/>
          </a:xfrm>
          <a:prstGeom prst="rect">
            <a:avLst/>
          </a:prstGeom>
        </p:spPr>
        <p:txBody>
          <a:bodyPr anchor="t" rtlCol="false" tIns="0" lIns="0" bIns="0" rIns="0">
            <a:spAutoFit/>
          </a:bodyPr>
          <a:lstStyle/>
          <a:p>
            <a:pPr algn="just">
              <a:lnSpc>
                <a:spcPts val="2704"/>
              </a:lnSpc>
            </a:pPr>
            <a:r>
              <a:rPr lang="en-US" sz="1931">
                <a:solidFill>
                  <a:srgbClr val="FFFFFF"/>
                </a:solidFill>
                <a:latin typeface="Mardoto"/>
                <a:ea typeface="Mardoto"/>
                <a:cs typeface="Mardoto"/>
                <a:sym typeface="Mardoto"/>
              </a:rPr>
              <a:t>El desarrollo de un sistema de reservas hoteleras bien estructurado demostró la importancia de un modelado de base de datos eficiente, que garantiza la integridad y disponibilidad de la información, permitiendo una gestión óptima de clientes, reservas y pagos.</a:t>
            </a:r>
          </a:p>
          <a:p>
            <a:pPr algn="just">
              <a:lnSpc>
                <a:spcPts val="2704"/>
              </a:lnSpc>
              <a:spcBef>
                <a:spcPct val="0"/>
              </a:spcBef>
            </a:pPr>
          </a:p>
        </p:txBody>
      </p:sp>
      <p:grpSp>
        <p:nvGrpSpPr>
          <p:cNvPr name="Group 10" id="10"/>
          <p:cNvGrpSpPr/>
          <p:nvPr/>
        </p:nvGrpSpPr>
        <p:grpSpPr>
          <a:xfrm rot="0">
            <a:off x="5792691" y="6569785"/>
            <a:ext cx="10383813" cy="2229529"/>
            <a:chOff x="0" y="0"/>
            <a:chExt cx="2972749" cy="638285"/>
          </a:xfrm>
        </p:grpSpPr>
        <p:sp>
          <p:nvSpPr>
            <p:cNvPr name="Freeform 11" id="11"/>
            <p:cNvSpPr/>
            <p:nvPr/>
          </p:nvSpPr>
          <p:spPr>
            <a:xfrm flipH="false" flipV="false" rot="0">
              <a:off x="0" y="0"/>
              <a:ext cx="2972749" cy="638285"/>
            </a:xfrm>
            <a:custGeom>
              <a:avLst/>
              <a:gdLst/>
              <a:ahLst/>
              <a:cxnLst/>
              <a:rect r="r" b="b" t="t" l="l"/>
              <a:pathLst>
                <a:path h="638285" w="2972749">
                  <a:moveTo>
                    <a:pt x="0" y="0"/>
                  </a:moveTo>
                  <a:lnTo>
                    <a:pt x="2972749" y="0"/>
                  </a:lnTo>
                  <a:lnTo>
                    <a:pt x="2972749" y="638285"/>
                  </a:lnTo>
                  <a:lnTo>
                    <a:pt x="0" y="638285"/>
                  </a:lnTo>
                  <a:close/>
                </a:path>
              </a:pathLst>
            </a:custGeom>
            <a:solidFill>
              <a:srgbClr val="2B326B"/>
            </a:solidFill>
          </p:spPr>
        </p:sp>
        <p:sp>
          <p:nvSpPr>
            <p:cNvPr name="TextBox 12" id="12"/>
            <p:cNvSpPr txBox="true"/>
            <p:nvPr/>
          </p:nvSpPr>
          <p:spPr>
            <a:xfrm>
              <a:off x="0" y="-47625"/>
              <a:ext cx="2972749" cy="68591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6339765" y="7139317"/>
            <a:ext cx="9289665" cy="1033314"/>
          </a:xfrm>
          <a:prstGeom prst="rect">
            <a:avLst/>
          </a:prstGeom>
        </p:spPr>
        <p:txBody>
          <a:bodyPr anchor="t" rtlCol="false" tIns="0" lIns="0" bIns="0" rIns="0">
            <a:spAutoFit/>
          </a:bodyPr>
          <a:lstStyle/>
          <a:p>
            <a:pPr algn="just">
              <a:lnSpc>
                <a:spcPts val="2704"/>
              </a:lnSpc>
              <a:spcBef>
                <a:spcPct val="0"/>
              </a:spcBef>
            </a:pPr>
            <a:r>
              <a:rPr lang="en-US" sz="1931">
                <a:solidFill>
                  <a:srgbClr val="FFFFFF"/>
                </a:solidFill>
                <a:latin typeface="Mardoto"/>
                <a:ea typeface="Mardoto"/>
                <a:cs typeface="Mardoto"/>
                <a:sym typeface="Mardoto"/>
              </a:rPr>
              <a:t>Mejoras futuras: integración de inteligencia de negocio para optimizar la gestión, monitoreo avanzado para detectar cuellos de botella y expansión con plataformas de pago y motores de reservas en línea.</a:t>
            </a:r>
          </a:p>
        </p:txBody>
      </p:sp>
      <p:grpSp>
        <p:nvGrpSpPr>
          <p:cNvPr name="Group 14" id="14"/>
          <p:cNvGrpSpPr/>
          <p:nvPr/>
        </p:nvGrpSpPr>
        <p:grpSpPr>
          <a:xfrm rot="0">
            <a:off x="3265966" y="1551227"/>
            <a:ext cx="2194317" cy="2229529"/>
            <a:chOff x="0" y="0"/>
            <a:chExt cx="934127" cy="949117"/>
          </a:xfrm>
        </p:grpSpPr>
        <p:sp>
          <p:nvSpPr>
            <p:cNvPr name="Freeform 15" id="15"/>
            <p:cNvSpPr/>
            <p:nvPr/>
          </p:nvSpPr>
          <p:spPr>
            <a:xfrm flipH="false" flipV="false" rot="0">
              <a:off x="0" y="0"/>
              <a:ext cx="934127" cy="949117"/>
            </a:xfrm>
            <a:custGeom>
              <a:avLst/>
              <a:gdLst/>
              <a:ahLst/>
              <a:cxnLst/>
              <a:rect r="r" b="b" t="t" l="l"/>
              <a:pathLst>
                <a:path h="949117" w="934127">
                  <a:moveTo>
                    <a:pt x="0" y="0"/>
                  </a:moveTo>
                  <a:lnTo>
                    <a:pt x="934127" y="0"/>
                  </a:lnTo>
                  <a:lnTo>
                    <a:pt x="934127" y="949117"/>
                  </a:lnTo>
                  <a:lnTo>
                    <a:pt x="0" y="949117"/>
                  </a:lnTo>
                  <a:close/>
                </a:path>
              </a:pathLst>
            </a:custGeom>
            <a:solidFill>
              <a:srgbClr val="000000">
                <a:alpha val="0"/>
              </a:srgbClr>
            </a:solidFill>
            <a:ln w="104775" cap="sq">
              <a:solidFill>
                <a:srgbClr val="2B326B"/>
              </a:solidFill>
              <a:prstDash val="solid"/>
              <a:miter/>
            </a:ln>
          </p:spPr>
        </p:sp>
        <p:sp>
          <p:nvSpPr>
            <p:cNvPr name="TextBox 16" id="16"/>
            <p:cNvSpPr txBox="true"/>
            <p:nvPr/>
          </p:nvSpPr>
          <p:spPr>
            <a:xfrm>
              <a:off x="0" y="-47625"/>
              <a:ext cx="934127" cy="996742"/>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265966" y="1847904"/>
            <a:ext cx="2194317" cy="1535136"/>
          </a:xfrm>
          <a:prstGeom prst="rect">
            <a:avLst/>
          </a:prstGeom>
        </p:spPr>
        <p:txBody>
          <a:bodyPr anchor="t" rtlCol="false" tIns="0" lIns="0" bIns="0" rIns="0">
            <a:spAutoFit/>
          </a:bodyPr>
          <a:lstStyle/>
          <a:p>
            <a:pPr algn="ctr">
              <a:lnSpc>
                <a:spcPts val="12178"/>
              </a:lnSpc>
            </a:pPr>
            <a:r>
              <a:rPr lang="en-US" b="true" sz="9901" spc="544">
                <a:solidFill>
                  <a:srgbClr val="191C59"/>
                </a:solidFill>
                <a:latin typeface="Montaser Arabic Heavy"/>
                <a:ea typeface="Montaser Arabic Heavy"/>
                <a:cs typeface="Montaser Arabic Heavy"/>
                <a:sym typeface="Montaser Arabic Heavy"/>
              </a:rPr>
              <a:t>01</a:t>
            </a:r>
          </a:p>
        </p:txBody>
      </p:sp>
      <p:grpSp>
        <p:nvGrpSpPr>
          <p:cNvPr name="Group 18" id="18"/>
          <p:cNvGrpSpPr/>
          <p:nvPr/>
        </p:nvGrpSpPr>
        <p:grpSpPr>
          <a:xfrm rot="0">
            <a:off x="3265966" y="4060506"/>
            <a:ext cx="2194317" cy="2229529"/>
            <a:chOff x="0" y="0"/>
            <a:chExt cx="934127" cy="949117"/>
          </a:xfrm>
        </p:grpSpPr>
        <p:sp>
          <p:nvSpPr>
            <p:cNvPr name="Freeform 19" id="19"/>
            <p:cNvSpPr/>
            <p:nvPr/>
          </p:nvSpPr>
          <p:spPr>
            <a:xfrm flipH="false" flipV="false" rot="0">
              <a:off x="0" y="0"/>
              <a:ext cx="934127" cy="949117"/>
            </a:xfrm>
            <a:custGeom>
              <a:avLst/>
              <a:gdLst/>
              <a:ahLst/>
              <a:cxnLst/>
              <a:rect r="r" b="b" t="t" l="l"/>
              <a:pathLst>
                <a:path h="949117" w="934127">
                  <a:moveTo>
                    <a:pt x="0" y="0"/>
                  </a:moveTo>
                  <a:lnTo>
                    <a:pt x="934127" y="0"/>
                  </a:lnTo>
                  <a:lnTo>
                    <a:pt x="934127" y="949117"/>
                  </a:lnTo>
                  <a:lnTo>
                    <a:pt x="0" y="949117"/>
                  </a:lnTo>
                  <a:close/>
                </a:path>
              </a:pathLst>
            </a:custGeom>
            <a:solidFill>
              <a:srgbClr val="000000">
                <a:alpha val="0"/>
              </a:srgbClr>
            </a:solidFill>
            <a:ln w="104775" cap="sq">
              <a:solidFill>
                <a:srgbClr val="2B326B"/>
              </a:solidFill>
              <a:prstDash val="solid"/>
              <a:miter/>
            </a:ln>
          </p:spPr>
        </p:sp>
        <p:sp>
          <p:nvSpPr>
            <p:cNvPr name="TextBox 20" id="20"/>
            <p:cNvSpPr txBox="true"/>
            <p:nvPr/>
          </p:nvSpPr>
          <p:spPr>
            <a:xfrm>
              <a:off x="0" y="-47625"/>
              <a:ext cx="934127" cy="996742"/>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3265966" y="4357183"/>
            <a:ext cx="2194317" cy="1535136"/>
          </a:xfrm>
          <a:prstGeom prst="rect">
            <a:avLst/>
          </a:prstGeom>
        </p:spPr>
        <p:txBody>
          <a:bodyPr anchor="t" rtlCol="false" tIns="0" lIns="0" bIns="0" rIns="0">
            <a:spAutoFit/>
          </a:bodyPr>
          <a:lstStyle/>
          <a:p>
            <a:pPr algn="ctr">
              <a:lnSpc>
                <a:spcPts val="12178"/>
              </a:lnSpc>
            </a:pPr>
            <a:r>
              <a:rPr lang="en-US" b="true" sz="9901" spc="544">
                <a:solidFill>
                  <a:srgbClr val="191C59"/>
                </a:solidFill>
                <a:latin typeface="Montaser Arabic Heavy"/>
                <a:ea typeface="Montaser Arabic Heavy"/>
                <a:cs typeface="Montaser Arabic Heavy"/>
                <a:sym typeface="Montaser Arabic Heavy"/>
              </a:rPr>
              <a:t>02</a:t>
            </a:r>
          </a:p>
        </p:txBody>
      </p:sp>
      <p:grpSp>
        <p:nvGrpSpPr>
          <p:cNvPr name="Group 22" id="22"/>
          <p:cNvGrpSpPr/>
          <p:nvPr/>
        </p:nvGrpSpPr>
        <p:grpSpPr>
          <a:xfrm rot="0">
            <a:off x="3265966" y="6569785"/>
            <a:ext cx="2194317" cy="2229529"/>
            <a:chOff x="0" y="0"/>
            <a:chExt cx="934127" cy="949117"/>
          </a:xfrm>
        </p:grpSpPr>
        <p:sp>
          <p:nvSpPr>
            <p:cNvPr name="Freeform 23" id="23"/>
            <p:cNvSpPr/>
            <p:nvPr/>
          </p:nvSpPr>
          <p:spPr>
            <a:xfrm flipH="false" flipV="false" rot="0">
              <a:off x="0" y="0"/>
              <a:ext cx="934127" cy="949117"/>
            </a:xfrm>
            <a:custGeom>
              <a:avLst/>
              <a:gdLst/>
              <a:ahLst/>
              <a:cxnLst/>
              <a:rect r="r" b="b" t="t" l="l"/>
              <a:pathLst>
                <a:path h="949117" w="934127">
                  <a:moveTo>
                    <a:pt x="0" y="0"/>
                  </a:moveTo>
                  <a:lnTo>
                    <a:pt x="934127" y="0"/>
                  </a:lnTo>
                  <a:lnTo>
                    <a:pt x="934127" y="949117"/>
                  </a:lnTo>
                  <a:lnTo>
                    <a:pt x="0" y="949117"/>
                  </a:lnTo>
                  <a:close/>
                </a:path>
              </a:pathLst>
            </a:custGeom>
            <a:solidFill>
              <a:srgbClr val="000000">
                <a:alpha val="0"/>
              </a:srgbClr>
            </a:solidFill>
            <a:ln w="104775" cap="sq">
              <a:solidFill>
                <a:srgbClr val="2B326B"/>
              </a:solidFill>
              <a:prstDash val="solid"/>
              <a:miter/>
            </a:ln>
          </p:spPr>
        </p:sp>
        <p:sp>
          <p:nvSpPr>
            <p:cNvPr name="TextBox 24" id="24"/>
            <p:cNvSpPr txBox="true"/>
            <p:nvPr/>
          </p:nvSpPr>
          <p:spPr>
            <a:xfrm>
              <a:off x="0" y="-47625"/>
              <a:ext cx="934127" cy="996742"/>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3265966" y="6866461"/>
            <a:ext cx="2194317" cy="1535136"/>
          </a:xfrm>
          <a:prstGeom prst="rect">
            <a:avLst/>
          </a:prstGeom>
        </p:spPr>
        <p:txBody>
          <a:bodyPr anchor="t" rtlCol="false" tIns="0" lIns="0" bIns="0" rIns="0">
            <a:spAutoFit/>
          </a:bodyPr>
          <a:lstStyle/>
          <a:p>
            <a:pPr algn="ctr">
              <a:lnSpc>
                <a:spcPts val="12178"/>
              </a:lnSpc>
            </a:pPr>
            <a:r>
              <a:rPr lang="en-US" b="true" sz="9901" spc="544">
                <a:solidFill>
                  <a:srgbClr val="191C59"/>
                </a:solidFill>
                <a:latin typeface="Montaser Arabic Heavy"/>
                <a:ea typeface="Montaser Arabic Heavy"/>
                <a:cs typeface="Montaser Arabic Heavy"/>
                <a:sym typeface="Montaser Arabic Heavy"/>
              </a:rPr>
              <a:t>03</a:t>
            </a:r>
          </a:p>
        </p:txBody>
      </p:sp>
      <p:grpSp>
        <p:nvGrpSpPr>
          <p:cNvPr name="Group 26" id="26"/>
          <p:cNvGrpSpPr/>
          <p:nvPr/>
        </p:nvGrpSpPr>
        <p:grpSpPr>
          <a:xfrm rot="0">
            <a:off x="-1760233" y="-877303"/>
            <a:ext cx="3086100" cy="12041606"/>
            <a:chOff x="0" y="0"/>
            <a:chExt cx="812800" cy="3171452"/>
          </a:xfrm>
        </p:grpSpPr>
        <p:sp>
          <p:nvSpPr>
            <p:cNvPr name="Freeform 27" id="2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2B326B"/>
            </a:solidFill>
          </p:spPr>
        </p:sp>
        <p:sp>
          <p:nvSpPr>
            <p:cNvPr name="TextBox 28" id="2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548500" y="741664"/>
            <a:ext cx="204131" cy="1145622"/>
            <a:chOff x="0" y="0"/>
            <a:chExt cx="272175" cy="1527496"/>
          </a:xfrm>
        </p:grpSpPr>
        <p:grpSp>
          <p:nvGrpSpPr>
            <p:cNvPr name="Group 30" id="30"/>
            <p:cNvGrpSpPr/>
            <p:nvPr/>
          </p:nvGrpSpPr>
          <p:grpSpPr>
            <a:xfrm rot="0">
              <a:off x="0" y="0"/>
              <a:ext cx="272175" cy="27217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2" id="3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3" id="33"/>
            <p:cNvGrpSpPr/>
            <p:nvPr/>
          </p:nvGrpSpPr>
          <p:grpSpPr>
            <a:xfrm rot="0">
              <a:off x="0" y="627661"/>
              <a:ext cx="272175" cy="27217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5" id="3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6" id="36"/>
            <p:cNvGrpSpPr/>
            <p:nvPr/>
          </p:nvGrpSpPr>
          <p:grpSpPr>
            <a:xfrm rot="0">
              <a:off x="0" y="1255321"/>
              <a:ext cx="272175" cy="272175"/>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8" id="3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2376196" y="1694718"/>
            <a:ext cx="13577011" cy="6897563"/>
            <a:chOff x="0" y="0"/>
            <a:chExt cx="3575838" cy="1816642"/>
          </a:xfrm>
        </p:grpSpPr>
        <p:sp>
          <p:nvSpPr>
            <p:cNvPr name="Freeform 3" id="3"/>
            <p:cNvSpPr/>
            <p:nvPr/>
          </p:nvSpPr>
          <p:spPr>
            <a:xfrm flipH="false" flipV="false" rot="0">
              <a:off x="0" y="0"/>
              <a:ext cx="3575838" cy="1816642"/>
            </a:xfrm>
            <a:custGeom>
              <a:avLst/>
              <a:gdLst/>
              <a:ahLst/>
              <a:cxnLst/>
              <a:rect r="r" b="b" t="t" l="l"/>
              <a:pathLst>
                <a:path h="1816642" w="3575838">
                  <a:moveTo>
                    <a:pt x="0" y="0"/>
                  </a:moveTo>
                  <a:lnTo>
                    <a:pt x="3575838" y="0"/>
                  </a:lnTo>
                  <a:lnTo>
                    <a:pt x="3575838" y="1816642"/>
                  </a:lnTo>
                  <a:lnTo>
                    <a:pt x="0" y="1816642"/>
                  </a:lnTo>
                  <a:close/>
                </a:path>
              </a:pathLst>
            </a:custGeom>
            <a:solidFill>
              <a:srgbClr val="000000">
                <a:alpha val="0"/>
              </a:srgbClr>
            </a:solidFill>
            <a:ln w="104775" cap="sq">
              <a:solidFill>
                <a:srgbClr val="2B326B"/>
              </a:solidFill>
              <a:prstDash val="solid"/>
              <a:miter/>
            </a:ln>
          </p:spPr>
        </p:sp>
        <p:sp>
          <p:nvSpPr>
            <p:cNvPr name="TextBox 4" id="4"/>
            <p:cNvSpPr txBox="true"/>
            <p:nvPr/>
          </p:nvSpPr>
          <p:spPr>
            <a:xfrm>
              <a:off x="0" y="-47625"/>
              <a:ext cx="3575838" cy="186426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112780" y="3061827"/>
            <a:ext cx="14103844" cy="3754374"/>
          </a:xfrm>
          <a:prstGeom prst="rect">
            <a:avLst/>
          </a:prstGeom>
        </p:spPr>
        <p:txBody>
          <a:bodyPr anchor="t" rtlCol="false" tIns="0" lIns="0" bIns="0" rIns="0">
            <a:spAutoFit/>
          </a:bodyPr>
          <a:lstStyle/>
          <a:p>
            <a:pPr algn="ctr">
              <a:lnSpc>
                <a:spcPts val="14882"/>
              </a:lnSpc>
            </a:pPr>
            <a:r>
              <a:rPr lang="en-US" b="true" sz="12099">
                <a:solidFill>
                  <a:srgbClr val="191C59"/>
                </a:solidFill>
                <a:latin typeface="Montaser Arabic Bold"/>
                <a:ea typeface="Montaser Arabic Bold"/>
                <a:cs typeface="Montaser Arabic Bold"/>
                <a:sym typeface="Montaser Arabic Bold"/>
              </a:rPr>
              <a:t>MUCHAS</a:t>
            </a:r>
          </a:p>
          <a:p>
            <a:pPr algn="ctr">
              <a:lnSpc>
                <a:spcPts val="14882"/>
              </a:lnSpc>
            </a:pPr>
            <a:r>
              <a:rPr lang="en-US" b="true" sz="12099">
                <a:solidFill>
                  <a:srgbClr val="191C59"/>
                </a:solidFill>
                <a:latin typeface="Montaser Arabic Bold"/>
                <a:ea typeface="Montaser Arabic Bold"/>
                <a:cs typeface="Montaser Arabic Bold"/>
                <a:sym typeface="Montaser Arabic Bold"/>
              </a:rPr>
              <a:t>GRACIAS</a:t>
            </a:r>
          </a:p>
        </p:txBody>
      </p:sp>
      <p:grpSp>
        <p:nvGrpSpPr>
          <p:cNvPr name="Group 6" id="6"/>
          <p:cNvGrpSpPr/>
          <p:nvPr/>
        </p:nvGrpSpPr>
        <p:grpSpPr>
          <a:xfrm rot="0">
            <a:off x="-1760233" y="-87730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2B326B"/>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986408" y="1368788"/>
            <a:ext cx="1306415" cy="1409933"/>
            <a:chOff x="0" y="0"/>
            <a:chExt cx="476073" cy="513796"/>
          </a:xfrm>
        </p:grpSpPr>
        <p:sp>
          <p:nvSpPr>
            <p:cNvPr name="Freeform 10" id="10"/>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2B326B"/>
            </a:solidFill>
          </p:spPr>
        </p:sp>
        <p:sp>
          <p:nvSpPr>
            <p:cNvPr name="TextBox 11" id="11"/>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889506" y="9258300"/>
            <a:ext cx="4046056" cy="2430717"/>
            <a:chOff x="0" y="0"/>
            <a:chExt cx="1065628" cy="640189"/>
          </a:xfrm>
        </p:grpSpPr>
        <p:sp>
          <p:nvSpPr>
            <p:cNvPr name="Freeform 13" id="13"/>
            <p:cNvSpPr/>
            <p:nvPr/>
          </p:nvSpPr>
          <p:spPr>
            <a:xfrm flipH="false" flipV="false" rot="0">
              <a:off x="0" y="0"/>
              <a:ext cx="1065628" cy="640189"/>
            </a:xfrm>
            <a:custGeom>
              <a:avLst/>
              <a:gdLst/>
              <a:ahLst/>
              <a:cxnLst/>
              <a:rect r="r" b="b" t="t" l="l"/>
              <a:pathLst>
                <a:path h="640189" w="1065628">
                  <a:moveTo>
                    <a:pt x="0" y="0"/>
                  </a:moveTo>
                  <a:lnTo>
                    <a:pt x="1065628" y="0"/>
                  </a:lnTo>
                  <a:lnTo>
                    <a:pt x="1065628" y="640189"/>
                  </a:lnTo>
                  <a:lnTo>
                    <a:pt x="0" y="640189"/>
                  </a:lnTo>
                  <a:close/>
                </a:path>
              </a:pathLst>
            </a:custGeom>
            <a:solidFill>
              <a:srgbClr val="2B326B"/>
            </a:solidFill>
          </p:spPr>
        </p:sp>
        <p:sp>
          <p:nvSpPr>
            <p:cNvPr name="TextBox 14" id="14"/>
            <p:cNvSpPr txBox="true"/>
            <p:nvPr/>
          </p:nvSpPr>
          <p:spPr>
            <a:xfrm>
              <a:off x="0" y="-47625"/>
              <a:ext cx="1065628" cy="68781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48500" y="741664"/>
            <a:ext cx="204131" cy="1145622"/>
            <a:chOff x="0" y="0"/>
            <a:chExt cx="272175" cy="1527496"/>
          </a:xfrm>
        </p:grpSpPr>
        <p:grpSp>
          <p:nvGrpSpPr>
            <p:cNvPr name="Group 16" id="16"/>
            <p:cNvGrpSpPr/>
            <p:nvPr/>
          </p:nvGrpSpPr>
          <p:grpSpPr>
            <a:xfrm rot="0">
              <a:off x="0" y="0"/>
              <a:ext cx="272175" cy="27217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18" id="1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19" id="19"/>
            <p:cNvGrpSpPr/>
            <p:nvPr/>
          </p:nvGrpSpPr>
          <p:grpSpPr>
            <a:xfrm rot="0">
              <a:off x="0" y="627661"/>
              <a:ext cx="272175" cy="27217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1" id="2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2" id="22"/>
            <p:cNvGrpSpPr/>
            <p:nvPr/>
          </p:nvGrpSpPr>
          <p:grpSpPr>
            <a:xfrm rot="0">
              <a:off x="0" y="1255321"/>
              <a:ext cx="272175" cy="27217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4" id="2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5" id="25"/>
          <p:cNvGrpSpPr/>
          <p:nvPr/>
        </p:nvGrpSpPr>
        <p:grpSpPr>
          <a:xfrm rot="5400000">
            <a:off x="16905719" y="9142704"/>
            <a:ext cx="204131" cy="1145622"/>
            <a:chOff x="0" y="0"/>
            <a:chExt cx="272175" cy="1527496"/>
          </a:xfrm>
        </p:grpSpPr>
        <p:grpSp>
          <p:nvGrpSpPr>
            <p:cNvPr name="Group 26" id="26"/>
            <p:cNvGrpSpPr/>
            <p:nvPr/>
          </p:nvGrpSpPr>
          <p:grpSpPr>
            <a:xfrm rot="0">
              <a:off x="0" y="0"/>
              <a:ext cx="272175" cy="27217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8" id="2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9" id="29"/>
            <p:cNvGrpSpPr/>
            <p:nvPr/>
          </p:nvGrpSpPr>
          <p:grpSpPr>
            <a:xfrm rot="0">
              <a:off x="0" y="627661"/>
              <a:ext cx="272175" cy="27217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1" id="3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2" id="32"/>
            <p:cNvGrpSpPr/>
            <p:nvPr/>
          </p:nvGrpSpPr>
          <p:grpSpPr>
            <a:xfrm rot="0">
              <a:off x="0" y="1255321"/>
              <a:ext cx="272175" cy="27217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4" id="3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3832125" y="2538110"/>
            <a:ext cx="11449610" cy="1790989"/>
            <a:chOff x="0" y="0"/>
            <a:chExt cx="3015535" cy="471701"/>
          </a:xfrm>
        </p:grpSpPr>
        <p:sp>
          <p:nvSpPr>
            <p:cNvPr name="Freeform 3" id="3"/>
            <p:cNvSpPr/>
            <p:nvPr/>
          </p:nvSpPr>
          <p:spPr>
            <a:xfrm flipH="false" flipV="false" rot="0">
              <a:off x="0" y="0"/>
              <a:ext cx="3015535" cy="471701"/>
            </a:xfrm>
            <a:custGeom>
              <a:avLst/>
              <a:gdLst/>
              <a:ahLst/>
              <a:cxnLst/>
              <a:rect r="r" b="b" t="t" l="l"/>
              <a:pathLst>
                <a:path h="471701" w="3015535">
                  <a:moveTo>
                    <a:pt x="0" y="0"/>
                  </a:moveTo>
                  <a:lnTo>
                    <a:pt x="3015535" y="0"/>
                  </a:lnTo>
                  <a:lnTo>
                    <a:pt x="3015535" y="471701"/>
                  </a:lnTo>
                  <a:lnTo>
                    <a:pt x="0" y="471701"/>
                  </a:lnTo>
                  <a:close/>
                </a:path>
              </a:pathLst>
            </a:custGeom>
            <a:solidFill>
              <a:srgbClr val="000000">
                <a:alpha val="0"/>
              </a:srgbClr>
            </a:solidFill>
            <a:ln w="104775" cap="sq">
              <a:solidFill>
                <a:srgbClr val="2B326B"/>
              </a:solidFill>
              <a:prstDash val="solid"/>
              <a:miter/>
            </a:ln>
          </p:spPr>
        </p:sp>
        <p:sp>
          <p:nvSpPr>
            <p:cNvPr name="TextBox 4" id="4"/>
            <p:cNvSpPr txBox="true"/>
            <p:nvPr/>
          </p:nvSpPr>
          <p:spPr>
            <a:xfrm>
              <a:off x="0" y="-47625"/>
              <a:ext cx="3015535" cy="51932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832125" y="2796713"/>
            <a:ext cx="11283067" cy="1337255"/>
          </a:xfrm>
          <a:prstGeom prst="rect">
            <a:avLst/>
          </a:prstGeom>
        </p:spPr>
        <p:txBody>
          <a:bodyPr anchor="t" rtlCol="false" tIns="0" lIns="0" bIns="0" rIns="0">
            <a:spAutoFit/>
          </a:bodyPr>
          <a:lstStyle/>
          <a:p>
            <a:pPr algn="ctr">
              <a:lnSpc>
                <a:spcPts val="10681"/>
              </a:lnSpc>
            </a:pPr>
            <a:r>
              <a:rPr lang="en-US" b="true" sz="8684">
                <a:solidFill>
                  <a:srgbClr val="191C59"/>
                </a:solidFill>
                <a:latin typeface="Montaser Arabic Bold"/>
                <a:ea typeface="Montaser Arabic Bold"/>
                <a:cs typeface="Montaser Arabic Bold"/>
                <a:sym typeface="Montaser Arabic Bold"/>
              </a:rPr>
              <a:t>INTRODUCCIÓN</a:t>
            </a:r>
          </a:p>
        </p:txBody>
      </p:sp>
      <p:grpSp>
        <p:nvGrpSpPr>
          <p:cNvPr name="Group 6" id="6"/>
          <p:cNvGrpSpPr/>
          <p:nvPr/>
        </p:nvGrpSpPr>
        <p:grpSpPr>
          <a:xfrm rot="0">
            <a:off x="-1760233" y="-87730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2B326B"/>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259300" y="-381233"/>
            <a:ext cx="1306415" cy="1409933"/>
            <a:chOff x="0" y="0"/>
            <a:chExt cx="476073" cy="513796"/>
          </a:xfrm>
        </p:grpSpPr>
        <p:sp>
          <p:nvSpPr>
            <p:cNvPr name="Freeform 10" id="10"/>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2B326B"/>
            </a:solidFill>
          </p:spPr>
        </p:sp>
        <p:sp>
          <p:nvSpPr>
            <p:cNvPr name="TextBox 11" id="11"/>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281735" y="9258300"/>
            <a:ext cx="3653828" cy="2430717"/>
            <a:chOff x="0" y="0"/>
            <a:chExt cx="962325" cy="640189"/>
          </a:xfrm>
        </p:grpSpPr>
        <p:sp>
          <p:nvSpPr>
            <p:cNvPr name="Freeform 13" id="13"/>
            <p:cNvSpPr/>
            <p:nvPr/>
          </p:nvSpPr>
          <p:spPr>
            <a:xfrm flipH="false" flipV="false" rot="0">
              <a:off x="0" y="0"/>
              <a:ext cx="962325" cy="640189"/>
            </a:xfrm>
            <a:custGeom>
              <a:avLst/>
              <a:gdLst/>
              <a:ahLst/>
              <a:cxnLst/>
              <a:rect r="r" b="b" t="t" l="l"/>
              <a:pathLst>
                <a:path h="640189" w="962325">
                  <a:moveTo>
                    <a:pt x="0" y="0"/>
                  </a:moveTo>
                  <a:lnTo>
                    <a:pt x="962325" y="0"/>
                  </a:lnTo>
                  <a:lnTo>
                    <a:pt x="962325" y="640189"/>
                  </a:lnTo>
                  <a:lnTo>
                    <a:pt x="0" y="640189"/>
                  </a:lnTo>
                  <a:close/>
                </a:path>
              </a:pathLst>
            </a:custGeom>
            <a:solidFill>
              <a:srgbClr val="2B326B"/>
            </a:solidFill>
          </p:spPr>
        </p:sp>
        <p:sp>
          <p:nvSpPr>
            <p:cNvPr name="TextBox 14" id="14"/>
            <p:cNvSpPr txBox="true"/>
            <p:nvPr/>
          </p:nvSpPr>
          <p:spPr>
            <a:xfrm>
              <a:off x="0" y="-47625"/>
              <a:ext cx="962325" cy="687814"/>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832125" y="4817169"/>
            <a:ext cx="11449610" cy="2481581"/>
          </a:xfrm>
          <a:prstGeom prst="rect">
            <a:avLst/>
          </a:prstGeom>
        </p:spPr>
        <p:txBody>
          <a:bodyPr anchor="t" rtlCol="false" tIns="0" lIns="0" bIns="0" rIns="0">
            <a:spAutoFit/>
          </a:bodyPr>
          <a:lstStyle/>
          <a:p>
            <a:pPr algn="just">
              <a:lnSpc>
                <a:spcPts val="3919"/>
              </a:lnSpc>
            </a:pPr>
            <a:r>
              <a:rPr lang="en-US" sz="2799">
                <a:solidFill>
                  <a:srgbClr val="191C59"/>
                </a:solidFill>
                <a:latin typeface="Mardoto"/>
                <a:ea typeface="Mardoto"/>
                <a:cs typeface="Mardoto"/>
                <a:sym typeface="Mardoto"/>
              </a:rPr>
              <a:t>El proyecto se enfoca en el desarrollo de una base de datos integral para la gestión eficiente de un sistema de reservas de hoteles. Se busca crear un sistema robusto y escalable que permita gestionar las reservas de manera eficiente y segura.</a:t>
            </a:r>
          </a:p>
          <a:p>
            <a:pPr algn="just">
              <a:lnSpc>
                <a:spcPts val="3919"/>
              </a:lnSpc>
              <a:spcBef>
                <a:spcPct val="0"/>
              </a:spcBef>
            </a:pPr>
          </a:p>
        </p:txBody>
      </p:sp>
      <p:grpSp>
        <p:nvGrpSpPr>
          <p:cNvPr name="Group 16" id="16"/>
          <p:cNvGrpSpPr/>
          <p:nvPr/>
        </p:nvGrpSpPr>
        <p:grpSpPr>
          <a:xfrm rot="0">
            <a:off x="548500" y="741664"/>
            <a:ext cx="204131" cy="1145622"/>
            <a:chOff x="0" y="0"/>
            <a:chExt cx="272175" cy="1527496"/>
          </a:xfrm>
        </p:grpSpPr>
        <p:grpSp>
          <p:nvGrpSpPr>
            <p:cNvPr name="Group 17" id="17"/>
            <p:cNvGrpSpPr/>
            <p:nvPr/>
          </p:nvGrpSpPr>
          <p:grpSpPr>
            <a:xfrm rot="0">
              <a:off x="0" y="0"/>
              <a:ext cx="272175" cy="27217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19" id="1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0" id="20"/>
            <p:cNvGrpSpPr/>
            <p:nvPr/>
          </p:nvGrpSpPr>
          <p:grpSpPr>
            <a:xfrm rot="0">
              <a:off x="0" y="627661"/>
              <a:ext cx="272175" cy="27217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2" id="2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3" id="23"/>
            <p:cNvGrpSpPr/>
            <p:nvPr/>
          </p:nvGrpSpPr>
          <p:grpSpPr>
            <a:xfrm rot="0">
              <a:off x="0" y="1255321"/>
              <a:ext cx="272175" cy="27217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5" id="2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6" id="26"/>
          <p:cNvGrpSpPr/>
          <p:nvPr/>
        </p:nvGrpSpPr>
        <p:grpSpPr>
          <a:xfrm rot="5400000">
            <a:off x="16433772" y="9184851"/>
            <a:ext cx="204131" cy="1145622"/>
            <a:chOff x="0" y="0"/>
            <a:chExt cx="272175" cy="1527496"/>
          </a:xfrm>
        </p:grpSpPr>
        <p:grpSp>
          <p:nvGrpSpPr>
            <p:cNvPr name="Group 27" id="27"/>
            <p:cNvGrpSpPr/>
            <p:nvPr/>
          </p:nvGrpSpPr>
          <p:grpSpPr>
            <a:xfrm rot="0">
              <a:off x="0" y="0"/>
              <a:ext cx="272175" cy="27217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29" id="2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0" id="30"/>
            <p:cNvGrpSpPr/>
            <p:nvPr/>
          </p:nvGrpSpPr>
          <p:grpSpPr>
            <a:xfrm rot="0">
              <a:off x="0" y="627661"/>
              <a:ext cx="272175" cy="27217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2" id="3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3" id="33"/>
            <p:cNvGrpSpPr/>
            <p:nvPr/>
          </p:nvGrpSpPr>
          <p:grpSpPr>
            <a:xfrm rot="0">
              <a:off x="0" y="1255321"/>
              <a:ext cx="272175" cy="27217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DED"/>
              </a:solidFill>
            </p:spPr>
          </p:sp>
          <p:sp>
            <p:nvSpPr>
              <p:cNvPr name="TextBox 35" id="3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2B326B"/>
        </a:solidFill>
      </p:bgPr>
    </p:bg>
    <p:spTree>
      <p:nvGrpSpPr>
        <p:cNvPr id="1" name=""/>
        <p:cNvGrpSpPr/>
        <p:nvPr/>
      </p:nvGrpSpPr>
      <p:grpSpPr>
        <a:xfrm>
          <a:off x="0" y="0"/>
          <a:ext cx="0" cy="0"/>
          <a:chOff x="0" y="0"/>
          <a:chExt cx="0" cy="0"/>
        </a:xfrm>
      </p:grpSpPr>
      <p:grpSp>
        <p:nvGrpSpPr>
          <p:cNvPr name="Group 2" id="2"/>
          <p:cNvGrpSpPr/>
          <p:nvPr/>
        </p:nvGrpSpPr>
        <p:grpSpPr>
          <a:xfrm rot="0">
            <a:off x="1324851" y="3424810"/>
            <a:ext cx="7003011" cy="1501041"/>
            <a:chOff x="0" y="0"/>
            <a:chExt cx="2629376" cy="563586"/>
          </a:xfrm>
        </p:grpSpPr>
        <p:sp>
          <p:nvSpPr>
            <p:cNvPr name="Freeform 3" id="3"/>
            <p:cNvSpPr/>
            <p:nvPr/>
          </p:nvSpPr>
          <p:spPr>
            <a:xfrm flipH="false" flipV="false" rot="0">
              <a:off x="0" y="0"/>
              <a:ext cx="2629377" cy="563586"/>
            </a:xfrm>
            <a:custGeom>
              <a:avLst/>
              <a:gdLst/>
              <a:ahLst/>
              <a:cxnLst/>
              <a:rect r="r" b="b" t="t" l="l"/>
              <a:pathLst>
                <a:path h="563586" w="2629377">
                  <a:moveTo>
                    <a:pt x="0" y="0"/>
                  </a:moveTo>
                  <a:lnTo>
                    <a:pt x="2629377" y="0"/>
                  </a:lnTo>
                  <a:lnTo>
                    <a:pt x="2629377" y="563586"/>
                  </a:lnTo>
                  <a:lnTo>
                    <a:pt x="0" y="563586"/>
                  </a:lnTo>
                  <a:close/>
                </a:path>
              </a:pathLst>
            </a:custGeom>
            <a:solidFill>
              <a:srgbClr val="000000">
                <a:alpha val="0"/>
              </a:srgbClr>
            </a:solidFill>
            <a:ln w="104775" cap="sq">
              <a:solidFill>
                <a:srgbClr val="EDEDED"/>
              </a:solidFill>
              <a:prstDash val="solid"/>
              <a:miter/>
            </a:ln>
          </p:spPr>
        </p:sp>
        <p:sp>
          <p:nvSpPr>
            <p:cNvPr name="TextBox 4" id="4"/>
            <p:cNvSpPr txBox="true"/>
            <p:nvPr/>
          </p:nvSpPr>
          <p:spPr>
            <a:xfrm>
              <a:off x="0" y="-47625"/>
              <a:ext cx="2629376" cy="611211"/>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324851" y="3620675"/>
            <a:ext cx="7003011" cy="1088879"/>
          </a:xfrm>
          <a:prstGeom prst="rect">
            <a:avLst/>
          </a:prstGeom>
        </p:spPr>
        <p:txBody>
          <a:bodyPr anchor="t" rtlCol="false" tIns="0" lIns="0" bIns="0" rIns="0">
            <a:spAutoFit/>
          </a:bodyPr>
          <a:lstStyle/>
          <a:p>
            <a:pPr algn="ctr">
              <a:lnSpc>
                <a:spcPts val="8647"/>
              </a:lnSpc>
            </a:pPr>
            <a:r>
              <a:rPr lang="en-US" b="true" sz="7030">
                <a:solidFill>
                  <a:srgbClr val="FFFFFF"/>
                </a:solidFill>
                <a:latin typeface="Montaser Arabic Bold"/>
                <a:ea typeface="Montaser Arabic Bold"/>
                <a:cs typeface="Montaser Arabic Bold"/>
                <a:sym typeface="Montaser Arabic Bold"/>
              </a:rPr>
              <a:t>OBJETIVOS</a:t>
            </a:r>
          </a:p>
        </p:txBody>
      </p:sp>
      <p:grpSp>
        <p:nvGrpSpPr>
          <p:cNvPr name="Group 6" id="6"/>
          <p:cNvGrpSpPr/>
          <p:nvPr/>
        </p:nvGrpSpPr>
        <p:grpSpPr>
          <a:xfrm rot="5400000">
            <a:off x="1993077" y="-653515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EDEDED"/>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77715" y="9258300"/>
            <a:ext cx="1306415" cy="1409933"/>
            <a:chOff x="0" y="0"/>
            <a:chExt cx="476073" cy="513796"/>
          </a:xfrm>
        </p:grpSpPr>
        <p:sp>
          <p:nvSpPr>
            <p:cNvPr name="Freeform 10" id="10"/>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EDEDED"/>
            </a:solidFill>
          </p:spPr>
        </p:sp>
        <p:sp>
          <p:nvSpPr>
            <p:cNvPr name="TextBox 11" id="11"/>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889506" y="9258300"/>
            <a:ext cx="4046056" cy="2430717"/>
            <a:chOff x="0" y="0"/>
            <a:chExt cx="1065628" cy="640189"/>
          </a:xfrm>
        </p:grpSpPr>
        <p:sp>
          <p:nvSpPr>
            <p:cNvPr name="Freeform 13" id="13"/>
            <p:cNvSpPr/>
            <p:nvPr/>
          </p:nvSpPr>
          <p:spPr>
            <a:xfrm flipH="false" flipV="false" rot="0">
              <a:off x="0" y="0"/>
              <a:ext cx="1065628" cy="640189"/>
            </a:xfrm>
            <a:custGeom>
              <a:avLst/>
              <a:gdLst/>
              <a:ahLst/>
              <a:cxnLst/>
              <a:rect r="r" b="b" t="t" l="l"/>
              <a:pathLst>
                <a:path h="640189" w="1065628">
                  <a:moveTo>
                    <a:pt x="0" y="0"/>
                  </a:moveTo>
                  <a:lnTo>
                    <a:pt x="1065628" y="0"/>
                  </a:lnTo>
                  <a:lnTo>
                    <a:pt x="1065628" y="640189"/>
                  </a:lnTo>
                  <a:lnTo>
                    <a:pt x="0" y="640189"/>
                  </a:lnTo>
                  <a:close/>
                </a:path>
              </a:pathLst>
            </a:custGeom>
            <a:solidFill>
              <a:srgbClr val="EDEDED"/>
            </a:solidFill>
          </p:spPr>
        </p:sp>
        <p:sp>
          <p:nvSpPr>
            <p:cNvPr name="TextBox 14" id="14"/>
            <p:cNvSpPr txBox="true"/>
            <p:nvPr/>
          </p:nvSpPr>
          <p:spPr>
            <a:xfrm>
              <a:off x="0" y="-47625"/>
              <a:ext cx="1065628" cy="687814"/>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291990" y="5281627"/>
            <a:ext cx="7035871" cy="1300541"/>
          </a:xfrm>
          <a:prstGeom prst="rect">
            <a:avLst/>
          </a:prstGeom>
        </p:spPr>
        <p:txBody>
          <a:bodyPr anchor="t" rtlCol="false" tIns="0" lIns="0" bIns="0" rIns="0">
            <a:spAutoFit/>
          </a:bodyPr>
          <a:lstStyle/>
          <a:p>
            <a:pPr algn="just">
              <a:lnSpc>
                <a:spcPts val="3445"/>
              </a:lnSpc>
            </a:pPr>
            <a:r>
              <a:rPr lang="en-US" sz="2460">
                <a:solidFill>
                  <a:srgbClr val="FFFFFF"/>
                </a:solidFill>
                <a:latin typeface="Mardoto"/>
                <a:ea typeface="Mardoto"/>
                <a:cs typeface="Mardoto"/>
                <a:sym typeface="Mardoto"/>
              </a:rPr>
              <a:t>Diseñar una base de datos eficiente y segura para un sistema de reservas de hoteles.</a:t>
            </a:r>
          </a:p>
          <a:p>
            <a:pPr algn="just">
              <a:lnSpc>
                <a:spcPts val="3445"/>
              </a:lnSpc>
              <a:spcBef>
                <a:spcPct val="0"/>
              </a:spcBef>
            </a:pPr>
          </a:p>
        </p:txBody>
      </p:sp>
      <p:grpSp>
        <p:nvGrpSpPr>
          <p:cNvPr name="Group 16" id="16"/>
          <p:cNvGrpSpPr/>
          <p:nvPr/>
        </p:nvGrpSpPr>
        <p:grpSpPr>
          <a:xfrm rot="-5400000">
            <a:off x="1239612" y="-1000"/>
            <a:ext cx="204131" cy="1145622"/>
            <a:chOff x="0" y="0"/>
            <a:chExt cx="272175" cy="1527496"/>
          </a:xfrm>
        </p:grpSpPr>
        <p:grpSp>
          <p:nvGrpSpPr>
            <p:cNvPr name="Group 17" id="17"/>
            <p:cNvGrpSpPr/>
            <p:nvPr/>
          </p:nvGrpSpPr>
          <p:grpSpPr>
            <a:xfrm rot="0">
              <a:off x="0" y="0"/>
              <a:ext cx="272175" cy="27217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19" id="1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0" id="20"/>
            <p:cNvGrpSpPr/>
            <p:nvPr/>
          </p:nvGrpSpPr>
          <p:grpSpPr>
            <a:xfrm rot="0">
              <a:off x="0" y="627661"/>
              <a:ext cx="272175" cy="27217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2" id="2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3" id="23"/>
            <p:cNvGrpSpPr/>
            <p:nvPr/>
          </p:nvGrpSpPr>
          <p:grpSpPr>
            <a:xfrm rot="0">
              <a:off x="0" y="1255321"/>
              <a:ext cx="272175" cy="27217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5" id="2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6" id="26"/>
          <p:cNvGrpSpPr/>
          <p:nvPr/>
        </p:nvGrpSpPr>
        <p:grpSpPr>
          <a:xfrm rot="5400000">
            <a:off x="16765398" y="9206655"/>
            <a:ext cx="204131" cy="1145622"/>
            <a:chOff x="0" y="0"/>
            <a:chExt cx="272175" cy="1527496"/>
          </a:xfrm>
        </p:grpSpPr>
        <p:grpSp>
          <p:nvGrpSpPr>
            <p:cNvPr name="Group 27" id="27"/>
            <p:cNvGrpSpPr/>
            <p:nvPr/>
          </p:nvGrpSpPr>
          <p:grpSpPr>
            <a:xfrm rot="0">
              <a:off x="0" y="0"/>
              <a:ext cx="272175" cy="27217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9" id="2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0" id="30"/>
            <p:cNvGrpSpPr/>
            <p:nvPr/>
          </p:nvGrpSpPr>
          <p:grpSpPr>
            <a:xfrm rot="0">
              <a:off x="0" y="627661"/>
              <a:ext cx="272175" cy="27217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2" id="3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3" id="33"/>
            <p:cNvGrpSpPr/>
            <p:nvPr/>
          </p:nvGrpSpPr>
          <p:grpSpPr>
            <a:xfrm rot="0">
              <a:off x="0" y="1255321"/>
              <a:ext cx="272175" cy="27217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5" id="3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36" id="36"/>
          <p:cNvGrpSpPr/>
          <p:nvPr/>
        </p:nvGrpSpPr>
        <p:grpSpPr>
          <a:xfrm rot="0">
            <a:off x="9992999" y="3347172"/>
            <a:ext cx="7003011" cy="1501041"/>
            <a:chOff x="0" y="0"/>
            <a:chExt cx="2629376" cy="563586"/>
          </a:xfrm>
        </p:grpSpPr>
        <p:sp>
          <p:nvSpPr>
            <p:cNvPr name="Freeform 37" id="37"/>
            <p:cNvSpPr/>
            <p:nvPr/>
          </p:nvSpPr>
          <p:spPr>
            <a:xfrm flipH="false" flipV="false" rot="0">
              <a:off x="0" y="0"/>
              <a:ext cx="2629377" cy="563586"/>
            </a:xfrm>
            <a:custGeom>
              <a:avLst/>
              <a:gdLst/>
              <a:ahLst/>
              <a:cxnLst/>
              <a:rect r="r" b="b" t="t" l="l"/>
              <a:pathLst>
                <a:path h="563586" w="2629377">
                  <a:moveTo>
                    <a:pt x="0" y="0"/>
                  </a:moveTo>
                  <a:lnTo>
                    <a:pt x="2629377" y="0"/>
                  </a:lnTo>
                  <a:lnTo>
                    <a:pt x="2629377" y="563586"/>
                  </a:lnTo>
                  <a:lnTo>
                    <a:pt x="0" y="563586"/>
                  </a:lnTo>
                  <a:close/>
                </a:path>
              </a:pathLst>
            </a:custGeom>
            <a:solidFill>
              <a:srgbClr val="000000">
                <a:alpha val="0"/>
              </a:srgbClr>
            </a:solidFill>
            <a:ln w="104775" cap="sq">
              <a:solidFill>
                <a:srgbClr val="EDEDED"/>
              </a:solidFill>
              <a:prstDash val="solid"/>
              <a:miter/>
            </a:ln>
          </p:spPr>
        </p:sp>
        <p:sp>
          <p:nvSpPr>
            <p:cNvPr name="TextBox 38" id="38"/>
            <p:cNvSpPr txBox="true"/>
            <p:nvPr/>
          </p:nvSpPr>
          <p:spPr>
            <a:xfrm>
              <a:off x="0" y="-47625"/>
              <a:ext cx="2629376" cy="611211"/>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10100430" y="3620675"/>
            <a:ext cx="6755287" cy="2108859"/>
          </a:xfrm>
          <a:prstGeom prst="rect">
            <a:avLst/>
          </a:prstGeom>
        </p:spPr>
        <p:txBody>
          <a:bodyPr anchor="t" rtlCol="false" tIns="0" lIns="0" bIns="0" rIns="0">
            <a:spAutoFit/>
          </a:bodyPr>
          <a:lstStyle/>
          <a:p>
            <a:pPr algn="ctr">
              <a:lnSpc>
                <a:spcPts val="8342"/>
              </a:lnSpc>
            </a:pPr>
            <a:r>
              <a:rPr lang="en-US" b="true" sz="6782">
                <a:solidFill>
                  <a:srgbClr val="FFFFFF"/>
                </a:solidFill>
                <a:latin typeface="Montaser Arabic Bold"/>
                <a:ea typeface="Montaser Arabic Bold"/>
                <a:cs typeface="Montaser Arabic Bold"/>
                <a:sym typeface="Montaser Arabic Bold"/>
              </a:rPr>
              <a:t>METODOLOGÍA</a:t>
            </a:r>
          </a:p>
          <a:p>
            <a:pPr algn="ctr">
              <a:lnSpc>
                <a:spcPts val="8342"/>
              </a:lnSpc>
            </a:pPr>
          </a:p>
        </p:txBody>
      </p:sp>
      <p:sp>
        <p:nvSpPr>
          <p:cNvPr name="TextBox 40" id="40"/>
          <p:cNvSpPr txBox="true"/>
          <p:nvPr/>
        </p:nvSpPr>
        <p:spPr>
          <a:xfrm rot="0">
            <a:off x="9960138" y="5203989"/>
            <a:ext cx="7035871" cy="1735839"/>
          </a:xfrm>
          <a:prstGeom prst="rect">
            <a:avLst/>
          </a:prstGeom>
        </p:spPr>
        <p:txBody>
          <a:bodyPr anchor="t" rtlCol="false" tIns="0" lIns="0" bIns="0" rIns="0">
            <a:spAutoFit/>
          </a:bodyPr>
          <a:lstStyle/>
          <a:p>
            <a:pPr algn="just">
              <a:lnSpc>
                <a:spcPts val="3445"/>
              </a:lnSpc>
            </a:pPr>
            <a:r>
              <a:rPr lang="en-US" sz="2460">
                <a:solidFill>
                  <a:srgbClr val="FFFFFF"/>
                </a:solidFill>
                <a:latin typeface="Mardoto"/>
                <a:ea typeface="Mardoto"/>
                <a:cs typeface="Mardoto"/>
                <a:sym typeface="Mardoto"/>
              </a:rPr>
              <a:t>Se utiliza un enfoque estructurado y dividido en etapas clave para el diseño e implementación de la base de datos.</a:t>
            </a:r>
          </a:p>
          <a:p>
            <a:pPr algn="just">
              <a:lnSpc>
                <a:spcPts val="3445"/>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2394430" y="1602556"/>
            <a:ext cx="13499139" cy="2012941"/>
            <a:chOff x="0" y="0"/>
            <a:chExt cx="3555329" cy="530157"/>
          </a:xfrm>
        </p:grpSpPr>
        <p:sp>
          <p:nvSpPr>
            <p:cNvPr name="Freeform 3" id="3"/>
            <p:cNvSpPr/>
            <p:nvPr/>
          </p:nvSpPr>
          <p:spPr>
            <a:xfrm flipH="false" flipV="false" rot="0">
              <a:off x="0" y="0"/>
              <a:ext cx="3555329" cy="530157"/>
            </a:xfrm>
            <a:custGeom>
              <a:avLst/>
              <a:gdLst/>
              <a:ahLst/>
              <a:cxnLst/>
              <a:rect r="r" b="b" t="t" l="l"/>
              <a:pathLst>
                <a:path h="530157" w="3555329">
                  <a:moveTo>
                    <a:pt x="0" y="0"/>
                  </a:moveTo>
                  <a:lnTo>
                    <a:pt x="3555329" y="0"/>
                  </a:lnTo>
                  <a:lnTo>
                    <a:pt x="3555329" y="530157"/>
                  </a:lnTo>
                  <a:lnTo>
                    <a:pt x="0" y="530157"/>
                  </a:lnTo>
                  <a:close/>
                </a:path>
              </a:pathLst>
            </a:custGeom>
            <a:solidFill>
              <a:srgbClr val="000000">
                <a:alpha val="0"/>
              </a:srgbClr>
            </a:solidFill>
            <a:ln w="104775" cap="sq">
              <a:solidFill>
                <a:srgbClr val="2B326B"/>
              </a:solidFill>
              <a:prstDash val="solid"/>
              <a:miter/>
            </a:ln>
          </p:spPr>
        </p:sp>
        <p:sp>
          <p:nvSpPr>
            <p:cNvPr name="TextBox 4" id="4"/>
            <p:cNvSpPr txBox="true"/>
            <p:nvPr/>
          </p:nvSpPr>
          <p:spPr>
            <a:xfrm>
              <a:off x="0" y="-47625"/>
              <a:ext cx="3555329" cy="5777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144000" y="4043490"/>
            <a:ext cx="3727590" cy="1626157"/>
            <a:chOff x="0" y="0"/>
            <a:chExt cx="981752" cy="428288"/>
          </a:xfrm>
        </p:grpSpPr>
        <p:sp>
          <p:nvSpPr>
            <p:cNvPr name="Freeform 6" id="6"/>
            <p:cNvSpPr/>
            <p:nvPr/>
          </p:nvSpPr>
          <p:spPr>
            <a:xfrm flipH="false" flipV="false" rot="0">
              <a:off x="0" y="0"/>
              <a:ext cx="981752" cy="428288"/>
            </a:xfrm>
            <a:custGeom>
              <a:avLst/>
              <a:gdLst/>
              <a:ahLst/>
              <a:cxnLst/>
              <a:rect r="r" b="b" t="t" l="l"/>
              <a:pathLst>
                <a:path h="428288" w="981752">
                  <a:moveTo>
                    <a:pt x="105923" y="0"/>
                  </a:moveTo>
                  <a:lnTo>
                    <a:pt x="875829" y="0"/>
                  </a:lnTo>
                  <a:cubicBezTo>
                    <a:pt x="934329" y="0"/>
                    <a:pt x="981752" y="47423"/>
                    <a:pt x="981752" y="105923"/>
                  </a:cubicBezTo>
                  <a:lnTo>
                    <a:pt x="981752" y="322365"/>
                  </a:lnTo>
                  <a:cubicBezTo>
                    <a:pt x="981752" y="380865"/>
                    <a:pt x="934329" y="428288"/>
                    <a:pt x="875829" y="428288"/>
                  </a:cubicBezTo>
                  <a:lnTo>
                    <a:pt x="105923" y="428288"/>
                  </a:lnTo>
                  <a:cubicBezTo>
                    <a:pt x="47423" y="428288"/>
                    <a:pt x="0" y="380865"/>
                    <a:pt x="0" y="322365"/>
                  </a:cubicBezTo>
                  <a:lnTo>
                    <a:pt x="0" y="105923"/>
                  </a:lnTo>
                  <a:cubicBezTo>
                    <a:pt x="0" y="47423"/>
                    <a:pt x="47423" y="0"/>
                    <a:pt x="105923" y="0"/>
                  </a:cubicBezTo>
                  <a:close/>
                </a:path>
              </a:pathLst>
            </a:custGeom>
            <a:solidFill>
              <a:srgbClr val="191C59"/>
            </a:solidFill>
          </p:spPr>
        </p:sp>
        <p:sp>
          <p:nvSpPr>
            <p:cNvPr name="TextBox 7" id="7"/>
            <p:cNvSpPr txBox="true"/>
            <p:nvPr/>
          </p:nvSpPr>
          <p:spPr>
            <a:xfrm>
              <a:off x="0" y="-66675"/>
              <a:ext cx="981752" cy="494963"/>
            </a:xfrm>
            <a:prstGeom prst="rect">
              <a:avLst/>
            </a:prstGeom>
          </p:spPr>
          <p:txBody>
            <a:bodyPr anchor="ctr" rtlCol="false" tIns="50800" lIns="50800" bIns="50800" rIns="50800"/>
            <a:lstStyle/>
            <a:p>
              <a:pPr algn="ctr">
                <a:lnSpc>
                  <a:spcPts val="4199"/>
                </a:lnSpc>
              </a:pPr>
              <a:r>
                <a:rPr lang="en-US" b="true" sz="2999" u="sng">
                  <a:solidFill>
                    <a:srgbClr val="FFFFFF"/>
                  </a:solidFill>
                  <a:latin typeface="29LT Adir Semi-Bold"/>
                  <a:ea typeface="29LT Adir Semi-Bold"/>
                  <a:cs typeface="29LT Adir Semi-Bold"/>
                  <a:sym typeface="29LT Adir Semi-Bold"/>
                  <a:hlinkClick r:id="rId2" tooltip="https://raw.githubusercontent.com/GuamanFrancis/Proyecto-Base-de-datos/refs/heads/main/Proyecto-Reservas-Hotel/Modelados/Diagrama_ER_Conceptual_Reserva_Hotel.png"/>
                </a:rPr>
                <a:t>Diseño Conceptual</a:t>
              </a:r>
            </a:p>
          </p:txBody>
        </p:sp>
      </p:grpSp>
      <p:sp>
        <p:nvSpPr>
          <p:cNvPr name="TextBox 8" id="8"/>
          <p:cNvSpPr txBox="true"/>
          <p:nvPr/>
        </p:nvSpPr>
        <p:spPr>
          <a:xfrm rot="0">
            <a:off x="3242059" y="2210770"/>
            <a:ext cx="11803881" cy="786988"/>
          </a:xfrm>
          <a:prstGeom prst="rect">
            <a:avLst/>
          </a:prstGeom>
        </p:spPr>
        <p:txBody>
          <a:bodyPr anchor="t" rtlCol="false" tIns="0" lIns="0" bIns="0" rIns="0">
            <a:spAutoFit/>
          </a:bodyPr>
          <a:lstStyle/>
          <a:p>
            <a:pPr algn="ctr">
              <a:lnSpc>
                <a:spcPts val="6289"/>
              </a:lnSpc>
            </a:pPr>
            <a:r>
              <a:rPr lang="en-US" b="true" sz="5113">
                <a:solidFill>
                  <a:srgbClr val="191C59"/>
                </a:solidFill>
                <a:latin typeface="Montaser Arabic Bold"/>
                <a:ea typeface="Montaser Arabic Bold"/>
                <a:cs typeface="Montaser Arabic Bold"/>
                <a:sym typeface="Montaser Arabic Bold"/>
              </a:rPr>
              <a:t>MODELADO DE LA BASE DE DATOS</a:t>
            </a:r>
          </a:p>
        </p:txBody>
      </p:sp>
      <p:sp>
        <p:nvSpPr>
          <p:cNvPr name="TextBox 9" id="9"/>
          <p:cNvSpPr txBox="true"/>
          <p:nvPr/>
        </p:nvSpPr>
        <p:spPr>
          <a:xfrm rot="0">
            <a:off x="2394430" y="5067300"/>
            <a:ext cx="5992571" cy="2976828"/>
          </a:xfrm>
          <a:prstGeom prst="rect">
            <a:avLst/>
          </a:prstGeom>
        </p:spPr>
        <p:txBody>
          <a:bodyPr anchor="t" rtlCol="false" tIns="0" lIns="0" bIns="0" rIns="0">
            <a:spAutoFit/>
          </a:bodyPr>
          <a:lstStyle/>
          <a:p>
            <a:pPr algn="l">
              <a:lnSpc>
                <a:spcPts val="3922"/>
              </a:lnSpc>
            </a:pPr>
            <a:r>
              <a:rPr lang="en-US" sz="2802">
                <a:solidFill>
                  <a:srgbClr val="191C59"/>
                </a:solidFill>
                <a:latin typeface="Mardoto"/>
                <a:ea typeface="Mardoto"/>
                <a:cs typeface="Mardoto"/>
                <a:sym typeface="Mardoto"/>
              </a:rPr>
              <a:t>El modelado de la base de datos para el sistema de reservas de hoteles se desarrolló en tres niveles: conceptual, lógico y físico, asegurando un diseño eficiente y escalable.</a:t>
            </a:r>
          </a:p>
          <a:p>
            <a:pPr algn="l">
              <a:lnSpc>
                <a:spcPts val="3922"/>
              </a:lnSpc>
              <a:spcBef>
                <a:spcPct val="0"/>
              </a:spcBef>
            </a:pPr>
          </a:p>
        </p:txBody>
      </p:sp>
      <p:grpSp>
        <p:nvGrpSpPr>
          <p:cNvPr name="Group 10" id="10"/>
          <p:cNvGrpSpPr/>
          <p:nvPr/>
        </p:nvGrpSpPr>
        <p:grpSpPr>
          <a:xfrm rot="0">
            <a:off x="9144000" y="6244356"/>
            <a:ext cx="3727590" cy="1626157"/>
            <a:chOff x="0" y="0"/>
            <a:chExt cx="981752" cy="428288"/>
          </a:xfrm>
        </p:grpSpPr>
        <p:sp>
          <p:nvSpPr>
            <p:cNvPr name="Freeform 11" id="11"/>
            <p:cNvSpPr/>
            <p:nvPr/>
          </p:nvSpPr>
          <p:spPr>
            <a:xfrm flipH="false" flipV="false" rot="0">
              <a:off x="0" y="0"/>
              <a:ext cx="981752" cy="428288"/>
            </a:xfrm>
            <a:custGeom>
              <a:avLst/>
              <a:gdLst/>
              <a:ahLst/>
              <a:cxnLst/>
              <a:rect r="r" b="b" t="t" l="l"/>
              <a:pathLst>
                <a:path h="428288" w="981752">
                  <a:moveTo>
                    <a:pt x="105923" y="0"/>
                  </a:moveTo>
                  <a:lnTo>
                    <a:pt x="875829" y="0"/>
                  </a:lnTo>
                  <a:cubicBezTo>
                    <a:pt x="934329" y="0"/>
                    <a:pt x="981752" y="47423"/>
                    <a:pt x="981752" y="105923"/>
                  </a:cubicBezTo>
                  <a:lnTo>
                    <a:pt x="981752" y="322365"/>
                  </a:lnTo>
                  <a:cubicBezTo>
                    <a:pt x="981752" y="380865"/>
                    <a:pt x="934329" y="428288"/>
                    <a:pt x="875829" y="428288"/>
                  </a:cubicBezTo>
                  <a:lnTo>
                    <a:pt x="105923" y="428288"/>
                  </a:lnTo>
                  <a:cubicBezTo>
                    <a:pt x="47423" y="428288"/>
                    <a:pt x="0" y="380865"/>
                    <a:pt x="0" y="322365"/>
                  </a:cubicBezTo>
                  <a:lnTo>
                    <a:pt x="0" y="105923"/>
                  </a:lnTo>
                  <a:cubicBezTo>
                    <a:pt x="0" y="47423"/>
                    <a:pt x="47423" y="0"/>
                    <a:pt x="105923" y="0"/>
                  </a:cubicBezTo>
                  <a:close/>
                </a:path>
              </a:pathLst>
            </a:custGeom>
            <a:solidFill>
              <a:srgbClr val="191C59"/>
            </a:solidFill>
          </p:spPr>
        </p:sp>
        <p:sp>
          <p:nvSpPr>
            <p:cNvPr name="TextBox 12" id="12"/>
            <p:cNvSpPr txBox="true"/>
            <p:nvPr/>
          </p:nvSpPr>
          <p:spPr>
            <a:xfrm>
              <a:off x="0" y="-66675"/>
              <a:ext cx="981752" cy="494963"/>
            </a:xfrm>
            <a:prstGeom prst="rect">
              <a:avLst/>
            </a:prstGeom>
          </p:spPr>
          <p:txBody>
            <a:bodyPr anchor="ctr" rtlCol="false" tIns="50800" lIns="50800" bIns="50800" rIns="50800"/>
            <a:lstStyle/>
            <a:p>
              <a:pPr algn="ctr">
                <a:lnSpc>
                  <a:spcPts val="4199"/>
                </a:lnSpc>
              </a:pPr>
              <a:r>
                <a:rPr lang="en-US" b="true" sz="2999" u="sng">
                  <a:solidFill>
                    <a:srgbClr val="FFFFFF"/>
                  </a:solidFill>
                  <a:latin typeface="29LT Adir Semi-Bold"/>
                  <a:ea typeface="29LT Adir Semi-Bold"/>
                  <a:cs typeface="29LT Adir Semi-Bold"/>
                  <a:sym typeface="29LT Adir Semi-Bold"/>
                  <a:hlinkClick r:id="rId3" tooltip="https://raw.githubusercontent.com/GuamanFrancis/Proyecto-Base-de-datos/refs/heads/main/Proyecto-Reservas-Hotel/Modelados/Modelo_ER_Logico.png"/>
                </a:rPr>
                <a:t>Diseño Logico</a:t>
              </a:r>
            </a:p>
          </p:txBody>
        </p:sp>
      </p:grpSp>
      <p:grpSp>
        <p:nvGrpSpPr>
          <p:cNvPr name="Group 13" id="13"/>
          <p:cNvGrpSpPr/>
          <p:nvPr/>
        </p:nvGrpSpPr>
        <p:grpSpPr>
          <a:xfrm rot="0">
            <a:off x="14029775" y="4043490"/>
            <a:ext cx="3727590" cy="1626157"/>
            <a:chOff x="0" y="0"/>
            <a:chExt cx="981752" cy="428288"/>
          </a:xfrm>
        </p:grpSpPr>
        <p:sp>
          <p:nvSpPr>
            <p:cNvPr name="Freeform 14" id="14"/>
            <p:cNvSpPr/>
            <p:nvPr/>
          </p:nvSpPr>
          <p:spPr>
            <a:xfrm flipH="false" flipV="false" rot="0">
              <a:off x="0" y="0"/>
              <a:ext cx="981752" cy="428288"/>
            </a:xfrm>
            <a:custGeom>
              <a:avLst/>
              <a:gdLst/>
              <a:ahLst/>
              <a:cxnLst/>
              <a:rect r="r" b="b" t="t" l="l"/>
              <a:pathLst>
                <a:path h="428288" w="981752">
                  <a:moveTo>
                    <a:pt x="105923" y="0"/>
                  </a:moveTo>
                  <a:lnTo>
                    <a:pt x="875829" y="0"/>
                  </a:lnTo>
                  <a:cubicBezTo>
                    <a:pt x="934329" y="0"/>
                    <a:pt x="981752" y="47423"/>
                    <a:pt x="981752" y="105923"/>
                  </a:cubicBezTo>
                  <a:lnTo>
                    <a:pt x="981752" y="322365"/>
                  </a:lnTo>
                  <a:cubicBezTo>
                    <a:pt x="981752" y="380865"/>
                    <a:pt x="934329" y="428288"/>
                    <a:pt x="875829" y="428288"/>
                  </a:cubicBezTo>
                  <a:lnTo>
                    <a:pt x="105923" y="428288"/>
                  </a:lnTo>
                  <a:cubicBezTo>
                    <a:pt x="47423" y="428288"/>
                    <a:pt x="0" y="380865"/>
                    <a:pt x="0" y="322365"/>
                  </a:cubicBezTo>
                  <a:lnTo>
                    <a:pt x="0" y="105923"/>
                  </a:lnTo>
                  <a:cubicBezTo>
                    <a:pt x="0" y="47423"/>
                    <a:pt x="47423" y="0"/>
                    <a:pt x="105923" y="0"/>
                  </a:cubicBezTo>
                  <a:close/>
                </a:path>
              </a:pathLst>
            </a:custGeom>
            <a:solidFill>
              <a:srgbClr val="191C59"/>
            </a:solidFill>
          </p:spPr>
        </p:sp>
        <p:sp>
          <p:nvSpPr>
            <p:cNvPr name="TextBox 15" id="15"/>
            <p:cNvSpPr txBox="true"/>
            <p:nvPr/>
          </p:nvSpPr>
          <p:spPr>
            <a:xfrm>
              <a:off x="0" y="-66675"/>
              <a:ext cx="981752" cy="494963"/>
            </a:xfrm>
            <a:prstGeom prst="rect">
              <a:avLst/>
            </a:prstGeom>
          </p:spPr>
          <p:txBody>
            <a:bodyPr anchor="ctr" rtlCol="false" tIns="50800" lIns="50800" bIns="50800" rIns="50800"/>
            <a:lstStyle/>
            <a:p>
              <a:pPr algn="ctr">
                <a:lnSpc>
                  <a:spcPts val="4199"/>
                </a:lnSpc>
              </a:pPr>
              <a:r>
                <a:rPr lang="en-US" b="true" sz="2999" u="sng">
                  <a:solidFill>
                    <a:srgbClr val="FFFFFF"/>
                  </a:solidFill>
                  <a:latin typeface="29LT Adir Semi-Bold"/>
                  <a:ea typeface="29LT Adir Semi-Bold"/>
                  <a:cs typeface="29LT Adir Semi-Bold"/>
                  <a:sym typeface="29LT Adir Semi-Bold"/>
                  <a:hlinkClick r:id="rId4" tooltip="https://github.com/GuamanFrancis/Proyecto-Base-de-datos/tree/main/Proyecto-Reservas-Hotel/Modelados/Modelo_ER_Fisico.png"/>
                </a:rPr>
                <a:t>Diseño Fisico</a:t>
              </a:r>
            </a:p>
          </p:txBody>
        </p:sp>
      </p:grpSp>
      <p:grpSp>
        <p:nvGrpSpPr>
          <p:cNvPr name="Group 16" id="16"/>
          <p:cNvGrpSpPr/>
          <p:nvPr/>
        </p:nvGrpSpPr>
        <p:grpSpPr>
          <a:xfrm rot="0">
            <a:off x="14029775" y="6244356"/>
            <a:ext cx="3727590" cy="1626157"/>
            <a:chOff x="0" y="0"/>
            <a:chExt cx="981752" cy="428288"/>
          </a:xfrm>
        </p:grpSpPr>
        <p:sp>
          <p:nvSpPr>
            <p:cNvPr name="Freeform 17" id="17"/>
            <p:cNvSpPr/>
            <p:nvPr/>
          </p:nvSpPr>
          <p:spPr>
            <a:xfrm flipH="false" flipV="false" rot="0">
              <a:off x="0" y="0"/>
              <a:ext cx="981752" cy="428288"/>
            </a:xfrm>
            <a:custGeom>
              <a:avLst/>
              <a:gdLst/>
              <a:ahLst/>
              <a:cxnLst/>
              <a:rect r="r" b="b" t="t" l="l"/>
              <a:pathLst>
                <a:path h="428288" w="981752">
                  <a:moveTo>
                    <a:pt x="105923" y="0"/>
                  </a:moveTo>
                  <a:lnTo>
                    <a:pt x="875829" y="0"/>
                  </a:lnTo>
                  <a:cubicBezTo>
                    <a:pt x="934329" y="0"/>
                    <a:pt x="981752" y="47423"/>
                    <a:pt x="981752" y="105923"/>
                  </a:cubicBezTo>
                  <a:lnTo>
                    <a:pt x="981752" y="322365"/>
                  </a:lnTo>
                  <a:cubicBezTo>
                    <a:pt x="981752" y="380865"/>
                    <a:pt x="934329" y="428288"/>
                    <a:pt x="875829" y="428288"/>
                  </a:cubicBezTo>
                  <a:lnTo>
                    <a:pt x="105923" y="428288"/>
                  </a:lnTo>
                  <a:cubicBezTo>
                    <a:pt x="47423" y="428288"/>
                    <a:pt x="0" y="380865"/>
                    <a:pt x="0" y="322365"/>
                  </a:cubicBezTo>
                  <a:lnTo>
                    <a:pt x="0" y="105923"/>
                  </a:lnTo>
                  <a:cubicBezTo>
                    <a:pt x="0" y="47423"/>
                    <a:pt x="47423" y="0"/>
                    <a:pt x="105923" y="0"/>
                  </a:cubicBezTo>
                  <a:close/>
                </a:path>
              </a:pathLst>
            </a:custGeom>
            <a:solidFill>
              <a:srgbClr val="191C59"/>
            </a:solidFill>
          </p:spPr>
        </p:sp>
        <p:sp>
          <p:nvSpPr>
            <p:cNvPr name="TextBox 18" id="18"/>
            <p:cNvSpPr txBox="true"/>
            <p:nvPr/>
          </p:nvSpPr>
          <p:spPr>
            <a:xfrm>
              <a:off x="0" y="-66675"/>
              <a:ext cx="981752" cy="494963"/>
            </a:xfrm>
            <a:prstGeom prst="rect">
              <a:avLst/>
            </a:prstGeom>
          </p:spPr>
          <p:txBody>
            <a:bodyPr anchor="ctr" rtlCol="false" tIns="50800" lIns="50800" bIns="50800" rIns="50800"/>
            <a:lstStyle/>
            <a:p>
              <a:pPr algn="ctr">
                <a:lnSpc>
                  <a:spcPts val="4199"/>
                </a:lnSpc>
              </a:pPr>
              <a:r>
                <a:rPr lang="en-US" b="true" sz="2999" u="sng">
                  <a:solidFill>
                    <a:srgbClr val="FFFFFF"/>
                  </a:solidFill>
                  <a:latin typeface="29LT Adir Semi-Bold"/>
                  <a:ea typeface="29LT Adir Semi-Bold"/>
                  <a:cs typeface="29LT Adir Semi-Bold"/>
                  <a:sym typeface="29LT Adir Semi-Bold"/>
                  <a:hlinkClick r:id="rId5" tooltip="https://github.com/GuamanFrancis/Proyecto-Base-de-datos/blob/main/Proyecto-Reservas-Hotel/Diccionario_De_Datos/sistema_reservas%20Data%20Dictionary.pdf"/>
                </a:rPr>
                <a:t>Diccionario</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2B326B"/>
        </a:solidFill>
      </p:bgPr>
    </p:bg>
    <p:spTree>
      <p:nvGrpSpPr>
        <p:cNvPr id="1" name=""/>
        <p:cNvGrpSpPr/>
        <p:nvPr/>
      </p:nvGrpSpPr>
      <p:grpSpPr>
        <a:xfrm>
          <a:off x="0" y="0"/>
          <a:ext cx="0" cy="0"/>
          <a:chOff x="0" y="0"/>
          <a:chExt cx="0" cy="0"/>
        </a:xfrm>
      </p:grpSpPr>
      <p:grpSp>
        <p:nvGrpSpPr>
          <p:cNvPr name="Group 2" id="2"/>
          <p:cNvGrpSpPr/>
          <p:nvPr/>
        </p:nvGrpSpPr>
        <p:grpSpPr>
          <a:xfrm rot="0">
            <a:off x="3297196" y="3442717"/>
            <a:ext cx="11693607" cy="4374862"/>
            <a:chOff x="0" y="0"/>
            <a:chExt cx="3555329" cy="1330135"/>
          </a:xfrm>
        </p:grpSpPr>
        <p:sp>
          <p:nvSpPr>
            <p:cNvPr name="Freeform 3" id="3"/>
            <p:cNvSpPr/>
            <p:nvPr/>
          </p:nvSpPr>
          <p:spPr>
            <a:xfrm flipH="false" flipV="false" rot="0">
              <a:off x="0" y="0"/>
              <a:ext cx="3555329" cy="1330135"/>
            </a:xfrm>
            <a:custGeom>
              <a:avLst/>
              <a:gdLst/>
              <a:ahLst/>
              <a:cxnLst/>
              <a:rect r="r" b="b" t="t" l="l"/>
              <a:pathLst>
                <a:path h="1330135" w="3555329">
                  <a:moveTo>
                    <a:pt x="0" y="0"/>
                  </a:moveTo>
                  <a:lnTo>
                    <a:pt x="3555329" y="0"/>
                  </a:lnTo>
                  <a:lnTo>
                    <a:pt x="3555329" y="1330135"/>
                  </a:lnTo>
                  <a:lnTo>
                    <a:pt x="0" y="1330135"/>
                  </a:lnTo>
                  <a:close/>
                </a:path>
              </a:pathLst>
            </a:custGeom>
            <a:solidFill>
              <a:srgbClr val="000000">
                <a:alpha val="0"/>
              </a:srgbClr>
            </a:solidFill>
            <a:ln w="104775" cap="sq">
              <a:solidFill>
                <a:srgbClr val="EDEDED"/>
              </a:solidFill>
              <a:prstDash val="solid"/>
              <a:miter/>
            </a:ln>
          </p:spPr>
        </p:sp>
        <p:sp>
          <p:nvSpPr>
            <p:cNvPr name="TextBox 4" id="4"/>
            <p:cNvSpPr txBox="true"/>
            <p:nvPr/>
          </p:nvSpPr>
          <p:spPr>
            <a:xfrm>
              <a:off x="0" y="-47625"/>
              <a:ext cx="3555329" cy="137776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416633" y="3746584"/>
            <a:ext cx="11454734" cy="3748077"/>
          </a:xfrm>
          <a:prstGeom prst="rect">
            <a:avLst/>
          </a:prstGeom>
        </p:spPr>
        <p:txBody>
          <a:bodyPr anchor="t" rtlCol="false" tIns="0" lIns="0" bIns="0" rIns="0">
            <a:spAutoFit/>
          </a:bodyPr>
          <a:lstStyle/>
          <a:p>
            <a:pPr algn="ctr">
              <a:lnSpc>
                <a:spcPts val="9889"/>
              </a:lnSpc>
            </a:pPr>
            <a:r>
              <a:rPr lang="en-US" b="true" sz="8040">
                <a:solidFill>
                  <a:srgbClr val="FFFFFF"/>
                </a:solidFill>
                <a:latin typeface="Montaser Arabic Bold"/>
                <a:ea typeface="Montaser Arabic Bold"/>
                <a:cs typeface="Montaser Arabic Bold"/>
                <a:sym typeface="Montaser Arabic Bold"/>
              </a:rPr>
              <a:t>SEGURIDAD Y CONTROL DE ACCESO</a:t>
            </a:r>
          </a:p>
        </p:txBody>
      </p:sp>
      <p:grpSp>
        <p:nvGrpSpPr>
          <p:cNvPr name="Group 6" id="6"/>
          <p:cNvGrpSpPr/>
          <p:nvPr/>
        </p:nvGrpSpPr>
        <p:grpSpPr>
          <a:xfrm rot="0">
            <a:off x="-1760233" y="-87730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EDEDED"/>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259300" y="-381233"/>
            <a:ext cx="1306415" cy="1409933"/>
            <a:chOff x="0" y="0"/>
            <a:chExt cx="476073" cy="513796"/>
          </a:xfrm>
        </p:grpSpPr>
        <p:sp>
          <p:nvSpPr>
            <p:cNvPr name="Freeform 10" id="10"/>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EDEDED"/>
            </a:solidFill>
          </p:spPr>
        </p:sp>
        <p:sp>
          <p:nvSpPr>
            <p:cNvPr name="TextBox 11" id="11"/>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851253" y="9409711"/>
            <a:ext cx="4046056" cy="2430717"/>
            <a:chOff x="0" y="0"/>
            <a:chExt cx="1065628" cy="640189"/>
          </a:xfrm>
        </p:grpSpPr>
        <p:sp>
          <p:nvSpPr>
            <p:cNvPr name="Freeform 13" id="13"/>
            <p:cNvSpPr/>
            <p:nvPr/>
          </p:nvSpPr>
          <p:spPr>
            <a:xfrm flipH="false" flipV="false" rot="0">
              <a:off x="0" y="0"/>
              <a:ext cx="1065628" cy="640189"/>
            </a:xfrm>
            <a:custGeom>
              <a:avLst/>
              <a:gdLst/>
              <a:ahLst/>
              <a:cxnLst/>
              <a:rect r="r" b="b" t="t" l="l"/>
              <a:pathLst>
                <a:path h="640189" w="1065628">
                  <a:moveTo>
                    <a:pt x="0" y="0"/>
                  </a:moveTo>
                  <a:lnTo>
                    <a:pt x="1065628" y="0"/>
                  </a:lnTo>
                  <a:lnTo>
                    <a:pt x="1065628" y="640189"/>
                  </a:lnTo>
                  <a:lnTo>
                    <a:pt x="0" y="640189"/>
                  </a:lnTo>
                  <a:close/>
                </a:path>
              </a:pathLst>
            </a:custGeom>
            <a:solidFill>
              <a:srgbClr val="EDEDED"/>
            </a:solidFill>
          </p:spPr>
        </p:sp>
        <p:sp>
          <p:nvSpPr>
            <p:cNvPr name="TextBox 14" id="14"/>
            <p:cNvSpPr txBox="true"/>
            <p:nvPr/>
          </p:nvSpPr>
          <p:spPr>
            <a:xfrm>
              <a:off x="0" y="-47625"/>
              <a:ext cx="1065628" cy="68781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10800000">
            <a:off x="571692" y="715484"/>
            <a:ext cx="204131" cy="1145622"/>
            <a:chOff x="0" y="0"/>
            <a:chExt cx="272175" cy="1527496"/>
          </a:xfrm>
        </p:grpSpPr>
        <p:grpSp>
          <p:nvGrpSpPr>
            <p:cNvPr name="Group 16" id="16"/>
            <p:cNvGrpSpPr/>
            <p:nvPr/>
          </p:nvGrpSpPr>
          <p:grpSpPr>
            <a:xfrm rot="0">
              <a:off x="0" y="0"/>
              <a:ext cx="272175" cy="27217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18" id="1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19" id="19"/>
            <p:cNvGrpSpPr/>
            <p:nvPr/>
          </p:nvGrpSpPr>
          <p:grpSpPr>
            <a:xfrm rot="0">
              <a:off x="0" y="627661"/>
              <a:ext cx="272175" cy="27217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1" id="2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2" id="22"/>
            <p:cNvGrpSpPr/>
            <p:nvPr/>
          </p:nvGrpSpPr>
          <p:grpSpPr>
            <a:xfrm rot="0">
              <a:off x="0" y="1255321"/>
              <a:ext cx="272175" cy="27217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4" id="2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5" id="25"/>
          <p:cNvGrpSpPr/>
          <p:nvPr/>
        </p:nvGrpSpPr>
        <p:grpSpPr>
          <a:xfrm rot="5400000">
            <a:off x="16765398" y="9206655"/>
            <a:ext cx="204131" cy="1145622"/>
            <a:chOff x="0" y="0"/>
            <a:chExt cx="272175" cy="1527496"/>
          </a:xfrm>
        </p:grpSpPr>
        <p:grpSp>
          <p:nvGrpSpPr>
            <p:cNvPr name="Group 26" id="26"/>
            <p:cNvGrpSpPr/>
            <p:nvPr/>
          </p:nvGrpSpPr>
          <p:grpSpPr>
            <a:xfrm rot="0">
              <a:off x="0" y="0"/>
              <a:ext cx="272175" cy="27217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8" id="28"/>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9" id="29"/>
            <p:cNvGrpSpPr/>
            <p:nvPr/>
          </p:nvGrpSpPr>
          <p:grpSpPr>
            <a:xfrm rot="0">
              <a:off x="0" y="627661"/>
              <a:ext cx="272175" cy="27217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1" id="31"/>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2" id="32"/>
            <p:cNvGrpSpPr/>
            <p:nvPr/>
          </p:nvGrpSpPr>
          <p:grpSpPr>
            <a:xfrm rot="0">
              <a:off x="0" y="1255321"/>
              <a:ext cx="272175" cy="27217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4" id="34"/>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542052" y="4044178"/>
            <a:ext cx="5716728" cy="11669292"/>
            <a:chOff x="0" y="0"/>
            <a:chExt cx="1505640" cy="3073394"/>
          </a:xfrm>
        </p:grpSpPr>
        <p:sp>
          <p:nvSpPr>
            <p:cNvPr name="Freeform 3" id="3"/>
            <p:cNvSpPr/>
            <p:nvPr/>
          </p:nvSpPr>
          <p:spPr>
            <a:xfrm flipH="false" flipV="false" rot="0">
              <a:off x="0" y="0"/>
              <a:ext cx="1505640" cy="3073394"/>
            </a:xfrm>
            <a:custGeom>
              <a:avLst/>
              <a:gdLst/>
              <a:ahLst/>
              <a:cxnLst/>
              <a:rect r="r" b="b" t="t" l="l"/>
              <a:pathLst>
                <a:path h="3073394" w="1505640">
                  <a:moveTo>
                    <a:pt x="0" y="0"/>
                  </a:moveTo>
                  <a:lnTo>
                    <a:pt x="1505640" y="0"/>
                  </a:lnTo>
                  <a:lnTo>
                    <a:pt x="1505640" y="3073394"/>
                  </a:lnTo>
                  <a:lnTo>
                    <a:pt x="0" y="3073394"/>
                  </a:lnTo>
                  <a:close/>
                </a:path>
              </a:pathLst>
            </a:custGeom>
            <a:solidFill>
              <a:srgbClr val="2B326B"/>
            </a:solidFill>
          </p:spPr>
        </p:sp>
        <p:sp>
          <p:nvSpPr>
            <p:cNvPr name="TextBox 4" id="4"/>
            <p:cNvSpPr txBox="true"/>
            <p:nvPr/>
          </p:nvSpPr>
          <p:spPr>
            <a:xfrm>
              <a:off x="0" y="-47625"/>
              <a:ext cx="1505640" cy="312101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00624" y="1486460"/>
            <a:ext cx="14486752" cy="1430022"/>
            <a:chOff x="0" y="0"/>
            <a:chExt cx="3815441" cy="376631"/>
          </a:xfrm>
        </p:grpSpPr>
        <p:sp>
          <p:nvSpPr>
            <p:cNvPr name="Freeform 6" id="6"/>
            <p:cNvSpPr/>
            <p:nvPr/>
          </p:nvSpPr>
          <p:spPr>
            <a:xfrm flipH="false" flipV="false" rot="0">
              <a:off x="0" y="0"/>
              <a:ext cx="3815441" cy="376631"/>
            </a:xfrm>
            <a:custGeom>
              <a:avLst/>
              <a:gdLst/>
              <a:ahLst/>
              <a:cxnLst/>
              <a:rect r="r" b="b" t="t" l="l"/>
              <a:pathLst>
                <a:path h="376631" w="3815441">
                  <a:moveTo>
                    <a:pt x="0" y="0"/>
                  </a:moveTo>
                  <a:lnTo>
                    <a:pt x="3815441" y="0"/>
                  </a:lnTo>
                  <a:lnTo>
                    <a:pt x="3815441" y="376631"/>
                  </a:lnTo>
                  <a:lnTo>
                    <a:pt x="0" y="376631"/>
                  </a:lnTo>
                  <a:close/>
                </a:path>
              </a:pathLst>
            </a:custGeom>
            <a:solidFill>
              <a:srgbClr val="000000">
                <a:alpha val="0"/>
              </a:srgbClr>
            </a:solidFill>
            <a:ln w="104775" cap="sq">
              <a:solidFill>
                <a:srgbClr val="2B326B"/>
              </a:solidFill>
              <a:prstDash val="solid"/>
              <a:miter/>
            </a:ln>
          </p:spPr>
        </p:sp>
        <p:sp>
          <p:nvSpPr>
            <p:cNvPr name="TextBox 7" id="7"/>
            <p:cNvSpPr txBox="true"/>
            <p:nvPr/>
          </p:nvSpPr>
          <p:spPr>
            <a:xfrm>
              <a:off x="0" y="-47625"/>
              <a:ext cx="3815441" cy="42425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936448" y="5143500"/>
            <a:ext cx="10419345" cy="3814733"/>
          </a:xfrm>
          <a:custGeom>
            <a:avLst/>
            <a:gdLst/>
            <a:ahLst/>
            <a:cxnLst/>
            <a:rect r="r" b="b" t="t" l="l"/>
            <a:pathLst>
              <a:path h="3814733" w="10419345">
                <a:moveTo>
                  <a:pt x="0" y="0"/>
                </a:moveTo>
                <a:lnTo>
                  <a:pt x="10419345" y="0"/>
                </a:lnTo>
                <a:lnTo>
                  <a:pt x="10419345" y="3814733"/>
                </a:lnTo>
                <a:lnTo>
                  <a:pt x="0" y="3814733"/>
                </a:lnTo>
                <a:lnTo>
                  <a:pt x="0" y="0"/>
                </a:lnTo>
                <a:close/>
              </a:path>
            </a:pathLst>
          </a:custGeom>
          <a:blipFill>
            <a:blip r:embed="rId2"/>
            <a:stretch>
              <a:fillRect l="0" t="0" r="0" b="0"/>
            </a:stretch>
          </a:blipFill>
        </p:spPr>
      </p:sp>
      <p:sp>
        <p:nvSpPr>
          <p:cNvPr name="TextBox 9" id="9"/>
          <p:cNvSpPr txBox="true"/>
          <p:nvPr/>
        </p:nvSpPr>
        <p:spPr>
          <a:xfrm rot="0">
            <a:off x="2465876" y="1768394"/>
            <a:ext cx="13539440" cy="856629"/>
          </a:xfrm>
          <a:prstGeom prst="rect">
            <a:avLst/>
          </a:prstGeom>
        </p:spPr>
        <p:txBody>
          <a:bodyPr anchor="t" rtlCol="false" tIns="0" lIns="0" bIns="0" rIns="0">
            <a:spAutoFit/>
          </a:bodyPr>
          <a:lstStyle/>
          <a:p>
            <a:pPr algn="ctr">
              <a:lnSpc>
                <a:spcPts val="6878"/>
              </a:lnSpc>
            </a:pPr>
            <a:r>
              <a:rPr lang="en-US" b="true" sz="5592">
                <a:solidFill>
                  <a:srgbClr val="191C59"/>
                </a:solidFill>
                <a:latin typeface="Montaser Arabic Bold"/>
                <a:ea typeface="Montaser Arabic Bold"/>
                <a:cs typeface="Montaser Arabic Bold"/>
                <a:sym typeface="Montaser Arabic Bold"/>
              </a:rPr>
              <a:t>SEGURIDAD Y CONTROL DE ACCESO</a:t>
            </a:r>
          </a:p>
        </p:txBody>
      </p:sp>
      <p:sp>
        <p:nvSpPr>
          <p:cNvPr name="TextBox 10" id="10"/>
          <p:cNvSpPr txBox="true"/>
          <p:nvPr/>
        </p:nvSpPr>
        <p:spPr>
          <a:xfrm rot="0">
            <a:off x="1107304" y="5330825"/>
            <a:ext cx="4165937" cy="4803775"/>
          </a:xfrm>
          <a:prstGeom prst="rect">
            <a:avLst/>
          </a:prstGeom>
        </p:spPr>
        <p:txBody>
          <a:bodyPr anchor="t" rtlCol="false" tIns="0" lIns="0" bIns="0" rIns="0">
            <a:spAutoFit/>
          </a:bodyPr>
          <a:lstStyle/>
          <a:p>
            <a:pPr algn="just">
              <a:lnSpc>
                <a:spcPts val="3499"/>
              </a:lnSpc>
              <a:spcBef>
                <a:spcPct val="0"/>
              </a:spcBef>
            </a:pPr>
            <a:r>
              <a:rPr lang="en-US" sz="2499">
                <a:solidFill>
                  <a:srgbClr val="FFFFFF"/>
                </a:solidFill>
                <a:latin typeface="Mardoto"/>
                <a:ea typeface="Mardoto"/>
                <a:cs typeface="Mardoto"/>
                <a:sym typeface="Mardoto"/>
              </a:rPr>
              <a:t>Se crearon usuarios con permisos específicos (admin\_user, empleado\_user, auditor\_user). Se asignaron privilegios según el rol, restringiendo acceso a tablas sensibles. Se utilizó GRANT para gestionar accesos y WITH GRANT OPTION para delegar permisos</a:t>
            </a:r>
          </a:p>
        </p:txBody>
      </p:sp>
      <p:sp>
        <p:nvSpPr>
          <p:cNvPr name="TextBox 11" id="11"/>
          <p:cNvSpPr txBox="true"/>
          <p:nvPr/>
        </p:nvSpPr>
        <p:spPr>
          <a:xfrm rot="0">
            <a:off x="1107304" y="4117848"/>
            <a:ext cx="5829144" cy="1025652"/>
          </a:xfrm>
          <a:prstGeom prst="rect">
            <a:avLst/>
          </a:prstGeom>
        </p:spPr>
        <p:txBody>
          <a:bodyPr anchor="t" rtlCol="false" tIns="0" lIns="0" bIns="0" rIns="0">
            <a:spAutoFit/>
          </a:bodyPr>
          <a:lstStyle/>
          <a:p>
            <a:pPr algn="l">
              <a:lnSpc>
                <a:spcPts val="4058"/>
              </a:lnSpc>
            </a:pPr>
            <a:r>
              <a:rPr lang="en-US" sz="3300" u="sng" b="true">
                <a:solidFill>
                  <a:srgbClr val="EDEDED"/>
                </a:solidFill>
                <a:latin typeface="Montaser Arabic Bold"/>
                <a:ea typeface="Montaser Arabic Bold"/>
                <a:cs typeface="Montaser Arabic Bold"/>
                <a:sym typeface="Montaser Arabic Bold"/>
              </a:rPr>
              <a:t>Implementación de Políticas de Seguridad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1028700" y="3933576"/>
            <a:ext cx="4588590" cy="11669292"/>
            <a:chOff x="0" y="0"/>
            <a:chExt cx="1208518" cy="3073394"/>
          </a:xfrm>
        </p:grpSpPr>
        <p:sp>
          <p:nvSpPr>
            <p:cNvPr name="Freeform 3" id="3"/>
            <p:cNvSpPr/>
            <p:nvPr/>
          </p:nvSpPr>
          <p:spPr>
            <a:xfrm flipH="false" flipV="false" rot="0">
              <a:off x="0" y="0"/>
              <a:ext cx="1208518" cy="3073394"/>
            </a:xfrm>
            <a:custGeom>
              <a:avLst/>
              <a:gdLst/>
              <a:ahLst/>
              <a:cxnLst/>
              <a:rect r="r" b="b" t="t" l="l"/>
              <a:pathLst>
                <a:path h="3073394" w="1208518">
                  <a:moveTo>
                    <a:pt x="0" y="0"/>
                  </a:moveTo>
                  <a:lnTo>
                    <a:pt x="1208518" y="0"/>
                  </a:lnTo>
                  <a:lnTo>
                    <a:pt x="1208518" y="3073394"/>
                  </a:lnTo>
                  <a:lnTo>
                    <a:pt x="0" y="3073394"/>
                  </a:lnTo>
                  <a:close/>
                </a:path>
              </a:pathLst>
            </a:custGeom>
            <a:solidFill>
              <a:srgbClr val="2B326B"/>
            </a:solidFill>
          </p:spPr>
        </p:sp>
        <p:sp>
          <p:nvSpPr>
            <p:cNvPr name="TextBox 4" id="4"/>
            <p:cNvSpPr txBox="true"/>
            <p:nvPr/>
          </p:nvSpPr>
          <p:spPr>
            <a:xfrm>
              <a:off x="0" y="-47625"/>
              <a:ext cx="1208518" cy="312101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00624" y="1486460"/>
            <a:ext cx="14486752" cy="1430022"/>
            <a:chOff x="0" y="0"/>
            <a:chExt cx="3815441" cy="376631"/>
          </a:xfrm>
        </p:grpSpPr>
        <p:sp>
          <p:nvSpPr>
            <p:cNvPr name="Freeform 6" id="6"/>
            <p:cNvSpPr/>
            <p:nvPr/>
          </p:nvSpPr>
          <p:spPr>
            <a:xfrm flipH="false" flipV="false" rot="0">
              <a:off x="0" y="0"/>
              <a:ext cx="3815441" cy="376631"/>
            </a:xfrm>
            <a:custGeom>
              <a:avLst/>
              <a:gdLst/>
              <a:ahLst/>
              <a:cxnLst/>
              <a:rect r="r" b="b" t="t" l="l"/>
              <a:pathLst>
                <a:path h="376631" w="3815441">
                  <a:moveTo>
                    <a:pt x="0" y="0"/>
                  </a:moveTo>
                  <a:lnTo>
                    <a:pt x="3815441" y="0"/>
                  </a:lnTo>
                  <a:lnTo>
                    <a:pt x="3815441" y="376631"/>
                  </a:lnTo>
                  <a:lnTo>
                    <a:pt x="0" y="376631"/>
                  </a:lnTo>
                  <a:close/>
                </a:path>
              </a:pathLst>
            </a:custGeom>
            <a:solidFill>
              <a:srgbClr val="000000">
                <a:alpha val="0"/>
              </a:srgbClr>
            </a:solidFill>
            <a:ln w="104775" cap="sq">
              <a:solidFill>
                <a:srgbClr val="2B326B"/>
              </a:solidFill>
              <a:prstDash val="solid"/>
              <a:miter/>
            </a:ln>
          </p:spPr>
        </p:sp>
        <p:sp>
          <p:nvSpPr>
            <p:cNvPr name="TextBox 7" id="7"/>
            <p:cNvSpPr txBox="true"/>
            <p:nvPr/>
          </p:nvSpPr>
          <p:spPr>
            <a:xfrm>
              <a:off x="0" y="-47625"/>
              <a:ext cx="3815441" cy="42425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239322" y="5321302"/>
            <a:ext cx="11762758" cy="2543696"/>
          </a:xfrm>
          <a:custGeom>
            <a:avLst/>
            <a:gdLst/>
            <a:ahLst/>
            <a:cxnLst/>
            <a:rect r="r" b="b" t="t" l="l"/>
            <a:pathLst>
              <a:path h="2543696" w="11762758">
                <a:moveTo>
                  <a:pt x="0" y="0"/>
                </a:moveTo>
                <a:lnTo>
                  <a:pt x="11762758" y="0"/>
                </a:lnTo>
                <a:lnTo>
                  <a:pt x="11762758" y="2543696"/>
                </a:lnTo>
                <a:lnTo>
                  <a:pt x="0" y="2543696"/>
                </a:lnTo>
                <a:lnTo>
                  <a:pt x="0" y="0"/>
                </a:lnTo>
                <a:close/>
              </a:path>
            </a:pathLst>
          </a:custGeom>
          <a:blipFill>
            <a:blip r:embed="rId2"/>
            <a:stretch>
              <a:fillRect l="0" t="0" r="0" b="0"/>
            </a:stretch>
          </a:blipFill>
        </p:spPr>
      </p:sp>
      <p:sp>
        <p:nvSpPr>
          <p:cNvPr name="TextBox 9" id="9"/>
          <p:cNvSpPr txBox="true"/>
          <p:nvPr/>
        </p:nvSpPr>
        <p:spPr>
          <a:xfrm rot="0">
            <a:off x="2465876" y="1768394"/>
            <a:ext cx="13539440" cy="856629"/>
          </a:xfrm>
          <a:prstGeom prst="rect">
            <a:avLst/>
          </a:prstGeom>
        </p:spPr>
        <p:txBody>
          <a:bodyPr anchor="t" rtlCol="false" tIns="0" lIns="0" bIns="0" rIns="0">
            <a:spAutoFit/>
          </a:bodyPr>
          <a:lstStyle/>
          <a:p>
            <a:pPr algn="ctr">
              <a:lnSpc>
                <a:spcPts val="6878"/>
              </a:lnSpc>
            </a:pPr>
            <a:r>
              <a:rPr lang="en-US" b="true" sz="5592">
                <a:solidFill>
                  <a:srgbClr val="191C59"/>
                </a:solidFill>
                <a:latin typeface="Montaser Arabic Bold"/>
                <a:ea typeface="Montaser Arabic Bold"/>
                <a:cs typeface="Montaser Arabic Bold"/>
                <a:sym typeface="Montaser Arabic Bold"/>
              </a:rPr>
              <a:t>SEGURIDAD Y CONTROL DE ACCESO</a:t>
            </a:r>
          </a:p>
        </p:txBody>
      </p:sp>
      <p:sp>
        <p:nvSpPr>
          <p:cNvPr name="TextBox 10" id="10"/>
          <p:cNvSpPr txBox="true"/>
          <p:nvPr/>
        </p:nvSpPr>
        <p:spPr>
          <a:xfrm rot="0">
            <a:off x="1587345" y="5220223"/>
            <a:ext cx="3449180" cy="5241925"/>
          </a:xfrm>
          <a:prstGeom prst="rect">
            <a:avLst/>
          </a:prstGeom>
        </p:spPr>
        <p:txBody>
          <a:bodyPr anchor="t" rtlCol="false" tIns="0" lIns="0" bIns="0" rIns="0">
            <a:spAutoFit/>
          </a:bodyPr>
          <a:lstStyle/>
          <a:p>
            <a:pPr algn="just">
              <a:lnSpc>
                <a:spcPts val="3499"/>
              </a:lnSpc>
            </a:pPr>
            <a:r>
              <a:rPr lang="en-US" sz="2499">
                <a:solidFill>
                  <a:srgbClr val="FFFFFF"/>
                </a:solidFill>
                <a:latin typeface="Mardoto"/>
                <a:ea typeface="Mardoto"/>
                <a:cs typeface="Mardoto"/>
                <a:sym typeface="Mardoto"/>
              </a:rPr>
              <a:t>Se implementó AES\_ENCRYPT para proteger datos como contraseñas. Se utilizaron claves de cifrado seguras de 16 bytes para evitar advertencias de MySQL. Se recuperaron datos mediante AES\_DECRYPT.</a:t>
            </a:r>
          </a:p>
          <a:p>
            <a:pPr algn="just">
              <a:lnSpc>
                <a:spcPts val="3499"/>
              </a:lnSpc>
              <a:spcBef>
                <a:spcPct val="0"/>
              </a:spcBef>
            </a:pPr>
          </a:p>
        </p:txBody>
      </p:sp>
      <p:sp>
        <p:nvSpPr>
          <p:cNvPr name="TextBox 11" id="11"/>
          <p:cNvSpPr txBox="true"/>
          <p:nvPr/>
        </p:nvSpPr>
        <p:spPr>
          <a:xfrm rot="0">
            <a:off x="1587345" y="4258135"/>
            <a:ext cx="3670384" cy="1540002"/>
          </a:xfrm>
          <a:prstGeom prst="rect">
            <a:avLst/>
          </a:prstGeom>
        </p:spPr>
        <p:txBody>
          <a:bodyPr anchor="t" rtlCol="false" tIns="0" lIns="0" bIns="0" rIns="0">
            <a:spAutoFit/>
          </a:bodyPr>
          <a:lstStyle/>
          <a:p>
            <a:pPr algn="l">
              <a:lnSpc>
                <a:spcPts val="4058"/>
              </a:lnSpc>
            </a:pPr>
            <a:r>
              <a:rPr lang="en-US" sz="3300" u="sng" b="true">
                <a:solidFill>
                  <a:srgbClr val="EDEDED"/>
                </a:solidFill>
                <a:latin typeface="Montaser Arabic Bold"/>
                <a:ea typeface="Montaser Arabic Bold"/>
                <a:cs typeface="Montaser Arabic Bold"/>
                <a:sym typeface="Montaser Arabic Bold"/>
              </a:rPr>
              <a:t>Cifrado de Datos Sensibles</a:t>
            </a:r>
          </a:p>
          <a:p>
            <a:pPr algn="l">
              <a:lnSpc>
                <a:spcPts val="405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DED"/>
        </a:solidFill>
      </p:bgPr>
    </p:bg>
    <p:spTree>
      <p:nvGrpSpPr>
        <p:cNvPr id="1" name=""/>
        <p:cNvGrpSpPr/>
        <p:nvPr/>
      </p:nvGrpSpPr>
      <p:grpSpPr>
        <a:xfrm>
          <a:off x="0" y="0"/>
          <a:ext cx="0" cy="0"/>
          <a:chOff x="0" y="0"/>
          <a:chExt cx="0" cy="0"/>
        </a:xfrm>
      </p:grpSpPr>
      <p:grpSp>
        <p:nvGrpSpPr>
          <p:cNvPr name="Group 2" id="2"/>
          <p:cNvGrpSpPr/>
          <p:nvPr/>
        </p:nvGrpSpPr>
        <p:grpSpPr>
          <a:xfrm rot="0">
            <a:off x="1900624" y="1486460"/>
            <a:ext cx="14486752" cy="1430022"/>
            <a:chOff x="0" y="0"/>
            <a:chExt cx="3815441" cy="376631"/>
          </a:xfrm>
        </p:grpSpPr>
        <p:sp>
          <p:nvSpPr>
            <p:cNvPr name="Freeform 3" id="3"/>
            <p:cNvSpPr/>
            <p:nvPr/>
          </p:nvSpPr>
          <p:spPr>
            <a:xfrm flipH="false" flipV="false" rot="0">
              <a:off x="0" y="0"/>
              <a:ext cx="3815441" cy="376631"/>
            </a:xfrm>
            <a:custGeom>
              <a:avLst/>
              <a:gdLst/>
              <a:ahLst/>
              <a:cxnLst/>
              <a:rect r="r" b="b" t="t" l="l"/>
              <a:pathLst>
                <a:path h="376631" w="3815441">
                  <a:moveTo>
                    <a:pt x="0" y="0"/>
                  </a:moveTo>
                  <a:lnTo>
                    <a:pt x="3815441" y="0"/>
                  </a:lnTo>
                  <a:lnTo>
                    <a:pt x="3815441" y="376631"/>
                  </a:lnTo>
                  <a:lnTo>
                    <a:pt x="0" y="376631"/>
                  </a:lnTo>
                  <a:close/>
                </a:path>
              </a:pathLst>
            </a:custGeom>
            <a:solidFill>
              <a:srgbClr val="000000">
                <a:alpha val="0"/>
              </a:srgbClr>
            </a:solidFill>
            <a:ln w="104775" cap="sq">
              <a:solidFill>
                <a:srgbClr val="2B326B"/>
              </a:solidFill>
              <a:prstDash val="solid"/>
              <a:miter/>
            </a:ln>
          </p:spPr>
        </p:sp>
        <p:sp>
          <p:nvSpPr>
            <p:cNvPr name="TextBox 4" id="4"/>
            <p:cNvSpPr txBox="true"/>
            <p:nvPr/>
          </p:nvSpPr>
          <p:spPr>
            <a:xfrm>
              <a:off x="0" y="-47625"/>
              <a:ext cx="3815441" cy="42425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201313" y="4044178"/>
            <a:ext cx="5716728" cy="11669292"/>
            <a:chOff x="0" y="0"/>
            <a:chExt cx="1505640" cy="3073394"/>
          </a:xfrm>
        </p:grpSpPr>
        <p:sp>
          <p:nvSpPr>
            <p:cNvPr name="Freeform 6" id="6"/>
            <p:cNvSpPr/>
            <p:nvPr/>
          </p:nvSpPr>
          <p:spPr>
            <a:xfrm flipH="false" flipV="false" rot="0">
              <a:off x="0" y="0"/>
              <a:ext cx="1505640" cy="3073394"/>
            </a:xfrm>
            <a:custGeom>
              <a:avLst/>
              <a:gdLst/>
              <a:ahLst/>
              <a:cxnLst/>
              <a:rect r="r" b="b" t="t" l="l"/>
              <a:pathLst>
                <a:path h="3073394" w="1505640">
                  <a:moveTo>
                    <a:pt x="0" y="0"/>
                  </a:moveTo>
                  <a:lnTo>
                    <a:pt x="1505640" y="0"/>
                  </a:lnTo>
                  <a:lnTo>
                    <a:pt x="1505640" y="3073394"/>
                  </a:lnTo>
                  <a:lnTo>
                    <a:pt x="0" y="3073394"/>
                  </a:lnTo>
                  <a:close/>
                </a:path>
              </a:pathLst>
            </a:custGeom>
            <a:solidFill>
              <a:srgbClr val="2B326B"/>
            </a:solidFill>
          </p:spPr>
        </p:sp>
        <p:sp>
          <p:nvSpPr>
            <p:cNvPr name="TextBox 7" id="7"/>
            <p:cNvSpPr txBox="true"/>
            <p:nvPr/>
          </p:nvSpPr>
          <p:spPr>
            <a:xfrm>
              <a:off x="0" y="-47625"/>
              <a:ext cx="1505640" cy="312101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49904" y="3203808"/>
            <a:ext cx="9227140" cy="6950470"/>
          </a:xfrm>
          <a:custGeom>
            <a:avLst/>
            <a:gdLst/>
            <a:ahLst/>
            <a:cxnLst/>
            <a:rect r="r" b="b" t="t" l="l"/>
            <a:pathLst>
              <a:path h="6950470" w="9227140">
                <a:moveTo>
                  <a:pt x="0" y="0"/>
                </a:moveTo>
                <a:lnTo>
                  <a:pt x="9227140" y="0"/>
                </a:lnTo>
                <a:lnTo>
                  <a:pt x="9227140" y="6950470"/>
                </a:lnTo>
                <a:lnTo>
                  <a:pt x="0" y="6950470"/>
                </a:lnTo>
                <a:lnTo>
                  <a:pt x="0" y="0"/>
                </a:lnTo>
                <a:close/>
              </a:path>
            </a:pathLst>
          </a:custGeom>
          <a:blipFill>
            <a:blip r:embed="rId2"/>
            <a:stretch>
              <a:fillRect l="0" t="0" r="0" b="0"/>
            </a:stretch>
          </a:blipFill>
        </p:spPr>
      </p:sp>
      <p:sp>
        <p:nvSpPr>
          <p:cNvPr name="TextBox 9" id="9"/>
          <p:cNvSpPr txBox="true"/>
          <p:nvPr/>
        </p:nvSpPr>
        <p:spPr>
          <a:xfrm rot="0">
            <a:off x="2465876" y="1768394"/>
            <a:ext cx="13539440" cy="856629"/>
          </a:xfrm>
          <a:prstGeom prst="rect">
            <a:avLst/>
          </a:prstGeom>
        </p:spPr>
        <p:txBody>
          <a:bodyPr anchor="t" rtlCol="false" tIns="0" lIns="0" bIns="0" rIns="0">
            <a:spAutoFit/>
          </a:bodyPr>
          <a:lstStyle/>
          <a:p>
            <a:pPr algn="ctr">
              <a:lnSpc>
                <a:spcPts val="6878"/>
              </a:lnSpc>
            </a:pPr>
            <a:r>
              <a:rPr lang="en-US" b="true" sz="5592">
                <a:solidFill>
                  <a:srgbClr val="191C59"/>
                </a:solidFill>
                <a:latin typeface="Montaser Arabic Bold"/>
                <a:ea typeface="Montaser Arabic Bold"/>
                <a:cs typeface="Montaser Arabic Bold"/>
                <a:sym typeface="Montaser Arabic Bold"/>
              </a:rPr>
              <a:t>SEGURIDAD Y CONTROL DE ACCESO</a:t>
            </a:r>
          </a:p>
        </p:txBody>
      </p:sp>
      <p:sp>
        <p:nvSpPr>
          <p:cNvPr name="TextBox 10" id="10"/>
          <p:cNvSpPr txBox="true"/>
          <p:nvPr/>
        </p:nvSpPr>
        <p:spPr>
          <a:xfrm rot="0">
            <a:off x="12766566" y="5330825"/>
            <a:ext cx="4165937" cy="5241925"/>
          </a:xfrm>
          <a:prstGeom prst="rect">
            <a:avLst/>
          </a:prstGeom>
        </p:spPr>
        <p:txBody>
          <a:bodyPr anchor="t" rtlCol="false" tIns="0" lIns="0" bIns="0" rIns="0">
            <a:spAutoFit/>
          </a:bodyPr>
          <a:lstStyle/>
          <a:p>
            <a:pPr algn="just">
              <a:lnSpc>
                <a:spcPts val="3499"/>
              </a:lnSpc>
            </a:pPr>
            <a:r>
              <a:rPr lang="en-US" sz="2499">
                <a:solidFill>
                  <a:srgbClr val="FFFFFF"/>
                </a:solidFill>
                <a:latin typeface="Mardoto"/>
                <a:ea typeface="Mardoto"/>
                <a:cs typeface="Mardoto"/>
                <a:sym typeface="Mardoto"/>
              </a:rPr>
              <a:t>Se creó la tabla Auditoria para registrar cambios en la base de datos. Se implementaron triggers (AFTER INSERT, AFTER UPDATE) para monitorear cambios en la tabla Reserva. Se registró automáticamente el usuario y el tipo de acción realizada en la base de datos.</a:t>
            </a:r>
          </a:p>
          <a:p>
            <a:pPr algn="just">
              <a:lnSpc>
                <a:spcPts val="3499"/>
              </a:lnSpc>
              <a:spcBef>
                <a:spcPct val="0"/>
              </a:spcBef>
            </a:pPr>
          </a:p>
        </p:txBody>
      </p:sp>
      <p:sp>
        <p:nvSpPr>
          <p:cNvPr name="TextBox 11" id="11"/>
          <p:cNvSpPr txBox="true"/>
          <p:nvPr/>
        </p:nvSpPr>
        <p:spPr>
          <a:xfrm rot="0">
            <a:off x="12766566" y="4368736"/>
            <a:ext cx="5829144" cy="1025652"/>
          </a:xfrm>
          <a:prstGeom prst="rect">
            <a:avLst/>
          </a:prstGeom>
        </p:spPr>
        <p:txBody>
          <a:bodyPr anchor="t" rtlCol="false" tIns="0" lIns="0" bIns="0" rIns="0">
            <a:spAutoFit/>
          </a:bodyPr>
          <a:lstStyle/>
          <a:p>
            <a:pPr algn="l">
              <a:lnSpc>
                <a:spcPts val="4058"/>
              </a:lnSpc>
            </a:pPr>
            <a:r>
              <a:rPr lang="en-US" sz="3300" u="sng" b="true">
                <a:solidFill>
                  <a:srgbClr val="EDEDED"/>
                </a:solidFill>
                <a:latin typeface="Montaser Arabic Bold"/>
                <a:ea typeface="Montaser Arabic Bold"/>
                <a:cs typeface="Montaser Arabic Bold"/>
                <a:sym typeface="Montaser Arabic Bold"/>
              </a:rPr>
              <a:t>Registro de Auditoría</a:t>
            </a:r>
          </a:p>
          <a:p>
            <a:pPr algn="l">
              <a:lnSpc>
                <a:spcPts val="4058"/>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B326B"/>
        </a:solidFill>
      </p:bgPr>
    </p:bg>
    <p:spTree>
      <p:nvGrpSpPr>
        <p:cNvPr id="1" name=""/>
        <p:cNvGrpSpPr/>
        <p:nvPr/>
      </p:nvGrpSpPr>
      <p:grpSpPr>
        <a:xfrm>
          <a:off x="0" y="0"/>
          <a:ext cx="0" cy="0"/>
          <a:chOff x="0" y="0"/>
          <a:chExt cx="0" cy="0"/>
        </a:xfrm>
      </p:grpSpPr>
      <p:grpSp>
        <p:nvGrpSpPr>
          <p:cNvPr name="Group 2" id="2"/>
          <p:cNvGrpSpPr/>
          <p:nvPr/>
        </p:nvGrpSpPr>
        <p:grpSpPr>
          <a:xfrm rot="0">
            <a:off x="3658432" y="2585393"/>
            <a:ext cx="11693607" cy="4162479"/>
            <a:chOff x="0" y="0"/>
            <a:chExt cx="3555329" cy="1265562"/>
          </a:xfrm>
        </p:grpSpPr>
        <p:sp>
          <p:nvSpPr>
            <p:cNvPr name="Freeform 3" id="3"/>
            <p:cNvSpPr/>
            <p:nvPr/>
          </p:nvSpPr>
          <p:spPr>
            <a:xfrm flipH="false" flipV="false" rot="0">
              <a:off x="0" y="0"/>
              <a:ext cx="3555329" cy="1265562"/>
            </a:xfrm>
            <a:custGeom>
              <a:avLst/>
              <a:gdLst/>
              <a:ahLst/>
              <a:cxnLst/>
              <a:rect r="r" b="b" t="t" l="l"/>
              <a:pathLst>
                <a:path h="1265562" w="3555329">
                  <a:moveTo>
                    <a:pt x="0" y="0"/>
                  </a:moveTo>
                  <a:lnTo>
                    <a:pt x="3555329" y="0"/>
                  </a:lnTo>
                  <a:lnTo>
                    <a:pt x="3555329" y="1265562"/>
                  </a:lnTo>
                  <a:lnTo>
                    <a:pt x="0" y="1265562"/>
                  </a:lnTo>
                  <a:close/>
                </a:path>
              </a:pathLst>
            </a:custGeom>
            <a:solidFill>
              <a:srgbClr val="000000">
                <a:alpha val="0"/>
              </a:srgbClr>
            </a:solidFill>
            <a:ln w="104775" cap="sq">
              <a:solidFill>
                <a:srgbClr val="EDEDED"/>
              </a:solidFill>
              <a:prstDash val="solid"/>
              <a:miter/>
            </a:ln>
          </p:spPr>
        </p:sp>
        <p:sp>
          <p:nvSpPr>
            <p:cNvPr name="TextBox 4" id="4"/>
            <p:cNvSpPr txBox="true"/>
            <p:nvPr/>
          </p:nvSpPr>
          <p:spPr>
            <a:xfrm>
              <a:off x="0" y="-47625"/>
              <a:ext cx="3555329" cy="131318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396520" y="2751502"/>
            <a:ext cx="12217432" cy="3996370"/>
          </a:xfrm>
          <a:prstGeom prst="rect">
            <a:avLst/>
          </a:prstGeom>
        </p:spPr>
        <p:txBody>
          <a:bodyPr anchor="t" rtlCol="false" tIns="0" lIns="0" bIns="0" rIns="0">
            <a:spAutoFit/>
          </a:bodyPr>
          <a:lstStyle/>
          <a:p>
            <a:pPr algn="ctr">
              <a:lnSpc>
                <a:spcPts val="10548"/>
              </a:lnSpc>
            </a:pPr>
            <a:r>
              <a:rPr lang="en-US" b="true" sz="8575">
                <a:solidFill>
                  <a:srgbClr val="FFFFFF"/>
                </a:solidFill>
                <a:latin typeface="Montaser Arabic Bold"/>
                <a:ea typeface="Montaser Arabic Bold"/>
                <a:cs typeface="Montaser Arabic Bold"/>
                <a:sym typeface="Montaser Arabic Bold"/>
              </a:rPr>
              <a:t>RESPALDO Y RECUPERACIÓN DE DATOS</a:t>
            </a:r>
          </a:p>
        </p:txBody>
      </p:sp>
      <p:grpSp>
        <p:nvGrpSpPr>
          <p:cNvPr name="Group 6" id="6"/>
          <p:cNvGrpSpPr/>
          <p:nvPr/>
        </p:nvGrpSpPr>
        <p:grpSpPr>
          <a:xfrm rot="0">
            <a:off x="-1760233" y="-877303"/>
            <a:ext cx="3086100" cy="12041606"/>
            <a:chOff x="0" y="0"/>
            <a:chExt cx="812800" cy="3171452"/>
          </a:xfrm>
        </p:grpSpPr>
        <p:sp>
          <p:nvSpPr>
            <p:cNvPr name="Freeform 7" id="7"/>
            <p:cNvSpPr/>
            <p:nvPr/>
          </p:nvSpPr>
          <p:spPr>
            <a:xfrm flipH="false" flipV="false" rot="0">
              <a:off x="0" y="0"/>
              <a:ext cx="812800" cy="3171452"/>
            </a:xfrm>
            <a:custGeom>
              <a:avLst/>
              <a:gdLst/>
              <a:ahLst/>
              <a:cxnLst/>
              <a:rect r="r" b="b" t="t" l="l"/>
              <a:pathLst>
                <a:path h="3171452" w="812800">
                  <a:moveTo>
                    <a:pt x="0" y="0"/>
                  </a:moveTo>
                  <a:lnTo>
                    <a:pt x="812800" y="0"/>
                  </a:lnTo>
                  <a:lnTo>
                    <a:pt x="812800" y="3171452"/>
                  </a:lnTo>
                  <a:lnTo>
                    <a:pt x="0" y="3171452"/>
                  </a:lnTo>
                  <a:close/>
                </a:path>
              </a:pathLst>
            </a:custGeom>
            <a:solidFill>
              <a:srgbClr val="EDEDED"/>
            </a:solidFill>
          </p:spPr>
        </p:sp>
        <p:sp>
          <p:nvSpPr>
            <p:cNvPr name="TextBox 8" id="8"/>
            <p:cNvSpPr txBox="true"/>
            <p:nvPr/>
          </p:nvSpPr>
          <p:spPr>
            <a:xfrm>
              <a:off x="0" y="-47625"/>
              <a:ext cx="812800" cy="32190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259300" y="-381233"/>
            <a:ext cx="1306415" cy="1409933"/>
            <a:chOff x="0" y="0"/>
            <a:chExt cx="476073" cy="513796"/>
          </a:xfrm>
        </p:grpSpPr>
        <p:sp>
          <p:nvSpPr>
            <p:cNvPr name="Freeform 10" id="10"/>
            <p:cNvSpPr/>
            <p:nvPr/>
          </p:nvSpPr>
          <p:spPr>
            <a:xfrm flipH="false" flipV="false" rot="0">
              <a:off x="0" y="0"/>
              <a:ext cx="476073" cy="513796"/>
            </a:xfrm>
            <a:custGeom>
              <a:avLst/>
              <a:gdLst/>
              <a:ahLst/>
              <a:cxnLst/>
              <a:rect r="r" b="b" t="t" l="l"/>
              <a:pathLst>
                <a:path h="513796" w="476073">
                  <a:moveTo>
                    <a:pt x="0" y="0"/>
                  </a:moveTo>
                  <a:lnTo>
                    <a:pt x="476073" y="0"/>
                  </a:lnTo>
                  <a:lnTo>
                    <a:pt x="476073" y="513796"/>
                  </a:lnTo>
                  <a:lnTo>
                    <a:pt x="0" y="513796"/>
                  </a:lnTo>
                  <a:close/>
                </a:path>
              </a:pathLst>
            </a:custGeom>
            <a:solidFill>
              <a:srgbClr val="EDEDED"/>
            </a:solidFill>
          </p:spPr>
        </p:sp>
        <p:sp>
          <p:nvSpPr>
            <p:cNvPr name="TextBox 11" id="11"/>
            <p:cNvSpPr txBox="true"/>
            <p:nvPr/>
          </p:nvSpPr>
          <p:spPr>
            <a:xfrm>
              <a:off x="0" y="-47625"/>
              <a:ext cx="476073" cy="56142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851253" y="9409711"/>
            <a:ext cx="4046056" cy="2430717"/>
            <a:chOff x="0" y="0"/>
            <a:chExt cx="1065628" cy="640189"/>
          </a:xfrm>
        </p:grpSpPr>
        <p:sp>
          <p:nvSpPr>
            <p:cNvPr name="Freeform 13" id="13"/>
            <p:cNvSpPr/>
            <p:nvPr/>
          </p:nvSpPr>
          <p:spPr>
            <a:xfrm flipH="false" flipV="false" rot="0">
              <a:off x="0" y="0"/>
              <a:ext cx="1065628" cy="640189"/>
            </a:xfrm>
            <a:custGeom>
              <a:avLst/>
              <a:gdLst/>
              <a:ahLst/>
              <a:cxnLst/>
              <a:rect r="r" b="b" t="t" l="l"/>
              <a:pathLst>
                <a:path h="640189" w="1065628">
                  <a:moveTo>
                    <a:pt x="0" y="0"/>
                  </a:moveTo>
                  <a:lnTo>
                    <a:pt x="1065628" y="0"/>
                  </a:lnTo>
                  <a:lnTo>
                    <a:pt x="1065628" y="640189"/>
                  </a:lnTo>
                  <a:lnTo>
                    <a:pt x="0" y="640189"/>
                  </a:lnTo>
                  <a:close/>
                </a:path>
              </a:pathLst>
            </a:custGeom>
            <a:solidFill>
              <a:srgbClr val="EDEDED"/>
            </a:solidFill>
          </p:spPr>
        </p:sp>
        <p:sp>
          <p:nvSpPr>
            <p:cNvPr name="TextBox 14" id="14"/>
            <p:cNvSpPr txBox="true"/>
            <p:nvPr/>
          </p:nvSpPr>
          <p:spPr>
            <a:xfrm>
              <a:off x="0" y="-47625"/>
              <a:ext cx="1065628" cy="687814"/>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3780431" y="7484110"/>
            <a:ext cx="11449610" cy="1986281"/>
          </a:xfrm>
          <a:prstGeom prst="rect">
            <a:avLst/>
          </a:prstGeom>
        </p:spPr>
        <p:txBody>
          <a:bodyPr anchor="t" rtlCol="false" tIns="0" lIns="0" bIns="0" rIns="0">
            <a:spAutoFit/>
          </a:bodyPr>
          <a:lstStyle/>
          <a:p>
            <a:pPr algn="just">
              <a:lnSpc>
                <a:spcPts val="3919"/>
              </a:lnSpc>
            </a:pPr>
            <a:r>
              <a:rPr lang="en-US" sz="2799">
                <a:solidFill>
                  <a:srgbClr val="FFFFFF"/>
                </a:solidFill>
                <a:latin typeface="Mardoto"/>
                <a:ea typeface="Mardoto"/>
                <a:cs typeface="Mardoto"/>
                <a:sym typeface="Mardoto"/>
              </a:rPr>
              <a:t>Se implementaron diversas estrategias de respaldo y recuperación de datos para minimizar la pérdida de información ante fallos inesperados y optimizar el uso de recursos.</a:t>
            </a:r>
          </a:p>
          <a:p>
            <a:pPr algn="just">
              <a:lnSpc>
                <a:spcPts val="3919"/>
              </a:lnSpc>
              <a:spcBef>
                <a:spcPct val="0"/>
              </a:spcBef>
            </a:pPr>
          </a:p>
        </p:txBody>
      </p:sp>
      <p:grpSp>
        <p:nvGrpSpPr>
          <p:cNvPr name="Group 16" id="16"/>
          <p:cNvGrpSpPr/>
          <p:nvPr/>
        </p:nvGrpSpPr>
        <p:grpSpPr>
          <a:xfrm rot="-10800000">
            <a:off x="571692" y="715484"/>
            <a:ext cx="204131" cy="1145622"/>
            <a:chOff x="0" y="0"/>
            <a:chExt cx="272175" cy="1527496"/>
          </a:xfrm>
        </p:grpSpPr>
        <p:grpSp>
          <p:nvGrpSpPr>
            <p:cNvPr name="Group 17" id="17"/>
            <p:cNvGrpSpPr/>
            <p:nvPr/>
          </p:nvGrpSpPr>
          <p:grpSpPr>
            <a:xfrm rot="0">
              <a:off x="0" y="0"/>
              <a:ext cx="272175" cy="27217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19" id="1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0" id="20"/>
            <p:cNvGrpSpPr/>
            <p:nvPr/>
          </p:nvGrpSpPr>
          <p:grpSpPr>
            <a:xfrm rot="0">
              <a:off x="0" y="627661"/>
              <a:ext cx="272175" cy="27217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2" id="2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23" id="23"/>
            <p:cNvGrpSpPr/>
            <p:nvPr/>
          </p:nvGrpSpPr>
          <p:grpSpPr>
            <a:xfrm rot="0">
              <a:off x="0" y="1255321"/>
              <a:ext cx="272175" cy="27217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5" id="2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grpSp>
        <p:nvGrpSpPr>
          <p:cNvPr name="Group 26" id="26"/>
          <p:cNvGrpSpPr/>
          <p:nvPr/>
        </p:nvGrpSpPr>
        <p:grpSpPr>
          <a:xfrm rot="5400000">
            <a:off x="16765398" y="9206655"/>
            <a:ext cx="204131" cy="1145622"/>
            <a:chOff x="0" y="0"/>
            <a:chExt cx="272175" cy="1527496"/>
          </a:xfrm>
        </p:grpSpPr>
        <p:grpSp>
          <p:nvGrpSpPr>
            <p:cNvPr name="Group 27" id="27"/>
            <p:cNvGrpSpPr/>
            <p:nvPr/>
          </p:nvGrpSpPr>
          <p:grpSpPr>
            <a:xfrm rot="0">
              <a:off x="0" y="0"/>
              <a:ext cx="272175" cy="27217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29" id="29"/>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0" id="30"/>
            <p:cNvGrpSpPr/>
            <p:nvPr/>
          </p:nvGrpSpPr>
          <p:grpSpPr>
            <a:xfrm rot="0">
              <a:off x="0" y="627661"/>
              <a:ext cx="272175" cy="27217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2" id="32"/>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nvGrpSpPr>
            <p:cNvPr name="Group 33" id="33"/>
            <p:cNvGrpSpPr/>
            <p:nvPr/>
          </p:nvGrpSpPr>
          <p:grpSpPr>
            <a:xfrm rot="0">
              <a:off x="0" y="1255321"/>
              <a:ext cx="272175" cy="272175"/>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C59"/>
              </a:solidFill>
            </p:spPr>
          </p:sp>
          <p:sp>
            <p:nvSpPr>
              <p:cNvPr name="TextBox 35" id="35"/>
              <p:cNvSpPr txBox="true"/>
              <p:nvPr/>
            </p:nvSpPr>
            <p:spPr>
              <a:xfrm>
                <a:off x="76200" y="28575"/>
                <a:ext cx="660400" cy="708025"/>
              </a:xfrm>
              <a:prstGeom prst="rect">
                <a:avLst/>
              </a:prstGeom>
            </p:spPr>
            <p:txBody>
              <a:bodyPr anchor="ctr" rtlCol="false" tIns="114559" lIns="114559" bIns="114559" rIns="114559"/>
              <a:lstStyle/>
              <a:p>
                <a:pPr algn="ctr">
                  <a:lnSpc>
                    <a:spcPts val="2660"/>
                  </a:lnSpc>
                </a:p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DAGePWG1qO0</dc:identifier>
  <dcterms:modified xsi:type="dcterms:W3CDTF">2011-08-01T06:04:30Z</dcterms:modified>
  <cp:revision>1</cp:revision>
  <dc:title>Presentación Diapositivas Proyecto Final de Grado Profesional Corporativo Azul Marino</dc:title>
</cp:coreProperties>
</file>