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1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637C"/>
    <a:srgbClr val="4A757F"/>
    <a:srgbClr val="766D6B"/>
    <a:srgbClr val="609BA1"/>
    <a:srgbClr val="AEA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14" autoAdjust="0"/>
  </p:normalViewPr>
  <p:slideViewPr>
    <p:cSldViewPr snapToGrid="0">
      <p:cViewPr varScale="1">
        <p:scale>
          <a:sx n="85" d="100"/>
          <a:sy n="85" d="100"/>
        </p:scale>
        <p:origin x="36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10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49421-B439-491F-B032-66975F8039A5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1048711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12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13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14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E9D3A-CE92-49B1-88DB-77195FDE12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E9D3A-CE92-49B1-88DB-77195FDE128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E9D3A-CE92-49B1-88DB-77195FDE128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E9D3A-CE92-49B1-88DB-77195FDE128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E9D3A-CE92-49B1-88DB-77195FDE128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E9D3A-CE92-49B1-88DB-77195FDE128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E9D3A-CE92-49B1-88DB-77195FDE128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E9D3A-CE92-49B1-88DB-77195FDE128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E9D3A-CE92-49B1-88DB-77195FDE128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E9D3A-CE92-49B1-88DB-77195FDE128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E9D3A-CE92-49B1-88DB-77195FDE128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89F291-1B9B-4D86-8DB7-90C38C97E3EA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37DC25-4E81-4EB3-B856-4FF9EB246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7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7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89F291-1B9B-4D86-8DB7-90C38C97E3EA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104867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6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37DC25-4E81-4EB3-B856-4FF9EB246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6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61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89F291-1B9B-4D86-8DB7-90C38C97E3EA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104866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66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37DC25-4E81-4EB3-B856-4FF9EB246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51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52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2020/12/30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4865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4865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4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47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2020/12/30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4864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4864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6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6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89F291-1B9B-4D86-8DB7-90C38C97E3EA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104866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66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37DC25-4E81-4EB3-B856-4FF9EB246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81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82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89F291-1B9B-4D86-8DB7-90C38C97E3EA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104868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68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37DC25-4E81-4EB3-B856-4FF9EB246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86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87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88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89F291-1B9B-4D86-8DB7-90C38C97E3EA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104868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69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37DC25-4E81-4EB3-B856-4FF9EB246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92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93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9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95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96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89F291-1B9B-4D86-8DB7-90C38C97E3EA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104869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698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37DC25-4E81-4EB3-B856-4FF9EB2466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699" name="TextBox 10"/>
          <p:cNvSpPr txBox="1"/>
          <p:nvPr userDrawn="1"/>
        </p:nvSpPr>
        <p:spPr>
          <a:xfrm>
            <a:off x="4014090" y="6483126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5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89F291-1B9B-4D86-8DB7-90C38C97E3EA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104865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65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37DC25-4E81-4EB3-B856-4FF9EB246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89F291-1B9B-4D86-8DB7-90C38C97E3EA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1048701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0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37DC25-4E81-4EB3-B856-4FF9EB246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04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05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06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89F291-1B9B-4D86-8DB7-90C38C97E3EA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104870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0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37DC25-4E81-4EB3-B856-4FF9EB246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70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671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72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89F291-1B9B-4D86-8DB7-90C38C97E3EA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1048673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674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37DC25-4E81-4EB3-B856-4FF9EB246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3.png"/><Relationship Id="rId4" Type="http://schemas.openxmlformats.org/officeDocument/2006/relationships/image" Target="../media/image19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3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25305" y="1067912"/>
            <a:ext cx="3306802" cy="2664421"/>
          </a:xfrm>
          <a:prstGeom prst="rect">
            <a:avLst/>
          </a:prstGeom>
        </p:spPr>
      </p:pic>
      <p:pic>
        <p:nvPicPr>
          <p:cNvPr id="2097153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90" y="878095"/>
            <a:ext cx="2668298" cy="1507198"/>
          </a:xfrm>
          <a:prstGeom prst="rect">
            <a:avLst/>
          </a:prstGeom>
        </p:spPr>
      </p:pic>
      <p:pic>
        <p:nvPicPr>
          <p:cNvPr id="209715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7260" y="2238890"/>
            <a:ext cx="3707987" cy="4908484"/>
          </a:xfrm>
          <a:prstGeom prst="rect">
            <a:avLst/>
          </a:prstGeom>
        </p:spPr>
      </p:pic>
      <p:pic>
        <p:nvPicPr>
          <p:cNvPr id="2097155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2161" y="3037483"/>
            <a:ext cx="1166622" cy="771320"/>
          </a:xfrm>
          <a:prstGeom prst="rect">
            <a:avLst/>
          </a:prstGeom>
        </p:spPr>
      </p:pic>
      <p:pic>
        <p:nvPicPr>
          <p:cNvPr id="2097156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4670" y="2841850"/>
            <a:ext cx="356446" cy="565098"/>
          </a:xfrm>
          <a:prstGeom prst="rect">
            <a:avLst/>
          </a:prstGeom>
        </p:spPr>
      </p:pic>
      <p:pic>
        <p:nvPicPr>
          <p:cNvPr id="2097157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0994" y="3980000"/>
            <a:ext cx="392404" cy="639059"/>
          </a:xfrm>
          <a:prstGeom prst="rect">
            <a:avLst/>
          </a:prstGeom>
        </p:spPr>
      </p:pic>
      <p:pic>
        <p:nvPicPr>
          <p:cNvPr id="2097158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724" y="3454721"/>
            <a:ext cx="286557" cy="466679"/>
          </a:xfrm>
          <a:prstGeom prst="rect">
            <a:avLst/>
          </a:prstGeom>
        </p:spPr>
      </p:pic>
      <p:pic>
        <p:nvPicPr>
          <p:cNvPr id="2097159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8350" y="760109"/>
            <a:ext cx="286557" cy="466679"/>
          </a:xfrm>
          <a:prstGeom prst="rect">
            <a:avLst/>
          </a:prstGeom>
        </p:spPr>
      </p:pic>
      <p:pic>
        <p:nvPicPr>
          <p:cNvPr id="2097160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0729488" y="5245671"/>
            <a:ext cx="338788" cy="551741"/>
          </a:xfrm>
          <a:prstGeom prst="rect">
            <a:avLst/>
          </a:prstGeom>
        </p:spPr>
      </p:pic>
      <p:pic>
        <p:nvPicPr>
          <p:cNvPr id="2097161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20505" y="6403867"/>
            <a:ext cx="1549206" cy="228571"/>
          </a:xfrm>
          <a:prstGeom prst="rect">
            <a:avLst/>
          </a:prstGeom>
        </p:spPr>
      </p:pic>
      <p:pic>
        <p:nvPicPr>
          <p:cNvPr id="2097162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70909" y="6040698"/>
            <a:ext cx="1003998" cy="548480"/>
          </a:xfrm>
          <a:prstGeom prst="rect">
            <a:avLst/>
          </a:prstGeom>
        </p:spPr>
      </p:pic>
      <p:pic>
        <p:nvPicPr>
          <p:cNvPr id="2097163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5079" y="3263995"/>
            <a:ext cx="356446" cy="565098"/>
          </a:xfrm>
          <a:prstGeom prst="rect">
            <a:avLst/>
          </a:prstGeom>
        </p:spPr>
      </p:pic>
      <p:pic>
        <p:nvPicPr>
          <p:cNvPr id="2097164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141341" y="5616065"/>
            <a:ext cx="214291" cy="348989"/>
          </a:xfrm>
          <a:prstGeom prst="rect">
            <a:avLst/>
          </a:prstGeom>
        </p:spPr>
      </p:pic>
      <p:pic>
        <p:nvPicPr>
          <p:cNvPr id="2097165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5904" y="407293"/>
            <a:ext cx="2668298" cy="1507198"/>
          </a:xfrm>
          <a:prstGeom prst="rect">
            <a:avLst/>
          </a:prstGeom>
        </p:spPr>
      </p:pic>
      <p:pic>
        <p:nvPicPr>
          <p:cNvPr id="2097166" name="图片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9264" y="556909"/>
            <a:ext cx="286557" cy="466679"/>
          </a:xfrm>
          <a:prstGeom prst="rect">
            <a:avLst/>
          </a:prstGeom>
        </p:spPr>
      </p:pic>
      <p:pic>
        <p:nvPicPr>
          <p:cNvPr id="2097167" name="图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192620" y="233339"/>
            <a:ext cx="214291" cy="348989"/>
          </a:xfrm>
          <a:prstGeom prst="rect">
            <a:avLst/>
          </a:prstGeom>
        </p:spPr>
      </p:pic>
      <p:pic>
        <p:nvPicPr>
          <p:cNvPr id="2097168" name="图片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00879" y="2375171"/>
            <a:ext cx="286557" cy="466679"/>
          </a:xfrm>
          <a:prstGeom prst="rect">
            <a:avLst/>
          </a:prstGeom>
        </p:spPr>
      </p:pic>
      <p:pic>
        <p:nvPicPr>
          <p:cNvPr id="2097169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02022" y="2084544"/>
            <a:ext cx="228177" cy="361744"/>
          </a:xfrm>
          <a:prstGeom prst="rect">
            <a:avLst/>
          </a:prstGeom>
        </p:spPr>
      </p:pic>
      <p:sp>
        <p:nvSpPr>
          <p:cNvPr id="1048581" name="文本框 33"/>
          <p:cNvSpPr txBox="1"/>
          <p:nvPr/>
        </p:nvSpPr>
        <p:spPr>
          <a:xfrm>
            <a:off x="5906982" y="3755819"/>
            <a:ext cx="3535680" cy="1069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spc="-300" dirty="0">
                <a:solidFill>
                  <a:srgbClr val="609BA1"/>
                </a:solidFill>
                <a:latin typeface="+mj-ea"/>
                <a:ea typeface="+mj-ea"/>
                <a:cs typeface="+mn-ea"/>
                <a:sym typeface="+mn-lt"/>
              </a:rPr>
              <a:t>项目汇报</a:t>
            </a:r>
          </a:p>
        </p:txBody>
      </p:sp>
      <p:sp>
        <p:nvSpPr>
          <p:cNvPr id="1048582" name="文本框 34"/>
          <p:cNvSpPr txBox="1"/>
          <p:nvPr/>
        </p:nvSpPr>
        <p:spPr>
          <a:xfrm>
            <a:off x="5925736" y="4984061"/>
            <a:ext cx="3539816" cy="57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-300" dirty="0">
                <a:solidFill>
                  <a:srgbClr val="766D6B"/>
                </a:solidFill>
                <a:cs typeface="+mn-ea"/>
                <a:sym typeface="+mn-lt"/>
              </a:rPr>
              <a:t>小  组  成  员 ：官  佳  薇  、何  青  蓉  、李  世  超</a:t>
            </a:r>
          </a:p>
        </p:txBody>
      </p:sp>
      <p:sp>
        <p:nvSpPr>
          <p:cNvPr id="1048583" name="文本框 35"/>
          <p:cNvSpPr txBox="1"/>
          <p:nvPr/>
        </p:nvSpPr>
        <p:spPr>
          <a:xfrm>
            <a:off x="3041497" y="846864"/>
            <a:ext cx="4145280" cy="1513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spc="-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58000"/>
                    </a:prstClr>
                  </a:outerShdw>
                </a:effectLst>
                <a:cs typeface="+mn-ea"/>
                <a:sym typeface="+mn-lt"/>
              </a:rPr>
              <a:t>Melody</a:t>
            </a:r>
          </a:p>
        </p:txBody>
      </p:sp>
      <p:sp>
        <p:nvSpPr>
          <p:cNvPr id="1048584" name="文本框 40"/>
          <p:cNvSpPr txBox="1"/>
          <p:nvPr/>
        </p:nvSpPr>
        <p:spPr>
          <a:xfrm>
            <a:off x="7455252" y="1861674"/>
            <a:ext cx="3258447" cy="151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spc="-300" dirty="0">
                <a:solidFill>
                  <a:srgbClr val="BC637C"/>
                </a:solidFill>
                <a:cs typeface="+mn-ea"/>
                <a:sym typeface="+mn-lt"/>
              </a:rPr>
              <a:t>Note</a:t>
            </a:r>
          </a:p>
        </p:txBody>
      </p:sp>
      <p:sp>
        <p:nvSpPr>
          <p:cNvPr id="1048585" name="矩形 1"/>
          <p:cNvSpPr/>
          <p:nvPr/>
        </p:nvSpPr>
        <p:spPr>
          <a:xfrm>
            <a:off x="7296235" y="6186301"/>
            <a:ext cx="3611881" cy="358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766D6B"/>
                </a:solidFill>
                <a:latin typeface="+mj-lt"/>
                <a:cs typeface="+mn-ea"/>
                <a:sym typeface="+mn-lt"/>
              </a:rPr>
              <a:t>汇报人：官佳薇、何青蓉、李世超</a:t>
            </a:r>
            <a:endParaRPr lang="zh-CN" altLang="en-US" sz="1100" dirty="0">
              <a:solidFill>
                <a:srgbClr val="766D6B"/>
              </a:solidFill>
              <a:latin typeface="+mj-lt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1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581014" y="-1931469"/>
            <a:ext cx="4637275" cy="2633793"/>
          </a:xfrm>
          <a:prstGeom prst="rect">
            <a:avLst/>
          </a:prstGeom>
        </p:spPr>
      </p:pic>
      <p:pic>
        <p:nvPicPr>
          <p:cNvPr id="2097242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479" y="948328"/>
            <a:ext cx="2668298" cy="1507198"/>
          </a:xfrm>
          <a:prstGeom prst="rect">
            <a:avLst/>
          </a:prstGeom>
        </p:spPr>
      </p:pic>
      <p:pic>
        <p:nvPicPr>
          <p:cNvPr id="2097243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5642" y="1889668"/>
            <a:ext cx="3803565" cy="5035006"/>
          </a:xfrm>
          <a:prstGeom prst="rect">
            <a:avLst/>
          </a:prstGeom>
        </p:spPr>
      </p:pic>
      <p:pic>
        <p:nvPicPr>
          <p:cNvPr id="2097244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46842" y="4098417"/>
            <a:ext cx="1166622" cy="771320"/>
          </a:xfrm>
          <a:prstGeom prst="rect">
            <a:avLst/>
          </a:prstGeom>
        </p:spPr>
      </p:pic>
      <p:pic>
        <p:nvPicPr>
          <p:cNvPr id="2097245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557" y="2888566"/>
            <a:ext cx="356446" cy="565098"/>
          </a:xfrm>
          <a:prstGeom prst="rect">
            <a:avLst/>
          </a:prstGeom>
        </p:spPr>
      </p:pic>
      <p:pic>
        <p:nvPicPr>
          <p:cNvPr id="2097246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65546" y="-106651"/>
            <a:ext cx="356446" cy="565098"/>
          </a:xfrm>
          <a:prstGeom prst="rect">
            <a:avLst/>
          </a:prstGeom>
        </p:spPr>
      </p:pic>
      <p:pic>
        <p:nvPicPr>
          <p:cNvPr id="2097247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0994" y="3980000"/>
            <a:ext cx="392404" cy="639059"/>
          </a:xfrm>
          <a:prstGeom prst="rect">
            <a:avLst/>
          </a:prstGeom>
        </p:spPr>
      </p:pic>
      <p:pic>
        <p:nvPicPr>
          <p:cNvPr id="2097248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724" y="3454721"/>
            <a:ext cx="286557" cy="466679"/>
          </a:xfrm>
          <a:prstGeom prst="rect">
            <a:avLst/>
          </a:prstGeom>
        </p:spPr>
      </p:pic>
      <p:pic>
        <p:nvPicPr>
          <p:cNvPr id="2097249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0932628" y="5039841"/>
            <a:ext cx="338788" cy="551741"/>
          </a:xfrm>
          <a:prstGeom prst="rect">
            <a:avLst/>
          </a:prstGeom>
        </p:spPr>
      </p:pic>
      <p:pic>
        <p:nvPicPr>
          <p:cNvPr id="2097250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2408" y="6226346"/>
            <a:ext cx="1549206" cy="228571"/>
          </a:xfrm>
          <a:prstGeom prst="rect">
            <a:avLst/>
          </a:prstGeom>
        </p:spPr>
      </p:pic>
      <p:pic>
        <p:nvPicPr>
          <p:cNvPr id="209725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92812" y="5863177"/>
            <a:ext cx="1003998" cy="548480"/>
          </a:xfrm>
          <a:prstGeom prst="rect">
            <a:avLst/>
          </a:prstGeom>
        </p:spPr>
      </p:pic>
      <p:pic>
        <p:nvPicPr>
          <p:cNvPr id="2097252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35225" y="-611414"/>
            <a:ext cx="3079632" cy="1749112"/>
          </a:xfrm>
          <a:prstGeom prst="rect">
            <a:avLst/>
          </a:prstGeom>
        </p:spPr>
      </p:pic>
      <p:pic>
        <p:nvPicPr>
          <p:cNvPr id="2097253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9244" y="1186115"/>
            <a:ext cx="356446" cy="565098"/>
          </a:xfrm>
          <a:prstGeom prst="rect">
            <a:avLst/>
          </a:prstGeom>
        </p:spPr>
      </p:pic>
      <p:pic>
        <p:nvPicPr>
          <p:cNvPr id="2097254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9430632" y="4600388"/>
            <a:ext cx="214291" cy="348989"/>
          </a:xfrm>
          <a:prstGeom prst="rect">
            <a:avLst/>
          </a:prstGeom>
        </p:spPr>
      </p:pic>
      <p:pic>
        <p:nvPicPr>
          <p:cNvPr id="2097255" name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729" y="876061"/>
            <a:ext cx="330065" cy="523274"/>
          </a:xfrm>
          <a:prstGeom prst="rect">
            <a:avLst/>
          </a:prstGeom>
        </p:spPr>
      </p:pic>
      <p:pic>
        <p:nvPicPr>
          <p:cNvPr id="2097256" name="图片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070" y="333611"/>
            <a:ext cx="286422" cy="466459"/>
          </a:xfrm>
          <a:prstGeom prst="rect">
            <a:avLst/>
          </a:prstGeom>
        </p:spPr>
      </p:pic>
      <p:pic>
        <p:nvPicPr>
          <p:cNvPr id="2097257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8164" y="430901"/>
            <a:ext cx="2668298" cy="1507198"/>
          </a:xfrm>
          <a:prstGeom prst="rect">
            <a:avLst/>
          </a:prstGeom>
        </p:spPr>
      </p:pic>
      <p:pic>
        <p:nvPicPr>
          <p:cNvPr id="2097258" name="图片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9264" y="556909"/>
            <a:ext cx="286557" cy="466679"/>
          </a:xfrm>
          <a:prstGeom prst="rect">
            <a:avLst/>
          </a:prstGeom>
        </p:spPr>
      </p:pic>
      <p:pic>
        <p:nvPicPr>
          <p:cNvPr id="2097259" name="图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192620" y="233339"/>
            <a:ext cx="214291" cy="348989"/>
          </a:xfrm>
          <a:prstGeom prst="rect">
            <a:avLst/>
          </a:prstGeom>
        </p:spPr>
      </p:pic>
      <p:pic>
        <p:nvPicPr>
          <p:cNvPr id="209726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2896" y="-106651"/>
            <a:ext cx="286422" cy="466459"/>
          </a:xfrm>
          <a:prstGeom prst="rect">
            <a:avLst/>
          </a:prstGeom>
        </p:spPr>
      </p:pic>
      <p:pic>
        <p:nvPicPr>
          <p:cNvPr id="2097261" name="图片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00879" y="2375171"/>
            <a:ext cx="286557" cy="466679"/>
          </a:xfrm>
          <a:prstGeom prst="rect">
            <a:avLst/>
          </a:prstGeom>
        </p:spPr>
      </p:pic>
      <p:pic>
        <p:nvPicPr>
          <p:cNvPr id="209726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02022" y="2084544"/>
            <a:ext cx="228177" cy="361744"/>
          </a:xfrm>
          <a:prstGeom prst="rect">
            <a:avLst/>
          </a:prstGeom>
        </p:spPr>
      </p:pic>
      <p:pic>
        <p:nvPicPr>
          <p:cNvPr id="2097263" name="图片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7478" y="2252310"/>
            <a:ext cx="187379" cy="305160"/>
          </a:xfrm>
          <a:prstGeom prst="rect">
            <a:avLst/>
          </a:prstGeom>
        </p:spPr>
      </p:pic>
      <p:sp>
        <p:nvSpPr>
          <p:cNvPr id="1048641" name="文本框 38"/>
          <p:cNvSpPr txBox="1"/>
          <p:nvPr/>
        </p:nvSpPr>
        <p:spPr>
          <a:xfrm>
            <a:off x="5478545" y="2668834"/>
            <a:ext cx="4505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-300" dirty="0">
                <a:solidFill>
                  <a:srgbClr val="609BA1"/>
                </a:solidFill>
                <a:latin typeface="+mn-ea"/>
                <a:cs typeface="+mn-ea"/>
                <a:sym typeface="+mn-lt"/>
              </a:rPr>
              <a:t>TH</a:t>
            </a:r>
            <a:r>
              <a:rPr lang="en-US" altLang="zh-CN" sz="9600" b="1" spc="-300" dirty="0">
                <a:solidFill>
                  <a:srgbClr val="BC637C"/>
                </a:solidFill>
                <a:latin typeface="+mn-ea"/>
                <a:cs typeface="+mn-ea"/>
                <a:sym typeface="+mn-lt"/>
              </a:rPr>
              <a:t>AN</a:t>
            </a:r>
            <a:r>
              <a:rPr lang="en-US" altLang="zh-CN" sz="9600" b="1" spc="-300" dirty="0">
                <a:solidFill>
                  <a:srgbClr val="609BA1"/>
                </a:solidFill>
                <a:latin typeface="+mn-ea"/>
                <a:cs typeface="+mn-ea"/>
                <a:sym typeface="+mn-lt"/>
              </a:rPr>
              <a:t>KS</a:t>
            </a:r>
            <a:r>
              <a:rPr lang="en-US" altLang="zh-CN" sz="9600" b="1" spc="-300" dirty="0">
                <a:solidFill>
                  <a:srgbClr val="BC637C"/>
                </a:solidFill>
                <a:latin typeface="+mn-ea"/>
                <a:cs typeface="+mn-ea"/>
                <a:sym typeface="+mn-lt"/>
              </a:rPr>
              <a:t>!</a:t>
            </a:r>
          </a:p>
        </p:txBody>
      </p:sp>
    </p:spTree>
  </p:cSld>
  <p:clrMapOvr>
    <a:masterClrMapping/>
  </p:clrMapOvr>
  <p:transition spd="slow" advClick="0" advTm="5000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980" y="290060"/>
            <a:ext cx="4959329" cy="2400740"/>
          </a:xfrm>
          <a:prstGeom prst="rect">
            <a:avLst/>
          </a:prstGeom>
        </p:spPr>
      </p:pic>
      <p:pic>
        <p:nvPicPr>
          <p:cNvPr id="2097171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02" y="613132"/>
            <a:ext cx="2668298" cy="1507198"/>
          </a:xfrm>
          <a:prstGeom prst="rect">
            <a:avLst/>
          </a:prstGeom>
        </p:spPr>
      </p:pic>
      <p:pic>
        <p:nvPicPr>
          <p:cNvPr id="2097172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8827" y="4347882"/>
            <a:ext cx="1956861" cy="2590414"/>
          </a:xfrm>
          <a:prstGeom prst="rect">
            <a:avLst/>
          </a:prstGeom>
        </p:spPr>
      </p:pic>
      <p:pic>
        <p:nvPicPr>
          <p:cNvPr id="2097173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702" y="4979842"/>
            <a:ext cx="444444" cy="723809"/>
          </a:xfrm>
          <a:prstGeom prst="rect">
            <a:avLst/>
          </a:prstGeom>
        </p:spPr>
      </p:pic>
      <p:pic>
        <p:nvPicPr>
          <p:cNvPr id="2097174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299" y="3342551"/>
            <a:ext cx="356446" cy="565098"/>
          </a:xfrm>
          <a:prstGeom prst="rect">
            <a:avLst/>
          </a:prstGeom>
        </p:spPr>
      </p:pic>
      <p:pic>
        <p:nvPicPr>
          <p:cNvPr id="2097175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2664" y="5384122"/>
            <a:ext cx="392404" cy="639059"/>
          </a:xfrm>
          <a:prstGeom prst="rect">
            <a:avLst/>
          </a:prstGeom>
        </p:spPr>
      </p:pic>
      <p:pic>
        <p:nvPicPr>
          <p:cNvPr id="2097176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3493" y="2457460"/>
            <a:ext cx="286557" cy="466679"/>
          </a:xfrm>
          <a:prstGeom prst="rect">
            <a:avLst/>
          </a:prstGeom>
        </p:spPr>
      </p:pic>
      <p:pic>
        <p:nvPicPr>
          <p:cNvPr id="2097177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63585" y="6309520"/>
            <a:ext cx="1003998" cy="548480"/>
          </a:xfrm>
          <a:prstGeom prst="rect">
            <a:avLst/>
          </a:prstGeom>
        </p:spPr>
      </p:pic>
      <p:sp>
        <p:nvSpPr>
          <p:cNvPr id="1048589" name="文本框 35"/>
          <p:cNvSpPr txBox="1"/>
          <p:nvPr/>
        </p:nvSpPr>
        <p:spPr>
          <a:xfrm>
            <a:off x="4187111" y="1074536"/>
            <a:ext cx="4754880" cy="688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spc="-300" dirty="0">
                <a:solidFill>
                  <a:schemeClr val="bg1"/>
                </a:solidFill>
                <a:cs typeface="+mn-ea"/>
                <a:sym typeface="+mn-lt"/>
              </a:rPr>
              <a:t>项目介绍及任务划分</a:t>
            </a:r>
            <a:endParaRPr lang="en-US" altLang="zh-CN" sz="4000" spc="-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48590" name="文本框 37"/>
          <p:cNvSpPr txBox="1"/>
          <p:nvPr/>
        </p:nvSpPr>
        <p:spPr>
          <a:xfrm>
            <a:off x="1732517" y="967178"/>
            <a:ext cx="917741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spc="-300" dirty="0">
                <a:solidFill>
                  <a:srgbClr val="BC637C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1048591" name="文本框 1"/>
          <p:cNvSpPr txBox="1"/>
          <p:nvPr/>
        </p:nvSpPr>
        <p:spPr>
          <a:xfrm>
            <a:off x="970501" y="3151060"/>
            <a:ext cx="42797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-300" dirty="0">
                <a:solidFill>
                  <a:srgbClr val="BC637C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  <a:cs typeface="+mn-ea"/>
                <a:sym typeface="+mn-lt"/>
              </a:rPr>
              <a:t>项    目   简    介  </a:t>
            </a:r>
            <a:endParaRPr lang="en-US" altLang="zh-CN" sz="2000" spc="-300" dirty="0">
              <a:solidFill>
                <a:srgbClr val="BC637C"/>
              </a:solidFill>
              <a:latin typeface="Adobe 宋体 Std L" panose="02020300000000000000" pitchFamily="18" charset="-122"/>
              <a:ea typeface="Adobe 宋体 Std L" panose="02020300000000000000" pitchFamily="18" charset="-122"/>
              <a:cs typeface="+mn-ea"/>
              <a:sym typeface="+mn-lt"/>
            </a:endParaRPr>
          </a:p>
          <a:p>
            <a:r>
              <a:rPr lang="zh-CN" altLang="en-US" sz="2000" spc="-300" dirty="0">
                <a:solidFill>
                  <a:srgbClr val="BC637C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  <a:cs typeface="+mn-ea"/>
                <a:sym typeface="+mn-lt"/>
              </a:rPr>
              <a:t>灵   感    稍     纵    即   逝  ，</a:t>
            </a:r>
            <a:r>
              <a:rPr lang="zh-CN" altLang="zh-CN" sz="2000" kern="100" dirty="0">
                <a:solidFill>
                  <a:srgbClr val="BC637C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本项目的目标是能够记录下一段小调，以音频形式输入，读取识别其曲调，并制成谱子，最终以钢琴弹奏的形式输出</a:t>
            </a:r>
            <a:r>
              <a:rPr lang="zh-CN" altLang="en-US" sz="2000" kern="100" dirty="0">
                <a:solidFill>
                  <a:srgbClr val="BC637C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kern="100" dirty="0">
                <a:solidFill>
                  <a:srgbClr val="BC637C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依此</a:t>
            </a:r>
            <a:r>
              <a:rPr lang="zh-CN" altLang="zh-CN" sz="2000" kern="100" dirty="0">
                <a:solidFill>
                  <a:srgbClr val="BC637C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sz="2000" kern="100" dirty="0">
                <a:solidFill>
                  <a:srgbClr val="BC637C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一些日常生活中的小</a:t>
            </a:r>
            <a:r>
              <a:rPr lang="zh-CN" altLang="zh-CN" sz="2000" kern="100" dirty="0">
                <a:solidFill>
                  <a:srgbClr val="BC637C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灵感保存起来，以便日后回忆甚至再创作。</a:t>
            </a:r>
          </a:p>
        </p:txBody>
      </p:sp>
      <p:sp>
        <p:nvSpPr>
          <p:cNvPr id="1048592" name="文本框 2"/>
          <p:cNvSpPr txBox="1"/>
          <p:nvPr/>
        </p:nvSpPr>
        <p:spPr>
          <a:xfrm flipH="1">
            <a:off x="6886854" y="3136784"/>
            <a:ext cx="2330606" cy="1958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A757F"/>
                </a:solidFill>
              </a:rPr>
              <a:t>任务划分：</a:t>
            </a:r>
            <a:endParaRPr lang="en-US" altLang="zh-CN" dirty="0">
              <a:solidFill>
                <a:srgbClr val="4A757F"/>
              </a:solidFill>
            </a:endParaRPr>
          </a:p>
          <a:p>
            <a:r>
              <a:rPr lang="zh-CN" altLang="en-US" dirty="0">
                <a:solidFill>
                  <a:srgbClr val="4A757F"/>
                </a:solidFill>
              </a:rPr>
              <a:t>①识别音频生成乐谱；</a:t>
            </a:r>
            <a:endParaRPr lang="en-US" altLang="zh-CN" dirty="0">
              <a:solidFill>
                <a:srgbClr val="4A757F"/>
              </a:solidFill>
            </a:endParaRPr>
          </a:p>
          <a:p>
            <a:r>
              <a:rPr lang="zh-CN" altLang="en-US" dirty="0">
                <a:solidFill>
                  <a:srgbClr val="4A757F"/>
                </a:solidFill>
              </a:rPr>
              <a:t>②根据乐谱弹奏钢琴曲；</a:t>
            </a:r>
            <a:endParaRPr lang="en-US" altLang="zh-CN" dirty="0">
              <a:solidFill>
                <a:srgbClr val="4A757F"/>
              </a:solidFill>
            </a:endParaRPr>
          </a:p>
          <a:p>
            <a:r>
              <a:rPr lang="zh-CN" altLang="en-US" dirty="0">
                <a:solidFill>
                  <a:srgbClr val="4A757F"/>
                </a:solidFill>
              </a:rPr>
              <a:t>③制作用户友好界面，实现音频获取、上传、播放等功能。</a:t>
            </a:r>
          </a:p>
        </p:txBody>
      </p:sp>
    </p:spTree>
  </p:cSld>
  <p:clrMapOvr>
    <a:masterClrMapping/>
  </p:clrMapOvr>
  <p:transition spd="med" advClick="0" advTm="5000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10" y="81166"/>
            <a:ext cx="2109892" cy="1191780"/>
          </a:xfrm>
          <a:prstGeom prst="rect">
            <a:avLst/>
          </a:prstGeom>
        </p:spPr>
      </p:pic>
      <p:pic>
        <p:nvPicPr>
          <p:cNvPr id="2097179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205" y="4307941"/>
            <a:ext cx="444444" cy="723809"/>
          </a:xfrm>
          <a:prstGeom prst="rect">
            <a:avLst/>
          </a:prstGeom>
        </p:spPr>
      </p:pic>
      <p:pic>
        <p:nvPicPr>
          <p:cNvPr id="2097180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0898" y="747801"/>
            <a:ext cx="356446" cy="565098"/>
          </a:xfrm>
          <a:prstGeom prst="rect">
            <a:avLst/>
          </a:prstGeom>
        </p:spPr>
      </p:pic>
      <p:pic>
        <p:nvPicPr>
          <p:cNvPr id="2097181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2559" y="2103523"/>
            <a:ext cx="392404" cy="639059"/>
          </a:xfrm>
          <a:prstGeom prst="rect">
            <a:avLst/>
          </a:prstGeom>
        </p:spPr>
      </p:pic>
      <p:pic>
        <p:nvPicPr>
          <p:cNvPr id="2097182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529" y="2883113"/>
            <a:ext cx="286557" cy="466679"/>
          </a:xfrm>
          <a:prstGeom prst="rect">
            <a:avLst/>
          </a:prstGeom>
        </p:spPr>
      </p:pic>
      <p:sp>
        <p:nvSpPr>
          <p:cNvPr id="1048596" name="文本框 35"/>
          <p:cNvSpPr txBox="1"/>
          <p:nvPr/>
        </p:nvSpPr>
        <p:spPr>
          <a:xfrm>
            <a:off x="2889252" y="175874"/>
            <a:ext cx="4450080" cy="815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spc="-300" dirty="0">
                <a:solidFill>
                  <a:srgbClr val="609BA1"/>
                </a:solidFill>
                <a:cs typeface="+mn-ea"/>
                <a:sym typeface="+mn-lt"/>
              </a:rPr>
              <a:t>音频转乐谱部分</a:t>
            </a:r>
            <a:endParaRPr lang="en-US" altLang="zh-CN" sz="4800" spc="-300" dirty="0">
              <a:solidFill>
                <a:srgbClr val="609BA1"/>
              </a:solidFill>
              <a:cs typeface="+mn-ea"/>
              <a:sym typeface="+mn-lt"/>
            </a:endParaRPr>
          </a:p>
        </p:txBody>
      </p:sp>
      <p:sp>
        <p:nvSpPr>
          <p:cNvPr id="1048597" name="文本框 37"/>
          <p:cNvSpPr txBox="1"/>
          <p:nvPr/>
        </p:nvSpPr>
        <p:spPr>
          <a:xfrm>
            <a:off x="1450515" y="300255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spc="-300" dirty="0">
                <a:solidFill>
                  <a:srgbClr val="BC637C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1048598" name="云形标注 1"/>
          <p:cNvSpPr/>
          <p:nvPr/>
        </p:nvSpPr>
        <p:spPr>
          <a:xfrm rot="206411">
            <a:off x="101458" y="810305"/>
            <a:ext cx="9944093" cy="5958946"/>
          </a:xfrm>
          <a:prstGeom prst="cloudCallout">
            <a:avLst>
              <a:gd name="adj1" fmla="val 61921"/>
              <a:gd name="adj2" fmla="val 5732"/>
            </a:avLst>
          </a:prstGeom>
          <a:solidFill>
            <a:schemeClr val="bg1"/>
          </a:solidFill>
          <a:ln w="19050">
            <a:solidFill>
              <a:srgbClr val="609BA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rgbClr val="4A757F"/>
              </a:solidFill>
              <a:cs typeface="+mn-ea"/>
              <a:sym typeface="+mn-lt"/>
            </a:endParaRPr>
          </a:p>
        </p:txBody>
      </p:sp>
      <p:pic>
        <p:nvPicPr>
          <p:cNvPr id="2097183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7584" y="4307941"/>
            <a:ext cx="1884416" cy="2569658"/>
          </a:xfrm>
          <a:prstGeom prst="rect">
            <a:avLst/>
          </a:prstGeom>
        </p:spPr>
      </p:pic>
      <p:sp>
        <p:nvSpPr>
          <p:cNvPr id="1048599" name="文本框 1"/>
          <p:cNvSpPr txBox="1"/>
          <p:nvPr/>
        </p:nvSpPr>
        <p:spPr>
          <a:xfrm flipH="1">
            <a:off x="1401157" y="1589448"/>
            <a:ext cx="799974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A757F"/>
                </a:solidFill>
                <a:cs typeface="+mn-ea"/>
                <a:sym typeface="+mn-lt"/>
              </a:rPr>
              <a:t>实现以钢琴音为基础。</a:t>
            </a:r>
            <a:endParaRPr lang="en-US" altLang="zh-CN" dirty="0">
              <a:solidFill>
                <a:srgbClr val="4A757F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A757F"/>
                </a:solidFill>
                <a:cs typeface="+mn-ea"/>
                <a:sym typeface="+mn-lt"/>
              </a:rPr>
              <a:t>1.</a:t>
            </a:r>
            <a:r>
              <a:rPr lang="zh-CN" altLang="zh-CN" dirty="0">
                <a:solidFill>
                  <a:srgbClr val="4A757F"/>
                </a:solidFill>
                <a:cs typeface="+mn-ea"/>
                <a:sym typeface="+mn-lt"/>
              </a:rPr>
              <a:t>音频降噪</a:t>
            </a:r>
            <a:endParaRPr lang="en-US" altLang="zh-CN" dirty="0">
              <a:solidFill>
                <a:srgbClr val="4A757F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A757F"/>
                </a:solidFill>
                <a:cs typeface="+mn-ea"/>
                <a:sym typeface="+mn-lt"/>
              </a:rPr>
              <a:t>2.</a:t>
            </a:r>
            <a:r>
              <a:rPr lang="zh-CN" altLang="en-US" dirty="0">
                <a:solidFill>
                  <a:srgbClr val="4A757F"/>
                </a:solidFill>
                <a:cs typeface="+mn-ea"/>
                <a:sym typeface="+mn-lt"/>
              </a:rPr>
              <a:t>音符端点检测</a:t>
            </a:r>
            <a:endParaRPr lang="en-US" altLang="zh-CN" dirty="0">
              <a:solidFill>
                <a:srgbClr val="4A757F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A757F"/>
                </a:solidFill>
              </a:rPr>
              <a:t>     </a:t>
            </a:r>
            <a:r>
              <a:rPr lang="zh-CN" altLang="zh-CN" dirty="0">
                <a:solidFill>
                  <a:srgbClr val="4A757F"/>
                </a:solidFill>
              </a:rPr>
              <a:t>借助</a:t>
            </a:r>
            <a:r>
              <a:rPr lang="en-US" altLang="zh-CN" dirty="0" err="1">
                <a:solidFill>
                  <a:srgbClr val="4A757F"/>
                </a:solidFill>
              </a:rPr>
              <a:t>librosa</a:t>
            </a:r>
            <a:r>
              <a:rPr lang="zh-CN" altLang="zh-CN" dirty="0">
                <a:solidFill>
                  <a:srgbClr val="4A757F"/>
                </a:solidFill>
              </a:rPr>
              <a:t>库，进行初步的音频端点检测，返回每个端点的起始时间</a:t>
            </a:r>
            <a:r>
              <a:rPr lang="zh-CN" altLang="en-US" dirty="0">
                <a:solidFill>
                  <a:srgbClr val="4A757F"/>
                </a:solidFill>
              </a:rPr>
              <a:t>；</a:t>
            </a:r>
            <a:endParaRPr lang="en-US" altLang="zh-CN" dirty="0">
              <a:solidFill>
                <a:srgbClr val="4A757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A757F"/>
                </a:solidFill>
                <a:cs typeface="+mn-ea"/>
                <a:sym typeface="+mn-lt"/>
              </a:rPr>
              <a:t>3.</a:t>
            </a:r>
            <a:r>
              <a:rPr lang="zh-CN" altLang="zh-CN" dirty="0">
                <a:solidFill>
                  <a:srgbClr val="4A757F"/>
                </a:solidFill>
              </a:rPr>
              <a:t>使用数字表示钢琴</a:t>
            </a:r>
            <a:r>
              <a:rPr lang="en-US" altLang="zh-CN" dirty="0">
                <a:solidFill>
                  <a:srgbClr val="4A757F"/>
                </a:solidFill>
              </a:rPr>
              <a:t>88</a:t>
            </a:r>
            <a:r>
              <a:rPr lang="zh-CN" altLang="zh-CN" dirty="0">
                <a:solidFill>
                  <a:srgbClr val="4A757F"/>
                </a:solidFill>
              </a:rPr>
              <a:t>个琴键，构建映射关系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A757F"/>
                </a:solidFill>
              </a:rPr>
              <a:t>     </a:t>
            </a:r>
            <a:r>
              <a:rPr lang="zh-CN" altLang="zh-CN" dirty="0">
                <a:solidFill>
                  <a:srgbClr val="4A757F"/>
                </a:solidFill>
              </a:rPr>
              <a:t>对分段后的每一小段音频，计算对应的音符：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4A757F"/>
                </a:solidFill>
              </a:rPr>
              <a:t>(1).</a:t>
            </a:r>
            <a:r>
              <a:rPr lang="zh-CN" altLang="zh-CN" dirty="0">
                <a:solidFill>
                  <a:srgbClr val="4A757F"/>
                </a:solidFill>
              </a:rPr>
              <a:t>依据阈值对音频</a:t>
            </a:r>
            <a:r>
              <a:rPr lang="en-US" altLang="zh-CN" dirty="0">
                <a:solidFill>
                  <a:srgbClr val="4A757F"/>
                </a:solidFill>
              </a:rPr>
              <a:t>FFT</a:t>
            </a:r>
            <a:r>
              <a:rPr lang="zh-CN" altLang="zh-CN" dirty="0">
                <a:solidFill>
                  <a:srgbClr val="4A757F"/>
                </a:solidFill>
              </a:rPr>
              <a:t>频率裁剪</a:t>
            </a:r>
            <a:r>
              <a:rPr lang="zh-CN" altLang="en-US" dirty="0">
                <a:solidFill>
                  <a:srgbClr val="4A757F"/>
                </a:solidFill>
              </a:rPr>
              <a:t>：</a:t>
            </a:r>
            <a:endParaRPr lang="en-US" altLang="zh-CN" dirty="0">
              <a:solidFill>
                <a:srgbClr val="4A757F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4A757F"/>
                </a:solidFill>
              </a:rPr>
              <a:t>     a).</a:t>
            </a:r>
            <a:r>
              <a:rPr lang="zh-CN" altLang="zh-CN" dirty="0">
                <a:solidFill>
                  <a:srgbClr val="4A757F"/>
                </a:solidFill>
              </a:rPr>
              <a:t>音频长度阈值</a:t>
            </a:r>
            <a:r>
              <a:rPr lang="zh-CN" altLang="en-US" dirty="0">
                <a:solidFill>
                  <a:srgbClr val="4A757F"/>
                </a:solidFill>
              </a:rPr>
              <a:t>：只</a:t>
            </a:r>
            <a:r>
              <a:rPr lang="zh-CN" altLang="zh-CN" dirty="0">
                <a:solidFill>
                  <a:srgbClr val="4A757F"/>
                </a:solidFill>
              </a:rPr>
              <a:t>对时长超过阈值的音频进行音符检测，避免噪声过大。</a:t>
            </a:r>
            <a:endParaRPr lang="en-US" altLang="zh-CN" dirty="0">
              <a:solidFill>
                <a:srgbClr val="4A757F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4A757F"/>
                </a:solidFill>
              </a:rPr>
              <a:t>     b).</a:t>
            </a:r>
            <a:r>
              <a:rPr lang="zh-CN" altLang="zh-CN" dirty="0">
                <a:solidFill>
                  <a:srgbClr val="4A757F"/>
                </a:solidFill>
              </a:rPr>
              <a:t>强度阈值</a:t>
            </a:r>
            <a:r>
              <a:rPr lang="zh-CN" altLang="en-US" dirty="0">
                <a:solidFill>
                  <a:srgbClr val="4A757F"/>
                </a:solidFill>
              </a:rPr>
              <a:t>：</a:t>
            </a:r>
            <a:r>
              <a:rPr lang="zh-CN" altLang="zh-CN" dirty="0">
                <a:solidFill>
                  <a:srgbClr val="4A757F"/>
                </a:solidFill>
              </a:rPr>
              <a:t>对音频进行快速傅里叶变换（</a:t>
            </a:r>
            <a:r>
              <a:rPr lang="en-US" altLang="zh-CN" dirty="0">
                <a:solidFill>
                  <a:srgbClr val="4A757F"/>
                </a:solidFill>
              </a:rPr>
              <a:t>FFT</a:t>
            </a:r>
            <a:r>
              <a:rPr lang="zh-CN" altLang="zh-CN" dirty="0">
                <a:solidFill>
                  <a:srgbClr val="4A757F"/>
                </a:solidFill>
              </a:rPr>
              <a:t>），得到不同频率对应的强度，保存强度值大于给定</a:t>
            </a:r>
            <a:r>
              <a:rPr lang="en-US" altLang="zh-CN" dirty="0">
                <a:solidFill>
                  <a:srgbClr val="4A757F"/>
                </a:solidFill>
              </a:rPr>
              <a:t>threshold</a:t>
            </a:r>
            <a:r>
              <a:rPr lang="zh-CN" altLang="zh-CN" dirty="0">
                <a:solidFill>
                  <a:srgbClr val="4A757F"/>
                </a:solidFill>
              </a:rPr>
              <a:t>的频率。</a:t>
            </a:r>
            <a:endParaRPr lang="en-US" altLang="zh-CN" dirty="0">
              <a:solidFill>
                <a:srgbClr val="4A757F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2097184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1510599">
            <a:off x="2457114" y="5762131"/>
            <a:ext cx="1341210" cy="1299557"/>
          </a:xfrm>
          <a:prstGeom prst="rect">
            <a:avLst/>
          </a:prstGeom>
        </p:spPr>
      </p:pic>
    </p:spTree>
  </p:cSld>
  <p:clrMapOvr>
    <a:masterClrMapping/>
  </p:clrMapOvr>
  <p:transition spd="slow" advClick="0" advTm="5000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5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100000">
            <a:off x="8039946" y="1315802"/>
            <a:ext cx="2501587" cy="1841270"/>
          </a:xfrm>
          <a:prstGeom prst="rect">
            <a:avLst/>
          </a:prstGeom>
        </p:spPr>
      </p:pic>
      <p:pic>
        <p:nvPicPr>
          <p:cNvPr id="209718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9809" y="4166539"/>
            <a:ext cx="444444" cy="723809"/>
          </a:xfrm>
          <a:prstGeom prst="rect">
            <a:avLst/>
          </a:prstGeom>
        </p:spPr>
      </p:pic>
      <p:pic>
        <p:nvPicPr>
          <p:cNvPr id="2097187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7558" y="2645665"/>
            <a:ext cx="356446" cy="565098"/>
          </a:xfrm>
          <a:prstGeom prst="rect">
            <a:avLst/>
          </a:prstGeom>
        </p:spPr>
      </p:pic>
      <p:pic>
        <p:nvPicPr>
          <p:cNvPr id="2097188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2120" y="3946318"/>
            <a:ext cx="392404" cy="639059"/>
          </a:xfrm>
          <a:prstGeom prst="rect">
            <a:avLst/>
          </a:prstGeom>
        </p:spPr>
      </p:pic>
      <p:pic>
        <p:nvPicPr>
          <p:cNvPr id="2097189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602" y="2010715"/>
            <a:ext cx="286557" cy="466679"/>
          </a:xfrm>
          <a:prstGeom prst="rect">
            <a:avLst/>
          </a:prstGeom>
        </p:spPr>
      </p:pic>
      <p:pic>
        <p:nvPicPr>
          <p:cNvPr id="2097190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205" y="6112110"/>
            <a:ext cx="1549206" cy="228571"/>
          </a:xfrm>
          <a:prstGeom prst="rect">
            <a:avLst/>
          </a:prstGeom>
        </p:spPr>
      </p:pic>
      <p:pic>
        <p:nvPicPr>
          <p:cNvPr id="209719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609" y="5748941"/>
            <a:ext cx="1003998" cy="548480"/>
          </a:xfrm>
          <a:prstGeom prst="rect">
            <a:avLst/>
          </a:prstGeom>
        </p:spPr>
      </p:pic>
      <p:sp>
        <p:nvSpPr>
          <p:cNvPr id="1048603" name="云形标注 1"/>
          <p:cNvSpPr/>
          <p:nvPr/>
        </p:nvSpPr>
        <p:spPr>
          <a:xfrm>
            <a:off x="885032" y="1378952"/>
            <a:ext cx="8219219" cy="4585883"/>
          </a:xfrm>
          <a:prstGeom prst="cloudCallout">
            <a:avLst>
              <a:gd name="adj1" fmla="val 61921"/>
              <a:gd name="adj2" fmla="val 5732"/>
            </a:avLst>
          </a:prstGeom>
          <a:solidFill>
            <a:schemeClr val="bg1"/>
          </a:solidFill>
          <a:ln w="19050">
            <a:solidFill>
              <a:srgbClr val="609BA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604" name="文本框 18"/>
          <p:cNvSpPr txBox="1"/>
          <p:nvPr/>
        </p:nvSpPr>
        <p:spPr>
          <a:xfrm>
            <a:off x="1765829" y="2576298"/>
            <a:ext cx="6673969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4A757F"/>
                </a:solidFill>
              </a:rPr>
              <a:t> c).</a:t>
            </a:r>
            <a:r>
              <a:rPr lang="zh-CN" altLang="zh-CN" dirty="0">
                <a:solidFill>
                  <a:srgbClr val="4A757F"/>
                </a:solidFill>
              </a:rPr>
              <a:t>频率阈值</a:t>
            </a:r>
            <a:r>
              <a:rPr lang="zh-CN" altLang="en-US" dirty="0">
                <a:solidFill>
                  <a:srgbClr val="4A757F"/>
                </a:solidFill>
              </a:rPr>
              <a:t>：</a:t>
            </a:r>
            <a:r>
              <a:rPr lang="zh-CN" altLang="zh-CN" dirty="0">
                <a:solidFill>
                  <a:srgbClr val="4A757F"/>
                </a:solidFill>
              </a:rPr>
              <a:t>设定一个全局适用的最小频率和最大频率，仅保留</a:t>
            </a:r>
            <a:r>
              <a:rPr lang="en-US" altLang="zh-CN" dirty="0">
                <a:solidFill>
                  <a:srgbClr val="4A757F"/>
                </a:solidFill>
              </a:rPr>
              <a:t>  	        </a:t>
            </a:r>
            <a:r>
              <a:rPr lang="zh-CN" altLang="zh-CN" dirty="0">
                <a:solidFill>
                  <a:srgbClr val="4A757F"/>
                </a:solidFill>
              </a:rPr>
              <a:t>二者的中间频率。</a:t>
            </a:r>
            <a:endParaRPr lang="en-US" altLang="zh-CN" dirty="0">
              <a:solidFill>
                <a:srgbClr val="4A757F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4A757F"/>
                </a:solidFill>
              </a:rPr>
              <a:t>   (2).</a:t>
            </a:r>
            <a:r>
              <a:rPr lang="zh-CN" altLang="zh-CN" dirty="0">
                <a:solidFill>
                  <a:srgbClr val="4A757F"/>
                </a:solidFill>
              </a:rPr>
              <a:t>对</a:t>
            </a:r>
            <a:r>
              <a:rPr lang="en-US" altLang="zh-CN" dirty="0">
                <a:solidFill>
                  <a:srgbClr val="4A757F"/>
                </a:solidFill>
              </a:rPr>
              <a:t>FFT</a:t>
            </a:r>
            <a:r>
              <a:rPr lang="zh-CN" altLang="zh-CN" dirty="0">
                <a:solidFill>
                  <a:srgbClr val="4A757F"/>
                </a:solidFill>
              </a:rPr>
              <a:t>得到的频率聚类，通过丢弃谐波找到主要的频率值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4A757F"/>
                </a:solidFill>
              </a:rPr>
              <a:t>   (3).</a:t>
            </a:r>
            <a:r>
              <a:rPr lang="zh-CN" altLang="zh-CN" dirty="0">
                <a:solidFill>
                  <a:srgbClr val="4A757F"/>
                </a:solidFill>
              </a:rPr>
              <a:t>根据函数映射换算成</a:t>
            </a:r>
            <a:r>
              <a:rPr lang="en-US" altLang="zh-CN" dirty="0">
                <a:solidFill>
                  <a:srgbClr val="4A757F"/>
                </a:solidFill>
              </a:rPr>
              <a:t>midi</a:t>
            </a:r>
            <a:r>
              <a:rPr lang="zh-CN" altLang="zh-CN" dirty="0">
                <a:solidFill>
                  <a:srgbClr val="4A757F"/>
                </a:solidFill>
              </a:rPr>
              <a:t>库支持的音符值</a:t>
            </a:r>
            <a:endParaRPr lang="en-US" altLang="zh-CN" dirty="0">
              <a:solidFill>
                <a:srgbClr val="4A757F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4A757F"/>
                </a:solidFill>
              </a:rPr>
              <a:t>4. </a:t>
            </a:r>
            <a:r>
              <a:rPr lang="en-US" altLang="zh-CN" dirty="0" err="1">
                <a:solidFill>
                  <a:srgbClr val="4A757F"/>
                </a:solidFill>
              </a:rPr>
              <a:t>LilyPond</a:t>
            </a:r>
            <a:r>
              <a:rPr lang="zh-CN" altLang="en-US" dirty="0">
                <a:solidFill>
                  <a:srgbClr val="4A757F"/>
                </a:solidFill>
              </a:rPr>
              <a:t>打谱</a:t>
            </a:r>
            <a:endParaRPr lang="zh-CN" altLang="zh-CN" dirty="0">
              <a:solidFill>
                <a:srgbClr val="4A757F"/>
              </a:solidFill>
            </a:endParaRPr>
          </a:p>
        </p:txBody>
      </p:sp>
      <p:pic>
        <p:nvPicPr>
          <p:cNvPr id="209719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4116" y="3071931"/>
            <a:ext cx="4512716" cy="3651442"/>
          </a:xfrm>
          <a:prstGeom prst="rect">
            <a:avLst/>
          </a:prstGeom>
        </p:spPr>
      </p:pic>
      <p:pic>
        <p:nvPicPr>
          <p:cNvPr id="2097193" name="图片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158" y="36514"/>
            <a:ext cx="2309856" cy="1304731"/>
          </a:xfrm>
          <a:prstGeom prst="rect">
            <a:avLst/>
          </a:prstGeom>
        </p:spPr>
      </p:pic>
      <p:sp>
        <p:nvSpPr>
          <p:cNvPr id="1048605" name="文本框 23"/>
          <p:cNvSpPr txBox="1"/>
          <p:nvPr/>
        </p:nvSpPr>
        <p:spPr>
          <a:xfrm>
            <a:off x="1767898" y="374486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spc="-300" dirty="0">
                <a:solidFill>
                  <a:srgbClr val="BC637C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1048606" name="文本框 24"/>
          <p:cNvSpPr txBox="1"/>
          <p:nvPr/>
        </p:nvSpPr>
        <p:spPr>
          <a:xfrm>
            <a:off x="3361090" y="398556"/>
            <a:ext cx="6278880" cy="815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spc="-300" dirty="0">
                <a:solidFill>
                  <a:srgbClr val="609BA1"/>
                </a:solidFill>
                <a:cs typeface="+mn-ea"/>
                <a:sym typeface="+mn-lt"/>
              </a:rPr>
              <a:t>音频转乐谱部分（续）</a:t>
            </a:r>
            <a:endParaRPr lang="en-US" altLang="zh-CN" sz="4800" spc="-300" dirty="0">
              <a:solidFill>
                <a:srgbClr val="609BA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5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4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564" y="96841"/>
            <a:ext cx="2174911" cy="1228507"/>
          </a:xfrm>
          <a:prstGeom prst="rect">
            <a:avLst/>
          </a:prstGeom>
        </p:spPr>
      </p:pic>
      <p:pic>
        <p:nvPicPr>
          <p:cNvPr id="2097195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701" y="3887916"/>
            <a:ext cx="444444" cy="723809"/>
          </a:xfrm>
          <a:prstGeom prst="rect">
            <a:avLst/>
          </a:prstGeom>
        </p:spPr>
      </p:pic>
      <p:pic>
        <p:nvPicPr>
          <p:cNvPr id="2097196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7558" y="2645665"/>
            <a:ext cx="356446" cy="565098"/>
          </a:xfrm>
          <a:prstGeom prst="rect">
            <a:avLst/>
          </a:prstGeom>
        </p:spPr>
      </p:pic>
      <p:pic>
        <p:nvPicPr>
          <p:cNvPr id="2097197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602" y="2010715"/>
            <a:ext cx="286557" cy="466679"/>
          </a:xfrm>
          <a:prstGeom prst="rect">
            <a:avLst/>
          </a:prstGeom>
        </p:spPr>
      </p:pic>
      <p:pic>
        <p:nvPicPr>
          <p:cNvPr id="209719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205" y="6112110"/>
            <a:ext cx="1549206" cy="228571"/>
          </a:xfrm>
          <a:prstGeom prst="rect">
            <a:avLst/>
          </a:prstGeom>
        </p:spPr>
      </p:pic>
      <p:pic>
        <p:nvPicPr>
          <p:cNvPr id="2097199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609" y="5748941"/>
            <a:ext cx="1003998" cy="548480"/>
          </a:xfrm>
          <a:prstGeom prst="rect">
            <a:avLst/>
          </a:prstGeom>
        </p:spPr>
      </p:pic>
      <p:pic>
        <p:nvPicPr>
          <p:cNvPr id="2097200" name="图片 20"/>
          <p:cNvPicPr>
            <a:picLocks noChangeAspect="1"/>
          </p:cNvPicPr>
          <p:nvPr/>
        </p:nvPicPr>
        <p:blipFill>
          <a:blip r:embed="rId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989251" y="4088905"/>
            <a:ext cx="3081429" cy="2954505"/>
          </a:xfrm>
          <a:prstGeom prst="rect">
            <a:avLst/>
          </a:prstGeom>
        </p:spPr>
      </p:pic>
      <p:pic>
        <p:nvPicPr>
          <p:cNvPr id="2097201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4155" y="-645954"/>
            <a:ext cx="2835378" cy="4533870"/>
          </a:xfrm>
          <a:prstGeom prst="rect">
            <a:avLst/>
          </a:prstGeom>
        </p:spPr>
      </p:pic>
      <p:sp>
        <p:nvSpPr>
          <p:cNvPr id="1048610" name="文本框 18"/>
          <p:cNvSpPr txBox="1"/>
          <p:nvPr/>
        </p:nvSpPr>
        <p:spPr>
          <a:xfrm>
            <a:off x="1838411" y="1474900"/>
            <a:ext cx="584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BC637C"/>
                </a:solidFill>
              </a:rPr>
              <a:t>例：输入小星星</a:t>
            </a:r>
            <a:r>
              <a:rPr lang="zh-CN" altLang="en-US" dirty="0">
                <a:solidFill>
                  <a:srgbClr val="BC637C"/>
                </a:solidFill>
              </a:rPr>
              <a:t>音频</a:t>
            </a:r>
            <a:endParaRPr lang="zh-CN" altLang="zh-CN" dirty="0">
              <a:solidFill>
                <a:srgbClr val="BC637C"/>
              </a:solidFill>
            </a:endParaRPr>
          </a:p>
        </p:txBody>
      </p:sp>
      <p:sp>
        <p:nvSpPr>
          <p:cNvPr id="1048611" name="文本框 19"/>
          <p:cNvSpPr txBox="1"/>
          <p:nvPr/>
        </p:nvSpPr>
        <p:spPr>
          <a:xfrm>
            <a:off x="1767898" y="374486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spc="-300" dirty="0">
                <a:solidFill>
                  <a:srgbClr val="BC637C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1048612" name="文本框 21"/>
          <p:cNvSpPr txBox="1"/>
          <p:nvPr/>
        </p:nvSpPr>
        <p:spPr>
          <a:xfrm>
            <a:off x="3242847" y="341020"/>
            <a:ext cx="6278880" cy="815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spc="-300" dirty="0">
                <a:solidFill>
                  <a:srgbClr val="609BA1"/>
                </a:solidFill>
                <a:cs typeface="+mn-ea"/>
                <a:sym typeface="+mn-lt"/>
              </a:rPr>
              <a:t>音频转乐谱部分（续）</a:t>
            </a:r>
            <a:endParaRPr lang="en-US" altLang="zh-CN" sz="4800" spc="-300" dirty="0">
              <a:solidFill>
                <a:srgbClr val="609BA1"/>
              </a:solidFill>
              <a:cs typeface="+mn-ea"/>
              <a:sym typeface="+mn-lt"/>
            </a:endParaRPr>
          </a:p>
        </p:txBody>
      </p:sp>
      <p:pic>
        <p:nvPicPr>
          <p:cNvPr id="2097202" name="图片 22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2292448" y="2094679"/>
            <a:ext cx="6104534" cy="22321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6C8E53D-E111-4F55-8C20-EEA8DC42D9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19321" y="4611725"/>
            <a:ext cx="3850788" cy="2011606"/>
          </a:xfrm>
          <a:prstGeom prst="rect">
            <a:avLst/>
          </a:prstGeom>
        </p:spPr>
      </p:pic>
    </p:spTree>
  </p:cSld>
  <p:clrMapOvr>
    <a:masterClrMapping/>
  </p:clrMapOvr>
  <p:transition spd="med" advClick="0" advTm="5000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3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540" y="38164"/>
            <a:ext cx="2279637" cy="1507198"/>
          </a:xfrm>
          <a:prstGeom prst="rect">
            <a:avLst/>
          </a:prstGeom>
        </p:spPr>
      </p:pic>
      <p:pic>
        <p:nvPicPr>
          <p:cNvPr id="2097204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4234" y="1432209"/>
            <a:ext cx="444444" cy="723809"/>
          </a:xfrm>
          <a:prstGeom prst="rect">
            <a:avLst/>
          </a:prstGeom>
        </p:spPr>
      </p:pic>
      <p:pic>
        <p:nvPicPr>
          <p:cNvPr id="2097205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4234" y="3469077"/>
            <a:ext cx="356446" cy="565098"/>
          </a:xfrm>
          <a:prstGeom prst="rect">
            <a:avLst/>
          </a:prstGeom>
        </p:spPr>
      </p:pic>
      <p:pic>
        <p:nvPicPr>
          <p:cNvPr id="2097206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128" y="4201016"/>
            <a:ext cx="392404" cy="639059"/>
          </a:xfrm>
          <a:prstGeom prst="rect">
            <a:avLst/>
          </a:prstGeom>
        </p:spPr>
      </p:pic>
      <p:pic>
        <p:nvPicPr>
          <p:cNvPr id="2097207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4338" y="1736473"/>
            <a:ext cx="286557" cy="466679"/>
          </a:xfrm>
          <a:prstGeom prst="rect">
            <a:avLst/>
          </a:prstGeom>
        </p:spPr>
      </p:pic>
      <p:pic>
        <p:nvPicPr>
          <p:cNvPr id="209720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332" y="6415456"/>
            <a:ext cx="1549206" cy="228571"/>
          </a:xfrm>
          <a:prstGeom prst="rect">
            <a:avLst/>
          </a:prstGeom>
        </p:spPr>
      </p:pic>
      <p:pic>
        <p:nvPicPr>
          <p:cNvPr id="2097209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9736" y="6052287"/>
            <a:ext cx="1003998" cy="548480"/>
          </a:xfrm>
          <a:prstGeom prst="rect">
            <a:avLst/>
          </a:prstGeom>
        </p:spPr>
      </p:pic>
      <p:sp>
        <p:nvSpPr>
          <p:cNvPr id="1048616" name="文本框 37"/>
          <p:cNvSpPr txBox="1"/>
          <p:nvPr/>
        </p:nvSpPr>
        <p:spPr>
          <a:xfrm>
            <a:off x="8603152" y="403823"/>
            <a:ext cx="5638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spc="-300" dirty="0">
                <a:solidFill>
                  <a:srgbClr val="609BA1"/>
                </a:solidFill>
                <a:cs typeface="+mn-ea"/>
                <a:sym typeface="+mn-lt"/>
              </a:rPr>
              <a:t>3</a:t>
            </a:r>
          </a:p>
        </p:txBody>
      </p:sp>
      <p:pic>
        <p:nvPicPr>
          <p:cNvPr id="2097210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756166" y="2120667"/>
            <a:ext cx="2668298" cy="1507198"/>
          </a:xfrm>
          <a:prstGeom prst="rect">
            <a:avLst/>
          </a:prstGeom>
        </p:spPr>
      </p:pic>
      <p:sp>
        <p:nvSpPr>
          <p:cNvPr id="1048617" name="文本框 2"/>
          <p:cNvSpPr txBox="1"/>
          <p:nvPr/>
        </p:nvSpPr>
        <p:spPr>
          <a:xfrm>
            <a:off x="2856322" y="480768"/>
            <a:ext cx="4930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BC637C"/>
                </a:solidFill>
              </a:rPr>
              <a:t>乐谱转钢琴曲部分</a:t>
            </a:r>
          </a:p>
        </p:txBody>
      </p:sp>
      <p:sp>
        <p:nvSpPr>
          <p:cNvPr id="1048618" name="云形标注 19"/>
          <p:cNvSpPr/>
          <p:nvPr/>
        </p:nvSpPr>
        <p:spPr>
          <a:xfrm>
            <a:off x="869332" y="1250209"/>
            <a:ext cx="9434165" cy="5121987"/>
          </a:xfrm>
          <a:prstGeom prst="cloudCallout">
            <a:avLst>
              <a:gd name="adj1" fmla="val 61250"/>
              <a:gd name="adj2" fmla="val 27827"/>
            </a:avLst>
          </a:prstGeom>
          <a:solidFill>
            <a:schemeClr val="bg1"/>
          </a:solidFill>
          <a:ln w="19050">
            <a:solidFill>
              <a:srgbClr val="BC63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619" name="文本框 4"/>
          <p:cNvSpPr txBox="1"/>
          <p:nvPr/>
        </p:nvSpPr>
        <p:spPr>
          <a:xfrm>
            <a:off x="2154928" y="2462254"/>
            <a:ext cx="7595072" cy="2821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kern="100" dirty="0" err="1">
                <a:solidFill>
                  <a:srgbClr val="4A757F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mido</a:t>
            </a:r>
            <a:r>
              <a:rPr lang="zh-CN" altLang="zh-CN" sz="2400" b="1" kern="100" dirty="0">
                <a:solidFill>
                  <a:srgbClr val="4A757F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编曲</a:t>
            </a:r>
            <a:r>
              <a:rPr lang="zh-CN" altLang="en-US" sz="2400" b="1" kern="100" dirty="0">
                <a:solidFill>
                  <a:srgbClr val="4A757F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流程</a:t>
            </a:r>
            <a:endParaRPr lang="zh-CN" altLang="zh-CN" sz="2400" kern="100" dirty="0">
              <a:solidFill>
                <a:srgbClr val="4A757F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100" dirty="0">
                <a:solidFill>
                  <a:srgbClr val="4A757F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solidFill>
                  <a:srgbClr val="4A757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、创建一个</a:t>
            </a:r>
            <a:r>
              <a:rPr lang="en-US" altLang="zh-CN" sz="1800" kern="100" dirty="0" err="1">
                <a:solidFill>
                  <a:srgbClr val="4A757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MidiFile</a:t>
            </a:r>
            <a:r>
              <a:rPr lang="zh-CN" altLang="zh-CN" sz="1800" kern="100" dirty="0">
                <a:solidFill>
                  <a:srgbClr val="4A757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zh-CN" altLang="en-US" sz="1800" kern="100" dirty="0">
                <a:solidFill>
                  <a:srgbClr val="4A757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1800" kern="100" dirty="0">
              <a:solidFill>
                <a:srgbClr val="4A757F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100" dirty="0">
                <a:solidFill>
                  <a:srgbClr val="4A757F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solidFill>
                  <a:srgbClr val="4A757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、创建一个（或多个）</a:t>
            </a:r>
            <a:r>
              <a:rPr lang="en-US" altLang="zh-CN" sz="1800" kern="100" dirty="0" err="1">
                <a:solidFill>
                  <a:srgbClr val="4A757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MidiTrack</a:t>
            </a:r>
            <a:r>
              <a:rPr lang="zh-CN" altLang="zh-CN" sz="1800" kern="100" dirty="0">
                <a:solidFill>
                  <a:srgbClr val="4A757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对象，并将其</a:t>
            </a:r>
            <a:r>
              <a:rPr lang="en-US" altLang="zh-CN" sz="1800" kern="100" dirty="0">
                <a:solidFill>
                  <a:srgbClr val="4A757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append</a:t>
            </a:r>
            <a:r>
              <a:rPr lang="zh-CN" altLang="zh-CN" sz="1800" kern="100" dirty="0">
                <a:solidFill>
                  <a:srgbClr val="4A757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800" kern="100" dirty="0" err="1">
                <a:solidFill>
                  <a:srgbClr val="4A757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MidiFile</a:t>
            </a:r>
            <a:r>
              <a:rPr lang="zh-CN" altLang="zh-CN" sz="1800" kern="100" dirty="0">
                <a:solidFill>
                  <a:srgbClr val="4A757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1800" kern="100" dirty="0">
                <a:solidFill>
                  <a:srgbClr val="4A757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1800" kern="100" dirty="0">
              <a:solidFill>
                <a:srgbClr val="4A757F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100" dirty="0">
                <a:solidFill>
                  <a:srgbClr val="4A757F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solidFill>
                  <a:srgbClr val="4A757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800" kern="100" dirty="0">
                <a:solidFill>
                  <a:srgbClr val="4A757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lang="en-US" altLang="zh-CN" sz="1800" kern="100" dirty="0" err="1">
                <a:solidFill>
                  <a:srgbClr val="4A757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MidiTrack</a:t>
            </a:r>
            <a:r>
              <a:rPr lang="zh-CN" altLang="zh-CN" sz="1800" kern="100" dirty="0">
                <a:solidFill>
                  <a:srgbClr val="4A757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对象内添加</a:t>
            </a:r>
            <a:r>
              <a:rPr lang="en-US" altLang="zh-CN" sz="1800" kern="100" dirty="0">
                <a:solidFill>
                  <a:srgbClr val="4A757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Message</a:t>
            </a:r>
            <a:r>
              <a:rPr lang="zh-CN" altLang="zh-CN" sz="1800" kern="100" dirty="0">
                <a:solidFill>
                  <a:srgbClr val="4A757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对象（包括</a:t>
            </a:r>
            <a:r>
              <a:rPr lang="en-US" altLang="zh-CN" sz="1800" kern="100" dirty="0" err="1">
                <a:solidFill>
                  <a:srgbClr val="4A757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program_change</a:t>
            </a:r>
            <a:r>
              <a:rPr lang="zh-CN" altLang="zh-CN" sz="1800" kern="100" dirty="0">
                <a:solidFill>
                  <a:srgbClr val="4A757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 err="1">
                <a:solidFill>
                  <a:srgbClr val="4A757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note_on</a:t>
            </a:r>
            <a:r>
              <a:rPr lang="zh-CN" altLang="zh-CN" sz="1800" kern="100" dirty="0">
                <a:solidFill>
                  <a:srgbClr val="4A757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 err="1">
                <a:solidFill>
                  <a:srgbClr val="4A757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note_off</a:t>
            </a:r>
            <a:r>
              <a:rPr lang="zh-CN" altLang="zh-CN" sz="1800" kern="100" dirty="0">
                <a:solidFill>
                  <a:srgbClr val="4A757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等）和</a:t>
            </a:r>
            <a:r>
              <a:rPr lang="en-US" altLang="zh-CN" sz="1800" kern="100" dirty="0" err="1">
                <a:solidFill>
                  <a:srgbClr val="4A757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MetaMessage</a:t>
            </a:r>
            <a:r>
              <a:rPr lang="zh-CN" altLang="zh-CN" sz="1800" kern="100" dirty="0">
                <a:solidFill>
                  <a:srgbClr val="4A757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对象（用以表示</a:t>
            </a:r>
            <a:r>
              <a:rPr lang="en-US" altLang="zh-CN" sz="1800" kern="100" dirty="0">
                <a:solidFill>
                  <a:srgbClr val="4A757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MIDI</a:t>
            </a:r>
            <a:r>
              <a:rPr lang="zh-CN" altLang="zh-CN" sz="1800" kern="100" dirty="0">
                <a:solidFill>
                  <a:srgbClr val="4A757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文件的节拍、速度、调式等属性）</a:t>
            </a:r>
            <a:r>
              <a:rPr lang="zh-CN" altLang="en-US" sz="1800" kern="100" dirty="0">
                <a:solidFill>
                  <a:srgbClr val="4A757F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800" kern="100" dirty="0">
              <a:solidFill>
                <a:srgbClr val="4A757F"/>
              </a:solidFill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solidFill>
                  <a:srgbClr val="4A757F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solidFill>
                  <a:srgbClr val="4A757F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、保存</a:t>
            </a:r>
            <a:r>
              <a:rPr lang="en-US" altLang="zh-CN" kern="100" dirty="0" err="1">
                <a:solidFill>
                  <a:srgbClr val="4A757F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MidiFile</a:t>
            </a:r>
            <a:r>
              <a:rPr lang="zh-CN" altLang="zh-CN" kern="100" dirty="0">
                <a:solidFill>
                  <a:srgbClr val="4A757F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zh-CN" altLang="en-US" kern="100" dirty="0">
                <a:solidFill>
                  <a:srgbClr val="4A757F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kern="100" dirty="0">
              <a:solidFill>
                <a:srgbClr val="4A757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solidFill>
                  <a:srgbClr val="4A757F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kern="100" dirty="0">
                <a:solidFill>
                  <a:srgbClr val="4A757F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、利用</a:t>
            </a:r>
            <a:r>
              <a:rPr lang="en-US" altLang="zh-CN" kern="100" dirty="0" err="1">
                <a:solidFill>
                  <a:srgbClr val="4A757F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pygame</a:t>
            </a:r>
            <a:r>
              <a:rPr lang="zh-CN" altLang="zh-CN" kern="100" dirty="0">
                <a:solidFill>
                  <a:srgbClr val="4A757F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播放</a:t>
            </a:r>
            <a:r>
              <a:rPr lang="en-US" altLang="zh-CN" kern="100" dirty="0">
                <a:solidFill>
                  <a:srgbClr val="4A757F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midi</a:t>
            </a:r>
            <a:r>
              <a:rPr lang="zh-CN" altLang="zh-CN" kern="100" dirty="0">
                <a:solidFill>
                  <a:srgbClr val="4A757F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  <a:r>
              <a:rPr lang="zh-CN" altLang="en-US" kern="100" dirty="0">
                <a:solidFill>
                  <a:srgbClr val="4A757F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kern="100" dirty="0">
              <a:solidFill>
                <a:srgbClr val="4A757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kern="100" dirty="0">
                <a:solidFill>
                  <a:srgbClr val="4A757F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rgbClr val="4A757F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solidFill>
                  <a:srgbClr val="4A757F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、将</a:t>
            </a:r>
            <a:r>
              <a:rPr lang="en-US" altLang="zh-CN" kern="100" dirty="0">
                <a:solidFill>
                  <a:srgbClr val="4A757F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mid</a:t>
            </a:r>
            <a:r>
              <a:rPr lang="zh-CN" altLang="zh-CN" kern="100" dirty="0">
                <a:solidFill>
                  <a:srgbClr val="4A757F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文件转换为</a:t>
            </a:r>
            <a:r>
              <a:rPr lang="en-US" altLang="zh-CN" kern="100" dirty="0">
                <a:solidFill>
                  <a:srgbClr val="4A757F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wav</a:t>
            </a:r>
            <a:r>
              <a:rPr lang="zh-CN" altLang="zh-CN" kern="100" dirty="0">
                <a:solidFill>
                  <a:srgbClr val="4A757F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：需要</a:t>
            </a:r>
            <a:r>
              <a:rPr lang="en-US" altLang="zh-CN" kern="100" dirty="0">
                <a:solidFill>
                  <a:srgbClr val="4A757F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zh-CN" kern="100" dirty="0">
                <a:solidFill>
                  <a:srgbClr val="4A757F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环境）</a:t>
            </a:r>
            <a:endParaRPr lang="en-US" altLang="zh-CN" kern="100" dirty="0">
              <a:solidFill>
                <a:srgbClr val="4A757F"/>
              </a:solidFill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zh-CN" sz="1800" kern="100" dirty="0">
              <a:solidFill>
                <a:srgbClr val="4A757F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 advTm="5000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1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-384913" y="3709855"/>
            <a:ext cx="2669044" cy="2831627"/>
          </a:xfrm>
          <a:prstGeom prst="rect">
            <a:avLst/>
          </a:prstGeom>
        </p:spPr>
      </p:pic>
      <p:pic>
        <p:nvPicPr>
          <p:cNvPr id="2097212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2784" y="-55375"/>
            <a:ext cx="2224036" cy="1470437"/>
          </a:xfrm>
          <a:prstGeom prst="rect">
            <a:avLst/>
          </a:prstGeom>
        </p:spPr>
      </p:pic>
      <p:pic>
        <p:nvPicPr>
          <p:cNvPr id="2097213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1178" y="2359881"/>
            <a:ext cx="444444" cy="723809"/>
          </a:xfrm>
          <a:prstGeom prst="rect">
            <a:avLst/>
          </a:prstGeom>
        </p:spPr>
      </p:pic>
      <p:pic>
        <p:nvPicPr>
          <p:cNvPr id="2097214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2502" y="3427306"/>
            <a:ext cx="356446" cy="565098"/>
          </a:xfrm>
          <a:prstGeom prst="rect">
            <a:avLst/>
          </a:prstGeom>
        </p:spPr>
      </p:pic>
      <p:pic>
        <p:nvPicPr>
          <p:cNvPr id="2097215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385" y="2933032"/>
            <a:ext cx="392404" cy="639059"/>
          </a:xfrm>
          <a:prstGeom prst="rect">
            <a:avLst/>
          </a:prstGeom>
        </p:spPr>
      </p:pic>
      <p:pic>
        <p:nvPicPr>
          <p:cNvPr id="2097216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2282" y="2120667"/>
            <a:ext cx="286557" cy="466679"/>
          </a:xfrm>
          <a:prstGeom prst="rect">
            <a:avLst/>
          </a:prstGeom>
        </p:spPr>
      </p:pic>
      <p:pic>
        <p:nvPicPr>
          <p:cNvPr id="2097217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6416" y="6242887"/>
            <a:ext cx="1549206" cy="228571"/>
          </a:xfrm>
          <a:prstGeom prst="rect">
            <a:avLst/>
          </a:prstGeom>
        </p:spPr>
      </p:pic>
      <p:pic>
        <p:nvPicPr>
          <p:cNvPr id="2097218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36820" y="5879718"/>
            <a:ext cx="1003998" cy="548480"/>
          </a:xfrm>
          <a:prstGeom prst="rect">
            <a:avLst/>
          </a:prstGeom>
        </p:spPr>
      </p:pic>
      <p:pic>
        <p:nvPicPr>
          <p:cNvPr id="2097219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002909" y="852683"/>
            <a:ext cx="2668298" cy="1507198"/>
          </a:xfrm>
          <a:prstGeom prst="rect">
            <a:avLst/>
          </a:prstGeom>
        </p:spPr>
      </p:pic>
      <p:sp>
        <p:nvSpPr>
          <p:cNvPr id="1048623" name="文本框 23"/>
          <p:cNvSpPr txBox="1"/>
          <p:nvPr/>
        </p:nvSpPr>
        <p:spPr>
          <a:xfrm>
            <a:off x="2396109" y="3083690"/>
            <a:ext cx="7616754" cy="3812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>
                <a:solidFill>
                  <a:srgbClr val="4A757F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solidFill>
                  <a:srgbClr val="4A757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kern="100" dirty="0">
                <a:solidFill>
                  <a:srgbClr val="4A757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lang="en-US" altLang="zh-CN" kern="100" dirty="0" err="1">
                <a:solidFill>
                  <a:srgbClr val="4A757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MidiTrack</a:t>
            </a:r>
            <a:r>
              <a:rPr lang="zh-CN" altLang="zh-CN" kern="100" dirty="0">
                <a:solidFill>
                  <a:srgbClr val="4A757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对象内添加</a:t>
            </a:r>
            <a:r>
              <a:rPr lang="en-US" altLang="zh-CN" kern="100" dirty="0">
                <a:solidFill>
                  <a:srgbClr val="4A757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Message</a:t>
            </a:r>
            <a:r>
              <a:rPr lang="zh-CN" altLang="zh-CN" kern="100" dirty="0">
                <a:solidFill>
                  <a:srgbClr val="4A757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对象（包括</a:t>
            </a:r>
            <a:r>
              <a:rPr lang="en-US" altLang="zh-CN" kern="100" dirty="0" err="1">
                <a:solidFill>
                  <a:srgbClr val="4A757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program_change</a:t>
            </a:r>
            <a:r>
              <a:rPr lang="zh-CN" altLang="zh-CN" kern="100" dirty="0">
                <a:solidFill>
                  <a:srgbClr val="4A757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err="1">
                <a:solidFill>
                  <a:srgbClr val="4A757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note_on</a:t>
            </a:r>
            <a:r>
              <a:rPr lang="zh-CN" altLang="zh-CN" kern="100" dirty="0">
                <a:solidFill>
                  <a:srgbClr val="4A757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err="1">
                <a:solidFill>
                  <a:srgbClr val="4A757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note_off</a:t>
            </a:r>
            <a:r>
              <a:rPr lang="zh-CN" altLang="zh-CN" kern="100" dirty="0">
                <a:solidFill>
                  <a:srgbClr val="4A757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等）和</a:t>
            </a:r>
            <a:r>
              <a:rPr lang="en-US" altLang="zh-CN" kern="100" dirty="0" err="1">
                <a:solidFill>
                  <a:srgbClr val="4A757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MetaMessage</a:t>
            </a:r>
            <a:r>
              <a:rPr lang="zh-CN" altLang="zh-CN" kern="100" dirty="0">
                <a:solidFill>
                  <a:srgbClr val="4A757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对象（用以表示</a:t>
            </a:r>
            <a:r>
              <a:rPr lang="en-US" altLang="zh-CN" kern="100" dirty="0">
                <a:solidFill>
                  <a:srgbClr val="4A757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MIDI</a:t>
            </a:r>
            <a:r>
              <a:rPr lang="zh-CN" altLang="zh-CN" kern="100" dirty="0">
                <a:solidFill>
                  <a:srgbClr val="4A757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文件的节拍、速度、调式等属性）</a:t>
            </a:r>
            <a:r>
              <a:rPr lang="zh-CN" altLang="en-US" kern="100" dirty="0">
                <a:solidFill>
                  <a:srgbClr val="4A757F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solidFill>
                <a:srgbClr val="4A757F"/>
              </a:solidFill>
              <a:latin typeface="+mn-ea"/>
            </a:endParaRPr>
          </a:p>
          <a:p>
            <a:r>
              <a:rPr lang="en-US" altLang="zh-CN" dirty="0" err="1">
                <a:solidFill>
                  <a:srgbClr val="4A757F"/>
                </a:solidFill>
                <a:latin typeface="+mn-ea"/>
              </a:rPr>
              <a:t>program_change</a:t>
            </a:r>
            <a:r>
              <a:rPr lang="zh-CN" altLang="zh-CN" dirty="0">
                <a:solidFill>
                  <a:srgbClr val="4A757F"/>
                </a:solidFill>
                <a:latin typeface="+mn-ea"/>
              </a:rPr>
              <a:t>：用于更改不同</a:t>
            </a:r>
            <a:r>
              <a:rPr lang="en-US" altLang="zh-CN" dirty="0">
                <a:solidFill>
                  <a:srgbClr val="4A757F"/>
                </a:solidFill>
                <a:latin typeface="+mn-ea"/>
              </a:rPr>
              <a:t>channel</a:t>
            </a:r>
            <a:r>
              <a:rPr lang="zh-CN" altLang="zh-CN" dirty="0">
                <a:solidFill>
                  <a:srgbClr val="4A757F"/>
                </a:solidFill>
                <a:latin typeface="+mn-ea"/>
              </a:rPr>
              <a:t>的乐器音色</a:t>
            </a:r>
          </a:p>
          <a:p>
            <a:r>
              <a:rPr lang="en-US" altLang="zh-CN" dirty="0">
                <a:solidFill>
                  <a:srgbClr val="4A757F"/>
                </a:solidFill>
                <a:latin typeface="+mn-ea"/>
              </a:rPr>
              <a:t>	channel</a:t>
            </a:r>
            <a:r>
              <a:rPr lang="zh-CN" altLang="zh-CN" dirty="0">
                <a:solidFill>
                  <a:srgbClr val="4A757F"/>
                </a:solidFill>
                <a:latin typeface="+mn-ea"/>
              </a:rPr>
              <a:t>：音轨（</a:t>
            </a:r>
            <a:r>
              <a:rPr lang="en-US" altLang="zh-CN" dirty="0">
                <a:solidFill>
                  <a:srgbClr val="4A757F"/>
                </a:solidFill>
                <a:latin typeface="+mn-ea"/>
              </a:rPr>
              <a:t>0-15</a:t>
            </a:r>
            <a:r>
              <a:rPr lang="zh-CN" altLang="zh-CN" dirty="0">
                <a:solidFill>
                  <a:srgbClr val="4A757F"/>
                </a:solidFill>
                <a:latin typeface="+mn-ea"/>
              </a:rPr>
              <a:t>）（可以更改不同音轨的乐器）</a:t>
            </a:r>
          </a:p>
          <a:p>
            <a:r>
              <a:rPr lang="en-US" altLang="zh-CN" dirty="0">
                <a:solidFill>
                  <a:srgbClr val="4A757F"/>
                </a:solidFill>
                <a:latin typeface="+mn-ea"/>
              </a:rPr>
              <a:t>	program</a:t>
            </a:r>
            <a:r>
              <a:rPr lang="zh-CN" altLang="zh-CN" dirty="0">
                <a:solidFill>
                  <a:srgbClr val="4A757F"/>
                </a:solidFill>
                <a:latin typeface="+mn-ea"/>
              </a:rPr>
              <a:t>：乐器编号</a:t>
            </a:r>
          </a:p>
          <a:p>
            <a:r>
              <a:rPr lang="en-US" altLang="zh-CN" dirty="0" err="1">
                <a:solidFill>
                  <a:srgbClr val="4A757F"/>
                </a:solidFill>
                <a:latin typeface="+mn-ea"/>
              </a:rPr>
              <a:t>note_on</a:t>
            </a:r>
            <a:r>
              <a:rPr lang="zh-CN" altLang="zh-CN" dirty="0">
                <a:solidFill>
                  <a:srgbClr val="4A757F"/>
                </a:solidFill>
                <a:latin typeface="+mn-ea"/>
              </a:rPr>
              <a:t>：音符的开始</a:t>
            </a:r>
          </a:p>
          <a:p>
            <a:r>
              <a:rPr lang="en-US" altLang="zh-CN" dirty="0">
                <a:solidFill>
                  <a:srgbClr val="4A757F"/>
                </a:solidFill>
                <a:latin typeface="+mn-ea"/>
              </a:rPr>
              <a:t>	note</a:t>
            </a:r>
            <a:r>
              <a:rPr lang="zh-CN" altLang="zh-CN" dirty="0">
                <a:solidFill>
                  <a:srgbClr val="4A757F"/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rgbClr val="4A757F"/>
                </a:solidFill>
                <a:latin typeface="+mn-ea"/>
              </a:rPr>
              <a:t>0-127</a:t>
            </a:r>
            <a:r>
              <a:rPr lang="zh-CN" altLang="zh-CN" dirty="0">
                <a:solidFill>
                  <a:srgbClr val="4A757F"/>
                </a:solidFill>
                <a:latin typeface="+mn-ea"/>
              </a:rPr>
              <a:t>）：音符的高低，</a:t>
            </a:r>
            <a:r>
              <a:rPr lang="en-US" altLang="zh-CN" dirty="0">
                <a:solidFill>
                  <a:srgbClr val="4A757F"/>
                </a:solidFill>
                <a:latin typeface="+mn-ea"/>
              </a:rPr>
              <a:t>60</a:t>
            </a:r>
            <a:r>
              <a:rPr lang="zh-CN" altLang="zh-CN" dirty="0">
                <a:solidFill>
                  <a:srgbClr val="4A757F"/>
                </a:solidFill>
                <a:latin typeface="+mn-ea"/>
              </a:rPr>
              <a:t>代表音高</a:t>
            </a:r>
            <a:r>
              <a:rPr lang="en-US" altLang="zh-CN" dirty="0">
                <a:solidFill>
                  <a:srgbClr val="4A757F"/>
                </a:solidFill>
                <a:latin typeface="+mn-ea"/>
              </a:rPr>
              <a:t>C4</a:t>
            </a:r>
            <a:endParaRPr lang="zh-CN" altLang="zh-CN" dirty="0">
              <a:solidFill>
                <a:srgbClr val="4A757F"/>
              </a:solidFill>
              <a:latin typeface="+mn-ea"/>
            </a:endParaRPr>
          </a:p>
          <a:p>
            <a:r>
              <a:rPr lang="en-US" altLang="zh-CN" dirty="0">
                <a:solidFill>
                  <a:srgbClr val="4A757F"/>
                </a:solidFill>
                <a:latin typeface="+mn-ea"/>
              </a:rPr>
              <a:t>	</a:t>
            </a:r>
            <a:r>
              <a:rPr lang="zh-CN" altLang="zh-CN" dirty="0">
                <a:solidFill>
                  <a:srgbClr val="4A757F"/>
                </a:solidFill>
                <a:latin typeface="+mn-ea"/>
              </a:rPr>
              <a:t>音符代码</a:t>
            </a:r>
            <a:r>
              <a:rPr lang="en-US" altLang="zh-CN" dirty="0">
                <a:solidFill>
                  <a:srgbClr val="4A757F"/>
                </a:solidFill>
                <a:latin typeface="+mn-ea"/>
              </a:rPr>
              <a:t>	</a:t>
            </a:r>
          </a:p>
          <a:p>
            <a:r>
              <a:rPr lang="en-US" altLang="zh-CN" dirty="0">
                <a:solidFill>
                  <a:srgbClr val="4A757F"/>
                </a:solidFill>
                <a:latin typeface="+mn-ea"/>
              </a:rPr>
              <a:t>	velocity</a:t>
            </a:r>
            <a:r>
              <a:rPr lang="zh-CN" altLang="zh-CN" dirty="0">
                <a:solidFill>
                  <a:srgbClr val="4A757F"/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rgbClr val="4A757F"/>
                </a:solidFill>
                <a:latin typeface="+mn-ea"/>
              </a:rPr>
              <a:t>0-127</a:t>
            </a:r>
            <a:r>
              <a:rPr lang="zh-CN" altLang="zh-CN" dirty="0">
                <a:solidFill>
                  <a:srgbClr val="4A757F"/>
                </a:solidFill>
                <a:latin typeface="+mn-ea"/>
              </a:rPr>
              <a:t>）：音强，默认为</a:t>
            </a:r>
            <a:r>
              <a:rPr lang="en-US" altLang="zh-CN" dirty="0">
                <a:solidFill>
                  <a:srgbClr val="4A757F"/>
                </a:solidFill>
                <a:latin typeface="+mn-ea"/>
              </a:rPr>
              <a:t>64</a:t>
            </a:r>
            <a:endParaRPr lang="zh-CN" altLang="zh-CN" dirty="0">
              <a:solidFill>
                <a:srgbClr val="4A757F"/>
              </a:solidFill>
              <a:latin typeface="+mn-ea"/>
            </a:endParaRPr>
          </a:p>
          <a:p>
            <a:r>
              <a:rPr lang="en-US" altLang="zh-CN" dirty="0">
                <a:solidFill>
                  <a:srgbClr val="4A757F"/>
                </a:solidFill>
                <a:latin typeface="+mn-ea"/>
              </a:rPr>
              <a:t>	time</a:t>
            </a:r>
            <a:r>
              <a:rPr lang="zh-CN" altLang="zh-CN" dirty="0">
                <a:solidFill>
                  <a:srgbClr val="4A757F"/>
                </a:solidFill>
                <a:latin typeface="+mn-ea"/>
              </a:rPr>
              <a:t>（单位：</a:t>
            </a:r>
            <a:r>
              <a:rPr lang="en-US" altLang="zh-CN" dirty="0" err="1">
                <a:solidFill>
                  <a:srgbClr val="4A757F"/>
                </a:solidFill>
                <a:latin typeface="+mn-ea"/>
              </a:rPr>
              <a:t>ms</a:t>
            </a:r>
            <a:r>
              <a:rPr lang="zh-CN" altLang="zh-CN" dirty="0">
                <a:solidFill>
                  <a:srgbClr val="4A757F"/>
                </a:solidFill>
                <a:latin typeface="+mn-ea"/>
              </a:rPr>
              <a:t>）：该音符写在前一个音符结束多久之后</a:t>
            </a:r>
          </a:p>
          <a:p>
            <a:r>
              <a:rPr lang="en-US" altLang="zh-CN" dirty="0" err="1">
                <a:solidFill>
                  <a:srgbClr val="4A757F"/>
                </a:solidFill>
                <a:latin typeface="+mn-ea"/>
              </a:rPr>
              <a:t>note_off</a:t>
            </a:r>
            <a:r>
              <a:rPr lang="zh-CN" altLang="zh-CN" dirty="0">
                <a:solidFill>
                  <a:srgbClr val="4A757F"/>
                </a:solidFill>
                <a:latin typeface="+mn-ea"/>
              </a:rPr>
              <a:t>：音符的结束</a:t>
            </a:r>
          </a:p>
          <a:p>
            <a:endParaRPr lang="zh-CN" altLang="zh-CN" kern="100" dirty="0">
              <a:solidFill>
                <a:srgbClr val="4A757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4A757F"/>
              </a:solidFill>
            </a:endParaRPr>
          </a:p>
        </p:txBody>
      </p:sp>
      <p:sp>
        <p:nvSpPr>
          <p:cNvPr id="1048624" name="文本框 15"/>
          <p:cNvSpPr txBox="1"/>
          <p:nvPr/>
        </p:nvSpPr>
        <p:spPr>
          <a:xfrm>
            <a:off x="8697420" y="241648"/>
            <a:ext cx="563881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spc="-300" dirty="0">
                <a:solidFill>
                  <a:srgbClr val="609BA1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1048625" name="文本框 18"/>
          <p:cNvSpPr txBox="1"/>
          <p:nvPr/>
        </p:nvSpPr>
        <p:spPr>
          <a:xfrm>
            <a:off x="1886402" y="241648"/>
            <a:ext cx="5776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BC637C"/>
                </a:solidFill>
              </a:rPr>
              <a:t>乐谱转钢琴曲部分（续）</a:t>
            </a:r>
          </a:p>
        </p:txBody>
      </p:sp>
      <p:pic>
        <p:nvPicPr>
          <p:cNvPr id="2097220" name="图片 19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2088231" y="1125451"/>
            <a:ext cx="6848379" cy="1554265"/>
          </a:xfrm>
          <a:prstGeom prst="rect">
            <a:avLst/>
          </a:prstGeom>
        </p:spPr>
      </p:pic>
    </p:spTree>
  </p:cSld>
  <p:clrMapOvr>
    <a:masterClrMapping/>
  </p:clrMapOvr>
  <p:transition spd="slow" advClick="0" advTm="5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1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879" y="56179"/>
            <a:ext cx="2279637" cy="1507198"/>
          </a:xfrm>
          <a:prstGeom prst="rect">
            <a:avLst/>
          </a:prstGeom>
        </p:spPr>
      </p:pic>
      <p:pic>
        <p:nvPicPr>
          <p:cNvPr id="2097222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1178" y="2359881"/>
            <a:ext cx="444444" cy="723809"/>
          </a:xfrm>
          <a:prstGeom prst="rect">
            <a:avLst/>
          </a:prstGeom>
        </p:spPr>
      </p:pic>
      <p:pic>
        <p:nvPicPr>
          <p:cNvPr id="2097223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2502" y="3427306"/>
            <a:ext cx="356446" cy="565098"/>
          </a:xfrm>
          <a:prstGeom prst="rect">
            <a:avLst/>
          </a:prstGeom>
        </p:spPr>
      </p:pic>
      <p:pic>
        <p:nvPicPr>
          <p:cNvPr id="209722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385" y="2933032"/>
            <a:ext cx="392404" cy="639059"/>
          </a:xfrm>
          <a:prstGeom prst="rect">
            <a:avLst/>
          </a:prstGeom>
        </p:spPr>
      </p:pic>
      <p:pic>
        <p:nvPicPr>
          <p:cNvPr id="209722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2282" y="2120667"/>
            <a:ext cx="286557" cy="466679"/>
          </a:xfrm>
          <a:prstGeom prst="rect">
            <a:avLst/>
          </a:prstGeom>
        </p:spPr>
      </p:pic>
      <p:pic>
        <p:nvPicPr>
          <p:cNvPr id="2097226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981" y="5843418"/>
            <a:ext cx="1549206" cy="228571"/>
          </a:xfrm>
          <a:prstGeom prst="rect">
            <a:avLst/>
          </a:prstGeom>
        </p:spPr>
      </p:pic>
      <p:pic>
        <p:nvPicPr>
          <p:cNvPr id="2097227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385" y="5480249"/>
            <a:ext cx="1003998" cy="548480"/>
          </a:xfrm>
          <a:prstGeom prst="rect">
            <a:avLst/>
          </a:prstGeom>
        </p:spPr>
      </p:pic>
      <p:pic>
        <p:nvPicPr>
          <p:cNvPr id="2097228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002909" y="852683"/>
            <a:ext cx="2668298" cy="1507198"/>
          </a:xfrm>
          <a:prstGeom prst="rect">
            <a:avLst/>
          </a:prstGeom>
        </p:spPr>
      </p:pic>
      <p:pic>
        <p:nvPicPr>
          <p:cNvPr id="2097229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02481" y="3290268"/>
            <a:ext cx="4512716" cy="3651442"/>
          </a:xfrm>
          <a:prstGeom prst="rect">
            <a:avLst/>
          </a:prstGeom>
        </p:spPr>
      </p:pic>
      <p:sp>
        <p:nvSpPr>
          <p:cNvPr id="1048629" name="文本框 18"/>
          <p:cNvSpPr txBox="1"/>
          <p:nvPr/>
        </p:nvSpPr>
        <p:spPr>
          <a:xfrm>
            <a:off x="1822711" y="1319103"/>
            <a:ext cx="58228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A757F"/>
                </a:solidFill>
              </a:rPr>
              <a:t>Track</a:t>
            </a:r>
            <a:r>
              <a:rPr lang="zh-CN" altLang="en-US" dirty="0">
                <a:solidFill>
                  <a:srgbClr val="4A757F"/>
                </a:solidFill>
              </a:rPr>
              <a:t>生成函数：</a:t>
            </a:r>
            <a:endParaRPr lang="en-US" altLang="zh-CN" dirty="0">
              <a:solidFill>
                <a:srgbClr val="4A757F"/>
              </a:solidFill>
            </a:endParaRPr>
          </a:p>
          <a:p>
            <a:endParaRPr lang="en-US" altLang="zh-CN" dirty="0">
              <a:solidFill>
                <a:srgbClr val="4A757F"/>
              </a:solidFill>
            </a:endParaRPr>
          </a:p>
          <a:p>
            <a:endParaRPr lang="en-US" altLang="zh-CN" dirty="0">
              <a:solidFill>
                <a:srgbClr val="4A757F"/>
              </a:solidFill>
            </a:endParaRPr>
          </a:p>
          <a:p>
            <a:endParaRPr lang="en-US" altLang="zh-CN" dirty="0">
              <a:solidFill>
                <a:srgbClr val="4A757F"/>
              </a:solidFill>
            </a:endParaRPr>
          </a:p>
          <a:p>
            <a:endParaRPr lang="en-US" altLang="zh-CN" dirty="0">
              <a:solidFill>
                <a:srgbClr val="4A757F"/>
              </a:solidFill>
            </a:endParaRPr>
          </a:p>
          <a:p>
            <a:endParaRPr lang="en-US" altLang="zh-CN" dirty="0">
              <a:solidFill>
                <a:srgbClr val="4A757F"/>
              </a:solidFill>
            </a:endParaRPr>
          </a:p>
          <a:p>
            <a:endParaRPr lang="en-US" altLang="zh-CN" dirty="0">
              <a:solidFill>
                <a:srgbClr val="4A757F"/>
              </a:solidFill>
            </a:endParaRPr>
          </a:p>
          <a:p>
            <a:endParaRPr lang="en-US" altLang="zh-CN" dirty="0">
              <a:solidFill>
                <a:srgbClr val="4A757F"/>
              </a:solidFill>
            </a:endParaRPr>
          </a:p>
          <a:p>
            <a:endParaRPr lang="en-US" altLang="zh-CN" dirty="0">
              <a:solidFill>
                <a:srgbClr val="4A757F"/>
              </a:solidFill>
            </a:endParaRPr>
          </a:p>
          <a:p>
            <a:endParaRPr lang="en-US" altLang="zh-CN" dirty="0">
              <a:solidFill>
                <a:srgbClr val="4A757F"/>
              </a:solidFill>
            </a:endParaRPr>
          </a:p>
          <a:p>
            <a:endParaRPr lang="en-US" altLang="zh-CN" dirty="0">
              <a:solidFill>
                <a:srgbClr val="4A757F"/>
              </a:solidFill>
            </a:endParaRPr>
          </a:p>
          <a:p>
            <a:endParaRPr lang="en-US" altLang="zh-CN" dirty="0">
              <a:solidFill>
                <a:srgbClr val="4A757F"/>
              </a:solidFill>
            </a:endParaRPr>
          </a:p>
          <a:p>
            <a:endParaRPr lang="en-US" altLang="zh-CN" dirty="0">
              <a:solidFill>
                <a:srgbClr val="4A757F"/>
              </a:solidFill>
            </a:endParaRPr>
          </a:p>
          <a:p>
            <a:r>
              <a:rPr lang="en-US" altLang="zh-CN" dirty="0" err="1">
                <a:solidFill>
                  <a:srgbClr val="4A757F"/>
                </a:solidFill>
              </a:rPr>
              <a:t>meta_time</a:t>
            </a:r>
            <a:r>
              <a:rPr lang="zh-CN" altLang="zh-CN" dirty="0">
                <a:solidFill>
                  <a:srgbClr val="4A757F"/>
                </a:solidFill>
              </a:rPr>
              <a:t>：根据</a:t>
            </a:r>
            <a:r>
              <a:rPr lang="en-US" altLang="zh-CN" dirty="0">
                <a:solidFill>
                  <a:srgbClr val="4A757F"/>
                </a:solidFill>
              </a:rPr>
              <a:t>bpm</a:t>
            </a:r>
            <a:r>
              <a:rPr lang="zh-CN" altLang="zh-CN" dirty="0">
                <a:solidFill>
                  <a:srgbClr val="4A757F"/>
                </a:solidFill>
              </a:rPr>
              <a:t>计算出每个节拍的时间长度</a:t>
            </a:r>
            <a:r>
              <a:rPr lang="en-US" altLang="zh-CN" dirty="0">
                <a:solidFill>
                  <a:srgbClr val="4A757F"/>
                </a:solidFill>
              </a:rPr>
              <a:t>velocity</a:t>
            </a:r>
            <a:r>
              <a:rPr lang="zh-CN" altLang="zh-CN" dirty="0">
                <a:solidFill>
                  <a:srgbClr val="4A757F"/>
                </a:solidFill>
              </a:rPr>
              <a:t>（</a:t>
            </a:r>
            <a:r>
              <a:rPr lang="en-US" altLang="zh-CN" dirty="0">
                <a:solidFill>
                  <a:srgbClr val="4A757F"/>
                </a:solidFill>
              </a:rPr>
              <a:t>0-2</a:t>
            </a:r>
            <a:r>
              <a:rPr lang="zh-CN" altLang="zh-CN" dirty="0">
                <a:solidFill>
                  <a:srgbClr val="4A757F"/>
                </a:solidFill>
              </a:rPr>
              <a:t>）：以</a:t>
            </a:r>
            <a:r>
              <a:rPr lang="en-US" altLang="zh-CN" dirty="0">
                <a:solidFill>
                  <a:srgbClr val="4A757F"/>
                </a:solidFill>
              </a:rPr>
              <a:t>64</a:t>
            </a:r>
            <a:r>
              <a:rPr lang="zh-CN" altLang="en-US" dirty="0">
                <a:solidFill>
                  <a:srgbClr val="4A757F"/>
                </a:solidFill>
              </a:rPr>
              <a:t>为</a:t>
            </a:r>
            <a:r>
              <a:rPr lang="zh-CN" altLang="zh-CN" dirty="0">
                <a:solidFill>
                  <a:srgbClr val="4A757F"/>
                </a:solidFill>
              </a:rPr>
              <a:t>基准来比较</a:t>
            </a: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  <p:sp>
        <p:nvSpPr>
          <p:cNvPr id="1048630" name="文本框 19"/>
          <p:cNvSpPr txBox="1"/>
          <p:nvPr/>
        </p:nvSpPr>
        <p:spPr>
          <a:xfrm>
            <a:off x="8729345" y="391017"/>
            <a:ext cx="563881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spc="-300" dirty="0">
                <a:solidFill>
                  <a:srgbClr val="609BA1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1048631" name="文本框 20"/>
          <p:cNvSpPr txBox="1"/>
          <p:nvPr/>
        </p:nvSpPr>
        <p:spPr>
          <a:xfrm>
            <a:off x="1869383" y="467962"/>
            <a:ext cx="5776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BC637C"/>
                </a:solidFill>
              </a:rPr>
              <a:t>乐谱转钢琴曲部分（续）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AD6426-3AB2-42E7-B6DC-F8246749FD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90128" y="1867938"/>
            <a:ext cx="6915150" cy="2905125"/>
          </a:xfrm>
          <a:prstGeom prst="rect">
            <a:avLst/>
          </a:prstGeom>
        </p:spPr>
      </p:pic>
    </p:spTree>
  </p:cSld>
  <p:clrMapOvr>
    <a:masterClrMapping/>
  </p:clrMapOvr>
  <p:transition spd="med" advClick="0" advTm="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7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7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1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494" y="1818853"/>
            <a:ext cx="3073758" cy="1822930"/>
          </a:xfrm>
          <a:prstGeom prst="rect">
            <a:avLst/>
          </a:prstGeom>
        </p:spPr>
      </p:pic>
      <p:pic>
        <p:nvPicPr>
          <p:cNvPr id="2097232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454" y="37951"/>
            <a:ext cx="2653699" cy="1507198"/>
          </a:xfrm>
          <a:prstGeom prst="rect">
            <a:avLst/>
          </a:prstGeom>
        </p:spPr>
      </p:pic>
      <p:pic>
        <p:nvPicPr>
          <p:cNvPr id="2097233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099" y="4343817"/>
            <a:ext cx="2671118" cy="2287063"/>
          </a:xfrm>
          <a:prstGeom prst="rect">
            <a:avLst/>
          </a:prstGeom>
        </p:spPr>
      </p:pic>
      <p:pic>
        <p:nvPicPr>
          <p:cNvPr id="2097234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3643" y="2058067"/>
            <a:ext cx="444444" cy="723809"/>
          </a:xfrm>
          <a:prstGeom prst="rect">
            <a:avLst/>
          </a:prstGeom>
        </p:spPr>
      </p:pic>
      <p:pic>
        <p:nvPicPr>
          <p:cNvPr id="2097235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9304" y="1262600"/>
            <a:ext cx="356446" cy="565098"/>
          </a:xfrm>
          <a:prstGeom prst="rect">
            <a:avLst/>
          </a:prstGeom>
        </p:spPr>
      </p:pic>
      <p:pic>
        <p:nvPicPr>
          <p:cNvPr id="2097236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5692" y="3429000"/>
            <a:ext cx="392404" cy="639059"/>
          </a:xfrm>
          <a:prstGeom prst="rect">
            <a:avLst/>
          </a:prstGeom>
        </p:spPr>
      </p:pic>
      <p:pic>
        <p:nvPicPr>
          <p:cNvPr id="2097237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4747" y="1818853"/>
            <a:ext cx="286557" cy="466679"/>
          </a:xfrm>
          <a:prstGeom prst="rect">
            <a:avLst/>
          </a:prstGeom>
        </p:spPr>
      </p:pic>
      <p:sp>
        <p:nvSpPr>
          <p:cNvPr id="1048635" name="文本框 35"/>
          <p:cNvSpPr txBox="1"/>
          <p:nvPr/>
        </p:nvSpPr>
        <p:spPr>
          <a:xfrm>
            <a:off x="1744312" y="2305627"/>
            <a:ext cx="2418080" cy="751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pc="-300" dirty="0">
                <a:solidFill>
                  <a:schemeClr val="bg1"/>
                </a:solidFill>
                <a:cs typeface="+mn-ea"/>
                <a:sym typeface="+mn-lt"/>
              </a:rPr>
              <a:t>界面设计</a:t>
            </a:r>
            <a:endParaRPr lang="en-US" altLang="zh-CN" sz="4400" spc="-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48636" name="文本框 37"/>
          <p:cNvSpPr txBox="1"/>
          <p:nvPr/>
        </p:nvSpPr>
        <p:spPr>
          <a:xfrm>
            <a:off x="8423641" y="207956"/>
            <a:ext cx="563881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spc="-300" dirty="0">
                <a:solidFill>
                  <a:srgbClr val="BC637C"/>
                </a:solidFill>
                <a:cs typeface="+mn-ea"/>
                <a:sym typeface="+mn-lt"/>
              </a:rPr>
              <a:t>3</a:t>
            </a:r>
          </a:p>
        </p:txBody>
      </p:sp>
      <p:pic>
        <p:nvPicPr>
          <p:cNvPr id="2097238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882306" y="-1316897"/>
            <a:ext cx="4637275" cy="2633793"/>
          </a:xfrm>
          <a:prstGeom prst="rect">
            <a:avLst/>
          </a:prstGeom>
        </p:spPr>
      </p:pic>
      <p:pic>
        <p:nvPicPr>
          <p:cNvPr id="2097239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2862" y="1769643"/>
            <a:ext cx="356446" cy="565098"/>
          </a:xfrm>
          <a:prstGeom prst="rect">
            <a:avLst/>
          </a:prstGeom>
        </p:spPr>
      </p:pic>
      <p:pic>
        <p:nvPicPr>
          <p:cNvPr id="2097240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733" y="2690348"/>
            <a:ext cx="286422" cy="466459"/>
          </a:xfrm>
          <a:prstGeom prst="rect">
            <a:avLst/>
          </a:prstGeom>
        </p:spPr>
      </p:pic>
      <p:sp>
        <p:nvSpPr>
          <p:cNvPr id="1048637" name="文本框 1"/>
          <p:cNvSpPr txBox="1"/>
          <p:nvPr/>
        </p:nvSpPr>
        <p:spPr>
          <a:xfrm flipH="1">
            <a:off x="4393252" y="3075068"/>
            <a:ext cx="5329288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BC637C"/>
                </a:solidFill>
              </a:rPr>
              <a:t>（</a:t>
            </a:r>
            <a:r>
              <a:rPr lang="en-US" altLang="zh-CN" dirty="0">
                <a:solidFill>
                  <a:srgbClr val="BC637C"/>
                </a:solidFill>
              </a:rPr>
              <a:t>1</a:t>
            </a:r>
            <a:r>
              <a:rPr lang="zh-CN" altLang="en-US" dirty="0">
                <a:solidFill>
                  <a:srgbClr val="BC637C"/>
                </a:solidFill>
              </a:rPr>
              <a:t>）通过</a:t>
            </a:r>
            <a:r>
              <a:rPr lang="en-US" altLang="zh-CN" dirty="0">
                <a:solidFill>
                  <a:srgbClr val="BC637C"/>
                </a:solidFill>
              </a:rPr>
              <a:t>ajax</a:t>
            </a:r>
            <a:r>
              <a:rPr lang="zh-CN" altLang="en-US" dirty="0">
                <a:solidFill>
                  <a:srgbClr val="BC637C"/>
                </a:solidFill>
              </a:rPr>
              <a:t>与后端</a:t>
            </a:r>
            <a:r>
              <a:rPr lang="en-US" altLang="zh-CN" dirty="0">
                <a:solidFill>
                  <a:srgbClr val="BC637C"/>
                </a:solidFill>
              </a:rPr>
              <a:t>python</a:t>
            </a:r>
            <a:r>
              <a:rPr lang="zh-CN" altLang="en-US" dirty="0">
                <a:solidFill>
                  <a:srgbClr val="BC637C"/>
                </a:solidFill>
              </a:rPr>
              <a:t>函数交互</a:t>
            </a:r>
            <a:endParaRPr lang="en-US" altLang="zh-CN" dirty="0">
              <a:solidFill>
                <a:srgbClr val="BC637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BC637C"/>
                </a:solidFill>
              </a:rPr>
              <a:t>（</a:t>
            </a:r>
            <a:r>
              <a:rPr lang="en-US" altLang="zh-CN" dirty="0">
                <a:solidFill>
                  <a:srgbClr val="BC637C"/>
                </a:solidFill>
              </a:rPr>
              <a:t>2</a:t>
            </a:r>
            <a:r>
              <a:rPr lang="zh-CN" altLang="en-US" dirty="0">
                <a:solidFill>
                  <a:srgbClr val="BC637C"/>
                </a:solidFill>
              </a:rPr>
              <a:t>）获取录音权限，不同按钮分别调用</a:t>
            </a:r>
            <a:r>
              <a:rPr lang="en-US" altLang="zh-CN" dirty="0">
                <a:solidFill>
                  <a:srgbClr val="BC637C"/>
                </a:solidFill>
              </a:rPr>
              <a:t>record</a:t>
            </a:r>
            <a:r>
              <a:rPr lang="zh-CN" altLang="en-US" dirty="0">
                <a:solidFill>
                  <a:srgbClr val="BC637C"/>
                </a:solidFill>
              </a:rPr>
              <a:t>录音函数、</a:t>
            </a:r>
            <a:r>
              <a:rPr lang="en-US" altLang="zh-CN" dirty="0" err="1">
                <a:solidFill>
                  <a:srgbClr val="BC637C"/>
                </a:solidFill>
              </a:rPr>
              <a:t>get_music</a:t>
            </a:r>
            <a:r>
              <a:rPr lang="zh-CN" altLang="en-US" dirty="0">
                <a:solidFill>
                  <a:srgbClr val="BC637C"/>
                </a:solidFill>
              </a:rPr>
              <a:t>转音乐函数、</a:t>
            </a:r>
            <a:r>
              <a:rPr lang="en-US" altLang="zh-CN" dirty="0">
                <a:solidFill>
                  <a:srgbClr val="BC637C"/>
                </a:solidFill>
              </a:rPr>
              <a:t>play</a:t>
            </a:r>
            <a:r>
              <a:rPr lang="zh-CN" altLang="en-US" dirty="0">
                <a:solidFill>
                  <a:srgbClr val="BC637C"/>
                </a:solidFill>
              </a:rPr>
              <a:t>播放函数</a:t>
            </a:r>
            <a:endParaRPr lang="en-US" altLang="zh-CN" dirty="0">
              <a:solidFill>
                <a:srgbClr val="BC637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BC637C"/>
                </a:solidFill>
              </a:rPr>
              <a:t>（</a:t>
            </a:r>
            <a:r>
              <a:rPr lang="en-US" altLang="zh-CN" dirty="0">
                <a:solidFill>
                  <a:srgbClr val="BC637C"/>
                </a:solidFill>
              </a:rPr>
              <a:t>3</a:t>
            </a:r>
            <a:r>
              <a:rPr lang="zh-CN" altLang="en-US" dirty="0">
                <a:solidFill>
                  <a:srgbClr val="BC637C"/>
                </a:solidFill>
              </a:rPr>
              <a:t>）实时反馈信息</a:t>
            </a:r>
            <a:endParaRPr lang="en-US" altLang="zh-CN" dirty="0">
              <a:solidFill>
                <a:srgbClr val="BC637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BC637C"/>
                </a:solidFill>
              </a:rPr>
              <a:t>（</a:t>
            </a:r>
            <a:r>
              <a:rPr lang="en-US" altLang="zh-CN" dirty="0">
                <a:solidFill>
                  <a:srgbClr val="BC637C"/>
                </a:solidFill>
              </a:rPr>
              <a:t>4</a:t>
            </a:r>
            <a:r>
              <a:rPr lang="zh-CN" altLang="en-US" dirty="0">
                <a:solidFill>
                  <a:srgbClr val="BC637C"/>
                </a:solidFill>
              </a:rPr>
              <a:t>）自动保存</a:t>
            </a:r>
            <a:r>
              <a:rPr lang="en-US" altLang="zh-CN" dirty="0">
                <a:solidFill>
                  <a:srgbClr val="BC637C"/>
                </a:solidFill>
              </a:rPr>
              <a:t>wav</a:t>
            </a:r>
            <a:r>
              <a:rPr lang="zh-CN" altLang="en-US" dirty="0">
                <a:solidFill>
                  <a:srgbClr val="BC637C"/>
                </a:solidFill>
              </a:rPr>
              <a:t>文件、</a:t>
            </a:r>
            <a:r>
              <a:rPr lang="en-US" altLang="zh-CN" dirty="0">
                <a:solidFill>
                  <a:srgbClr val="BC637C"/>
                </a:solidFill>
              </a:rPr>
              <a:t>note</a:t>
            </a:r>
            <a:r>
              <a:rPr lang="zh-CN" altLang="en-US" dirty="0">
                <a:solidFill>
                  <a:srgbClr val="BC637C"/>
                </a:solidFill>
              </a:rPr>
              <a:t>文件（</a:t>
            </a:r>
            <a:r>
              <a:rPr lang="en-US" altLang="zh-CN" dirty="0">
                <a:solidFill>
                  <a:srgbClr val="BC637C"/>
                </a:solidFill>
              </a:rPr>
              <a:t>pdf</a:t>
            </a:r>
            <a:r>
              <a:rPr lang="zh-CN" altLang="en-US" dirty="0">
                <a:solidFill>
                  <a:srgbClr val="BC637C"/>
                </a:solidFill>
              </a:rPr>
              <a:t>格式）、</a:t>
            </a:r>
            <a:r>
              <a:rPr lang="en-US" altLang="zh-CN" dirty="0">
                <a:solidFill>
                  <a:srgbClr val="BC637C"/>
                </a:solidFill>
              </a:rPr>
              <a:t>mid</a:t>
            </a:r>
            <a:r>
              <a:rPr lang="zh-CN" altLang="en-US" dirty="0">
                <a:solidFill>
                  <a:srgbClr val="BC637C"/>
                </a:solidFill>
              </a:rPr>
              <a:t>文件</a:t>
            </a:r>
            <a:endParaRPr lang="en-US" altLang="zh-CN" dirty="0">
              <a:solidFill>
                <a:srgbClr val="BC637C"/>
              </a:solidFill>
            </a:endParaRPr>
          </a:p>
        </p:txBody>
      </p:sp>
    </p:spTree>
  </p:cSld>
  <p:clrMapOvr>
    <a:masterClrMapping/>
  </p:clrMapOvr>
  <p:transition spd="slow" advClick="0" advTm="5000">
    <p:push dir="u"/>
  </p:transition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buiedeq">
      <a:majorFont>
        <a:latin typeface="微软雅黑" panose="020F0302020204030204"/>
        <a:ea typeface="汉仪跳跳体简"/>
        <a:cs typeface=""/>
      </a:majorFont>
      <a:minorFont>
        <a:latin typeface="微软雅黑" panose="020F0502020204030204"/>
        <a:ea typeface="汉仪跳跳体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711</Words>
  <Application>Microsoft Office PowerPoint</Application>
  <PresentationFormat>宽屏</PresentationFormat>
  <Paragraphs>88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Adobe 宋体 Std L</vt:lpstr>
      <vt:lpstr>等线</vt:lpstr>
      <vt:lpstr>汉仪跳跳体简</vt:lpstr>
      <vt:lpstr>宋体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可爱小兔子</dc:title>
  <dc:creator>第一PPT</dc:creator>
  <cp:lastModifiedBy>李 世超</cp:lastModifiedBy>
  <cp:revision>5</cp:revision>
  <dcterms:created xsi:type="dcterms:W3CDTF">2017-03-25T16:36:41Z</dcterms:created>
  <dcterms:modified xsi:type="dcterms:W3CDTF">2020-12-30T02:00:13Z</dcterms:modified>
</cp:coreProperties>
</file>