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66" r:id="rId3"/>
    <p:sldId id="879" r:id="rId5"/>
    <p:sldId id="880" r:id="rId6"/>
    <p:sldId id="871" r:id="rId7"/>
    <p:sldId id="882" r:id="rId8"/>
    <p:sldId id="883" r:id="rId9"/>
    <p:sldId id="872" r:id="rId10"/>
    <p:sldId id="892" r:id="rId11"/>
    <p:sldId id="875" r:id="rId12"/>
    <p:sldId id="873" r:id="rId13"/>
    <p:sldId id="876" r:id="rId14"/>
    <p:sldId id="878" r:id="rId15"/>
    <p:sldId id="901" r:id="rId16"/>
    <p:sldId id="903" r:id="rId17"/>
    <p:sldId id="890" r:id="rId18"/>
    <p:sldId id="893" r:id="rId19"/>
    <p:sldId id="894" r:id="rId20"/>
    <p:sldId id="8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8E1"/>
    <a:srgbClr val="A4BDE0"/>
    <a:srgbClr val="A2B7CA"/>
    <a:srgbClr val="8EA8D0"/>
    <a:srgbClr val="BFC3CD"/>
    <a:srgbClr val="C9CED1"/>
    <a:srgbClr val="D5DEE7"/>
    <a:srgbClr val="A2B6CA"/>
    <a:srgbClr val="C6C6C6"/>
    <a:srgbClr val="F0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5F77B-7D4F-452D-AF38-76E47CE76F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9333B-8320-484D-AAB2-B8CCB8FA81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752E-18FA-4932-B8B8-A03432A3A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666-96E4-4FFB-9889-0D273B793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752E-18FA-4932-B8B8-A03432A3A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666-96E4-4FFB-9889-0D273B793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752E-18FA-4932-B8B8-A03432A3A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666-96E4-4FFB-9889-0D273B793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6319132" cy="6858000"/>
          </a:xfrm>
          <a:custGeom>
            <a:avLst/>
            <a:gdLst>
              <a:gd name="connsiteX0" fmla="*/ 0 w 6338397"/>
              <a:gd name="connsiteY0" fmla="*/ 0 h 6884303"/>
              <a:gd name="connsiteX1" fmla="*/ 6338397 w 6338397"/>
              <a:gd name="connsiteY1" fmla="*/ 0 h 6884303"/>
              <a:gd name="connsiteX2" fmla="*/ 6338397 w 6338397"/>
              <a:gd name="connsiteY2" fmla="*/ 6884303 h 6884303"/>
              <a:gd name="connsiteX3" fmla="*/ 0 w 6338397"/>
              <a:gd name="connsiteY3" fmla="*/ 6884303 h 6884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397" h="6884303">
                <a:moveTo>
                  <a:pt x="0" y="0"/>
                </a:moveTo>
                <a:lnTo>
                  <a:pt x="6338397" y="0"/>
                </a:lnTo>
                <a:lnTo>
                  <a:pt x="6338397" y="6884303"/>
                </a:lnTo>
                <a:lnTo>
                  <a:pt x="0" y="688430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752E-18FA-4932-B8B8-A03432A3A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666-96E4-4FFB-9889-0D273B793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752E-18FA-4932-B8B8-A03432A3A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666-96E4-4FFB-9889-0D273B793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752E-18FA-4932-B8B8-A03432A3A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666-96E4-4FFB-9889-0D273B793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752E-18FA-4932-B8B8-A03432A3A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666-96E4-4FFB-9889-0D273B793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752E-18FA-4932-B8B8-A03432A3A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666-96E4-4FFB-9889-0D273B793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752E-18FA-4932-B8B8-A03432A3A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666-96E4-4FFB-9889-0D273B793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752E-18FA-4932-B8B8-A03432A3A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666-96E4-4FFB-9889-0D273B793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752E-18FA-4932-B8B8-A03432A3A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666-96E4-4FFB-9889-0D273B793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1752E-18FA-4932-B8B8-A03432A3A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C666-96E4-4FFB-9889-0D273B7938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15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933565" y="962026"/>
            <a:ext cx="1920240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344684" y="4127979"/>
            <a:ext cx="2613214" cy="1837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8" tIns="34284" rIns="68568" bIns="34284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801746" y="3553461"/>
            <a:ext cx="1698625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81884" y="1381618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64155" y="3973424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248539" y="1541624"/>
            <a:ext cx="2613214" cy="1837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8" tIns="34284" rIns="68568" bIns="34284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PA_库_矩形 4"/>
          <p:cNvSpPr/>
          <p:nvPr>
            <p:custDataLst>
              <p:tags r:id="rId1"/>
            </p:custDataLst>
          </p:nvPr>
        </p:nvSpPr>
        <p:spPr>
          <a:xfrm>
            <a:off x="274068" y="287079"/>
            <a:ext cx="11642651" cy="6294474"/>
          </a:xfrm>
          <a:prstGeom prst="rect">
            <a:avLst/>
          </a:prstGeom>
          <a:noFill/>
          <a:ln w="38100">
            <a:solidFill>
              <a:srgbClr val="8CA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32985" y="5452110"/>
            <a:ext cx="2525395" cy="1341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46225" y="2634615"/>
            <a:ext cx="9123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/>
              <a:t>中国人民大学大型仪器预约管理系统 </a:t>
            </a:r>
            <a:endParaRPr lang="zh-CN" altLang="en-US" sz="4400"/>
          </a:p>
        </p:txBody>
      </p:sp>
      <p:sp>
        <p:nvSpPr>
          <p:cNvPr id="5" name="文本框 4"/>
          <p:cNvSpPr txBox="1"/>
          <p:nvPr/>
        </p:nvSpPr>
        <p:spPr>
          <a:xfrm>
            <a:off x="6933565" y="3778885"/>
            <a:ext cx="4500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>
                <a:sym typeface="+mn-ea"/>
              </a:rPr>
              <a:t>小组成员：何雨琪，何青蓉，李世超，                  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      </a:t>
            </a:r>
            <a:r>
              <a:rPr lang="zh-CN" altLang="en-US" sz="2000">
                <a:sym typeface="+mn-ea"/>
              </a:rPr>
              <a:t>张晓玲，官佳薇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933565" y="962026"/>
            <a:ext cx="1920240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801746" y="3553461"/>
            <a:ext cx="1698625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81884" y="1381618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64155" y="3973424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248539" y="1541624"/>
            <a:ext cx="2613214" cy="1837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8" tIns="34284" rIns="68568" bIns="34284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PA_库_矩形 4"/>
          <p:cNvSpPr/>
          <p:nvPr>
            <p:custDataLst>
              <p:tags r:id="rId1"/>
            </p:custDataLst>
          </p:nvPr>
        </p:nvSpPr>
        <p:spPr>
          <a:xfrm>
            <a:off x="274068" y="287079"/>
            <a:ext cx="11642651" cy="6294474"/>
          </a:xfrm>
          <a:prstGeom prst="rect">
            <a:avLst/>
          </a:prstGeom>
          <a:noFill/>
          <a:ln w="38100">
            <a:solidFill>
              <a:srgbClr val="8CA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32985" y="5452110"/>
            <a:ext cx="2525395" cy="1341120"/>
          </a:xfrm>
          <a:prstGeom prst="rect">
            <a:avLst/>
          </a:prstGeom>
        </p:spPr>
      </p:pic>
      <p:sp>
        <p:nvSpPr>
          <p:cNvPr id="5" name="矩形 4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/>
          <p:nvPr/>
        </p:nvSpPr>
        <p:spPr>
          <a:xfrm>
            <a:off x="274320" y="2584450"/>
            <a:ext cx="11643360" cy="16706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756535"/>
            <a:ext cx="10515600" cy="1325563"/>
          </a:xfrm>
        </p:spPr>
        <p:txBody>
          <a:bodyPr/>
          <a:lstStyle/>
          <a:p>
            <a:pPr algn="ctr"/>
            <a:r>
              <a:rPr lang="zh-CN" altLang="en-US" sz="6000"/>
              <a:t>问题</a:t>
            </a:r>
            <a:r>
              <a:rPr lang="en-US" altLang="zh-CN" sz="6000"/>
              <a:t>&amp;</a:t>
            </a:r>
            <a:r>
              <a:rPr lang="zh-CN" altLang="en-US" sz="6000"/>
              <a:t>改进</a:t>
            </a:r>
            <a:endParaRPr lang="zh-CN" altLang="en-US" sz="6000"/>
          </a:p>
        </p:txBody>
      </p:sp>
      <p:cxnSp>
        <p:nvCxnSpPr>
          <p:cNvPr id="9" name="直接连接符 8"/>
          <p:cNvCxnSpPr/>
          <p:nvPr/>
        </p:nvCxnSpPr>
        <p:spPr>
          <a:xfrm>
            <a:off x="5764531" y="1529716"/>
            <a:ext cx="714375" cy="1905"/>
          </a:xfrm>
          <a:prstGeom prst="line">
            <a:avLst/>
          </a:prstGeom>
          <a:ln w="38100">
            <a:solidFill>
              <a:srgbClr val="A2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93971" y="1586390"/>
            <a:ext cx="2055495" cy="852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gradFill>
                  <a:gsLst>
                    <a:gs pos="50000">
                      <a:srgbClr val="9098AC"/>
                    </a:gs>
                    <a:gs pos="0">
                      <a:srgbClr val="B5BAC8"/>
                    </a:gs>
                    <a:gs pos="100000">
                      <a:srgbClr val="6A7590"/>
                    </a:gs>
                  </a:gsLst>
                  <a:lin scaled="1"/>
                </a:gradFill>
                <a:latin typeface="Arial" panose="020B0604020202020204" pitchFamily="34" charset="0"/>
                <a:ea typeface="楷体" panose="02010609060101010101" charset="-122"/>
              </a:rPr>
              <a:t>03</a:t>
            </a:r>
            <a:endParaRPr lang="en-US" altLang="zh-CN" sz="4950" b="1" dirty="0">
              <a:gradFill>
                <a:gsLst>
                  <a:gs pos="50000">
                    <a:srgbClr val="9098AC"/>
                  </a:gs>
                  <a:gs pos="0">
                    <a:srgbClr val="B5BAC8"/>
                  </a:gs>
                  <a:gs pos="100000">
                    <a:srgbClr val="6A7590"/>
                  </a:gs>
                </a:gsLst>
                <a:lin scaled="1"/>
              </a:gra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764531" y="2471262"/>
            <a:ext cx="714375" cy="1905"/>
          </a:xfrm>
          <a:prstGeom prst="line">
            <a:avLst/>
          </a:prstGeom>
          <a:ln w="38100">
            <a:solidFill>
              <a:srgbClr val="A2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改进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461135" y="1541780"/>
            <a:ext cx="10515600" cy="4351338"/>
          </a:xfrm>
        </p:spPr>
        <p:txBody>
          <a:bodyPr>
            <a:normAutofit/>
          </a:bodyPr>
          <a:lstStyle/>
          <a:p>
            <a:r>
              <a:rPr 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数据一致性</a:t>
            </a:r>
            <a:endParaRPr 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外键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/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更新、删除受限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更新：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级联更新：针对主码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触发器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仪器“故障”→仪器预约状态修改为“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/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取消仪器操作资格→删除仪器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操作资格关系表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Qualification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相应记录</a:t>
            </a:r>
            <a:endParaRPr 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933565" y="962026"/>
            <a:ext cx="1920240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81884" y="1381618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64155" y="3973424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库_矩形 4"/>
          <p:cNvSpPr/>
          <p:nvPr>
            <p:custDataLst>
              <p:tags r:id="rId1"/>
            </p:custDataLst>
          </p:nvPr>
        </p:nvSpPr>
        <p:spPr>
          <a:xfrm>
            <a:off x="274068" y="287079"/>
            <a:ext cx="11642651" cy="6294474"/>
          </a:xfrm>
          <a:prstGeom prst="rect">
            <a:avLst/>
          </a:prstGeom>
          <a:noFill/>
          <a:ln w="38100">
            <a:solidFill>
              <a:srgbClr val="8CA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32985" y="5452110"/>
            <a:ext cx="2525395" cy="1341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改进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401445" y="1541780"/>
            <a:ext cx="10515600" cy="4351338"/>
          </a:xfrm>
        </p:spPr>
        <p:txBody>
          <a:bodyPr>
            <a:normAutofit/>
          </a:bodyPr>
          <a:lstStyle/>
          <a:p>
            <a:r>
              <a:rPr 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数据一致性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lvl="1" indent="0">
              <a:buNone/>
            </a:pPr>
            <a:r>
              <a:rPr lang="zh-CN" altLang="en-US" u="sng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删除：级联删除、</a:t>
            </a:r>
            <a:r>
              <a:rPr lang="zh-CN" u="sng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触发器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级联删除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3"/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SC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表（学生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课题组）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3"/>
            <a:r>
              <a:rPr lang="en-US" altLang="zh-CN" sz="2000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Equip_Manage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表（仪器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仪器管理员）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3"/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Qualification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表（仪器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学生使用资格）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触发器：希望保留信息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3"/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设置“特殊仪器”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仪器信息被删除时，仪器日志表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Equip_Log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、仪器预约表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Appoint_index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equip_id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设为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，指向“特殊仪器”</a:t>
            </a:r>
            <a:endParaRPr lang="en-US" altLang="zh-CN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3"/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设置“特殊状态”：仪器预约表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Appoint_index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的预约状态设为“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-3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933565" y="962026"/>
            <a:ext cx="1920240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81884" y="1381618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库_矩形 4"/>
          <p:cNvSpPr/>
          <p:nvPr>
            <p:custDataLst>
              <p:tags r:id="rId1"/>
            </p:custDataLst>
          </p:nvPr>
        </p:nvSpPr>
        <p:spPr>
          <a:xfrm>
            <a:off x="274068" y="287079"/>
            <a:ext cx="11642651" cy="6294474"/>
          </a:xfrm>
          <a:prstGeom prst="rect">
            <a:avLst/>
          </a:prstGeom>
          <a:noFill/>
          <a:ln w="38100">
            <a:solidFill>
              <a:srgbClr val="8CA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32985" y="5452110"/>
            <a:ext cx="2525395" cy="1341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改进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401445" y="1541780"/>
            <a:ext cx="9952355" cy="435165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数据一致性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仪器状态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14400" lvl="2" indent="0">
              <a:buNone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仪器管理员检修或删除仪器时，通过触发器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update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预约记录表中的预约状态字段，告知学生。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14400" lvl="2" indent="0">
              <a:buNone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学生实验后提交日志时，若填写仪器出现故障，则通过触发器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update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仪器表中的仪器状态字段，告知仪器管理员。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14400" lvl="2" indent="0">
              <a:buNone/>
            </a:pP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预约状态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教师或仪器管理员审核预约后，审核通过或驳回信息通过触发器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update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预约表中的预约状态字段，告知学生。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933565" y="962026"/>
            <a:ext cx="1920240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81884" y="1381618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库_矩形 4"/>
          <p:cNvSpPr/>
          <p:nvPr>
            <p:custDataLst>
              <p:tags r:id="rId1"/>
            </p:custDataLst>
          </p:nvPr>
        </p:nvSpPr>
        <p:spPr>
          <a:xfrm>
            <a:off x="274068" y="287079"/>
            <a:ext cx="11642651" cy="6294474"/>
          </a:xfrm>
          <a:prstGeom prst="rect">
            <a:avLst/>
          </a:prstGeom>
          <a:noFill/>
          <a:ln w="38100">
            <a:solidFill>
              <a:srgbClr val="8CA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32985" y="5452110"/>
            <a:ext cx="2525395" cy="1341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改进</a:t>
            </a:r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933565" y="962026"/>
            <a:ext cx="1920240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81884" y="1381618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库_矩形 4"/>
          <p:cNvSpPr/>
          <p:nvPr>
            <p:custDataLst>
              <p:tags r:id="rId1"/>
            </p:custDataLst>
          </p:nvPr>
        </p:nvSpPr>
        <p:spPr>
          <a:xfrm>
            <a:off x="274068" y="287079"/>
            <a:ext cx="11642651" cy="6294474"/>
          </a:xfrm>
          <a:prstGeom prst="rect">
            <a:avLst/>
          </a:prstGeom>
          <a:noFill/>
          <a:ln w="38100">
            <a:solidFill>
              <a:srgbClr val="8CA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32985" y="5452110"/>
            <a:ext cx="2525395" cy="134112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01445" y="1780540"/>
            <a:ext cx="9952355" cy="406273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功能逻辑改善（前后端协作实现）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插入和更新仪器信息时前端检测是否非空，并对日期格式有要求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预约只能选择当前时刻以后的时间段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14400" lvl="2" indent="0"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前端日历点击事件控制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只有到达实验时间的实验日志允许编辑和提交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实验日志只需要编辑必要信息，已知信息自动填充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实验日志可保存关闭，再次编辑时显示上次保存状态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14400" lvl="2" indent="0">
              <a:buNone/>
            </a:pP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改进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97865" y="1541145"/>
            <a:ext cx="5401945" cy="4813935"/>
          </a:xfrm>
        </p:spPr>
        <p:txBody>
          <a:bodyPr>
            <a:normAutofit/>
          </a:bodyPr>
          <a:lstStyle/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预约并发</a:t>
            </a:r>
            <a:endParaRPr lang="zh-CN" sz="28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lvl="1" indent="0" fontAlgn="auto">
              <a:lnSpc>
                <a:spcPct val="102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pymysql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实现预约事务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457200" lvl="1" indent="0" fontAlgn="auto">
              <a:lnSpc>
                <a:spcPct val="102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日期和仪器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id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绑定设置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UNIQUE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457200" lvl="1" indent="0" fontAlgn="auto">
              <a:lnSpc>
                <a:spcPct val="102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插入预约表时检查时间是否可用，若不可用则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Rollback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。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日期索引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933565" y="962026"/>
            <a:ext cx="1920240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81884" y="1381618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库_矩形 4"/>
          <p:cNvSpPr/>
          <p:nvPr>
            <p:custDataLst>
              <p:tags r:id="rId1"/>
            </p:custDataLst>
          </p:nvPr>
        </p:nvSpPr>
        <p:spPr>
          <a:xfrm>
            <a:off x="274068" y="287079"/>
            <a:ext cx="11642651" cy="6294474"/>
          </a:xfrm>
          <a:prstGeom prst="rect">
            <a:avLst/>
          </a:prstGeom>
          <a:noFill/>
          <a:ln w="38100">
            <a:solidFill>
              <a:srgbClr val="8CA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32985" y="5452110"/>
            <a:ext cx="2525395" cy="1341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810" y="1428750"/>
            <a:ext cx="5816600" cy="400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933565" y="962026"/>
            <a:ext cx="1920240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801746" y="3553461"/>
            <a:ext cx="1698625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81884" y="1381618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64155" y="3973424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248539" y="1541624"/>
            <a:ext cx="2613214" cy="1837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8" tIns="34284" rIns="68568" bIns="34284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PA_库_矩形 4"/>
          <p:cNvSpPr/>
          <p:nvPr>
            <p:custDataLst>
              <p:tags r:id="rId1"/>
            </p:custDataLst>
          </p:nvPr>
        </p:nvSpPr>
        <p:spPr>
          <a:xfrm>
            <a:off x="274068" y="287079"/>
            <a:ext cx="11642651" cy="6294474"/>
          </a:xfrm>
          <a:prstGeom prst="rect">
            <a:avLst/>
          </a:prstGeom>
          <a:noFill/>
          <a:ln w="38100">
            <a:solidFill>
              <a:srgbClr val="8CA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32985" y="5452110"/>
            <a:ext cx="2525395" cy="1341120"/>
          </a:xfrm>
          <a:prstGeom prst="rect">
            <a:avLst/>
          </a:prstGeom>
        </p:spPr>
      </p:pic>
      <p:sp>
        <p:nvSpPr>
          <p:cNvPr id="5" name="矩形 4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/>
          <p:nvPr/>
        </p:nvSpPr>
        <p:spPr>
          <a:xfrm>
            <a:off x="274320" y="2584450"/>
            <a:ext cx="11643360" cy="16706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756535"/>
            <a:ext cx="10515600" cy="1325563"/>
          </a:xfrm>
        </p:spPr>
        <p:txBody>
          <a:bodyPr/>
          <a:lstStyle/>
          <a:p>
            <a:pPr algn="ctr"/>
            <a:r>
              <a:rPr lang="zh-CN" altLang="en-US" sz="6000"/>
              <a:t>收获</a:t>
            </a:r>
            <a:r>
              <a:rPr lang="en-US" altLang="zh-CN" sz="6000"/>
              <a:t>&amp;</a:t>
            </a:r>
            <a:r>
              <a:rPr lang="zh-CN" altLang="en-US" sz="6000"/>
              <a:t>体会</a:t>
            </a:r>
            <a:endParaRPr lang="zh-CN" altLang="en-US" sz="6000"/>
          </a:p>
        </p:txBody>
      </p:sp>
      <p:cxnSp>
        <p:nvCxnSpPr>
          <p:cNvPr id="9" name="直接连接符 8"/>
          <p:cNvCxnSpPr/>
          <p:nvPr/>
        </p:nvCxnSpPr>
        <p:spPr>
          <a:xfrm>
            <a:off x="5764531" y="1529716"/>
            <a:ext cx="714375" cy="1905"/>
          </a:xfrm>
          <a:prstGeom prst="line">
            <a:avLst/>
          </a:prstGeom>
          <a:ln w="38100">
            <a:solidFill>
              <a:srgbClr val="A2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93971" y="1586390"/>
            <a:ext cx="2055495" cy="852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gradFill>
                  <a:gsLst>
                    <a:gs pos="50000">
                      <a:srgbClr val="9098AC"/>
                    </a:gs>
                    <a:gs pos="0">
                      <a:srgbClr val="B5BAC8"/>
                    </a:gs>
                    <a:gs pos="100000">
                      <a:srgbClr val="6A7590"/>
                    </a:gs>
                  </a:gsLst>
                  <a:lin scaled="1"/>
                </a:gradFill>
                <a:latin typeface="Arial" panose="020B0604020202020204" pitchFamily="34" charset="0"/>
                <a:ea typeface="楷体" panose="02010609060101010101" charset="-122"/>
              </a:rPr>
              <a:t>04</a:t>
            </a:r>
            <a:endParaRPr lang="en-US" altLang="zh-CN" sz="4950" b="1" dirty="0">
              <a:gradFill>
                <a:gsLst>
                  <a:gs pos="50000">
                    <a:srgbClr val="9098AC"/>
                  </a:gs>
                  <a:gs pos="0">
                    <a:srgbClr val="B5BAC8"/>
                  </a:gs>
                  <a:gs pos="100000">
                    <a:srgbClr val="6A7590"/>
                  </a:gs>
                </a:gsLst>
                <a:lin scaled="1"/>
              </a:gra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764531" y="2471262"/>
            <a:ext cx="714375" cy="1905"/>
          </a:xfrm>
          <a:prstGeom prst="line">
            <a:avLst/>
          </a:prstGeom>
          <a:ln w="38100">
            <a:solidFill>
              <a:srgbClr val="A2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收获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体会</a:t>
            </a:r>
            <a:endParaRPr lang="zh-CN" altLang="en-US">
              <a:sym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69035" y="1531620"/>
            <a:ext cx="11116945" cy="4813935"/>
          </a:xfrm>
        </p:spPr>
        <p:txBody>
          <a:bodyPr>
            <a:normAutofit/>
          </a:bodyPr>
          <a:lstStyle/>
          <a:p>
            <a:pPr lvl="0"/>
            <a:r>
              <a:rPr 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丰富经验</a:t>
            </a:r>
            <a:endParaRPr lang="zh-CN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第一个实用性系统</a:t>
            </a:r>
            <a:endParaRPr lang="zh-CN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Django + bootstrap  javascript  mysql</a:t>
            </a:r>
            <a:endParaRPr lang="zh-CN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lvl="1" indent="0">
              <a:buNone/>
            </a:pPr>
            <a:endParaRPr lang="zh-CN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思维博弈</a:t>
            </a:r>
            <a:endParaRPr lang="zh-CN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甲乙双方面考量</a:t>
            </a:r>
            <a:endParaRPr lang="zh-CN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多角度多身份考虑问题并思考解决方式</a:t>
            </a:r>
            <a:endParaRPr lang="zh-CN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前后端多角度解决问题</a:t>
            </a:r>
            <a:endParaRPr lang="zh-CN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933565" y="962026"/>
            <a:ext cx="1920240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81884" y="1381618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库_矩形 4"/>
          <p:cNvSpPr/>
          <p:nvPr>
            <p:custDataLst>
              <p:tags r:id="rId1"/>
            </p:custDataLst>
          </p:nvPr>
        </p:nvSpPr>
        <p:spPr>
          <a:xfrm>
            <a:off x="274068" y="287079"/>
            <a:ext cx="11642651" cy="6294474"/>
          </a:xfrm>
          <a:prstGeom prst="rect">
            <a:avLst/>
          </a:prstGeom>
          <a:noFill/>
          <a:ln w="38100">
            <a:solidFill>
              <a:srgbClr val="8CA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32985" y="5452110"/>
            <a:ext cx="2525395" cy="1341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114935" y="-64135"/>
            <a:ext cx="6407785" cy="6924040"/>
          </a:xfrm>
          <a:prstGeom prst="rect">
            <a:avLst/>
          </a:prstGeom>
          <a:solidFill>
            <a:srgbClr val="C9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6292850" y="-64135"/>
            <a:ext cx="5906135" cy="6923405"/>
          </a:xfrm>
          <a:prstGeom prst="rect">
            <a:avLst/>
          </a:prstGeom>
          <a:solidFill>
            <a:srgbClr val="A2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9" name="Picture 7" descr="F:\Tiup\标志(彩色) [转换].png"/>
          <p:cNvPicPr>
            <a:picLocks noChangeAspect="1" noChangeArrowheads="1"/>
          </p:cNvPicPr>
          <p:nvPr/>
        </p:nvPicPr>
        <p:blipFill>
          <a:blip r:embed="rId1">
            <a:lum bright="100000"/>
          </a:blip>
          <a:srcRect/>
          <a:stretch>
            <a:fillRect/>
          </a:stretch>
        </p:blipFill>
        <p:spPr bwMode="auto">
          <a:xfrm>
            <a:off x="2851150" y="-73660"/>
            <a:ext cx="6932930" cy="6932930"/>
          </a:xfrm>
          <a:prstGeom prst="rect">
            <a:avLst/>
          </a:prstGeom>
          <a:noFill/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4830" y="408305"/>
            <a:ext cx="11102340" cy="604139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90975" y="2675255"/>
            <a:ext cx="46532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/>
              <a:t>感谢聆听</a:t>
            </a:r>
            <a:endParaRPr lang="zh-CN" altLang="en-US" sz="8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1016635"/>
          </a:xfrm>
        </p:spPr>
        <p:txBody>
          <a:bodyPr/>
          <a:lstStyle/>
          <a:p>
            <a:r>
              <a:rPr lang="zh-CN" altLang="en-US" sz="4000"/>
              <a:t>项目背景</a:t>
            </a:r>
            <a:endParaRPr lang="zh-CN" altLang="en-US" sz="400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63270" y="1826260"/>
            <a:ext cx="10515600" cy="4351338"/>
          </a:xfrm>
        </p:spPr>
        <p:txBody>
          <a:bodyPr/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目前我国高等院校发展迅速，拥有的大型仪器设备日益增多，提高这些大型仪器设备的使用率，使得这些仪器设备更好的为教学科研发挥更大的作用，成为大型仪器管理的重要目标。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为了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使得各大型仪器能够被实时预约、合理使用，我们开发一个专为本校大型仪器预约管理而设计的综合系统，实现大型仪器设备信息管理、预约信息管理、用户信息及角色管理、记录实验日志信息等功能模块，让仪器预约及管理能够更加高效便捷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933565" y="962026"/>
            <a:ext cx="1920240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81884" y="1381618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库_矩形 4"/>
          <p:cNvSpPr/>
          <p:nvPr>
            <p:custDataLst>
              <p:tags r:id="rId1"/>
            </p:custDataLst>
          </p:nvPr>
        </p:nvSpPr>
        <p:spPr>
          <a:xfrm>
            <a:off x="274068" y="287079"/>
            <a:ext cx="11642651" cy="6294474"/>
          </a:xfrm>
          <a:prstGeom prst="rect">
            <a:avLst/>
          </a:prstGeom>
          <a:noFill/>
          <a:ln w="38100">
            <a:solidFill>
              <a:srgbClr val="8CA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32985" y="5452110"/>
            <a:ext cx="2525395" cy="1341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0715" y="6610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401445" y="1541780"/>
            <a:ext cx="10515600" cy="4867275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概念设计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 fontAlgn="auto">
              <a:lnSpc>
                <a:spcPct val="100000"/>
              </a:lnSpc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使用流程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 fontAlgn="auto">
              <a:lnSpc>
                <a:spcPct val="100000"/>
              </a:lnSpc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实体设计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 fontAlgn="auto">
              <a:lnSpc>
                <a:spcPct val="100000"/>
              </a:lnSpc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关系设计</a:t>
            </a:r>
            <a:endParaRPr lang="zh-CN" altLang="en-US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系统设计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 fontAlgn="auto">
              <a:lnSpc>
                <a:spcPct val="100000"/>
              </a:lnSpc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预约流程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 fontAlgn="auto">
              <a:lnSpc>
                <a:spcPct val="100000"/>
              </a:lnSpc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系统功能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28600" lvl="0" indent="-2286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问题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改进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143000" lvl="2" indent="-2286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数据一致性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143000" lvl="2" indent="-2286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并发控制（事务）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143000" lvl="2" indent="-2286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索引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28600" lvl="0" indent="-2286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收获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体会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933565" y="962026"/>
            <a:ext cx="1920240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81884" y="1381618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库_矩形 4"/>
          <p:cNvSpPr/>
          <p:nvPr>
            <p:custDataLst>
              <p:tags r:id="rId1"/>
            </p:custDataLst>
          </p:nvPr>
        </p:nvSpPr>
        <p:spPr>
          <a:xfrm>
            <a:off x="274068" y="287079"/>
            <a:ext cx="11642651" cy="6294474"/>
          </a:xfrm>
          <a:prstGeom prst="rect">
            <a:avLst/>
          </a:prstGeom>
          <a:noFill/>
          <a:ln w="38100">
            <a:solidFill>
              <a:srgbClr val="8CA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32985" y="5452110"/>
            <a:ext cx="2525395" cy="1341120"/>
          </a:xfrm>
          <a:prstGeom prst="rect">
            <a:avLst/>
          </a:prstGeom>
        </p:spPr>
      </p:pic>
      <p:pic>
        <p:nvPicPr>
          <p:cNvPr id="10" name="图片 9" descr="f818c11ac21995d7ef17da00ab6f0e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10" y="1452245"/>
            <a:ext cx="7139940" cy="336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/>
          <p:nvPr/>
        </p:nvSpPr>
        <p:spPr>
          <a:xfrm>
            <a:off x="274320" y="2584450"/>
            <a:ext cx="11643360" cy="16706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933565" y="962026"/>
            <a:ext cx="1920240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81884" y="1381618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库_矩形 4"/>
          <p:cNvSpPr/>
          <p:nvPr>
            <p:custDataLst>
              <p:tags r:id="rId1"/>
            </p:custDataLst>
          </p:nvPr>
        </p:nvSpPr>
        <p:spPr>
          <a:xfrm>
            <a:off x="274068" y="287079"/>
            <a:ext cx="11642651" cy="6294474"/>
          </a:xfrm>
          <a:prstGeom prst="rect">
            <a:avLst/>
          </a:prstGeom>
          <a:noFill/>
          <a:ln w="38100">
            <a:solidFill>
              <a:srgbClr val="8CA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32985" y="5452110"/>
            <a:ext cx="2525395" cy="134112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756535"/>
            <a:ext cx="10515600" cy="1325563"/>
          </a:xfrm>
        </p:spPr>
        <p:txBody>
          <a:bodyPr/>
          <a:lstStyle/>
          <a:p>
            <a:pPr algn="ctr"/>
            <a:r>
              <a:rPr lang="zh-CN" altLang="en-US" sz="6000"/>
              <a:t>概念设计</a:t>
            </a:r>
            <a:endParaRPr lang="zh-CN" altLang="en-US" sz="6000"/>
          </a:p>
        </p:txBody>
      </p:sp>
      <p:cxnSp>
        <p:nvCxnSpPr>
          <p:cNvPr id="9" name="直接连接符 8"/>
          <p:cNvCxnSpPr/>
          <p:nvPr/>
        </p:nvCxnSpPr>
        <p:spPr>
          <a:xfrm>
            <a:off x="5764531" y="1529716"/>
            <a:ext cx="714375" cy="1905"/>
          </a:xfrm>
          <a:prstGeom prst="line">
            <a:avLst/>
          </a:prstGeom>
          <a:ln w="38100">
            <a:solidFill>
              <a:srgbClr val="A2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93971" y="1586390"/>
            <a:ext cx="2055495" cy="852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gradFill>
                  <a:gsLst>
                    <a:gs pos="50000">
                      <a:srgbClr val="9098AC"/>
                    </a:gs>
                    <a:gs pos="0">
                      <a:srgbClr val="B5BAC8"/>
                    </a:gs>
                    <a:gs pos="100000">
                      <a:srgbClr val="6A7590"/>
                    </a:gs>
                  </a:gsLst>
                  <a:lin scaled="1"/>
                </a:gradFill>
                <a:latin typeface="Arial" panose="020B0604020202020204" pitchFamily="34" charset="0"/>
                <a:ea typeface="楷体" panose="02010609060101010101" charset="-122"/>
              </a:rPr>
              <a:t>01</a:t>
            </a:r>
            <a:endParaRPr lang="en-US" altLang="zh-CN" sz="4950" b="1" dirty="0">
              <a:gradFill>
                <a:gsLst>
                  <a:gs pos="50000">
                    <a:srgbClr val="9098AC"/>
                  </a:gs>
                  <a:gs pos="0">
                    <a:srgbClr val="B5BAC8"/>
                  </a:gs>
                  <a:gs pos="100000">
                    <a:srgbClr val="6A7590"/>
                  </a:gs>
                </a:gsLst>
                <a:lin scaled="1"/>
              </a:gra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764531" y="2471262"/>
            <a:ext cx="714375" cy="1905"/>
          </a:xfrm>
          <a:prstGeom prst="line">
            <a:avLst/>
          </a:prstGeom>
          <a:ln w="38100">
            <a:solidFill>
              <a:srgbClr val="A2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数据库实体：</a:t>
            </a:r>
            <a:endParaRPr lang="zh-CN" altLang="en-US" sz="4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1608455"/>
            <a:ext cx="3510280" cy="2263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760" y="1608455"/>
            <a:ext cx="2538095" cy="2147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" y="4073525"/>
            <a:ext cx="3262630" cy="16649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696460" y="5516880"/>
            <a:ext cx="2525395" cy="1341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235" y="4115435"/>
            <a:ext cx="2842895" cy="15805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88605" y="4305935"/>
            <a:ext cx="2778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各实体由主键标识，保证实体的完整性，实体之间通过外键连接约束，保证了数据的参照完整性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3555" y="1495425"/>
            <a:ext cx="2631440" cy="257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关系设计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1" cstate="email"/>
          <a:stretch>
            <a:fillRect/>
          </a:stretch>
        </p:blipFill>
        <p:spPr>
          <a:xfrm>
            <a:off x="4593590" y="5564505"/>
            <a:ext cx="2423160" cy="12934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90" y="1609725"/>
            <a:ext cx="9431655" cy="3161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933565" y="962026"/>
            <a:ext cx="1920240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801746" y="3553461"/>
            <a:ext cx="1698625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81884" y="1381618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64155" y="3973424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6248539" y="1541624"/>
            <a:ext cx="2613214" cy="1837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8" tIns="34284" rIns="68568" bIns="34284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  <a:cs typeface="+mn-ea"/>
                <a:sym typeface="Arial" panose="020B0604020202020204" pitchFamily="34" charset="0"/>
              </a:rPr>
              <a:t>点击此处填充内容</a:t>
            </a: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PA_库_矩形 4"/>
          <p:cNvSpPr/>
          <p:nvPr>
            <p:custDataLst>
              <p:tags r:id="rId1"/>
            </p:custDataLst>
          </p:nvPr>
        </p:nvSpPr>
        <p:spPr>
          <a:xfrm>
            <a:off x="274068" y="287079"/>
            <a:ext cx="11642651" cy="6294474"/>
          </a:xfrm>
          <a:prstGeom prst="rect">
            <a:avLst/>
          </a:prstGeom>
          <a:noFill/>
          <a:ln w="38100">
            <a:solidFill>
              <a:srgbClr val="8CA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32985" y="5452110"/>
            <a:ext cx="2525395" cy="1341120"/>
          </a:xfrm>
          <a:prstGeom prst="rect">
            <a:avLst/>
          </a:prstGeom>
        </p:spPr>
      </p:pic>
      <p:sp>
        <p:nvSpPr>
          <p:cNvPr id="5" name="矩形 4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/>
          <p:nvPr/>
        </p:nvSpPr>
        <p:spPr>
          <a:xfrm>
            <a:off x="274320" y="2584450"/>
            <a:ext cx="11643360" cy="16706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756535"/>
            <a:ext cx="10515600" cy="1325563"/>
          </a:xfrm>
        </p:spPr>
        <p:txBody>
          <a:bodyPr/>
          <a:lstStyle/>
          <a:p>
            <a:pPr algn="ctr"/>
            <a:r>
              <a:rPr lang="zh-CN" altLang="en-US" sz="6000"/>
              <a:t>系统设计</a:t>
            </a:r>
            <a:endParaRPr lang="zh-CN" altLang="en-US" sz="6000"/>
          </a:p>
        </p:txBody>
      </p:sp>
      <p:cxnSp>
        <p:nvCxnSpPr>
          <p:cNvPr id="9" name="直接连接符 8"/>
          <p:cNvCxnSpPr/>
          <p:nvPr/>
        </p:nvCxnSpPr>
        <p:spPr>
          <a:xfrm>
            <a:off x="5764531" y="1529716"/>
            <a:ext cx="714375" cy="1905"/>
          </a:xfrm>
          <a:prstGeom prst="line">
            <a:avLst/>
          </a:prstGeom>
          <a:ln w="38100">
            <a:solidFill>
              <a:srgbClr val="A2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93971" y="1586390"/>
            <a:ext cx="2055495" cy="852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gradFill>
                  <a:gsLst>
                    <a:gs pos="50000">
                      <a:srgbClr val="9098AC"/>
                    </a:gs>
                    <a:gs pos="0">
                      <a:srgbClr val="B5BAC8"/>
                    </a:gs>
                    <a:gs pos="100000">
                      <a:srgbClr val="6A7590"/>
                    </a:gs>
                  </a:gsLst>
                  <a:lin scaled="1"/>
                </a:gradFill>
                <a:latin typeface="Arial" panose="020B0604020202020204" pitchFamily="34" charset="0"/>
                <a:ea typeface="楷体" panose="02010609060101010101" charset="-122"/>
              </a:rPr>
              <a:t>02</a:t>
            </a:r>
            <a:endParaRPr lang="en-US" altLang="zh-CN" sz="4950" b="1" dirty="0">
              <a:gradFill>
                <a:gsLst>
                  <a:gs pos="50000">
                    <a:srgbClr val="9098AC"/>
                  </a:gs>
                  <a:gs pos="0">
                    <a:srgbClr val="B5BAC8"/>
                  </a:gs>
                  <a:gs pos="100000">
                    <a:srgbClr val="6A7590"/>
                  </a:gs>
                </a:gsLst>
                <a:lin scaled="1"/>
              </a:gra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764531" y="2471262"/>
            <a:ext cx="714375" cy="1905"/>
          </a:xfrm>
          <a:prstGeom prst="line">
            <a:avLst/>
          </a:prstGeom>
          <a:ln w="38100">
            <a:solidFill>
              <a:srgbClr val="A2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预约流程：</a:t>
            </a:r>
            <a:endParaRPr lang="zh-CN" altLang="en-US" sz="40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734560" y="5662295"/>
            <a:ext cx="2525395" cy="1341120"/>
          </a:xfrm>
          <a:prstGeom prst="rect">
            <a:avLst/>
          </a:prstGeom>
        </p:spPr>
      </p:pic>
      <p:pic>
        <p:nvPicPr>
          <p:cNvPr id="5" name="图片 4" descr="未命名文件(1)"/>
          <p:cNvPicPr>
            <a:picLocks noChangeAspect="1"/>
          </p:cNvPicPr>
          <p:nvPr/>
        </p:nvPicPr>
        <p:blipFill>
          <a:blip r:embed="rId2"/>
          <a:srcRect b="10377"/>
          <a:stretch>
            <a:fillRect/>
          </a:stretch>
        </p:blipFill>
        <p:spPr>
          <a:xfrm>
            <a:off x="1066800" y="1390015"/>
            <a:ext cx="10058400" cy="4650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sz="3600" dirty="0"/>
              <a:t>系统功能</a:t>
            </a:r>
            <a:endParaRPr lang="zh-CN" sz="3600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933565" y="962026"/>
            <a:ext cx="1920240" cy="419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1420" tIns="25710" rIns="51420" bIns="25710">
            <a:spAutoFit/>
          </a:bodyPr>
          <a:lstStyle/>
          <a:p>
            <a:r>
              <a:rPr lang="zh-CN" altLang="en-US" sz="2400" b="1" kern="0" dirty="0">
                <a:solidFill>
                  <a:schemeClr val="bg1"/>
                </a:solidFill>
                <a:latin typeface="汉仪昌黎宋刻本(原版)W" panose="00020600040101010101" charset="-122"/>
                <a:ea typeface="汉仪昌黎宋刻本(原版)W" panose="00020600040101010101" charset="-122"/>
              </a:rPr>
              <a:t>输入标题</a:t>
            </a:r>
            <a:endParaRPr lang="zh-CN" altLang="en-US" sz="2400" b="1" kern="0" dirty="0">
              <a:solidFill>
                <a:schemeClr val="bg1"/>
              </a:solidFill>
              <a:latin typeface="汉仪昌黎宋刻本(原版)W" panose="00020600040101010101" charset="-122"/>
              <a:ea typeface="汉仪昌黎宋刻本(原版)W" panose="0002060004010101010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181884" y="1381618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64155" y="3973424"/>
            <a:ext cx="24538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库_矩形 4"/>
          <p:cNvSpPr/>
          <p:nvPr>
            <p:custDataLst>
              <p:tags r:id="rId1"/>
            </p:custDataLst>
          </p:nvPr>
        </p:nvSpPr>
        <p:spPr>
          <a:xfrm>
            <a:off x="274068" y="287079"/>
            <a:ext cx="11642651" cy="6294474"/>
          </a:xfrm>
          <a:prstGeom prst="rect">
            <a:avLst/>
          </a:prstGeom>
          <a:noFill/>
          <a:ln w="38100">
            <a:solidFill>
              <a:srgbClr val="8CA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32985" y="5452110"/>
            <a:ext cx="2525395" cy="1341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0715" y="6610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3480" y="1381760"/>
            <a:ext cx="9845675" cy="44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KSO_WM_UNIT_PLACING_PICTURE_USER_VIEWPORT" val="{&quot;height&quot;:9514,&quot;width&quot;:17484}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1_RUC-SPRING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1457</Words>
  <Application>WPS 演示</Application>
  <PresentationFormat>宽屏</PresentationFormat>
  <Paragraphs>202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汉仪昌黎宋刻本(原版)W</vt:lpstr>
      <vt:lpstr>等线</vt:lpstr>
      <vt:lpstr>黑体</vt:lpstr>
      <vt:lpstr>楷体</vt:lpstr>
      <vt:lpstr>Wingdings</vt:lpstr>
      <vt:lpstr>Calibri</vt:lpstr>
      <vt:lpstr>微软雅黑</vt:lpstr>
      <vt:lpstr>Arial Unicode MS</vt:lpstr>
      <vt:lpstr>Calibri Light</vt:lpstr>
      <vt:lpstr>1_RUC-SPRING</vt:lpstr>
      <vt:lpstr>PowerPoint 演示文稿</vt:lpstr>
      <vt:lpstr>项目背景</vt:lpstr>
      <vt:lpstr>目录</vt:lpstr>
      <vt:lpstr>概念设计</vt:lpstr>
      <vt:lpstr>数据库实体：</vt:lpstr>
      <vt:lpstr>关系设计:</vt:lpstr>
      <vt:lpstr>系统设计</vt:lpstr>
      <vt:lpstr>预约流程：</vt:lpstr>
      <vt:lpstr>系统功能</vt:lpstr>
      <vt:lpstr>问题&amp;改进</vt:lpstr>
      <vt:lpstr>问题&amp;改进</vt:lpstr>
      <vt:lpstr>问题&amp;改进</vt:lpstr>
      <vt:lpstr>问题&amp;改进</vt:lpstr>
      <vt:lpstr>问题&amp;改进</vt:lpstr>
      <vt:lpstr>问题&amp;改进</vt:lpstr>
      <vt:lpstr>收获&amp;体会</vt:lpstr>
      <vt:lpstr>收获&amp;体会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Distlyfbm</cp:lastModifiedBy>
  <cp:revision>124</cp:revision>
  <dcterms:created xsi:type="dcterms:W3CDTF">2019-11-10T07:14:00Z</dcterms:created>
  <dcterms:modified xsi:type="dcterms:W3CDTF">2020-12-14T06:59:44Z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