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2200">
        <a:latin typeface="Lucida Grande"/>
        <a:ea typeface="Lucida Grande"/>
        <a:cs typeface="Lucida Grande"/>
        <a:sym typeface="Lucida Grande"/>
      </a:defRPr>
    </a:lvl1pPr>
    <a:lvl2pPr indent="457200" defTabSz="457200" latinLnBrk="0">
      <a:defRPr sz="2200">
        <a:latin typeface="Lucida Grande"/>
        <a:ea typeface="Lucida Grande"/>
        <a:cs typeface="Lucida Grande"/>
        <a:sym typeface="Lucida Grande"/>
      </a:defRPr>
    </a:lvl2pPr>
    <a:lvl3pPr indent="914400" defTabSz="457200" latinLnBrk="0">
      <a:defRPr sz="2200">
        <a:latin typeface="Lucida Grande"/>
        <a:ea typeface="Lucida Grande"/>
        <a:cs typeface="Lucida Grande"/>
        <a:sym typeface="Lucida Grande"/>
      </a:defRPr>
    </a:lvl3pPr>
    <a:lvl4pPr indent="1371600" defTabSz="457200" latinLnBrk="0">
      <a:defRPr sz="2200">
        <a:latin typeface="Lucida Grande"/>
        <a:ea typeface="Lucida Grande"/>
        <a:cs typeface="Lucida Grande"/>
        <a:sym typeface="Lucida Grande"/>
      </a:defRPr>
    </a:lvl4pPr>
    <a:lvl5pPr indent="1828800" defTabSz="457200" latinLnBrk="0">
      <a:defRPr sz="2200">
        <a:latin typeface="Lucida Grande"/>
        <a:ea typeface="Lucida Grande"/>
        <a:cs typeface="Lucida Grande"/>
        <a:sym typeface="Lucida Grande"/>
      </a:defRPr>
    </a:lvl5pPr>
    <a:lvl6pPr indent="2286000" defTabSz="457200" latinLnBrk="0">
      <a:defRPr sz="2200">
        <a:latin typeface="Lucida Grande"/>
        <a:ea typeface="Lucida Grande"/>
        <a:cs typeface="Lucida Grande"/>
        <a:sym typeface="Lucida Grande"/>
      </a:defRPr>
    </a:lvl6pPr>
    <a:lvl7pPr indent="2743200" defTabSz="457200" latinLnBrk="0">
      <a:defRPr sz="2200">
        <a:latin typeface="Lucida Grande"/>
        <a:ea typeface="Lucida Grande"/>
        <a:cs typeface="Lucida Grande"/>
        <a:sym typeface="Lucida Grande"/>
      </a:defRPr>
    </a:lvl7pPr>
    <a:lvl8pPr indent="3200400" defTabSz="457200" latinLnBrk="0">
      <a:defRPr sz="2200">
        <a:latin typeface="Lucida Grande"/>
        <a:ea typeface="Lucida Grande"/>
        <a:cs typeface="Lucida Grande"/>
        <a:sym typeface="Lucida Grande"/>
      </a:defRPr>
    </a:lvl8pPr>
    <a:lvl9pPr indent="3657600" defTabSz="457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大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大標題文字</a:t>
            </a:r>
          </a:p>
        </p:txBody>
      </p:sp>
      <p:sp>
        <p:nvSpPr>
          <p:cNvPr id="12" name="內文層級一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王大明"/>
          <p:cNvSpPr txBox="1"/>
          <p:nvPr>
            <p:ph type="body" sz="quarter" idx="21"/>
          </p:nvPr>
        </p:nvSpPr>
        <p:spPr>
          <a:xfrm>
            <a:off x="2387600" y="8953500"/>
            <a:ext cx="19621500" cy="6731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–王大明</a:t>
            </a:r>
          </a:p>
        </p:txBody>
      </p:sp>
      <p:sp>
        <p:nvSpPr>
          <p:cNvPr id="94" name="「在此輸入名言語錄。」"/>
          <p:cNvSpPr txBox="1"/>
          <p:nvPr>
            <p:ph type="body" sz="quarter" idx="22"/>
          </p:nvPr>
        </p:nvSpPr>
        <p:spPr>
          <a:xfrm>
            <a:off x="2387600" y="601345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「在此輸入名言語錄。」</a:t>
            </a:r>
          </a:p>
        </p:txBody>
      </p:sp>
      <p:sp>
        <p:nvSpPr>
          <p:cNvPr id="9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影像"/>
          <p:cNvSpPr/>
          <p:nvPr>
            <p:ph type="pic" idx="21"/>
          </p:nvPr>
        </p:nvSpPr>
        <p:spPr>
          <a:xfrm>
            <a:off x="-50800" y="-1270000"/>
            <a:ext cx="24485600" cy="163237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影像"/>
          <p:cNvSpPr/>
          <p:nvPr>
            <p:ph type="pic" idx="21"/>
          </p:nvPr>
        </p:nvSpPr>
        <p:spPr>
          <a:xfrm>
            <a:off x="3125968" y="-393700"/>
            <a:ext cx="18135602" cy="120904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大標題文字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大標題文字</a:t>
            </a:r>
          </a:p>
        </p:txBody>
      </p:sp>
      <p:sp>
        <p:nvSpPr>
          <p:cNvPr id="22" name="內文層級一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大標題文字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影像"/>
          <p:cNvSpPr/>
          <p:nvPr>
            <p:ph type="pic" sz="half" idx="21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大標題文字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大標題文字</a:t>
            </a:r>
          </a:p>
        </p:txBody>
      </p:sp>
      <p:sp>
        <p:nvSpPr>
          <p:cNvPr id="40" name="內文層級一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9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57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影像"/>
          <p:cNvSpPr/>
          <p:nvPr>
            <p:ph type="pic" sz="half" idx="21"/>
          </p:nvPr>
        </p:nvSpPr>
        <p:spPr>
          <a:xfrm>
            <a:off x="10960100" y="3149600"/>
            <a:ext cx="13944601" cy="92964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67" name="內文層級一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內文層級一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影像"/>
          <p:cNvSpPr/>
          <p:nvPr>
            <p:ph type="pic" sz="quarter" idx="21"/>
          </p:nvPr>
        </p:nvSpPr>
        <p:spPr>
          <a:xfrm>
            <a:off x="15300325" y="7048500"/>
            <a:ext cx="8324851" cy="5549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影像"/>
          <p:cNvSpPr/>
          <p:nvPr>
            <p:ph type="pic" sz="quarter" idx="22"/>
          </p:nvPr>
        </p:nvSpPr>
        <p:spPr>
          <a:xfrm>
            <a:off x="15760700" y="863600"/>
            <a:ext cx="7404101" cy="7404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影像"/>
          <p:cNvSpPr/>
          <p:nvPr>
            <p:ph type="pic" idx="23"/>
          </p:nvPr>
        </p:nvSpPr>
        <p:spPr>
          <a:xfrm>
            <a:off x="-990600" y="1130300"/>
            <a:ext cx="17202151" cy="11468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大標題文字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3" name="幻燈片編號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內文層級一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2286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2743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3200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3657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8F6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Homework-03"/>
          <p:cNvSpPr txBox="1"/>
          <p:nvPr>
            <p:ph type="ctrTitle"/>
          </p:nvPr>
        </p:nvSpPr>
        <p:spPr>
          <a:xfrm>
            <a:off x="1778000" y="1515182"/>
            <a:ext cx="20828000" cy="5831165"/>
          </a:xfrm>
          <a:prstGeom prst="rect">
            <a:avLst/>
          </a:prstGeom>
        </p:spPr>
        <p:txBody>
          <a:bodyPr/>
          <a:lstStyle>
            <a:lvl1pPr>
              <a:defRPr b="1" spc="276" sz="1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Homework-03</a:t>
            </a:r>
          </a:p>
        </p:txBody>
      </p:sp>
      <p:sp>
        <p:nvSpPr>
          <p:cNvPr id="120" name="陳冠諺…"/>
          <p:cNvSpPr txBox="1"/>
          <p:nvPr>
            <p:ph type="subTitle" sz="quarter" idx="1"/>
          </p:nvPr>
        </p:nvSpPr>
        <p:spPr>
          <a:xfrm>
            <a:off x="1778000" y="8386458"/>
            <a:ext cx="20828001" cy="2476000"/>
          </a:xfrm>
          <a:prstGeom prst="rect">
            <a:avLst/>
          </a:prstGeom>
        </p:spPr>
        <p:txBody>
          <a:bodyPr/>
          <a:lstStyle/>
          <a:p>
            <a:pPr lvl="1">
              <a:lnSpc>
                <a:spcPct val="120000"/>
              </a:lnSpc>
              <a:defRPr spc="183" sz="4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陳冠諺 </a:t>
            </a:r>
          </a:p>
          <a:p>
            <a:pPr lvl="1">
              <a:lnSpc>
                <a:spcPct val="120000"/>
              </a:lnSpc>
              <a:defRPr spc="183" sz="4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309613067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8F6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幻燈片編號"/>
          <p:cNvSpPr txBox="1"/>
          <p:nvPr>
            <p:ph type="sldNum" sz="quarter" idx="2"/>
          </p:nvPr>
        </p:nvSpPr>
        <p:spPr>
          <a:xfrm>
            <a:off x="11959031" y="13081000"/>
            <a:ext cx="4659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3" name="MSE&amp;MAE—計算結果"/>
          <p:cNvSpPr txBox="1"/>
          <p:nvPr/>
        </p:nvSpPr>
        <p:spPr>
          <a:xfrm>
            <a:off x="1013373" y="941448"/>
            <a:ext cx="21689198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pc="239" sz="6000" u="sng"/>
            </a:lvl1pPr>
          </a:lstStyle>
          <a:p>
            <a:pPr/>
            <a:r>
              <a:t>MSE&amp;MAE—計算結果</a:t>
            </a:r>
          </a:p>
        </p:txBody>
      </p:sp>
      <p:sp>
        <p:nvSpPr>
          <p:cNvPr id="124" name="使用scikit-learn的模組計算"/>
          <p:cNvSpPr txBox="1"/>
          <p:nvPr/>
        </p:nvSpPr>
        <p:spPr>
          <a:xfrm>
            <a:off x="1363291" y="2189512"/>
            <a:ext cx="21657418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610576" indent="-610576" algn="l">
              <a:lnSpc>
                <a:spcPct val="150000"/>
              </a:lnSpc>
              <a:buSzPct val="125000"/>
              <a:buChar char="•"/>
              <a:defRPr b="0" spc="230" sz="4600"/>
            </a:lvl1pPr>
          </a:lstStyle>
          <a:p>
            <a:pPr/>
            <a:r>
              <a:t>使用scikit-learn的模組計算</a:t>
            </a:r>
          </a:p>
        </p:txBody>
      </p:sp>
      <p:sp>
        <p:nvSpPr>
          <p:cNvPr id="125" name="Model 1…"/>
          <p:cNvSpPr txBox="1"/>
          <p:nvPr/>
        </p:nvSpPr>
        <p:spPr>
          <a:xfrm>
            <a:off x="17479799" y="5623639"/>
            <a:ext cx="5820593" cy="2468722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pc="137" sz="4600"/>
            </a:pPr>
            <a:r>
              <a:t>Model 1</a:t>
            </a:r>
          </a:p>
          <a:p>
            <a:pPr algn="l">
              <a:lnSpc>
                <a:spcPct val="120000"/>
              </a:lnSpc>
              <a:defRPr b="0" spc="137" sz="4600"/>
            </a:pPr>
            <a:r>
              <a:t>Mse = 0.20833</a:t>
            </a:r>
          </a:p>
          <a:p>
            <a:pPr algn="l">
              <a:lnSpc>
                <a:spcPct val="120000"/>
              </a:lnSpc>
              <a:defRPr b="0" spc="137" sz="4600"/>
            </a:pPr>
            <a:r>
              <a:t>Mae = 0.41666</a:t>
            </a:r>
          </a:p>
        </p:txBody>
      </p:sp>
      <p:grpSp>
        <p:nvGrpSpPr>
          <p:cNvPr id="128" name="群組"/>
          <p:cNvGrpSpPr/>
          <p:nvPr/>
        </p:nvGrpSpPr>
        <p:grpSpPr>
          <a:xfrm>
            <a:off x="601288" y="3296275"/>
            <a:ext cx="15924398" cy="8598298"/>
            <a:chOff x="0" y="0"/>
            <a:chExt cx="15924396" cy="8598296"/>
          </a:xfrm>
        </p:grpSpPr>
        <p:pic>
          <p:nvPicPr>
            <p:cNvPr id="126" name="截圖 2021-06-04 上午2.19.27.png" descr="截圖 2021-06-04 上午2.19.27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5924397" cy="85982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7" name="矩形"/>
            <p:cNvSpPr/>
            <p:nvPr/>
          </p:nvSpPr>
          <p:spPr>
            <a:xfrm>
              <a:off x="1144397" y="6875298"/>
              <a:ext cx="4814493" cy="1692932"/>
            </a:xfrm>
            <a:prstGeom prst="rect">
              <a:avLst/>
            </a:prstGeom>
            <a:noFill/>
            <a:ln w="635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129" name="Model 2…"/>
          <p:cNvSpPr txBox="1"/>
          <p:nvPr/>
        </p:nvSpPr>
        <p:spPr>
          <a:xfrm>
            <a:off x="17479799" y="8735855"/>
            <a:ext cx="5820592" cy="2468723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pc="137" sz="4600"/>
            </a:pPr>
            <a:r>
              <a:t>Model 2</a:t>
            </a:r>
          </a:p>
          <a:p>
            <a:pPr algn="l">
              <a:lnSpc>
                <a:spcPct val="120000"/>
              </a:lnSpc>
              <a:defRPr b="0" spc="137" sz="4600"/>
            </a:pPr>
            <a:r>
              <a:t>Mse = 0.09000</a:t>
            </a:r>
          </a:p>
          <a:p>
            <a:pPr algn="l">
              <a:lnSpc>
                <a:spcPct val="120000"/>
              </a:lnSpc>
              <a:defRPr b="0" spc="137" sz="4600"/>
            </a:pPr>
            <a:r>
              <a:t>Mae = 0.25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8F6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幻燈片編號"/>
          <p:cNvSpPr txBox="1"/>
          <p:nvPr>
            <p:ph type="sldNum" sz="quarter" idx="2"/>
          </p:nvPr>
        </p:nvSpPr>
        <p:spPr>
          <a:xfrm>
            <a:off x="11959031" y="13081000"/>
            <a:ext cx="4659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2" name="Cross-entropy—計算結果"/>
          <p:cNvSpPr txBox="1"/>
          <p:nvPr/>
        </p:nvSpPr>
        <p:spPr>
          <a:xfrm>
            <a:off x="1013373" y="941448"/>
            <a:ext cx="21689198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pc="239" sz="6000" u="sng"/>
            </a:pPr>
            <a:r>
              <a:rPr spc="179"/>
              <a:t>Cross-entropy</a:t>
            </a:r>
            <a:r>
              <a:t>—計算結果</a:t>
            </a:r>
          </a:p>
        </p:txBody>
      </p:sp>
      <p:sp>
        <p:nvSpPr>
          <p:cNvPr id="133" name="使用excel計算"/>
          <p:cNvSpPr txBox="1"/>
          <p:nvPr/>
        </p:nvSpPr>
        <p:spPr>
          <a:xfrm>
            <a:off x="1363291" y="2189512"/>
            <a:ext cx="21657418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610576" indent="-610576" algn="l">
              <a:lnSpc>
                <a:spcPct val="150000"/>
              </a:lnSpc>
              <a:buSzPct val="125000"/>
              <a:buChar char="•"/>
              <a:defRPr b="0" spc="230" sz="4600"/>
            </a:lvl1pPr>
          </a:lstStyle>
          <a:p>
            <a:pPr/>
            <a:r>
              <a:t>使用excel計算</a:t>
            </a:r>
          </a:p>
        </p:txBody>
      </p:sp>
      <p:pic>
        <p:nvPicPr>
          <p:cNvPr id="134" name="截圖 2021-06-04 上午2.57.32.png" descr="截圖 2021-06-04 上午2.57.3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67147" y="3573498"/>
            <a:ext cx="13793954" cy="8654002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Model 1…"/>
          <p:cNvSpPr txBox="1"/>
          <p:nvPr/>
        </p:nvSpPr>
        <p:spPr>
          <a:xfrm>
            <a:off x="16229338" y="5623639"/>
            <a:ext cx="5820592" cy="2468722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pc="137" sz="4600"/>
            </a:pPr>
            <a:r>
              <a:t>Model 1</a:t>
            </a:r>
          </a:p>
          <a:p>
            <a:pPr algn="l">
              <a:lnSpc>
                <a:spcPct val="120000"/>
              </a:lnSpc>
              <a:defRPr b="0" spc="137" sz="4600"/>
            </a:pPr>
            <a:r>
              <a:t>Cross-entropy = -5.96578428</a:t>
            </a:r>
          </a:p>
        </p:txBody>
      </p:sp>
      <p:sp>
        <p:nvSpPr>
          <p:cNvPr id="136" name="Model 2…"/>
          <p:cNvSpPr txBox="1"/>
          <p:nvPr/>
        </p:nvSpPr>
        <p:spPr>
          <a:xfrm>
            <a:off x="16229338" y="8783950"/>
            <a:ext cx="5820592" cy="2468723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pc="137" sz="4600"/>
            </a:pPr>
            <a:r>
              <a:t>Model 2</a:t>
            </a:r>
          </a:p>
          <a:p>
            <a:pPr algn="l">
              <a:lnSpc>
                <a:spcPct val="120000"/>
              </a:lnSpc>
              <a:defRPr b="0" spc="137" sz="4600"/>
            </a:pPr>
            <a:r>
              <a:t>Cross-entropy = -3.08804003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