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flipV="1">
            <a:off x="12425680" y="0"/>
            <a:ext cx="319405" cy="76200"/>
          </a:xfrm>
        </p:spPr>
        <p:txBody>
          <a:bodyPr/>
          <a:p>
            <a:endParaRPr lang="zh-CN" altLang="en-US" sz="1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4195" y="1682115"/>
            <a:ext cx="4426585" cy="4305300"/>
          </a:xfrm>
        </p:spPr>
        <p:txBody>
          <a:bodyPr>
            <a:normAutofit fontScale="25000"/>
          </a:bodyPr>
          <a:p>
            <a:pPr algn="l"/>
            <a:r>
              <a:rPr lang="zh-CN" altLang="en-US" sz="5600">
                <a:latin typeface="+mn-ea"/>
                <a:cs typeface="+mn-ea"/>
              </a:rPr>
              <a:t>吕平</a:t>
            </a:r>
            <a:endParaRPr lang="zh-CN" altLang="en-US" sz="5600">
              <a:latin typeface="+mn-ea"/>
              <a:cs typeface="+mn-ea"/>
            </a:endParaRPr>
          </a:p>
          <a:p>
            <a:pPr algn="l"/>
            <a:r>
              <a:rPr lang="zh-CN" altLang="en-US" sz="5600">
                <a:latin typeface="+mn-ea"/>
                <a:cs typeface="+mn-ea"/>
              </a:rPr>
              <a:t>女</a:t>
            </a:r>
            <a:endParaRPr lang="zh-CN" altLang="en-US" sz="5600">
              <a:latin typeface="+mn-ea"/>
              <a:cs typeface="+mn-ea"/>
            </a:endParaRPr>
          </a:p>
          <a:p>
            <a:pPr algn="l"/>
            <a:r>
              <a:rPr lang="zh-CN" altLang="en-US" sz="5600">
                <a:latin typeface="+mn-ea"/>
                <a:cs typeface="+mn-ea"/>
              </a:rPr>
              <a:t>31岁</a:t>
            </a:r>
            <a:endParaRPr lang="zh-CN" altLang="en-US" sz="5600">
              <a:latin typeface="+mn-ea"/>
              <a:cs typeface="+mn-ea"/>
            </a:endParaRPr>
          </a:p>
          <a:p>
            <a:pPr algn="l"/>
            <a:r>
              <a:rPr lang="zh-CN" altLang="en-US" sz="5600">
                <a:latin typeface="+mn-ea"/>
                <a:cs typeface="+mn-ea"/>
              </a:rPr>
              <a:t>黑龙江</a:t>
            </a:r>
            <a:endParaRPr lang="zh-CN" altLang="en-US" sz="5600">
              <a:latin typeface="+mn-ea"/>
              <a:cs typeface="+mn-ea"/>
            </a:endParaRPr>
          </a:p>
          <a:p>
            <a:pPr algn="l"/>
            <a:r>
              <a:rPr lang="zh-CN" altLang="en-US" sz="5600">
                <a:latin typeface="+mn-ea"/>
                <a:cs typeface="+mn-ea"/>
              </a:rPr>
              <a:t>教师</a:t>
            </a:r>
            <a:endParaRPr lang="zh-CN" altLang="en-US" sz="5600">
              <a:latin typeface="+mn-ea"/>
              <a:cs typeface="+mn-ea"/>
            </a:endParaRPr>
          </a:p>
          <a:p>
            <a:pPr algn="l"/>
            <a:r>
              <a:rPr lang="zh-CN" altLang="en-US" sz="5600">
                <a:latin typeface="+mn-ea"/>
                <a:cs typeface="+mn-ea"/>
              </a:rPr>
              <a:t>黑龙江科技大学教师，教授通信工程专业大一年级高数学科。由于疫情影响，现在，在学校授课时仍然采用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线上布置作业</a:t>
            </a:r>
            <a:r>
              <a:rPr lang="zh-CN" altLang="en-US" sz="5600">
                <a:latin typeface="+mn-ea"/>
                <a:cs typeface="+mn-ea"/>
              </a:rPr>
              <a:t>的方式，因为线上布置作业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方便快捷</a:t>
            </a:r>
            <a:r>
              <a:rPr lang="zh-CN" altLang="en-US" sz="5600">
                <a:latin typeface="+mn-ea"/>
                <a:cs typeface="+mn-ea"/>
              </a:rPr>
              <a:t>，可以很容易知道学生付出的努力程度。</a:t>
            </a:r>
            <a:endParaRPr lang="zh-CN" altLang="en-US" sz="5600">
              <a:latin typeface="+mn-ea"/>
              <a:cs typeface="+mn-ea"/>
            </a:endParaRPr>
          </a:p>
          <a:p>
            <a:pPr algn="l"/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但是</a:t>
            </a:r>
            <a:r>
              <a:rPr lang="zh-CN" altLang="en-US" sz="5600">
                <a:latin typeface="+mn-ea"/>
                <a:cs typeface="+mn-ea"/>
              </a:rPr>
              <a:t>也存在同学在做作业时部分不做，大部分做了有时会敷衍、学生拖延严重的问题。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同时</a:t>
            </a:r>
            <a:r>
              <a:rPr lang="zh-CN" altLang="en-US" sz="5600">
                <a:latin typeface="+mn-ea"/>
                <a:cs typeface="+mn-ea"/>
              </a:rPr>
              <a:t>也存在布置的作业不能及时通知到每位同学，沟通不及时、不到位，无法督促，找不到人，作业抄袭，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回复拖延，效率较低</a:t>
            </a:r>
            <a:r>
              <a:rPr lang="zh-CN" altLang="en-US" sz="5600">
                <a:latin typeface="+mn-ea"/>
                <a:cs typeface="+mn-ea"/>
              </a:rPr>
              <a:t>等问题。也会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采用线上签到方式</a:t>
            </a:r>
            <a:r>
              <a:rPr lang="zh-CN" altLang="en-US" sz="5600">
                <a:latin typeface="+mn-ea"/>
                <a:cs typeface="+mn-ea"/>
              </a:rPr>
              <a:t>，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采用不定时多次抽查、扣分等方式</a:t>
            </a:r>
            <a:r>
              <a:rPr lang="zh-CN" altLang="en-US" sz="5600">
                <a:latin typeface="+mn-ea"/>
                <a:cs typeface="+mn-ea"/>
              </a:rPr>
              <a:t>防止同学逃课，但效果不明显，这也同时对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师生关系</a:t>
            </a:r>
            <a:r>
              <a:rPr lang="zh-CN" altLang="en-US" sz="5600">
                <a:latin typeface="+mn-ea"/>
                <a:cs typeface="+mn-ea"/>
              </a:rPr>
              <a:t>产生影响。</a:t>
            </a:r>
            <a:r>
              <a:rPr lang="zh-CN" altLang="en-US" sz="5600">
                <a:solidFill>
                  <a:srgbClr val="FF0000"/>
                </a:solidFill>
                <a:latin typeface="+mn-ea"/>
                <a:cs typeface="+mn-ea"/>
              </a:rPr>
              <a:t>所以希望能</a:t>
            </a:r>
            <a:r>
              <a:rPr lang="zh-CN" altLang="en-US" sz="5600">
                <a:solidFill>
                  <a:srgbClr val="FF0000"/>
                </a:solidFill>
              </a:rPr>
              <a:t>够有一款操作简捷可以替老师监督学生的产品。</a:t>
            </a:r>
            <a:endParaRPr lang="zh-CN" altLang="en-US" sz="5600">
              <a:solidFill>
                <a:srgbClr val="FF0000"/>
              </a:solidFill>
            </a:endParaRPr>
          </a:p>
        </p:txBody>
      </p:sp>
      <p:pic>
        <p:nvPicPr>
          <p:cNvPr id="4" name="图片 3" descr="src=http___i.serengeseba.com_uploads_i_2_2820510731x2872543465_26.jpg&amp;refer=http___i.serengeseb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809750"/>
            <a:ext cx="4612640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11030" y="-1654810"/>
            <a:ext cx="1758315" cy="539750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23000" y="1134745"/>
            <a:ext cx="4445000" cy="4382770"/>
          </a:xfrm>
        </p:spPr>
        <p:txBody>
          <a:bodyPr>
            <a:noAutofit/>
          </a:bodyPr>
          <a:p>
            <a:pPr algn="l"/>
            <a:r>
              <a:rPr lang="zh-CN" altLang="en-US" sz="1400"/>
              <a:t>宋佳兴</a:t>
            </a:r>
            <a:endParaRPr lang="zh-CN" altLang="en-US" sz="1400"/>
          </a:p>
          <a:p>
            <a:pPr algn="l"/>
            <a:r>
              <a:rPr lang="zh-CN" altLang="en-US" sz="1400"/>
              <a:t>男</a:t>
            </a:r>
            <a:endParaRPr lang="zh-CN" altLang="en-US" sz="1400"/>
          </a:p>
          <a:p>
            <a:pPr algn="l"/>
            <a:r>
              <a:rPr lang="zh-CN" altLang="en-US" sz="1400"/>
              <a:t>21岁</a:t>
            </a:r>
            <a:endParaRPr lang="zh-CN" altLang="en-US" sz="1400"/>
          </a:p>
          <a:p>
            <a:pPr algn="l"/>
            <a:r>
              <a:rPr lang="zh-CN" altLang="en-US" sz="1400"/>
              <a:t>黑龙江</a:t>
            </a:r>
            <a:endParaRPr lang="zh-CN" altLang="en-US" sz="1400"/>
          </a:p>
          <a:p>
            <a:pPr algn="l"/>
            <a:r>
              <a:rPr lang="zh-CN" altLang="en-US" sz="1400"/>
              <a:t>学生</a:t>
            </a:r>
            <a:endParaRPr lang="zh-CN" altLang="en-US" sz="1400"/>
          </a:p>
          <a:p>
            <a:pPr algn="l"/>
            <a:r>
              <a:rPr lang="zh-CN" altLang="en-US" sz="1400"/>
              <a:t>黑龙江某大学本科生二年级在读，学习成绩良好，平时通过</a:t>
            </a:r>
            <a:r>
              <a:rPr lang="zh-CN" altLang="en-US" sz="1400">
                <a:solidFill>
                  <a:srgbClr val="FF0000"/>
                </a:solidFill>
              </a:rPr>
              <a:t>线上提交作业</a:t>
            </a:r>
            <a:r>
              <a:rPr lang="zh-CN" altLang="en-US" sz="1400"/>
              <a:t>，</a:t>
            </a:r>
            <a:r>
              <a:rPr lang="zh-CN" altLang="en-US" sz="1400">
                <a:solidFill>
                  <a:srgbClr val="FF0000"/>
                </a:solidFill>
              </a:rPr>
              <a:t>在学习过程中</a:t>
            </a:r>
            <a:r>
              <a:rPr lang="zh-CN" altLang="en-US" sz="1400"/>
              <a:t>经常遇到问题但找不到相应老师帮助解决，在</a:t>
            </a:r>
            <a:r>
              <a:rPr lang="zh-CN" altLang="en-US" sz="1400">
                <a:solidFill>
                  <a:srgbClr val="FF0000"/>
                </a:solidFill>
              </a:rPr>
              <a:t>学习中遇到不懂的问题</a:t>
            </a:r>
            <a:r>
              <a:rPr lang="zh-CN" altLang="en-US" sz="1400"/>
              <a:t>一般首先会自己解决，解决不了会询问同学或者在网上查找资料。</a:t>
            </a:r>
            <a:endParaRPr lang="zh-CN" altLang="en-US" sz="1400"/>
          </a:p>
          <a:p>
            <a:pPr algn="l"/>
            <a:r>
              <a:rPr lang="zh-CN" altLang="en-US" sz="1400">
                <a:solidFill>
                  <a:srgbClr val="FF0000"/>
                </a:solidFill>
              </a:rPr>
              <a:t>现在存在</a:t>
            </a:r>
            <a:r>
              <a:rPr lang="zh-CN" altLang="en-US" sz="1400"/>
              <a:t>问同学，同学也不会的问题，</a:t>
            </a:r>
            <a:r>
              <a:rPr lang="zh-CN" altLang="en-US" sz="1400">
                <a:solidFill>
                  <a:srgbClr val="FF0000"/>
                </a:solidFill>
              </a:rPr>
              <a:t>上网查</a:t>
            </a:r>
            <a:r>
              <a:rPr lang="zh-CN" altLang="en-US" sz="1400"/>
              <a:t>可能找不到资源并且答案不统一或者找不到自己想要的答案。在查询的过程中</a:t>
            </a:r>
            <a:r>
              <a:rPr lang="zh-CN" altLang="en-US" sz="1400">
                <a:solidFill>
                  <a:schemeClr val="tx1"/>
                </a:solidFill>
              </a:rPr>
              <a:t>广告推送太多</a:t>
            </a:r>
            <a:r>
              <a:rPr lang="zh-CN" altLang="en-US" sz="1400"/>
              <a:t>，</a:t>
            </a:r>
            <a:r>
              <a:rPr lang="zh-CN" altLang="en-US" sz="1400">
                <a:solidFill>
                  <a:srgbClr val="FF0000"/>
                </a:solidFill>
              </a:rPr>
              <a:t>答案太混乱</a:t>
            </a:r>
            <a:r>
              <a:rPr lang="zh-CN" altLang="en-US" sz="1400"/>
              <a:t>有的还会收费，即使查到也可能不正确无法提问后续问题需要再搜索</a:t>
            </a:r>
            <a:r>
              <a:rPr lang="zh-CN" altLang="en-US" sz="1400">
                <a:solidFill>
                  <a:srgbClr val="FF0000"/>
                </a:solidFill>
              </a:rPr>
              <a:t>比</a:t>
            </a:r>
            <a:r>
              <a:rPr lang="zh-CN" altLang="en-US" sz="1400">
                <a:solidFill>
                  <a:srgbClr val="FF0000"/>
                </a:solidFill>
              </a:rPr>
              <a:t>较麻烦</a:t>
            </a:r>
            <a:r>
              <a:rPr lang="zh-CN" altLang="en-US" sz="1400"/>
              <a:t>，有些知识和自己学校老师教授的侧重点不同，由于中间周转时间较长大大</a:t>
            </a:r>
            <a:r>
              <a:rPr lang="zh-CN" altLang="en-US" sz="1400">
                <a:solidFill>
                  <a:srgbClr val="FF0000"/>
                </a:solidFill>
              </a:rPr>
              <a:t>降低了学习效率。</a:t>
            </a:r>
            <a:r>
              <a:rPr lang="zh-CN" altLang="en-US" sz="1400">
                <a:solidFill>
                  <a:srgbClr val="FF0000"/>
                </a:solidFill>
              </a:rPr>
              <a:t>因此希望可以有平台提高时效性，更快及时得到老师回复，提高学习效率。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4" name="图片 3" descr="src=http___www.dalidaily.com_dianzi_site1_dlrb_res_1_1_2019-01_15_6_res01_attpic_brief.jpg&amp;refer=http___www.dalidail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830" y="1369695"/>
            <a:ext cx="3938905" cy="4118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7</cp:revision>
  <dcterms:created xsi:type="dcterms:W3CDTF">2021-03-31T13:01:00Z</dcterms:created>
  <dcterms:modified xsi:type="dcterms:W3CDTF">2021-04-02T12:17:31Z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