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20240" y="779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一些疑惑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86360"/>
            <a:ext cx="1140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我他妈的发现了一个巨大的</a:t>
            </a:r>
            <a:r>
              <a:rPr lang="en-US" altLang="zh-CN"/>
              <a:t>bug</a:t>
            </a:r>
            <a:r>
              <a:rPr lang="zh-CN" altLang="en-US"/>
              <a:t>，不要再</a:t>
            </a:r>
            <a:r>
              <a:rPr lang="en-US" altLang="zh-CN"/>
              <a:t>print(model)</a:t>
            </a:r>
            <a:r>
              <a:rPr lang="zh-CN" altLang="en-US"/>
              <a:t>了，那个打印的并不是</a:t>
            </a:r>
            <a:r>
              <a:rPr lang="en-US" altLang="zh-CN"/>
              <a:t>forward</a:t>
            </a:r>
            <a:r>
              <a:rPr lang="zh-CN" altLang="en-US"/>
              <a:t>前向传播的网络结构，而是在</a:t>
            </a:r>
            <a:r>
              <a:rPr lang="en-US" altLang="zh-CN"/>
              <a:t>__init__</a:t>
            </a:r>
            <a:r>
              <a:rPr lang="zh-CN" altLang="en-US"/>
              <a:t>构造函数中定义的网络。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730" y="1106805"/>
            <a:ext cx="60960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比如我定义下面的网络，很简单，就是一个</a:t>
            </a:r>
            <a:r>
              <a:rPr lang="en-US" altLang="zh-CN"/>
              <a:t>conv + bn + relu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class net(nn.Module):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def __init__(self):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super(net, self).__init__()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self.conv = nn.Conv2d(1, 1, 3, padding=1, bias=False)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self.conv.weight.data = torch.ones(1, 1, 3, 3)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self.bn = nn.BatchNorm2d(1)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self.act = nn.ReLU()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def forward(self, x):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x = self.conv(x)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x = self.bn(x)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x = self.act(x)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x = self.conv(x)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x = self.bn(x)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x = self.act(x)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        return x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4530" y="3366770"/>
            <a:ext cx="8859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然后我实例化这个网络，再</a:t>
            </a:r>
            <a:r>
              <a:rPr lang="en-US" altLang="zh-CN"/>
              <a:t>print</a:t>
            </a:r>
            <a:r>
              <a:rPr lang="zh-CN" altLang="en-US"/>
              <a:t>打印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accent1"/>
                </a:solidFill>
              </a:rPr>
              <a:t>model = net()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</a:rPr>
              <a:t>print(model)</a:t>
            </a:r>
            <a:endParaRPr lang="zh-CN" altLang="en-US">
              <a:solidFill>
                <a:schemeClr val="accent1"/>
              </a:solidFill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下面是打印结果</a:t>
            </a:r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net(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(conv): Conv2d(1, 1, kernel_size=(3, 3), stride=(1, 1), padding=(1, 1), bias=False)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(bn): BatchNorm2d(1, eps=1e-05, momentum=0.1, affine=True, track_running_stats=True)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  (act): ReLU()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accent6"/>
                </a:solidFill>
              </a:rPr>
              <a:t>是的，这里只按照</a:t>
            </a:r>
            <a:r>
              <a:rPr lang="en-US" altLang="zh-CN">
                <a:solidFill>
                  <a:schemeClr val="accent6"/>
                </a:solidFill>
              </a:rPr>
              <a:t>__init__</a:t>
            </a:r>
            <a:r>
              <a:rPr lang="zh-CN" altLang="en-US">
                <a:solidFill>
                  <a:schemeClr val="accent6"/>
                </a:solidFill>
              </a:rPr>
              <a:t>中定义的顺序打印了网络结构，而非</a:t>
            </a:r>
            <a:r>
              <a:rPr lang="en-US" altLang="zh-CN">
                <a:solidFill>
                  <a:schemeClr val="accent6"/>
                </a:solidFill>
              </a:rPr>
              <a:t>forward</a:t>
            </a:r>
            <a:r>
              <a:rPr lang="zh-CN" altLang="en-US">
                <a:solidFill>
                  <a:schemeClr val="accent6"/>
                </a:solidFill>
              </a:rPr>
              <a:t>中前向传播的顺序。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0380" y="218440"/>
            <a:ext cx="1119187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但是不要慌，只是</a:t>
            </a:r>
            <a:r>
              <a:rPr lang="en-US" altLang="zh-CN"/>
              <a:t>print</a:t>
            </a:r>
            <a:r>
              <a:rPr lang="zh-CN" altLang="en-US"/>
              <a:t>打印的网络有误，</a:t>
            </a:r>
            <a:r>
              <a:rPr lang="zh-CN" altLang="en-US">
                <a:solidFill>
                  <a:schemeClr val="accent6"/>
                </a:solidFill>
              </a:rPr>
              <a:t>其网络本身还是按照</a:t>
            </a:r>
            <a:r>
              <a:rPr lang="en-US" altLang="zh-CN">
                <a:solidFill>
                  <a:schemeClr val="accent6"/>
                </a:solidFill>
              </a:rPr>
              <a:t>forward</a:t>
            </a:r>
            <a:r>
              <a:rPr lang="zh-CN" altLang="en-US">
                <a:solidFill>
                  <a:schemeClr val="accent6"/>
                </a:solidFill>
              </a:rPr>
              <a:t>里的定义传播的</a:t>
            </a:r>
            <a:r>
              <a:rPr lang="zh-CN" altLang="en-US"/>
              <a:t>，已经做过实验验证了。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那么我想看</a:t>
            </a:r>
            <a:r>
              <a:rPr lang="en-US" altLang="zh-CN"/>
              <a:t>forward</a:t>
            </a:r>
            <a:r>
              <a:rPr lang="zh-CN" altLang="en-US"/>
              <a:t>中真实的网络结构，该怎么看呢？两种方案。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一：在</a:t>
            </a:r>
            <a:r>
              <a:rPr lang="en-US" altLang="zh-CN"/>
              <a:t>__init__</a:t>
            </a:r>
            <a:r>
              <a:rPr lang="zh-CN" altLang="en-US"/>
              <a:t>中定义时，就严格按照</a:t>
            </a:r>
            <a:r>
              <a:rPr lang="en-US" altLang="zh-CN"/>
              <a:t>forward</a:t>
            </a:r>
            <a:r>
              <a:rPr lang="zh-CN" altLang="en-US"/>
              <a:t>中的顺序定义，每个网络都定义成一个</a:t>
            </a:r>
            <a:r>
              <a:rPr lang="en-US" altLang="zh-CN"/>
              <a:t>self</a:t>
            </a:r>
            <a:r>
              <a:rPr lang="zh-CN" altLang="en-US"/>
              <a:t>成员变量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二：用</a:t>
            </a:r>
            <a:r>
              <a:rPr lang="en-US" altLang="zh-CN"/>
              <a:t>torchsummary</a:t>
            </a:r>
            <a:r>
              <a:rPr lang="zh-CN" altLang="en-US"/>
              <a:t>查看网络结构（</a:t>
            </a:r>
            <a:r>
              <a:rPr lang="en-US" altLang="zh-CN"/>
              <a:t>torchstat</a:t>
            </a:r>
            <a:r>
              <a:rPr lang="zh-CN" altLang="en-US"/>
              <a:t>不行，实测跟</a:t>
            </a:r>
            <a:r>
              <a:rPr lang="en-US" altLang="zh-CN"/>
              <a:t>print</a:t>
            </a:r>
            <a:r>
              <a:rPr lang="zh-CN" altLang="en-US"/>
              <a:t>一样，也是打印的</a:t>
            </a:r>
            <a:r>
              <a:rPr lang="en-US" altLang="zh-CN"/>
              <a:t>__init__</a:t>
            </a:r>
            <a:r>
              <a:rPr lang="zh-CN" altLang="en-US"/>
              <a:t>中定义的顺序）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torchstat</a:t>
            </a:r>
            <a:r>
              <a:rPr lang="zh-CN" altLang="en-US"/>
              <a:t>和</a:t>
            </a:r>
            <a:r>
              <a:rPr lang="en-US" altLang="zh-CN"/>
              <a:t>torchsummary</a:t>
            </a:r>
            <a:r>
              <a:rPr lang="zh-CN" altLang="en-US"/>
              <a:t>以外，还有</a:t>
            </a:r>
            <a:r>
              <a:rPr lang="en-US" altLang="zh-CN"/>
              <a:t>torchscan</a:t>
            </a:r>
            <a:r>
              <a:rPr lang="zh-CN" altLang="en-US"/>
              <a:t>、</a:t>
            </a:r>
            <a:r>
              <a:rPr lang="en-US" altLang="zh-CN"/>
              <a:t>torchinfo</a:t>
            </a:r>
            <a:r>
              <a:rPr lang="zh-CN" altLang="en-US"/>
              <a:t>、</a:t>
            </a:r>
            <a:r>
              <a:rPr lang="en-US" altLang="zh-CN"/>
              <a:t>thop</a:t>
            </a:r>
            <a:r>
              <a:rPr lang="zh-CN" altLang="en-US"/>
              <a:t>等库，有兴趣的可以自行查阅学习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6690" y="107315"/>
            <a:ext cx="11818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关于</a:t>
            </a:r>
            <a:r>
              <a:rPr lang="en-US" altLang="zh-CN"/>
              <a:t>torchstat</a:t>
            </a:r>
            <a:r>
              <a:rPr lang="zh-CN" altLang="en-US"/>
              <a:t>和</a:t>
            </a:r>
            <a:r>
              <a:rPr lang="en-US" altLang="zh-CN"/>
              <a:t>torchsummary</a:t>
            </a:r>
            <a:r>
              <a:rPr lang="zh-CN" altLang="en-US"/>
              <a:t>两个库的说明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torchstat</a:t>
            </a:r>
            <a:r>
              <a:rPr lang="zh-CN" altLang="en-US"/>
              <a:t>是查看模型的大小和浮动运算量的（其输出的网络结构并非</a:t>
            </a:r>
            <a:r>
              <a:rPr lang="en-US" altLang="zh-CN"/>
              <a:t>forward</a:t>
            </a:r>
            <a:r>
              <a:rPr lang="zh-CN" altLang="en-US"/>
              <a:t>中的前向传播结构，而是你在</a:t>
            </a:r>
            <a:r>
              <a:rPr lang="en-US" altLang="zh-CN"/>
              <a:t>__init__</a:t>
            </a:r>
            <a:r>
              <a:rPr lang="zh-CN" altLang="en-US"/>
              <a:t>中定义的顺序），</a:t>
            </a:r>
            <a:r>
              <a:rPr lang="en-US" altLang="zh-CN"/>
              <a:t>torchsummary</a:t>
            </a:r>
            <a:r>
              <a:rPr lang="zh-CN" altLang="en-US"/>
              <a:t>是查看模型结构和输入输出尺寸的。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torchstat</a:t>
            </a:r>
            <a:r>
              <a:rPr lang="zh-CN" altLang="en-US"/>
              <a:t>中的参数说明如下：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1520" y="2315845"/>
            <a:ext cx="582295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【params】</a:t>
            </a:r>
            <a:endParaRPr lang="zh-CN" altLang="en-US"/>
          </a:p>
          <a:p>
            <a:r>
              <a:rPr lang="zh-CN" altLang="en-US">
                <a:sym typeface="+mn-ea"/>
              </a:rPr>
              <a:t>网络的参数量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【memory】</a:t>
            </a:r>
            <a:endParaRPr lang="zh-CN" altLang="en-US"/>
          </a:p>
          <a:p>
            <a:r>
              <a:rPr lang="zh-CN" altLang="en-US">
                <a:sym typeface="+mn-ea"/>
              </a:rPr>
              <a:t>节点推理时候所需的内存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【Flops】</a:t>
            </a:r>
            <a:endParaRPr lang="zh-CN" altLang="en-US"/>
          </a:p>
          <a:p>
            <a:r>
              <a:rPr lang="zh-CN" altLang="en-US">
                <a:sym typeface="+mn-ea"/>
              </a:rPr>
              <a:t>网络完成的浮点运算（只算乘法不算加法）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【MAdd】</a:t>
            </a:r>
            <a:endParaRPr lang="zh-CN" altLang="en-US"/>
          </a:p>
          <a:p>
            <a:r>
              <a:rPr lang="zh-CN" altLang="en-US">
                <a:sym typeface="+mn-ea"/>
              </a:rPr>
              <a:t>网络完成的乘法和加法操作的数量。即</a:t>
            </a:r>
            <a:r>
              <a:rPr lang="en-US" altLang="zh-CN">
                <a:sym typeface="+mn-ea"/>
              </a:rPr>
              <a:t>MAdd=</a:t>
            </a:r>
            <a:r>
              <a:rPr lang="zh-CN" altLang="en-US">
                <a:sym typeface="+mn-ea"/>
              </a:rPr>
              <a:t>乘法操作数量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加法操作数量</a:t>
            </a:r>
            <a:endParaRPr lang="zh-CN" altLang="en-US"/>
          </a:p>
          <a:p>
            <a:r>
              <a:rPr lang="zh-CN" altLang="en-US">
                <a:sym typeface="+mn-ea"/>
              </a:rPr>
              <a:t>MAdd</a:t>
            </a:r>
            <a:r>
              <a:rPr lang="en-US" altLang="zh-CN">
                <a:sym typeface="+mn-ea"/>
              </a:rPr>
              <a:t> ≈ 2 * Flops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54470" y="3008630"/>
            <a:ext cx="39890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【MemRead】</a:t>
            </a:r>
            <a:endParaRPr lang="zh-CN" altLang="en-US"/>
          </a:p>
          <a:p>
            <a:r>
              <a:rPr lang="zh-CN" altLang="en-US">
                <a:sym typeface="+mn-ea"/>
              </a:rPr>
              <a:t>网络运行时，从内存中读取的大小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【MemWrite】</a:t>
            </a:r>
            <a:endParaRPr lang="zh-CN" altLang="en-US"/>
          </a:p>
          <a:p>
            <a:r>
              <a:rPr lang="zh-CN" altLang="en-US">
                <a:sym typeface="+mn-ea"/>
              </a:rPr>
              <a:t>网络运行时，写入到内存中的大小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【MemR+W】</a:t>
            </a:r>
            <a:endParaRPr lang="zh-CN" altLang="en-US"/>
          </a:p>
          <a:p>
            <a:r>
              <a:rPr lang="zh-CN" altLang="en-US">
                <a:sym typeface="+mn-ea"/>
              </a:rPr>
              <a:t>MemR+W = MemRead + MemWrite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0970" y="1019175"/>
            <a:ext cx="437959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5"/>
                </a:solidFill>
              </a:rPr>
              <a:t>class Net(nn.Module):</a:t>
            </a:r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   def __init__(self):</a:t>
            </a:r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       super(Net, self).__init__()</a:t>
            </a:r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</a:t>
            </a:r>
            <a:r>
              <a:rPr lang="en-US" altLang="zh-CN" sz="1600">
                <a:solidFill>
                  <a:schemeClr val="accent5"/>
                </a:solidFill>
              </a:rPr>
              <a:t>       </a:t>
            </a:r>
            <a:r>
              <a:rPr lang="en-US" altLang="zh-CN" sz="1600">
                <a:solidFill>
                  <a:schemeClr val="accent6"/>
                </a:solidFill>
              </a:rPr>
              <a:t># kernel_size = 3, stride = 1, padding = 1</a:t>
            </a:r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       self.conv = nn.Conv2d(1, 1, 3, 1, 1, bias=False)</a:t>
            </a:r>
            <a:endParaRPr lang="zh-CN" altLang="en-US" sz="1600">
              <a:solidFill>
                <a:schemeClr val="accent5"/>
              </a:solidFill>
            </a:endParaRPr>
          </a:p>
          <a:p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   def forward(self, x):</a:t>
            </a:r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       x = self.conv(x)</a:t>
            </a:r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       return x</a:t>
            </a:r>
            <a:endParaRPr lang="zh-CN" altLang="en-US" sz="1600">
              <a:solidFill>
                <a:schemeClr val="accent5"/>
              </a:solidFill>
            </a:endParaRPr>
          </a:p>
          <a:p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if __name__ == "__main__":</a:t>
            </a:r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   model = Net()</a:t>
            </a:r>
            <a:endParaRPr lang="zh-CN" altLang="en-US" sz="1600">
              <a:solidFill>
                <a:schemeClr val="accent5"/>
              </a:solidFill>
            </a:endParaRPr>
          </a:p>
          <a:p>
            <a:r>
              <a:rPr lang="zh-CN" altLang="en-US" sz="1600">
                <a:solidFill>
                  <a:schemeClr val="accent5"/>
                </a:solidFill>
              </a:rPr>
              <a:t>    stat(model, input_size=(1, 5, 5))</a:t>
            </a:r>
            <a:endParaRPr lang="zh-CN" altLang="en-US" sz="16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970" y="2146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这里用一个很简单的例子，具体讲讲</a:t>
            </a:r>
            <a:r>
              <a:rPr lang="en-US" altLang="zh-CN"/>
              <a:t>torchstat</a:t>
            </a:r>
            <a:r>
              <a:rPr lang="zh-CN" altLang="en-US"/>
              <a:t>中的各个数值是怎么计算的。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4470400"/>
            <a:ext cx="10080000" cy="228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0565" y="0"/>
            <a:ext cx="7604760" cy="2306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params</a:t>
            </a:r>
            <a:r>
              <a:rPr lang="zh-CN" altLang="en-US" sz="1600"/>
              <a:t>（参数量）：卷积核的形状为</a:t>
            </a:r>
            <a:r>
              <a:rPr lang="en-US" altLang="zh-CN" sz="1600"/>
              <a:t>(1, 1, 3, 3)</a:t>
            </a:r>
            <a:r>
              <a:rPr lang="zh-CN" altLang="en-US" sz="1600"/>
              <a:t>，显然</a:t>
            </a:r>
            <a:r>
              <a:rPr lang="en-US" altLang="zh-CN" sz="1600"/>
              <a:t>params = 1*1*3*3 = 9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memory</a:t>
            </a:r>
            <a:r>
              <a:rPr lang="zh-CN" altLang="en-US" sz="1600"/>
              <a:t>（占用内存）：暂时为</a:t>
            </a:r>
            <a:r>
              <a:rPr lang="en-US" altLang="zh-CN" sz="1600"/>
              <a:t>0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>
                <a:solidFill>
                  <a:srgbClr val="FF0000"/>
                </a:solidFill>
              </a:rPr>
              <a:t>FLOPs</a:t>
            </a:r>
            <a:r>
              <a:rPr lang="zh-CN" altLang="en-US" sz="1600">
                <a:solidFill>
                  <a:srgbClr val="FF0000"/>
                </a:solidFill>
              </a:rPr>
              <a:t>（浮点数运算次数）：先把</a:t>
            </a:r>
            <a:r>
              <a:rPr lang="en-US" altLang="zh-CN" sz="1600">
                <a:solidFill>
                  <a:srgbClr val="FF0000"/>
                </a:solidFill>
              </a:rPr>
              <a:t>5*5padding</a:t>
            </a:r>
            <a:r>
              <a:rPr lang="zh-CN" altLang="en-US" sz="1600">
                <a:solidFill>
                  <a:srgbClr val="FF0000"/>
                </a:solidFill>
              </a:rPr>
              <a:t>成</a:t>
            </a:r>
            <a:r>
              <a:rPr lang="en-US" altLang="zh-CN" sz="1600">
                <a:solidFill>
                  <a:srgbClr val="FF0000"/>
                </a:solidFill>
              </a:rPr>
              <a:t>7*7</a:t>
            </a:r>
            <a:r>
              <a:rPr lang="zh-CN" altLang="en-US" sz="1600">
                <a:solidFill>
                  <a:srgbClr val="FF0000"/>
                </a:solidFill>
              </a:rPr>
              <a:t>，那么</a:t>
            </a:r>
            <a:r>
              <a:rPr lang="en-US" altLang="zh-CN" sz="1600">
                <a:solidFill>
                  <a:srgbClr val="FF0000"/>
                </a:solidFill>
              </a:rPr>
              <a:t>3*3</a:t>
            </a:r>
            <a:r>
              <a:rPr lang="zh-CN" altLang="en-US" sz="1600">
                <a:solidFill>
                  <a:srgbClr val="FF0000"/>
                </a:solidFill>
              </a:rPr>
              <a:t>的卷积核在上面要移动</a:t>
            </a:r>
            <a:r>
              <a:rPr lang="en-US" altLang="zh-CN" sz="1600">
                <a:solidFill>
                  <a:srgbClr val="FF0000"/>
                </a:solidFill>
              </a:rPr>
              <a:t>5*5=25</a:t>
            </a:r>
            <a:r>
              <a:rPr lang="zh-CN" altLang="en-US" sz="1600">
                <a:solidFill>
                  <a:srgbClr val="FF0000"/>
                </a:solidFill>
              </a:rPr>
              <a:t>次，每次卷积核运算有</a:t>
            </a:r>
            <a:r>
              <a:rPr lang="en-US" altLang="zh-CN" sz="1600">
                <a:solidFill>
                  <a:srgbClr val="FF0000"/>
                </a:solidFill>
              </a:rPr>
              <a:t>3*3</a:t>
            </a:r>
            <a:r>
              <a:rPr lang="zh-CN" altLang="en-US" sz="1600">
                <a:solidFill>
                  <a:srgbClr val="FF0000"/>
                </a:solidFill>
              </a:rPr>
              <a:t>次乘法和</a:t>
            </a:r>
            <a:r>
              <a:rPr lang="en-US" altLang="zh-CN" sz="1600">
                <a:solidFill>
                  <a:srgbClr val="FF0000"/>
                </a:solidFill>
              </a:rPr>
              <a:t>3*3-1</a:t>
            </a:r>
            <a:r>
              <a:rPr lang="zh-CN" altLang="en-US" sz="1600">
                <a:solidFill>
                  <a:srgbClr val="FF0000"/>
                </a:solidFill>
              </a:rPr>
              <a:t>次加法，所以</a:t>
            </a:r>
            <a:r>
              <a:rPr lang="en-US" altLang="zh-CN" sz="1600">
                <a:solidFill>
                  <a:srgbClr val="FF0000"/>
                </a:solidFill>
              </a:rPr>
              <a:t>FLOPs = 25*9 = 225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MAdd</a:t>
            </a:r>
            <a:r>
              <a:rPr lang="zh-CN" altLang="en-US" sz="1600">
                <a:solidFill>
                  <a:srgbClr val="FF0000"/>
                </a:solidFill>
              </a:rPr>
              <a:t>是网络完成的乘加操作的数量。乘法操作数量</a:t>
            </a:r>
            <a:r>
              <a:rPr lang="en-US" altLang="zh-CN" sz="1600">
                <a:solidFill>
                  <a:srgbClr val="FF0000"/>
                </a:solidFill>
              </a:rPr>
              <a:t> = 25*9 = 225</a:t>
            </a:r>
            <a:r>
              <a:rPr lang="zh-CN" altLang="en-US" sz="1600">
                <a:solidFill>
                  <a:srgbClr val="FF0000"/>
                </a:solidFill>
              </a:rPr>
              <a:t>，加法操作数量</a:t>
            </a:r>
            <a:r>
              <a:rPr lang="en-US" altLang="zh-CN" sz="1600">
                <a:solidFill>
                  <a:srgbClr val="FF0000"/>
                </a:solidFill>
              </a:rPr>
              <a:t> = 25*8 = 200</a:t>
            </a:r>
            <a:r>
              <a:rPr lang="zh-CN" altLang="en-US" sz="1600">
                <a:solidFill>
                  <a:srgbClr val="FF0000"/>
                </a:solidFill>
              </a:rPr>
              <a:t>，所以</a:t>
            </a:r>
            <a:r>
              <a:rPr lang="en-US" altLang="zh-CN" sz="1600">
                <a:solidFill>
                  <a:srgbClr val="FF0000"/>
                </a:solidFill>
              </a:rPr>
              <a:t>MAdd = 225 + 200 = 425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en-US" altLang="zh-CN" sz="1600"/>
          </a:p>
          <a:p>
            <a:r>
              <a:rPr lang="en-US" altLang="zh-CN" sz="1600"/>
              <a:t>MemRead</a:t>
            </a:r>
            <a:r>
              <a:rPr lang="zh-CN" altLang="en-US" sz="1600"/>
              <a:t>：</a:t>
            </a:r>
            <a:r>
              <a:rPr lang="en-US" altLang="zh-CN" sz="1600"/>
              <a:t>网络运行时，从内存中读取的大小 = 输入的特征图大小 + 网络参数的大小 = 4*</a:t>
            </a:r>
            <a:r>
              <a:rPr lang="zh-CN" altLang="en-US" sz="1600"/>
              <a:t>（</a:t>
            </a:r>
            <a:r>
              <a:rPr lang="en-US" altLang="zh-CN" sz="1600"/>
              <a:t>5*5</a:t>
            </a:r>
            <a:r>
              <a:rPr lang="zh-CN" altLang="en-US" sz="1600"/>
              <a:t>）</a:t>
            </a:r>
            <a:r>
              <a:rPr lang="en-US" altLang="zh-CN" sz="1600"/>
              <a:t>+4*</a:t>
            </a:r>
            <a:r>
              <a:rPr lang="zh-CN" altLang="en-US" sz="1600"/>
              <a:t>（</a:t>
            </a:r>
            <a:r>
              <a:rPr lang="en-US" altLang="zh-CN" sz="1600"/>
              <a:t>3*3</a:t>
            </a:r>
            <a:r>
              <a:rPr lang="zh-CN" altLang="en-US" sz="1600"/>
              <a:t>）</a:t>
            </a:r>
            <a:r>
              <a:rPr lang="en-US" altLang="zh-CN" sz="1600"/>
              <a:t> = 100 + 36 = 136</a:t>
            </a:r>
            <a:r>
              <a:rPr lang="zh-CN" altLang="en-US" sz="1600"/>
              <a:t>（乘</a:t>
            </a:r>
            <a:r>
              <a:rPr lang="en-US" altLang="zh-CN" sz="1600"/>
              <a:t>4</a:t>
            </a:r>
            <a:r>
              <a:rPr lang="zh-CN" altLang="en-US" sz="1600"/>
              <a:t>是因为</a:t>
            </a:r>
            <a:r>
              <a:rPr lang="en-US" altLang="zh-CN" sz="1600"/>
              <a:t>1</a:t>
            </a:r>
            <a:r>
              <a:rPr lang="zh-CN" altLang="en-US" sz="1600"/>
              <a:t>个</a:t>
            </a:r>
            <a:r>
              <a:rPr lang="en-US" altLang="zh-CN" sz="1600"/>
              <a:t>float</a:t>
            </a:r>
            <a:r>
              <a:rPr lang="zh-CN" altLang="en-US" sz="1600"/>
              <a:t>为</a:t>
            </a:r>
            <a:r>
              <a:rPr lang="en-US" altLang="zh-CN" sz="1600"/>
              <a:t>4Byte</a:t>
            </a:r>
            <a:r>
              <a:rPr lang="zh-CN" altLang="en-US" sz="1600"/>
              <a:t>）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MemWrite</a:t>
            </a:r>
            <a:r>
              <a:rPr lang="zh-CN" altLang="en-US" sz="1600"/>
              <a:t>：网络运行时，写入到内存中的大小 = 输出的特征图大小</a:t>
            </a:r>
            <a:r>
              <a:rPr lang="en-US" altLang="zh-CN" sz="1600"/>
              <a:t> = 4*5*5 = 100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MemR+W = MemRead + MemWrite = 136 + 100 = 236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095" y="2241550"/>
            <a:ext cx="8640000" cy="46166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145" y="88265"/>
            <a:ext cx="11904345" cy="1767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BN</a:t>
            </a:r>
            <a:r>
              <a:rPr lang="zh-CN" altLang="en-US"/>
              <a:t>层的参数量计算就简单多了</a:t>
            </a:r>
            <a:endParaRPr lang="zh-CN" altLang="en-US"/>
          </a:p>
          <a:p>
            <a:r>
              <a:rPr lang="en-US" altLang="zh-CN"/>
              <a:t>params = out_features * 2 </a:t>
            </a:r>
            <a:r>
              <a:rPr lang="zh-CN" altLang="en-US"/>
              <a:t>（一个</a:t>
            </a:r>
            <a:r>
              <a:rPr lang="en-US" altLang="zh-CN"/>
              <a:t>α</a:t>
            </a:r>
            <a:r>
              <a:rPr lang="zh-CN" altLang="en-US"/>
              <a:t>缩放和一个</a:t>
            </a:r>
            <a:r>
              <a:rPr lang="en-US" altLang="zh-CN"/>
              <a:t>β</a:t>
            </a:r>
            <a:r>
              <a:rPr lang="zh-CN" altLang="en-US"/>
              <a:t>偏移嘛）</a:t>
            </a:r>
            <a:r>
              <a:rPr lang="en-US" altLang="zh-CN"/>
              <a:t>=1*2=2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MAdd </a:t>
            </a:r>
            <a:r>
              <a:rPr lang="en-US" altLang="zh-CN">
                <a:solidFill>
                  <a:srgbClr val="FF0000"/>
                </a:solidFill>
              </a:rPr>
              <a:t>= B*C*H*W*4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次加法求均值，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次减法求标准差，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次减法减去均值，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次除法除以标准差）</a:t>
            </a:r>
            <a:r>
              <a:rPr lang="en-US" altLang="zh-CN">
                <a:solidFill>
                  <a:srgbClr val="FF0000"/>
                </a:solidFill>
              </a:rPr>
              <a:t>=1*1*5*5*4=100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FLOPs = B*C*H*W*2</a:t>
            </a:r>
            <a:r>
              <a:rPr lang="zh-CN" altLang="en-US">
                <a:solidFill>
                  <a:srgbClr val="FF0000"/>
                </a:solidFill>
              </a:rPr>
              <a:t>（上面写了详细的步骤，这里就是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嘛）</a:t>
            </a:r>
            <a:r>
              <a:rPr lang="en-US" altLang="zh-CN">
                <a:solidFill>
                  <a:srgbClr val="FF0000"/>
                </a:solidFill>
              </a:rPr>
              <a:t>=1*1*5*5*2=50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MemRead</a:t>
            </a:r>
            <a:r>
              <a:rPr lang="zh-CN" altLang="en-US"/>
              <a:t>同样</a:t>
            </a:r>
            <a:r>
              <a:rPr lang="en-US" altLang="zh-CN"/>
              <a:t> = </a:t>
            </a:r>
            <a:r>
              <a:rPr lang="zh-CN" altLang="en-US"/>
              <a:t>输入</a:t>
            </a:r>
            <a:r>
              <a:rPr lang="en-US" altLang="zh-CN"/>
              <a:t>feature map</a:t>
            </a:r>
            <a:r>
              <a:rPr lang="zh-CN" altLang="en-US"/>
              <a:t>大小</a:t>
            </a:r>
            <a:r>
              <a:rPr lang="en-US" altLang="zh-CN"/>
              <a:t> + </a:t>
            </a:r>
            <a:r>
              <a:rPr lang="zh-CN" altLang="en-US"/>
              <a:t>参数大小</a:t>
            </a:r>
            <a:r>
              <a:rPr lang="en-US" altLang="zh-CN"/>
              <a:t> = </a:t>
            </a:r>
            <a:r>
              <a:rPr lang="zh-CN" altLang="en-US"/>
              <a:t>（</a:t>
            </a:r>
            <a:r>
              <a:rPr lang="en-US" altLang="zh-CN"/>
              <a:t>1*1*5*5</a:t>
            </a:r>
            <a:r>
              <a:rPr lang="zh-CN" altLang="en-US"/>
              <a:t>）</a:t>
            </a:r>
            <a:r>
              <a:rPr lang="en-US" altLang="zh-CN"/>
              <a:t>*4 + 2*4 = 100 + 8 = 108</a:t>
            </a:r>
            <a:r>
              <a:rPr lang="zh-CN" altLang="en-US"/>
              <a:t>（这里乘</a:t>
            </a:r>
            <a:r>
              <a:rPr lang="en-US" altLang="zh-CN"/>
              <a:t>4</a:t>
            </a:r>
            <a:r>
              <a:rPr lang="zh-CN" altLang="en-US"/>
              <a:t>同样因为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float</a:t>
            </a:r>
            <a:r>
              <a:rPr lang="zh-CN" altLang="en-US"/>
              <a:t>是</a:t>
            </a:r>
            <a:r>
              <a:rPr lang="en-US" altLang="zh-CN"/>
              <a:t>4B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MemWrite</a:t>
            </a:r>
            <a:r>
              <a:rPr lang="zh-CN" altLang="en-US"/>
              <a:t>同样</a:t>
            </a:r>
            <a:r>
              <a:rPr lang="en-US" altLang="zh-CN"/>
              <a:t> = </a:t>
            </a:r>
            <a:r>
              <a:rPr lang="zh-CN" altLang="en-US"/>
              <a:t>输出</a:t>
            </a:r>
            <a:r>
              <a:rPr lang="en-US" altLang="zh-CN"/>
              <a:t>feature map</a:t>
            </a:r>
            <a:r>
              <a:rPr lang="zh-CN" altLang="en-US"/>
              <a:t>大小</a:t>
            </a:r>
            <a:r>
              <a:rPr lang="en-US" altLang="zh-CN"/>
              <a:t> = 100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07995" y="172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工业</a:t>
            </a:r>
            <a:r>
              <a:rPr lang="en-US" altLang="zh-CN"/>
              <a:t>QPS</a:t>
            </a:r>
            <a:r>
              <a:rPr lang="zh-CN" altLang="en-US"/>
              <a:t>（</a:t>
            </a:r>
            <a:r>
              <a:rPr lang="en-US" altLang="zh-CN"/>
              <a:t>Queries per second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I5ZWY2ZTNlMjg2ZDU4MjkzN2MwOTg1ODk4ZmE1ZmEifQ=="/>
  <p:tag name="KSO_WPP_MARK_KEY" val="ae71edbe-a8d1-4246-a21e-3918d441f09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演示</Application>
  <PresentationFormat>宽屏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Guan</dc:creator>
  <cp:lastModifiedBy>官旭坤</cp:lastModifiedBy>
  <cp:revision>25</cp:revision>
  <dcterms:created xsi:type="dcterms:W3CDTF">2022-10-04T02:26:00Z</dcterms:created>
  <dcterms:modified xsi:type="dcterms:W3CDTF">2023-05-08T09:11:42Z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90459CB3CC304491A52ACD5456AB1105</vt:lpwstr>
  </property>
  <property fmtid="{D5CDD505-2E9C-101B-9397-08002B2CF9AE}" pid="3" name="KSOProductBuildVer">
    <vt:lpwstr>2052-11.1.0.14309</vt:lpwstr>
  </property>
</Properties>
</file>