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61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/>
    <p:restoredTop sz="94694"/>
  </p:normalViewPr>
  <p:slideViewPr>
    <p:cSldViewPr snapToGrid="0">
      <p:cViewPr varScale="1">
        <p:scale>
          <a:sx n="121" d="100"/>
          <a:sy n="121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7EC64-4833-644C-BBAE-CE15CEB43C73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0C910-8A65-B640-B5D6-73B845BF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069B-F4E7-6385-EB45-484E28189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BCC91-BAF6-0142-DF73-3366256AD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8B791-988B-D5B0-BB1F-EA7B0D25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298-D678-694F-AB36-0A8DEAC1CA36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6B4FF-25B3-0312-B01A-49B45797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6B7B4-9165-8860-FDA6-BF1CAD8A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2D-BB7F-374C-B22B-3274378D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9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46CB-BF9F-1478-12D2-6F2D398E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61C23-3CBE-40F4-4B6F-5AD2AE06D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F36A-DFF6-8398-5383-9D1D95B6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F730-DF44-2F40-B285-7FCB95492F56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5F3C5-4138-B145-4AA6-018AE246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F9F8-884A-8205-D065-3762B83E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2D-BB7F-374C-B22B-3274378D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8FC43-3C62-02F6-B46A-FA3FF7340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FB08A-C703-D710-4573-B3F5C7770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82A1-6EA4-B3CB-1D13-51DA220B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561E-EBE5-774D-A68B-CA707475E647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B7AB0-D0E3-A7FB-E64B-D262D0D6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31CE-3957-189A-5679-728C4A27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2D-BB7F-374C-B22B-3274378D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6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B89-5D26-5FB5-9AE2-B000819B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2D86-9CF8-1521-BDD9-BE03A772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BD53-5615-51B9-0B02-F8488FA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5E34-2B8E-3A42-A2F0-2B2F918E0B10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51C1D-1A6B-6E78-2E4B-5EDEAFB3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5C9A-1EA4-323E-8A4F-725A40DF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2D-BB7F-374C-B22B-3274378D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6023-E668-C8C5-A28D-A69D85A9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7FB47-4FCA-9EC4-5E9D-C48283414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C5675-AC40-C16C-20BD-4F5154E5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F770-FD0E-AC4E-8900-BD309900A1A9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A0108-EC7B-EF0B-9C64-CC1957D5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52C0-E8B1-CF14-7941-CB410685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2D-BB7F-374C-B22B-3274378D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27DC-5EEF-E746-E9DE-57D08304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84FDE-1583-ACE9-8323-C2E7C0A0E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E0485-98C4-C1EF-92BD-7EDE81881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DF8BF-AE11-4481-8E8E-F6C91BF9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12B6-C862-F34F-AC90-E5E065377FE0}" type="datetime1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9BF70-4B6C-30C9-CDCF-F5B4E908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EFC4D-AF9A-F2FD-4C90-10DA27D3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2D-BB7F-374C-B22B-3274378D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1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D48F-4959-F0AE-A830-25704FD0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7BDFF-86D3-AD2F-3942-55BA226F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A9737-CC3C-2097-334A-EF0BEB8C3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19218-DB81-35B9-DBA9-5BC11F07C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19EE1-87CA-999C-16BF-7E67295FF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4D2E1-D5F4-72D3-AD60-8A43DE30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98F-ABD4-3B46-8F64-2D9ED36CABB2}" type="datetime1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0AF12-352F-6808-746F-78D48899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85B58-459C-E168-80F8-02FE837A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2D-BB7F-374C-B22B-3274378D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A235-9DE2-BA50-DF21-FE1C7D41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3344C-3425-986D-55AB-27790E47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4667-7B8F-864F-B8A3-EDCCFED77D02}" type="datetime1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19F08-4816-6F9D-7E3E-B56A6211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24B7E-A63F-64FB-650C-FFD78A67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2D-BB7F-374C-B22B-3274378D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6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0C776-DC67-E415-4CFA-BB4C3C08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7B0-0025-DC42-A851-AA38BD9966DF}" type="datetime1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E982B-7DC7-68D6-A313-07A75396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38F33-859D-6FBE-86A8-726D5AEA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2D-BB7F-374C-B22B-3274378D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8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C8F9-C601-335D-A5E3-AADD6832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7F1B-BD86-C1DC-8E89-AC90870C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C4F06-5663-9A51-61D0-15DFE702B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44720-4F4D-53DA-25DA-6CC27DF2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D51F-CA62-CA48-B735-F76E7F2BE8F7}" type="datetime1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D6AFD-BF9C-09B6-8BBA-A5497C65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3003E-A0F5-2F92-40BB-516A0353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2D-BB7F-374C-B22B-3274378D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0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6A96-7D00-FB13-EFE1-5D8EBA88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0D4F7-E90E-E13C-1ED0-2299F3E41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11DD0-58AC-D418-1B9B-6034AFDCE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19A98-FFCE-F941-FB85-52FC7189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CCE-5CC0-894F-89D3-A08C3ACA7EFE}" type="datetime1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534F8-639C-6DA3-1326-5A0DDEA1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D18BF-FC75-AFF5-F9B1-02F1E242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2D-BB7F-374C-B22B-3274378D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B2315-76E1-B094-334C-7A14B235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1E13D-7423-5FF1-00B4-27A0F946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64F7A-180D-83DF-95C4-C72CE9A5A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70C118-152D-6043-83AE-71113C0724DD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FCE4C-42D5-515E-3E9D-7A7B8DE18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D3D1-9B6C-ED11-93FE-F9EC7BC06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A922D-BB7F-374C-B22B-3274378D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1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jpg"/><Relationship Id="rId16" Type="http://schemas.openxmlformats.org/officeDocument/2006/relationships/image" Target="../media/image14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ADEFF-8D58-C43C-65E4-920F343CE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314B8-1A26-46A9-2A25-937D63C5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2D-BB7F-374C-B22B-3274378DE640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ADAA0-5FB4-13BD-2256-9E45993C383B}"/>
              </a:ext>
            </a:extLst>
          </p:cNvPr>
          <p:cNvSpPr txBox="1"/>
          <p:nvPr/>
        </p:nvSpPr>
        <p:spPr>
          <a:xfrm>
            <a:off x="1347018" y="2305615"/>
            <a:ext cx="94979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Lab 6: Performing Rate &amp; Operations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Examples and Deliverables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MAE 405, 2025 Spring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TA: Xinlei Zhang</a:t>
            </a:r>
          </a:p>
        </p:txBody>
      </p:sp>
    </p:spTree>
    <p:extLst>
      <p:ext uri="{BB962C8B-B14F-4D97-AF65-F5344CB8AC3E}">
        <p14:creationId xmlns:p14="http://schemas.microsoft.com/office/powerpoint/2010/main" val="190827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96E5A-03B6-8916-9A14-AB5A083E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922D-BB7F-374C-B22B-3274378DE640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A72D6-BC96-6F53-61F1-5018E110E0F9}"/>
              </a:ext>
            </a:extLst>
          </p:cNvPr>
          <p:cNvSpPr txBox="1"/>
          <p:nvPr/>
        </p:nvSpPr>
        <p:spPr>
          <a:xfrm>
            <a:off x="110141" y="0"/>
            <a:ext cx="8040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be prepared with OPAMP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OPAMP (Operational Amplifier)</a:t>
            </a:r>
          </a:p>
        </p:txBody>
      </p:sp>
      <p:pic>
        <p:nvPicPr>
          <p:cNvPr id="4" name="Picture 3" descr="A black electronic device with metal pins&#10;&#10;Description automatically generated with medium confidence">
            <a:extLst>
              <a:ext uri="{FF2B5EF4-FFF2-40B4-BE49-F238E27FC236}">
                <a16:creationId xmlns:a16="http://schemas.microsoft.com/office/drawing/2014/main" id="{963A2907-9F83-AB53-0EB3-AF255254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25" t="30487" r="33621" b="17831"/>
          <a:stretch/>
        </p:blipFill>
        <p:spPr>
          <a:xfrm rot="5400000">
            <a:off x="2603519" y="2037688"/>
            <a:ext cx="2157158" cy="265829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3E6976-F438-44E6-4256-F51505BF3B9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223822" y="2703570"/>
            <a:ext cx="884829" cy="339504"/>
          </a:xfrm>
          <a:prstGeom prst="straightConnector1">
            <a:avLst/>
          </a:prstGeom>
          <a:ln w="25400">
            <a:solidFill>
              <a:srgbClr val="00B0F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6D5BE3-2661-CD4E-B921-C3A4BC6075B5}"/>
                  </a:ext>
                </a:extLst>
              </p:cNvPr>
              <p:cNvSpPr txBox="1"/>
              <p:nvPr/>
            </p:nvSpPr>
            <p:spPr>
              <a:xfrm>
                <a:off x="126901" y="2518776"/>
                <a:ext cx="2096921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 Input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6D5BE3-2661-CD4E-B921-C3A4BC607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1" y="2518776"/>
                <a:ext cx="2096921" cy="369588"/>
              </a:xfrm>
              <a:prstGeom prst="rect">
                <a:avLst/>
              </a:prstGeom>
              <a:blipFill>
                <a:blip r:embed="rId3"/>
                <a:stretch>
                  <a:fillRect l="-3012" t="-6667" r="-12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880218-E24F-659C-8121-7641AF20B173}"/>
                  </a:ext>
                </a:extLst>
              </p:cNvPr>
              <p:cNvSpPr txBox="1"/>
              <p:nvPr/>
            </p:nvSpPr>
            <p:spPr>
              <a:xfrm>
                <a:off x="176658" y="3043074"/>
                <a:ext cx="1991379" cy="376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 Input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880218-E24F-659C-8121-7641AF20B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8" y="3043074"/>
                <a:ext cx="1991379" cy="376898"/>
              </a:xfrm>
              <a:prstGeom prst="rect">
                <a:avLst/>
              </a:prstGeom>
              <a:blipFill>
                <a:blip r:embed="rId4"/>
                <a:stretch>
                  <a:fillRect l="-1899" t="-6452" r="-1899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13FE61-CE7C-5AF4-6982-1AB9ACABC3B7}"/>
                  </a:ext>
                </a:extLst>
              </p:cNvPr>
              <p:cNvSpPr txBox="1"/>
              <p:nvPr/>
            </p:nvSpPr>
            <p:spPr>
              <a:xfrm>
                <a:off x="59640" y="3624374"/>
                <a:ext cx="2027606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 </a:t>
                </a:r>
              </a:p>
              <a:p>
                <a:pPr algn="ctr"/>
                <a:r>
                  <a:rPr lang="en-US" dirty="0"/>
                  <a:t>Power Supply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13FE61-CE7C-5AF4-6982-1AB9ACABC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0" y="3624374"/>
                <a:ext cx="2027606" cy="669992"/>
              </a:xfrm>
              <a:prstGeom prst="rect">
                <a:avLst/>
              </a:prstGeom>
              <a:blipFill>
                <a:blip r:embed="rId5"/>
                <a:stretch>
                  <a:fillRect l="-1242" t="-3774" r="-1242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69A004-DFB3-D689-D7F1-E0580F4EB27A}"/>
                  </a:ext>
                </a:extLst>
              </p:cNvPr>
              <p:cNvSpPr txBox="1"/>
              <p:nvPr/>
            </p:nvSpPr>
            <p:spPr>
              <a:xfrm>
                <a:off x="5140607" y="2327363"/>
                <a:ext cx="2027606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Positive </a:t>
                </a:r>
              </a:p>
              <a:p>
                <a:pPr algn="ctr"/>
                <a:r>
                  <a:rPr lang="en-US" dirty="0"/>
                  <a:t>Power Supply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69A004-DFB3-D689-D7F1-E0580F4EB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07" y="2327363"/>
                <a:ext cx="2027606" cy="669992"/>
              </a:xfrm>
              <a:prstGeom prst="rect">
                <a:avLst/>
              </a:prstGeom>
              <a:blipFill>
                <a:blip r:embed="rId6"/>
                <a:stretch>
                  <a:fillRect l="-1242" t="-5556" r="-124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D43AA-0822-8310-9817-AEF43D82459D}"/>
                  </a:ext>
                </a:extLst>
              </p:cNvPr>
              <p:cNvSpPr txBox="1"/>
              <p:nvPr/>
            </p:nvSpPr>
            <p:spPr>
              <a:xfrm>
                <a:off x="5310087" y="3734496"/>
                <a:ext cx="1273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D43AA-0822-8310-9817-AEF43D82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087" y="3734496"/>
                <a:ext cx="1273938" cy="369332"/>
              </a:xfrm>
              <a:prstGeom prst="rect">
                <a:avLst/>
              </a:prstGeom>
              <a:blipFill>
                <a:blip r:embed="rId7"/>
                <a:stretch>
                  <a:fillRect l="-3960" t="-10000" r="-297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7CEAA5-D1CE-19BC-BEE4-43FE936C351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168037" y="3231523"/>
            <a:ext cx="956284" cy="308296"/>
          </a:xfrm>
          <a:prstGeom prst="straightConnector1">
            <a:avLst/>
          </a:prstGeom>
          <a:ln w="25400">
            <a:solidFill>
              <a:srgbClr val="00B0F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F8CE8A-FDCA-B3F7-BFEB-A92D3CAA728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087246" y="3959370"/>
            <a:ext cx="1021405" cy="59959"/>
          </a:xfrm>
          <a:prstGeom prst="straightConnector1">
            <a:avLst/>
          </a:prstGeom>
          <a:ln w="25400">
            <a:solidFill>
              <a:srgbClr val="00B0F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DDF654-3603-6594-74A3-5B31A0DC40AE}"/>
              </a:ext>
            </a:extLst>
          </p:cNvPr>
          <p:cNvSpPr txBox="1"/>
          <p:nvPr/>
        </p:nvSpPr>
        <p:spPr>
          <a:xfrm>
            <a:off x="615205" y="1663718"/>
            <a:ext cx="131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Orientation</a:t>
            </a:r>
          </a:p>
          <a:p>
            <a:pPr algn="ctr"/>
            <a:r>
              <a:rPr lang="en-US" dirty="0"/>
              <a:t>Indicator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AA6D41-0BE2-FFE5-5A42-270C4DB78371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927038" y="1986884"/>
            <a:ext cx="1719120" cy="781153"/>
          </a:xfrm>
          <a:prstGeom prst="straightConnector1">
            <a:avLst/>
          </a:prstGeom>
          <a:ln w="25400">
            <a:solidFill>
              <a:srgbClr val="00B0F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68914F-2C8D-9DC9-7218-827B0EBA177D}"/>
              </a:ext>
            </a:extLst>
          </p:cNvPr>
          <p:cNvSpPr/>
          <p:nvPr/>
        </p:nvSpPr>
        <p:spPr>
          <a:xfrm>
            <a:off x="3722911" y="2954563"/>
            <a:ext cx="235132" cy="65731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564371-F742-97D5-C3F0-28D7D2065E4B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840477" y="1986883"/>
            <a:ext cx="491483" cy="967680"/>
          </a:xfrm>
          <a:prstGeom prst="straightConnector1">
            <a:avLst/>
          </a:prstGeom>
          <a:ln w="25400">
            <a:solidFill>
              <a:srgbClr val="00B0F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84AB9C3-B0B5-C631-88FD-0F81F8B200A3}"/>
              </a:ext>
            </a:extLst>
          </p:cNvPr>
          <p:cNvSpPr txBox="1"/>
          <p:nvPr/>
        </p:nvSpPr>
        <p:spPr>
          <a:xfrm>
            <a:off x="3601630" y="1612348"/>
            <a:ext cx="16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Number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7F3EBF-018E-5A84-B125-B8BC5A47AA2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526279" y="2662359"/>
            <a:ext cx="614328" cy="334996"/>
          </a:xfrm>
          <a:prstGeom prst="straightConnector1">
            <a:avLst/>
          </a:prstGeom>
          <a:ln w="25400">
            <a:solidFill>
              <a:srgbClr val="00B0F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18774B-D313-E625-4318-1861FA38B974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526279" y="3573834"/>
            <a:ext cx="783808" cy="345328"/>
          </a:xfrm>
          <a:prstGeom prst="straightConnector1">
            <a:avLst/>
          </a:prstGeom>
          <a:ln w="25400">
            <a:solidFill>
              <a:srgbClr val="00B0F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B1C4991-23E4-EBAC-E51F-1A87F6649019}"/>
              </a:ext>
            </a:extLst>
          </p:cNvPr>
          <p:cNvGrpSpPr/>
          <p:nvPr/>
        </p:nvGrpSpPr>
        <p:grpSpPr>
          <a:xfrm>
            <a:off x="9475151" y="2288255"/>
            <a:ext cx="2158511" cy="1725176"/>
            <a:chOff x="7280780" y="2027434"/>
            <a:chExt cx="3135391" cy="230791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70B9BBF-8610-065E-9FA3-106BDE0557F1}"/>
                </a:ext>
              </a:extLst>
            </p:cNvPr>
            <p:cNvGrpSpPr/>
            <p:nvPr/>
          </p:nvGrpSpPr>
          <p:grpSpPr>
            <a:xfrm>
              <a:off x="7595742" y="2027434"/>
              <a:ext cx="2820429" cy="2307914"/>
              <a:chOff x="7595742" y="2027434"/>
              <a:chExt cx="2820429" cy="2307914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3C42A447-B702-6FE3-C08E-A35909862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44892" y="2027434"/>
                <a:ext cx="2771279" cy="2307914"/>
              </a:xfrm>
              <a:prstGeom prst="rect">
                <a:avLst/>
              </a:prstGeom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A753F5-9BB9-23A0-0685-B7B21359C941}"/>
                  </a:ext>
                </a:extLst>
              </p:cNvPr>
              <p:cNvSpPr/>
              <p:nvPr/>
            </p:nvSpPr>
            <p:spPr>
              <a:xfrm>
                <a:off x="7713617" y="2681952"/>
                <a:ext cx="437260" cy="3807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6B14B65-14F2-06B6-4E68-712C89E587D5}"/>
                  </a:ext>
                </a:extLst>
              </p:cNvPr>
              <p:cNvSpPr/>
              <p:nvPr/>
            </p:nvSpPr>
            <p:spPr>
              <a:xfrm>
                <a:off x="7595742" y="3482502"/>
                <a:ext cx="437260" cy="3807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CEAA85-8935-D97F-26D2-652950B0AC86}"/>
                  </a:ext>
                </a:extLst>
              </p:cNvPr>
              <p:cNvSpPr/>
              <p:nvPr/>
            </p:nvSpPr>
            <p:spPr>
              <a:xfrm>
                <a:off x="8728166" y="2097897"/>
                <a:ext cx="437260" cy="3807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8F1CD53-09B8-3A17-5F0F-2EED2BFD268F}"/>
                  </a:ext>
                </a:extLst>
              </p:cNvPr>
              <p:cNvSpPr/>
              <p:nvPr/>
            </p:nvSpPr>
            <p:spPr>
              <a:xfrm>
                <a:off x="8946796" y="3865574"/>
                <a:ext cx="437260" cy="3807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A27DDAC-5D78-BDD5-521D-69F461E2FFCD}"/>
                  </a:ext>
                </a:extLst>
              </p:cNvPr>
              <p:cNvSpPr/>
              <p:nvPr/>
            </p:nvSpPr>
            <p:spPr>
              <a:xfrm>
                <a:off x="9805333" y="3092863"/>
                <a:ext cx="437260" cy="3807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5A2104-04F1-28BA-D451-FD992E36ABFF}"/>
                  </a:ext>
                </a:extLst>
              </p:cNvPr>
              <p:cNvSpPr/>
              <p:nvPr/>
            </p:nvSpPr>
            <p:spPr>
              <a:xfrm>
                <a:off x="9763570" y="2865778"/>
                <a:ext cx="437260" cy="3807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145B2AA-3B64-A70A-8BCB-82114EEA5EB7}"/>
                    </a:ext>
                  </a:extLst>
                </p:cNvPr>
                <p:cNvSpPr txBox="1"/>
                <p:nvPr/>
              </p:nvSpPr>
              <p:spPr>
                <a:xfrm>
                  <a:off x="7280780" y="2875371"/>
                  <a:ext cx="535033" cy="3695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145B2AA-3B64-A70A-8BCB-82114EEA5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780" y="2875371"/>
                  <a:ext cx="535033" cy="369588"/>
                </a:xfrm>
                <a:prstGeom prst="rect">
                  <a:avLst/>
                </a:prstGeom>
                <a:blipFill>
                  <a:blip r:embed="rId9"/>
                  <a:stretch>
                    <a:fillRect r="-6452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3417141-7632-5B47-9B6E-735126455F37}"/>
                    </a:ext>
                  </a:extLst>
                </p:cNvPr>
                <p:cNvSpPr txBox="1"/>
                <p:nvPr/>
              </p:nvSpPr>
              <p:spPr>
                <a:xfrm>
                  <a:off x="7329782" y="3244744"/>
                  <a:ext cx="437260" cy="3768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3417141-7632-5B47-9B6E-735126455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9782" y="3244744"/>
                  <a:ext cx="437260" cy="376898"/>
                </a:xfrm>
                <a:prstGeom prst="rect">
                  <a:avLst/>
                </a:prstGeom>
                <a:blipFill>
                  <a:blip r:embed="rId10"/>
                  <a:stretch>
                    <a:fillRect r="-3600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41CE5DF-E1A8-07DD-C0CB-14E6CDFD7BE1}"/>
                    </a:ext>
                  </a:extLst>
                </p:cNvPr>
                <p:cNvSpPr txBox="1"/>
                <p:nvPr/>
              </p:nvSpPr>
              <p:spPr>
                <a:xfrm>
                  <a:off x="8509536" y="2150041"/>
                  <a:ext cx="4372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41CE5DF-E1A8-07DD-C0CB-14E6CDFD7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9536" y="2150041"/>
                  <a:ext cx="43726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36000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A0CDBE5-58EB-1910-C606-59AF3EBC0CCC}"/>
                    </a:ext>
                  </a:extLst>
                </p:cNvPr>
                <p:cNvSpPr txBox="1"/>
                <p:nvPr/>
              </p:nvSpPr>
              <p:spPr>
                <a:xfrm>
                  <a:off x="8643153" y="3925034"/>
                  <a:ext cx="4372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A0CDBE5-58EB-1910-C606-59AF3EBC0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3153" y="3925034"/>
                  <a:ext cx="437260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32000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3DE7F4-9F5A-22EA-6FCF-0BF9421D69D1}"/>
                    </a:ext>
                  </a:extLst>
                </p:cNvPr>
                <p:cNvSpPr txBox="1"/>
                <p:nvPr/>
              </p:nvSpPr>
              <p:spPr>
                <a:xfrm>
                  <a:off x="9789863" y="3113170"/>
                  <a:ext cx="4372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3DE7F4-9F5A-22EA-6FCF-0BF9421D69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9863" y="3113170"/>
                  <a:ext cx="43726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8333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40D6415-0B71-3DA2-4556-60540E4E01A6}"/>
              </a:ext>
            </a:extLst>
          </p:cNvPr>
          <p:cNvSpPr txBox="1"/>
          <p:nvPr/>
        </p:nvSpPr>
        <p:spPr>
          <a:xfrm>
            <a:off x="2848505" y="4677514"/>
            <a:ext cx="16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OPAMP 741CN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892EB9-F732-138C-42BC-2CAB0C57A98A}"/>
              </a:ext>
            </a:extLst>
          </p:cNvPr>
          <p:cNvSpPr txBox="1"/>
          <p:nvPr/>
        </p:nvSpPr>
        <p:spPr>
          <a:xfrm>
            <a:off x="8630555" y="4712438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OPAMP Diagram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57C281-7596-6BC8-A72E-FF3FCC3C2D29}"/>
                  </a:ext>
                </a:extLst>
              </p:cNvPr>
              <p:cNvSpPr txBox="1"/>
              <p:nvPr/>
            </p:nvSpPr>
            <p:spPr>
              <a:xfrm>
                <a:off x="244435" y="5306124"/>
                <a:ext cx="997478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Comments: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Put the Circle (orientation indicator) at the upper-left corner to align the OPAMP with the diagram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Identify the Model Number – 741CN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Always power the OPAMP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57C281-7596-6BC8-A72E-FF3FCC3C2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5" y="5306124"/>
                <a:ext cx="9974782" cy="1200329"/>
              </a:xfrm>
              <a:prstGeom prst="rect">
                <a:avLst/>
              </a:prstGeom>
              <a:blipFill>
                <a:blip r:embed="rId14"/>
                <a:stretch>
                  <a:fillRect l="-509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A90180B9-DCE5-28D2-797E-7608B6273FC7}"/>
              </a:ext>
            </a:extLst>
          </p:cNvPr>
          <p:cNvGrpSpPr/>
          <p:nvPr/>
        </p:nvGrpSpPr>
        <p:grpSpPr>
          <a:xfrm>
            <a:off x="7238074" y="2169716"/>
            <a:ext cx="2298788" cy="2238133"/>
            <a:chOff x="6535743" y="373892"/>
            <a:chExt cx="2298788" cy="223813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F380E8E-E564-E20F-7E10-23112520E29D}"/>
                </a:ext>
              </a:extLst>
            </p:cNvPr>
            <p:cNvGrpSpPr/>
            <p:nvPr/>
          </p:nvGrpSpPr>
          <p:grpSpPr>
            <a:xfrm>
              <a:off x="6535743" y="373892"/>
              <a:ext cx="2177934" cy="2108494"/>
              <a:chOff x="7318726" y="2108397"/>
              <a:chExt cx="2177934" cy="2108494"/>
            </a:xfrm>
          </p:grpSpPr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E17DFB7F-A67F-6DA2-C3C8-DB9378DB4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22708" r="18661"/>
              <a:stretch/>
            </p:blipFill>
            <p:spPr>
              <a:xfrm>
                <a:off x="7351309" y="2108397"/>
                <a:ext cx="2145351" cy="2108494"/>
              </a:xfrm>
              <a:prstGeom prst="rect">
                <a:avLst/>
              </a:prstGeom>
            </p:spPr>
          </p:pic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431A0A4-9D6E-47DB-F927-60BB6FADEB90}"/>
                  </a:ext>
                </a:extLst>
              </p:cNvPr>
              <p:cNvSpPr/>
              <p:nvPr/>
            </p:nvSpPr>
            <p:spPr>
              <a:xfrm>
                <a:off x="7318726" y="2270058"/>
                <a:ext cx="444738" cy="284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D4193F2-21A4-A300-AB57-9407582DE54A}"/>
                  </a:ext>
                </a:extLst>
              </p:cNvPr>
              <p:cNvSpPr/>
              <p:nvPr/>
            </p:nvSpPr>
            <p:spPr>
              <a:xfrm>
                <a:off x="7428884" y="2712769"/>
                <a:ext cx="301025" cy="12651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B3AC69C-437C-D0A0-2449-726A8FD48515}"/>
                  </a:ext>
                </a:extLst>
              </p:cNvPr>
              <p:cNvSpPr/>
              <p:nvPr/>
            </p:nvSpPr>
            <p:spPr>
              <a:xfrm>
                <a:off x="7476196" y="2812269"/>
                <a:ext cx="301025" cy="12070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53B3078-8D3F-899F-C785-31B3F2B994A6}"/>
                  </a:ext>
                </a:extLst>
              </p:cNvPr>
              <p:cNvSpPr/>
              <p:nvPr/>
            </p:nvSpPr>
            <p:spPr>
              <a:xfrm>
                <a:off x="7523508" y="3224541"/>
                <a:ext cx="301025" cy="284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CA93904-6CA6-276E-E5FE-B054DDD4D571}"/>
                  </a:ext>
                </a:extLst>
              </p:cNvPr>
              <p:cNvSpPr/>
              <p:nvPr/>
            </p:nvSpPr>
            <p:spPr>
              <a:xfrm>
                <a:off x="7544675" y="3597145"/>
                <a:ext cx="301025" cy="284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46EF102-BBC8-D3F4-B6D7-CED8229D5E3C}"/>
                  </a:ext>
                </a:extLst>
              </p:cNvPr>
              <p:cNvSpPr/>
              <p:nvPr/>
            </p:nvSpPr>
            <p:spPr>
              <a:xfrm>
                <a:off x="9050448" y="2812270"/>
                <a:ext cx="328467" cy="12915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FC9F5DE-48C4-A382-39FC-D542151A2AD3}"/>
                  </a:ext>
                </a:extLst>
              </p:cNvPr>
              <p:cNvSpPr/>
              <p:nvPr/>
            </p:nvSpPr>
            <p:spPr>
              <a:xfrm>
                <a:off x="9023389" y="3173685"/>
                <a:ext cx="301025" cy="284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48C5E1D-FAD7-56A6-457A-0D0E3ECEA5DD}"/>
                </a:ext>
              </a:extLst>
            </p:cNvPr>
            <p:cNvSpPr/>
            <p:nvPr/>
          </p:nvSpPr>
          <p:spPr>
            <a:xfrm>
              <a:off x="8315771" y="706719"/>
              <a:ext cx="430489" cy="369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7E3E0A4-5283-1A13-98A4-A35C264780CA}"/>
                </a:ext>
              </a:extLst>
            </p:cNvPr>
            <p:cNvSpPr/>
            <p:nvPr/>
          </p:nvSpPr>
          <p:spPr>
            <a:xfrm>
              <a:off x="8527247" y="746868"/>
              <a:ext cx="307284" cy="1865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FDA0F74-2ACA-FD85-3973-56B00E57DD52}"/>
                  </a:ext>
                </a:extLst>
              </p:cNvPr>
              <p:cNvSpPr txBox="1"/>
              <p:nvPr/>
            </p:nvSpPr>
            <p:spPr>
              <a:xfrm>
                <a:off x="7339161" y="2766560"/>
                <a:ext cx="368335" cy="276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FDA0F74-2ACA-FD85-3973-56B00E57D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161" y="2766560"/>
                <a:ext cx="368335" cy="276269"/>
              </a:xfrm>
              <a:prstGeom prst="rect">
                <a:avLst/>
              </a:prstGeom>
              <a:blipFill>
                <a:blip r:embed="rId16"/>
                <a:stretch>
                  <a:fillRect r="-100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D956F7C-23DE-99EE-7FCD-BC8BA1207BFD}"/>
                  </a:ext>
                </a:extLst>
              </p:cNvPr>
              <p:cNvSpPr txBox="1"/>
              <p:nvPr/>
            </p:nvSpPr>
            <p:spPr>
              <a:xfrm>
                <a:off x="7336401" y="3192824"/>
                <a:ext cx="301025" cy="281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D956F7C-23DE-99EE-7FCD-BC8BA120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401" y="3192824"/>
                <a:ext cx="301025" cy="281733"/>
              </a:xfrm>
              <a:prstGeom prst="rect">
                <a:avLst/>
              </a:prstGeom>
              <a:blipFill>
                <a:blip r:embed="rId17"/>
                <a:stretch>
                  <a:fillRect r="-360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570370-9D67-8C06-4158-A01456599E0C}"/>
                  </a:ext>
                </a:extLst>
              </p:cNvPr>
              <p:cNvSpPr txBox="1"/>
              <p:nvPr/>
            </p:nvSpPr>
            <p:spPr>
              <a:xfrm>
                <a:off x="7356945" y="3723860"/>
                <a:ext cx="301025" cy="276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570370-9D67-8C06-4158-A01456599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945" y="3723860"/>
                <a:ext cx="301025" cy="276077"/>
              </a:xfrm>
              <a:prstGeom prst="rect">
                <a:avLst/>
              </a:prstGeom>
              <a:blipFill>
                <a:blip r:embed="rId18"/>
                <a:stretch>
                  <a:fillRect r="-375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D57341D-5840-287E-11A4-392D29E36DCE}"/>
                  </a:ext>
                </a:extLst>
              </p:cNvPr>
              <p:cNvSpPr txBox="1"/>
              <p:nvPr/>
            </p:nvSpPr>
            <p:spPr>
              <a:xfrm>
                <a:off x="8978655" y="2816524"/>
                <a:ext cx="301025" cy="276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D57341D-5840-287E-11A4-392D29E36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655" y="2816524"/>
                <a:ext cx="301025" cy="276077"/>
              </a:xfrm>
              <a:prstGeom prst="rect">
                <a:avLst/>
              </a:prstGeom>
              <a:blipFill>
                <a:blip r:embed="rId19"/>
                <a:stretch>
                  <a:fillRect r="-416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708CEE2-5AFC-2867-714B-8C039ECEBE09}"/>
                  </a:ext>
                </a:extLst>
              </p:cNvPr>
              <p:cNvSpPr txBox="1"/>
              <p:nvPr/>
            </p:nvSpPr>
            <p:spPr>
              <a:xfrm>
                <a:off x="8991721" y="3185752"/>
                <a:ext cx="301025" cy="276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708CEE2-5AFC-2867-714B-8C039ECEB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721" y="3185752"/>
                <a:ext cx="301025" cy="276077"/>
              </a:xfrm>
              <a:prstGeom prst="rect">
                <a:avLst/>
              </a:prstGeom>
              <a:blipFill>
                <a:blip r:embed="rId20"/>
                <a:stretch>
                  <a:fillRect r="-8333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92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C274C-999C-56F3-3C1C-BD98C7857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BCE689-E2AD-AA0F-0B28-4B1564BB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22" y="1161672"/>
            <a:ext cx="5836886" cy="25679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B01962-9BA9-9DBE-CE0D-87ED0BE17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646715"/>
            <a:ext cx="7772400" cy="3211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4B69A7-315B-2666-FD0C-C0A213925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26" y="3729575"/>
            <a:ext cx="3510819" cy="2072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059849-021F-91DC-89DE-D429E3E226E2}"/>
              </a:ext>
            </a:extLst>
          </p:cNvPr>
          <p:cNvSpPr txBox="1"/>
          <p:nvPr/>
        </p:nvSpPr>
        <p:spPr>
          <a:xfrm>
            <a:off x="6079140" y="413535"/>
            <a:ext cx="5939190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Deliverable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Photo of the Derivative &amp; Integral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E0A7-AC3E-B1EB-FC51-7F504B16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45A922D-BB7F-374C-B22B-3274378DE640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2D8CD-C809-2BA0-802E-26AAC0A7C86B}"/>
              </a:ext>
            </a:extLst>
          </p:cNvPr>
          <p:cNvSpPr txBox="1"/>
          <p:nvPr/>
        </p:nvSpPr>
        <p:spPr>
          <a:xfrm>
            <a:off x="110141" y="0"/>
            <a:ext cx="804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Circuits will be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BAFDC-6549-8B19-7531-C771E6A0B2F9}"/>
              </a:ext>
            </a:extLst>
          </p:cNvPr>
          <p:cNvSpPr txBox="1"/>
          <p:nvPr/>
        </p:nvSpPr>
        <p:spPr>
          <a:xfrm>
            <a:off x="110141" y="892922"/>
            <a:ext cx="546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diagram for the derivative circuit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8F2B6-A384-2D00-F4CA-71A4B636277C}"/>
              </a:ext>
            </a:extLst>
          </p:cNvPr>
          <p:cNvSpPr txBox="1"/>
          <p:nvPr/>
        </p:nvSpPr>
        <p:spPr>
          <a:xfrm>
            <a:off x="6318564" y="2846160"/>
            <a:ext cx="5460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Swap the position of resistor and capacitor to switch between Derivative and Integral Circuit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89D472-37F3-8B7A-0DF2-75F20B58D5DF}"/>
              </a:ext>
            </a:extLst>
          </p:cNvPr>
          <p:cNvSpPr txBox="1"/>
          <p:nvPr/>
        </p:nvSpPr>
        <p:spPr>
          <a:xfrm>
            <a:off x="0" y="6236811"/>
            <a:ext cx="845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compare the diagram and your circuit connection if anything goes wrong </a:t>
            </a:r>
          </a:p>
        </p:txBody>
      </p:sp>
    </p:spTree>
    <p:extLst>
      <p:ext uri="{BB962C8B-B14F-4D97-AF65-F5344CB8AC3E}">
        <p14:creationId xmlns:p14="http://schemas.microsoft.com/office/powerpoint/2010/main" val="135151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158</Words>
  <Application>Microsoft Macintosh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Xinlei Zhang</dc:creator>
  <cp:lastModifiedBy>Xinlei Zhang</cp:lastModifiedBy>
  <cp:revision>28</cp:revision>
  <dcterms:created xsi:type="dcterms:W3CDTF">2025-02-26T20:45:23Z</dcterms:created>
  <dcterms:modified xsi:type="dcterms:W3CDTF">2025-03-06T00:14:28Z</dcterms:modified>
</cp:coreProperties>
</file>