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1" r:id="rId7"/>
    <p:sldId id="262" r:id="rId8"/>
    <p:sldId id="263" r:id="rId9"/>
    <p:sldId id="264" r:id="rId10"/>
    <p:sldId id="259" r:id="rId11"/>
    <p:sldId id="265" r:id="rId12"/>
    <p:sldId id="266" r:id="rId13"/>
    <p:sldId id="267" r:id="rId14"/>
    <p:sldId id="268" r:id="rId15"/>
    <p:sldId id="269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backbone network is used to extract general representation of the input in the form of convolutional feature maps. The header network is a multi-task network that handles both object recognition and localization.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The  model is a simplified two-stage detector with densely fused two-stream multi-sensor backbone networks. Online ground estimation eases 3D object localization as traffic participants of interest all lay on the ground.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Network architecture of the proposed Stereo R-CNN (Sect. 3) which outputs stereo boxes, keypoints, dimensions, and the viewpoint angle, followed by the 3D box estimation (Sect. 4) and the dense 3D box alignment module。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uses an external SOTA object detector to generate 2D proposals then processes the cropped proposals within a deep neural network to estimate 3D dimensions and orientation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utilize an additional network to predict a depth map which is subsequently used to estimate a LiDAR-like point cloud;</a:t>
            </a:r>
            <a:endParaRPr lang="en-US" altLang="zh-CN"/>
          </a:p>
          <a:p>
            <a:r>
              <a:rPr lang="en-US" altLang="zh-CN"/>
              <a:t>to generate 2D and 3D object proposals simultaneously;</a:t>
            </a:r>
            <a:endParaRPr lang="en-US" altLang="zh-CN"/>
          </a:p>
          <a:p>
            <a:r>
              <a:rPr lang="en-US" altLang="zh-CN"/>
              <a:t>Consequently, none of the above methods can estimate 3D information accurately without generating 2D proposals, with a simple single stage.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use a hierarchical layer fusion network DLA-34 as the backbone to extract features since it can aggregate information across different layers.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Instead of identifying the center of a 2D bounding box, the key point is defined as the projected 3D center of the object on the image plane.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regression head predicts the essential variables to construct 3D bounding box for each keypoint on the heatmap.</a:t>
            </a:r>
            <a:endParaRPr lang="zh-CN" altLang="en-US"/>
          </a:p>
          <a:p>
            <a:r>
              <a:rPr lang="zh-CN" altLang="en-US"/>
              <a:t>the 3D information is encoded as an 8-tuple τ = _x0002_δz  δxc  δyc  δh  δ w  δ l sin α cos α。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Let si,j be the predicted score at the heatmap location (i, j) and yi,j be the ground-truth value of each point assigned by Gaussian Kernel.</a:t>
            </a:r>
            <a:endParaRPr lang="zh-CN" altLang="en-US"/>
          </a:p>
          <a:p>
            <a:r>
              <a:rPr lang="zh-CN" altLang="en-US"/>
              <a:t>The term (1 </a:t>
            </a:r>
            <a:r>
              <a:rPr lang="en-US" altLang="zh-CN"/>
              <a:t>-</a:t>
            </a:r>
            <a:r>
              <a:rPr lang="zh-CN" altLang="en-US"/>
              <a:t> yi,j ) corresponds to penalty reduction for points around the groundtruth location.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λ is used to ensure that neither the classification, nor the regression dominates the other.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multi-step disentangling trans formation divides the contribution of each parameter group to the final loss.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we only eliminate objects whose 3D projected center point on the image plane is out of the image range.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Data augmentation techniques we used are random horizontal flip, random scale and shift.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This clearly shows that 3D object detection provides more abundant information than 2D detection, hence 2D proposals are redundant and not needed for 3D detection.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2D detection box is obtained as the smallest rectangle that encircles the projected 3D bounding box on the image plane.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SMOKE: Single-Stage Monocular 3D Object Detection via Keypoint Estimation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Lulu Liu</a:t>
            </a:r>
            <a:endParaRPr lang="en-US" altLang="zh-CN"/>
          </a:p>
          <a:p>
            <a:r>
              <a:rPr lang="en-US" altLang="zh-CN"/>
              <a:t>3D Detection</a:t>
            </a:r>
            <a:endParaRPr lang="en-US" altLang="zh-CN"/>
          </a:p>
          <a:p>
            <a:r>
              <a:rPr lang="en-US" altLang="zh-CN"/>
              <a:t>09/14/2021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Performance Evaluation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858010"/>
            <a:ext cx="10287000" cy="276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6850" y="4791075"/>
            <a:ext cx="9258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Table 1. Test set performance. 3D object detection and Birds</a:t>
            </a:r>
            <a:r>
              <a:rPr lang="en-US" altLang="zh-CN"/>
              <a:t>'</a:t>
            </a:r>
            <a:r>
              <a:rPr lang="zh-CN" altLang="en-US"/>
              <a:t>eye view performance w.r.t. the car class on the official KITTI dataset using the test split. Both metrics are evaluated by AP|</a:t>
            </a:r>
            <a:r>
              <a:rPr lang="zh-CN" altLang="en-US" baseline="-25000"/>
              <a:t>R40</a:t>
            </a:r>
            <a:r>
              <a:rPr lang="zh-CN" altLang="en-US"/>
              <a:t> at 0.7 IoU threshold.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Performance Evaluation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0" y="1753235"/>
            <a:ext cx="45720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7325" y="5067300"/>
            <a:ext cx="9258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Table </a:t>
            </a:r>
            <a:r>
              <a:rPr lang="en-US" altLang="zh-CN"/>
              <a:t>2</a:t>
            </a:r>
            <a:r>
              <a:rPr lang="zh-CN" altLang="en-US"/>
              <a:t>. </a:t>
            </a:r>
            <a:r>
              <a:t>2D detection. AP|</a:t>
            </a:r>
            <a:r>
              <a:rPr baseline="-25000"/>
              <a:t>R40</a:t>
            </a:r>
            <a:r>
              <a:t> performance w.r.t. the car class on the official KITTI data set using the test split.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Performance Evaluation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7080" y="1510030"/>
            <a:ext cx="557847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4560" y="5891530"/>
            <a:ext cx="10343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Figure 7. Qualitative examples from the test sets in KITTI. The non-transparent side of the bounding box represents the front part of each car. Bird’s eye view is also provided to show that SMOKE can recover object distances accurately.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zh-CN" altLang="en-US"/>
              <a:t>presented a novel single-stage monocular 3D object detection method</a:t>
            </a:r>
            <a:endParaRPr lang="zh-CN" altLang="en-US"/>
          </a:p>
          <a:p>
            <a:pPr algn="just"/>
            <a:r>
              <a:rPr lang="zh-CN" altLang="en-US"/>
              <a:t>largely improve both the detection accuracy and speed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zh-CN" sz="1800"/>
              <a:t>[1] Yang B, Luo W, Urtasun R. Pixor: Real-time 3d object detection from point clouds[C]//Proceedings of the IEEE conference on Computer Vision and Pattern Recognition. 2018: 7652-7660.</a:t>
            </a:r>
            <a:endParaRPr lang="en-US" altLang="zh-CN" sz="1800"/>
          </a:p>
          <a:p>
            <a:pPr marL="0" indent="0" algn="just">
              <a:buNone/>
            </a:pPr>
            <a:r>
              <a:rPr lang="en-US" altLang="zh-CN" sz="1800"/>
              <a:t>[2] Liang M, Yang B, Chen Y, et al. Multi-task multi-sensor fusion for 3d object detection[C]//Proceedings of the IEEE/CVF Conference on Computer Vision and Pattern Recognition. 2019: 7345-7353.</a:t>
            </a:r>
            <a:endParaRPr lang="en-US" altLang="zh-CN" sz="1800"/>
          </a:p>
          <a:p>
            <a:pPr marL="0" indent="0" algn="just">
              <a:buNone/>
            </a:pPr>
            <a:r>
              <a:rPr lang="en-US" altLang="zh-CN" sz="1800"/>
              <a:t>[3] Brazil G, Liu X. M3d-rpn: Monocular 3d region proposal network for object detection[C]//Proceedings of the IEEE/CVF International Conference on Computer Vision. 2019: 9287-9296.</a:t>
            </a:r>
            <a:endParaRPr lang="en-US" altLang="zh-CN" sz="1800"/>
          </a:p>
          <a:p>
            <a:pPr marL="0" indent="0" algn="just">
              <a:buNone/>
            </a:pPr>
            <a:r>
              <a:rPr lang="en-US" altLang="zh-CN" sz="1800"/>
              <a:t>[4] Liu Z, Wu Z, Tóth R. Smoke: Single-stage monocular 3d object detection via keypoint estimation[C]//Proceedings of the IEEE/CVF Conference on Computer Vision and Pattern Recognition Workshops. 2020: 996-997.</a:t>
            </a:r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Estimating 3D orientation and translation of objects</a:t>
            </a:r>
            <a:endParaRPr lang="zh-CN" altLang="en-US"/>
          </a:p>
          <a:p>
            <a:r>
              <a:rPr lang="en-US" altLang="zh-CN"/>
              <a:t>Depend on </a:t>
            </a:r>
            <a:r>
              <a:rPr lang="zh-CN" altLang="en-US"/>
              <a:t>LiDAR point cloud</a:t>
            </a:r>
            <a:endParaRPr lang="zh-CN" altLang="en-US"/>
          </a:p>
          <a:p>
            <a:r>
              <a:rPr lang="zh-CN" altLang="en-US"/>
              <a:t>expensive, have a short service life time and too heavy for autonomous robots</a:t>
            </a:r>
            <a:endParaRPr lang="zh-CN" altLang="en-US"/>
          </a:p>
          <a:p>
            <a:r>
              <a:rPr lang="zh-CN" altLang="en-US"/>
              <a:t>attach an additional network branch</a:t>
            </a:r>
            <a:endParaRPr lang="zh-CN" altLang="en-US"/>
          </a:p>
          <a:p>
            <a:r>
              <a:rPr lang="zh-CN" altLang="en-US"/>
              <a:t>introduces persistent noise from 2D detection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LiDAR/Fusion based methods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2572385"/>
            <a:ext cx="3822700" cy="2743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190" y="5516880"/>
            <a:ext cx="465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Figure 1. The network architecture of PIXOR.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405" y="2578100"/>
            <a:ext cx="3482975" cy="2738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87415" y="5516880"/>
            <a:ext cx="4658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Figure 2. The first stage of the architecture of the proposed multi-task multi-sensor fusion model for 2D and 3D object detection.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Related 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Stereo images based methods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458085"/>
            <a:ext cx="10059035" cy="3983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3080" y="6480175"/>
            <a:ext cx="634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Figure 3. Network architecture of the proposed Stereo R-CNN 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Related 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Monocular image based methods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2433320"/>
            <a:ext cx="5514975" cy="351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15260" y="6177280"/>
            <a:ext cx="676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Figure 4. Comparison of Deep3DBox and Multi-Fusion with M3D-RPN.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Approach —— Backbone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2560" y="1915795"/>
            <a:ext cx="9327515" cy="3937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6600" y="6148705"/>
            <a:ext cx="563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Figure 5. The first part of the Network Structure of SMOKE.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33195" y="1905000"/>
            <a:ext cx="3076575" cy="3933825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0520" y="3381375"/>
            <a:ext cx="628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Approach —— </a:t>
            </a:r>
            <a:r>
              <a:rPr lang="en-US">
                <a:sym typeface="+mn-ea"/>
              </a:rPr>
              <a:t>3D Detection Network</a:t>
            </a:r>
            <a:endParaRPr 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3355" y="1925320"/>
            <a:ext cx="9305290" cy="3928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00245" y="1919605"/>
            <a:ext cx="6249035" cy="3933825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3410" y="6158230"/>
            <a:ext cx="588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Figure 6. The second part of the Network Structure of SMOKE. 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70195" y="2838450"/>
            <a:ext cx="12096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70195" y="4422775"/>
            <a:ext cx="10477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Approach —— Loss 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Keypoint Classification Loss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Regression Loss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final loss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770" y="2371725"/>
            <a:ext cx="4695825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20" y="3957320"/>
            <a:ext cx="2219325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70" y="5424170"/>
            <a:ext cx="25622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Preprocessing</a:t>
            </a:r>
            <a:endParaRPr lang="zh-CN" altLang="en-US"/>
          </a:p>
          <a:p>
            <a:r>
              <a:rPr lang="zh-CN" altLang="en-US"/>
              <a:t>Data Augmentation</a:t>
            </a:r>
            <a:endParaRPr lang="zh-CN" altLang="en-US"/>
          </a:p>
          <a:p>
            <a:r>
              <a:rPr lang="zh-CN" altLang="en-US"/>
              <a:t>Hyperparameter Choice</a:t>
            </a:r>
            <a:endParaRPr lang="zh-CN" altLang="en-US"/>
          </a:p>
          <a:p>
            <a:r>
              <a:rPr lang="zh-CN" altLang="en-US"/>
              <a:t>Training </a:t>
            </a:r>
            <a:r>
              <a:rPr lang="en-US" altLang="zh-CN"/>
              <a:t>Parameters</a:t>
            </a:r>
            <a:endParaRPr lang="en-US" altLang="zh-CN"/>
          </a:p>
          <a:p>
            <a:r>
              <a:rPr lang="en-US" altLang="zh-CN"/>
              <a:t>KITTI dataset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2654</Words>
  <Application>WPS 演示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SMOKE: Single-Stage Monocular 3D Object Detection via Keypoint Estimation</vt:lpstr>
      <vt:lpstr>Background</vt:lpstr>
      <vt:lpstr>Related Work</vt:lpstr>
      <vt:lpstr>Related Work</vt:lpstr>
      <vt:lpstr>Related Work</vt:lpstr>
      <vt:lpstr>Approach —— Backbone</vt:lpstr>
      <vt:lpstr>Approach —— 3D Detection Network</vt:lpstr>
      <vt:lpstr>Approach —— Loss Function</vt:lpstr>
      <vt:lpstr>Implementation</vt:lpstr>
      <vt:lpstr>Performance Evaluation</vt:lpstr>
      <vt:lpstr>Performance Evaluation</vt:lpstr>
      <vt:lpstr>Performance Evaluation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Lulu Liu</dc:creator>
  <cp:lastModifiedBy>74033</cp:lastModifiedBy>
  <cp:revision>82</cp:revision>
  <dcterms:created xsi:type="dcterms:W3CDTF">2021-09-13T02:49:00Z</dcterms:created>
  <dcterms:modified xsi:type="dcterms:W3CDTF">2021-09-16T06:01:33Z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