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69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M3D-RPN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Monocular 3D Region Proposal Network for Object Detection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2021.08.31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Backgound and Contribution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  <a:p>
            <a:pPr lvl="1"/>
            <a:r>
              <a:rPr lang="en-US" altLang="zh-CN"/>
              <a:t>expensive LiDAR</a:t>
            </a:r>
            <a:endParaRPr lang="en-US" altLang="zh-CN"/>
          </a:p>
          <a:p>
            <a:pPr lvl="1"/>
            <a:r>
              <a:rPr lang="en-US" altLang="zh-CN"/>
              <a:t>external state-of-the-art (SOTA) sub-networks</a:t>
            </a:r>
            <a:endParaRPr lang="en-US" altLang="zh-CN"/>
          </a:p>
          <a:p>
            <a:pPr lvl="0"/>
            <a:r>
              <a:rPr lang="en-US" altLang="zh-CN"/>
              <a:t>Contribution</a:t>
            </a:r>
            <a:endParaRPr lang="en-US" altLang="zh-CN"/>
          </a:p>
          <a:p>
            <a:pPr lvl="1"/>
            <a:r>
              <a:rPr lang="en-US" altLang="zh-CN"/>
              <a:t>formulate a standalone monocular 3D region pro_x0002_posal network (M3D-RPN)</a:t>
            </a:r>
            <a:endParaRPr lang="en-US" altLang="zh-CN"/>
          </a:p>
          <a:p>
            <a:pPr lvl="1"/>
            <a:r>
              <a:rPr lang="en-US" altLang="zh-CN"/>
              <a:t>propose depth-aware convolution</a:t>
            </a:r>
            <a:endParaRPr lang="en-US" altLang="zh-CN"/>
          </a:p>
          <a:p>
            <a:pPr lvl="1"/>
            <a:r>
              <a:rPr lang="en-US" altLang="zh-CN"/>
              <a:t>propose a simple orientation estimation post-optimization algorithm</a:t>
            </a:r>
            <a:endParaRPr lang="en-US" altLang="zh-CN"/>
          </a:p>
          <a:p>
            <a:pPr lvl="1"/>
            <a:r>
              <a:rPr lang="en-US" altLang="zh-CN"/>
              <a:t>achieve state-of-the-art performance on the urban KITTI benchmark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 Architect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3690" y="1490345"/>
            <a:ext cx="901700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08475" y="6333490"/>
            <a:ext cx="357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Fig. 1 Overview of M3D-RPN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65425" y="2130425"/>
            <a:ext cx="2072005" cy="9112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63700" y="3108325"/>
            <a:ext cx="4013835" cy="201104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65425" y="5422265"/>
            <a:ext cx="2071370" cy="2921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Formulation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Based on RPN in Faster R-CNN</a:t>
            </a:r>
            <a:endParaRPr lang="en-US" altLang="zh-CN"/>
          </a:p>
          <a:p>
            <a:r>
              <a:rPr lang="en-US" altLang="zh-CN"/>
              <a:t>Anchor Definition</a:t>
            </a:r>
            <a:endParaRPr lang="en-US" altLang="zh-CN"/>
          </a:p>
          <a:p>
            <a:pPr lvl="1"/>
            <a:r>
              <a:rPr lang="en-US" altLang="zh-CN"/>
              <a:t>prior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" y="3194685"/>
            <a:ext cx="9943465" cy="2684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2280" y="5972175"/>
            <a:ext cx="6188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Fig. 2 Anchor Formulation and Visualized 3D Anchors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5" y="2527935"/>
            <a:ext cx="3019425" cy="323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 Formulation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3D Detection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Image space                                Camera coordinates</a:t>
            </a:r>
            <a:endParaRPr lang="en-US" altLang="zh-CN"/>
          </a:p>
          <a:p>
            <a:pPr lvl="0"/>
            <a:r>
              <a:rPr lang="en-US" altLang="zh-CN" sz="1800"/>
              <a:t>Loss Definition</a:t>
            </a:r>
            <a:endParaRPr lang="en-US" altLang="zh-CN" sz="1800"/>
          </a:p>
          <a:p>
            <a:pPr lvl="1"/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9235" y="2145030"/>
            <a:ext cx="1609725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45030"/>
            <a:ext cx="38100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85" y="2870200"/>
            <a:ext cx="4286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235" y="2870200"/>
            <a:ext cx="1323975" cy="38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l="-6508" t="7387" r="6508" b="-7387"/>
          <a:stretch>
            <a:fillRect/>
          </a:stretch>
        </p:blipFill>
        <p:spPr>
          <a:xfrm>
            <a:off x="1504950" y="3483610"/>
            <a:ext cx="400050" cy="352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015" y="4138930"/>
            <a:ext cx="419100" cy="371475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2978785" y="4943475"/>
            <a:ext cx="5586730" cy="370840"/>
            <a:chOff x="4691" y="7785"/>
            <a:chExt cx="8798" cy="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91" y="7785"/>
              <a:ext cx="1545" cy="555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/>
            <p:nvPr/>
          </p:nvCxnSpPr>
          <p:spPr>
            <a:xfrm>
              <a:off x="6446" y="8062"/>
              <a:ext cx="1253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55" y="7785"/>
              <a:ext cx="1635" cy="585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4025" y="5801995"/>
            <a:ext cx="2646045" cy="48895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H="1">
            <a:off x="1691005" y="2523490"/>
            <a:ext cx="4445" cy="302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471545" y="3801745"/>
            <a:ext cx="4445" cy="302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724025" y="3840480"/>
            <a:ext cx="4445" cy="302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467100" y="2542540"/>
            <a:ext cx="4445" cy="302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504950" y="2131060"/>
            <a:ext cx="7860030" cy="1120140"/>
            <a:chOff x="2370" y="3356"/>
            <a:chExt cx="12378" cy="1764"/>
          </a:xfrm>
        </p:grpSpPr>
        <p:sp>
          <p:nvSpPr>
            <p:cNvPr id="18" name="文本框 17"/>
            <p:cNvSpPr txBox="1"/>
            <p:nvPr/>
          </p:nvSpPr>
          <p:spPr>
            <a:xfrm>
              <a:off x="10378" y="3356"/>
              <a:ext cx="4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model output prediction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378" y="4520"/>
              <a:ext cx="4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transformed</a:t>
              </a:r>
              <a:endParaRPr lang="en-US" altLang="zh-CN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11606" y="4004"/>
              <a:ext cx="7" cy="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61" y="3378"/>
              <a:ext cx="2535" cy="52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" y="3378"/>
              <a:ext cx="600" cy="57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1" y="4520"/>
              <a:ext cx="675" cy="54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1" y="4520"/>
              <a:ext cx="2085" cy="600"/>
            </a:xfrm>
            <a:prstGeom prst="rect">
              <a:avLst/>
            </a:prstGeom>
          </p:spPr>
        </p:pic>
        <p:cxnSp>
          <p:nvCxnSpPr>
            <p:cNvPr id="34" name="直接箭头连接符 33"/>
            <p:cNvCxnSpPr/>
            <p:nvPr/>
          </p:nvCxnSpPr>
          <p:spPr>
            <a:xfrm flipH="1">
              <a:off x="2663" y="3974"/>
              <a:ext cx="7" cy="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5460" y="4004"/>
              <a:ext cx="7" cy="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503045" y="3483610"/>
            <a:ext cx="7861935" cy="1030605"/>
            <a:chOff x="2367" y="5486"/>
            <a:chExt cx="12381" cy="162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0"/>
            <a:srcRect t="13492"/>
            <a:stretch>
              <a:fillRect/>
            </a:stretch>
          </p:blipFill>
          <p:spPr>
            <a:xfrm>
              <a:off x="4361" y="5486"/>
              <a:ext cx="1875" cy="4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20" y="5486"/>
              <a:ext cx="2040" cy="51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2"/>
            <a:srcRect l="-6061" r="6061"/>
            <a:stretch>
              <a:fillRect/>
            </a:stretch>
          </p:blipFill>
          <p:spPr>
            <a:xfrm>
              <a:off x="8444" y="5486"/>
              <a:ext cx="660" cy="54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1" y="6489"/>
              <a:ext cx="1545" cy="55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93" y="6489"/>
              <a:ext cx="1965" cy="55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0378" y="5486"/>
              <a:ext cx="4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model output prediction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378" y="6477"/>
              <a:ext cx="4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transformed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11613" y="6048"/>
              <a:ext cx="7" cy="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/>
            <a:srcRect l="-6508" t="7387" r="6508" b="-7387"/>
            <a:stretch>
              <a:fillRect/>
            </a:stretch>
          </p:blipFill>
          <p:spPr>
            <a:xfrm>
              <a:off x="2367" y="5493"/>
              <a:ext cx="630" cy="55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" y="6525"/>
              <a:ext cx="660" cy="585"/>
            </a:xfrm>
            <a:prstGeom prst="rect">
              <a:avLst/>
            </a:prstGeom>
          </p:spPr>
        </p:pic>
        <p:cxnSp>
          <p:nvCxnSpPr>
            <p:cNvPr id="42" name="直接箭头连接符 41"/>
            <p:cNvCxnSpPr/>
            <p:nvPr/>
          </p:nvCxnSpPr>
          <p:spPr>
            <a:xfrm flipH="1">
              <a:off x="2712" y="6055"/>
              <a:ext cx="7" cy="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2. Depth-aware Convolution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3. Post 3D</a:t>
            </a:r>
            <a:r>
              <a:rPr lang="en-US" altLang="zh-CN">
                <a:sym typeface="+mn-ea"/>
              </a:rPr>
              <a:t>→</a:t>
            </a:r>
            <a:r>
              <a:rPr lang="en-US" altLang="zh-CN">
                <a:sym typeface="+mn-ea"/>
              </a:rPr>
              <a:t>2D Optimization	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Depth-aware Convolution</a:t>
            </a:r>
            <a:endParaRPr lang="en-US" altLang="zh-CN"/>
          </a:p>
          <a:p>
            <a:pPr lvl="1"/>
            <a:r>
              <a:rPr lang="en-US" altLang="zh-CN"/>
              <a:t>go to Fig. 1.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Post 3D</a:t>
            </a:r>
            <a:r>
              <a:rPr lang="en-US" altLang="zh-CN">
                <a:sym typeface="+mn-ea"/>
              </a:rPr>
              <a:t>→</a:t>
            </a:r>
            <a:r>
              <a:rPr lang="en-US" altLang="zh-CN"/>
              <a:t>2D Optimization</a:t>
            </a:r>
            <a:endParaRPr lang="en-US" altLang="zh-CN"/>
          </a:p>
          <a:p>
            <a:pPr lvl="1"/>
            <a:r>
              <a:rPr lang="en-US" altLang="zh-CN"/>
              <a:t>optimize the orientation parameter θ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2442210"/>
            <a:ext cx="3724275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60" y="1714500"/>
            <a:ext cx="4064635" cy="4439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68670" y="6249670"/>
            <a:ext cx="421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Algorithm 1: Post 3D→2D Algorithm.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 and Results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KITTI [15] dataset</a:t>
            </a:r>
            <a:endParaRPr lang="zh-CN" altLang="en-US"/>
          </a:p>
          <a:p>
            <a:r>
              <a:rPr lang="zh-CN" altLang="en-US"/>
              <a:t>Bird</a:t>
            </a:r>
            <a:r>
              <a:rPr lang="en-US" altLang="zh-CN"/>
              <a:t>'</a:t>
            </a:r>
            <a:r>
              <a:rPr lang="zh-CN" altLang="en-US"/>
              <a:t>s Eye View (BEV) and 3D Object Detection</a:t>
            </a:r>
            <a:endParaRPr lang="zh-CN" altLang="en-US"/>
          </a:p>
          <a:p>
            <a:r>
              <a:rPr lang="zh-CN" altLang="en-US"/>
              <a:t>Average Precision (AP) </a:t>
            </a:r>
            <a:r>
              <a:rPr lang="en-US" altLang="zh-CN"/>
              <a:t>and Intersection over Union (IoU)</a:t>
            </a:r>
            <a:endParaRPr lang="en-US" altLang="zh-CN"/>
          </a:p>
          <a:p>
            <a:pPr algn="just"/>
            <a:r>
              <a:rPr lang="zh-CN" altLang="en-US"/>
              <a:t>Collectively, </a:t>
            </a:r>
            <a:r>
              <a:rPr lang="en-US" altLang="zh-CN"/>
              <a:t>they </a:t>
            </a:r>
            <a:r>
              <a:rPr lang="zh-CN" altLang="en-US"/>
              <a:t>significantly improve the performance on the challenging KITTI dataset on both the Birds Eye View and 3D object detection tasks for the car, pedestrian, and cyclist classes.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WPS 演示</Application>
  <PresentationFormat>宽屏</PresentationFormat>
  <Paragraphs>72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74033</cp:lastModifiedBy>
  <cp:revision>213</cp:revision>
  <dcterms:created xsi:type="dcterms:W3CDTF">2019-06-19T02:08:00Z</dcterms:created>
  <dcterms:modified xsi:type="dcterms:W3CDTF">2021-08-31T06:08:37Z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