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337" r:id="rId4"/>
    <p:sldId id="257" r:id="rId5"/>
    <p:sldId id="284" r:id="rId6"/>
    <p:sldId id="329" r:id="rId7"/>
    <p:sldId id="321" r:id="rId8"/>
    <p:sldId id="317" r:id="rId9"/>
    <p:sldId id="338" r:id="rId10"/>
    <p:sldId id="318" r:id="rId11"/>
    <p:sldId id="320" r:id="rId12"/>
    <p:sldId id="339" r:id="rId13"/>
    <p:sldId id="335" r:id="rId14"/>
    <p:sldId id="323" r:id="rId15"/>
    <p:sldId id="334" r:id="rId16"/>
    <p:sldId id="340" r:id="rId17"/>
    <p:sldId id="331" r:id="rId18"/>
    <p:sldId id="325" r:id="rId19"/>
    <p:sldId id="328" r:id="rId20"/>
    <p:sldId id="322" r:id="rId21"/>
    <p:sldId id="332" r:id="rId22"/>
    <p:sldId id="324" r:id="rId23"/>
    <p:sldId id="326" r:id="rId24"/>
    <p:sldId id="327" r:id="rId25"/>
    <p:sldId id="336" r:id="rId26"/>
    <p:sldId id="281" r:id="rId27"/>
  </p:sldIdLst>
  <p:sldSz cx="9145588" cy="5145088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7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9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248" algn="l" defTabSz="914499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498" algn="l" defTabSz="914499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746" algn="l" defTabSz="914499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996" algn="l" defTabSz="914499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orient="horz" pos="1621">
          <p15:clr>
            <a:srgbClr val="A4A3A4"/>
          </p15:clr>
        </p15:guide>
        <p15:guide id="6" pos="2881">
          <p15:clr>
            <a:srgbClr val="A4A3A4"/>
          </p15:clr>
        </p15:guide>
        <p15:guide id="7" pos="5432">
          <p15:clr>
            <a:srgbClr val="A4A3A4"/>
          </p15:clr>
        </p15:guide>
        <p15:guide id="8" pos="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A"/>
    <a:srgbClr val="2297CD"/>
    <a:srgbClr val="D87833"/>
    <a:srgbClr val="108887"/>
    <a:srgbClr val="EC6C3E"/>
    <a:srgbClr val="EF4136"/>
    <a:srgbClr val="E8EAE9"/>
    <a:srgbClr val="FCFCFC"/>
    <a:srgbClr val="CCD0D1"/>
    <a:srgbClr val="D7D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4" autoAdjust="0"/>
  </p:normalViewPr>
  <p:slideViewPr>
    <p:cSldViewPr>
      <p:cViewPr varScale="1">
        <p:scale>
          <a:sx n="114" d="100"/>
          <a:sy n="114" d="100"/>
        </p:scale>
        <p:origin x="590" y="82"/>
      </p:cViewPr>
      <p:guideLst>
        <p:guide orient="horz" pos="2160"/>
        <p:guide pos="3840"/>
        <p:guide pos="7242"/>
        <p:guide pos="438"/>
        <p:guide orient="horz" pos="1621"/>
        <p:guide pos="2881"/>
        <p:guide pos="5432"/>
        <p:guide pos="32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595DC-16C6-4C76-BB58-A827E0352DA8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09B1-F9DB-4E96-8EDB-BAFF5F872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9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50" algn="l" defTabSz="9144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99" algn="l" defTabSz="9144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748" algn="l" defTabSz="9144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998" algn="l" defTabSz="9144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248" algn="l" defTabSz="9144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498" algn="l" defTabSz="9144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746" algn="l" defTabSz="9144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996" algn="l" defTabSz="9144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1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4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1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6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3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3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19" y="1598313"/>
            <a:ext cx="7773750" cy="110285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38" y="2915550"/>
            <a:ext cx="6401912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439"/>
            <a:ext cx="8231029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1200521"/>
            <a:ext cx="8231029" cy="33951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pPr>
                <a:defRPr/>
              </a:pPr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3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1" y="154830"/>
            <a:ext cx="2057757" cy="329190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154830"/>
            <a:ext cx="6020845" cy="32919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5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8850"/>
            <a:ext cx="2133600" cy="273050"/>
          </a:xfrm>
          <a:prstGeom prst="rect">
            <a:avLst/>
          </a:prstGeom>
        </p:spPr>
        <p:txBody>
          <a:bodyPr/>
          <a:lstStyle/>
          <a:p>
            <a:fld id="{E3EC7EAC-03E4-4402-825D-DCFC39D5C2A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8850"/>
            <a:ext cx="2897188" cy="2730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4788" y="4768850"/>
            <a:ext cx="2133600" cy="273050"/>
          </a:xfrm>
          <a:prstGeom prst="rect">
            <a:avLst/>
          </a:prstGeom>
        </p:spPr>
        <p:txBody>
          <a:bodyPr/>
          <a:lstStyle/>
          <a:p>
            <a:fld id="{92C72128-C307-4755-85D3-F9BDA223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6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439"/>
            <a:ext cx="8231029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900392"/>
            <a:ext cx="4039301" cy="254634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7" y="900392"/>
            <a:ext cx="4039301" cy="254634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pPr>
                <a:defRPr/>
              </a:pPr>
              <a:t>2021/6/24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80" y="1151691"/>
            <a:ext cx="4040889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0" indent="0">
              <a:buNone/>
              <a:defRPr sz="2000" b="1"/>
            </a:lvl2pPr>
            <a:lvl3pPr marL="914499" indent="0">
              <a:buNone/>
              <a:defRPr sz="1800" b="1"/>
            </a:lvl3pPr>
            <a:lvl4pPr marL="1371748" indent="0">
              <a:buNone/>
              <a:defRPr sz="1600" b="1"/>
            </a:lvl4pPr>
            <a:lvl5pPr marL="1828998" indent="0">
              <a:buNone/>
              <a:defRPr sz="1600" b="1"/>
            </a:lvl5pPr>
            <a:lvl6pPr marL="2286248" indent="0">
              <a:buNone/>
              <a:defRPr sz="1600" b="1"/>
            </a:lvl6pPr>
            <a:lvl7pPr marL="2743498" indent="0">
              <a:buNone/>
              <a:defRPr sz="1600" b="1"/>
            </a:lvl7pPr>
            <a:lvl8pPr marL="3200746" indent="0">
              <a:buNone/>
              <a:defRPr sz="1600" b="1"/>
            </a:lvl8pPr>
            <a:lvl9pPr marL="365799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80" y="1631660"/>
            <a:ext cx="4040889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4" y="1151691"/>
            <a:ext cx="4042477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0" indent="0">
              <a:buNone/>
              <a:defRPr sz="2000" b="1"/>
            </a:lvl2pPr>
            <a:lvl3pPr marL="914499" indent="0">
              <a:buNone/>
              <a:defRPr sz="1800" b="1"/>
            </a:lvl3pPr>
            <a:lvl4pPr marL="1371748" indent="0">
              <a:buNone/>
              <a:defRPr sz="1600" b="1"/>
            </a:lvl4pPr>
            <a:lvl5pPr marL="1828998" indent="0">
              <a:buNone/>
              <a:defRPr sz="1600" b="1"/>
            </a:lvl5pPr>
            <a:lvl6pPr marL="2286248" indent="0">
              <a:buNone/>
              <a:defRPr sz="1600" b="1"/>
            </a:lvl6pPr>
            <a:lvl7pPr marL="2743498" indent="0">
              <a:buNone/>
              <a:defRPr sz="1600" b="1"/>
            </a:lvl7pPr>
            <a:lvl8pPr marL="3200746" indent="0">
              <a:buNone/>
              <a:defRPr sz="1600" b="1"/>
            </a:lvl8pPr>
            <a:lvl9pPr marL="365799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4" y="1631660"/>
            <a:ext cx="4042477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pPr>
                <a:defRPr/>
              </a:pPr>
              <a:t>2021/6/24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372994" y="42287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439"/>
            <a:ext cx="8231029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pPr>
                <a:defRPr/>
              </a:pPr>
              <a:t>2021/6/24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pPr>
                <a:defRPr/>
              </a:pPr>
              <a:t>2021/6/24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5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1" y="204851"/>
            <a:ext cx="3008835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1" y="204853"/>
            <a:ext cx="5112638" cy="43911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1" y="1076659"/>
            <a:ext cx="3008835" cy="3519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50" indent="0">
              <a:buNone/>
              <a:defRPr sz="1200"/>
            </a:lvl2pPr>
            <a:lvl3pPr marL="914499" indent="0">
              <a:buNone/>
              <a:defRPr sz="1000"/>
            </a:lvl3pPr>
            <a:lvl4pPr marL="1371748" indent="0">
              <a:buNone/>
              <a:defRPr sz="900"/>
            </a:lvl4pPr>
            <a:lvl5pPr marL="1828998" indent="0">
              <a:buNone/>
              <a:defRPr sz="900"/>
            </a:lvl5pPr>
            <a:lvl6pPr marL="2286248" indent="0">
              <a:buNone/>
              <a:defRPr sz="900"/>
            </a:lvl6pPr>
            <a:lvl7pPr marL="2743498" indent="0">
              <a:buNone/>
              <a:defRPr sz="900"/>
            </a:lvl7pPr>
            <a:lvl8pPr marL="3200746" indent="0">
              <a:buNone/>
              <a:defRPr sz="900"/>
            </a:lvl8pPr>
            <a:lvl9pPr marL="3657996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pPr>
                <a:defRPr/>
              </a:pPr>
              <a:t>2021/6/24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3601562"/>
            <a:ext cx="5487353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459723"/>
            <a:ext cx="5487353" cy="308705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50" indent="0">
              <a:buNone/>
              <a:defRPr sz="2800"/>
            </a:lvl2pPr>
            <a:lvl3pPr marL="914499" indent="0">
              <a:buNone/>
              <a:defRPr sz="2400"/>
            </a:lvl3pPr>
            <a:lvl4pPr marL="1371748" indent="0">
              <a:buNone/>
              <a:defRPr sz="2000"/>
            </a:lvl4pPr>
            <a:lvl5pPr marL="1828998" indent="0">
              <a:buNone/>
              <a:defRPr sz="2000"/>
            </a:lvl5pPr>
            <a:lvl6pPr marL="2286248" indent="0">
              <a:buNone/>
              <a:defRPr sz="2000"/>
            </a:lvl6pPr>
            <a:lvl7pPr marL="2743498" indent="0">
              <a:buNone/>
              <a:defRPr sz="2000"/>
            </a:lvl7pPr>
            <a:lvl8pPr marL="3200746" indent="0">
              <a:buNone/>
              <a:defRPr sz="2000"/>
            </a:lvl8pPr>
            <a:lvl9pPr marL="3657996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4026747"/>
            <a:ext cx="5487353" cy="6038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50" indent="0">
              <a:buNone/>
              <a:defRPr sz="1200"/>
            </a:lvl2pPr>
            <a:lvl3pPr marL="914499" indent="0">
              <a:buNone/>
              <a:defRPr sz="1000"/>
            </a:lvl3pPr>
            <a:lvl4pPr marL="1371748" indent="0">
              <a:buNone/>
              <a:defRPr sz="900"/>
            </a:lvl4pPr>
            <a:lvl5pPr marL="1828998" indent="0">
              <a:buNone/>
              <a:defRPr sz="900"/>
            </a:lvl5pPr>
            <a:lvl6pPr marL="2286248" indent="0">
              <a:buNone/>
              <a:defRPr sz="900"/>
            </a:lvl6pPr>
            <a:lvl7pPr marL="2743498" indent="0">
              <a:buNone/>
              <a:defRPr sz="900"/>
            </a:lvl7pPr>
            <a:lvl8pPr marL="3200746" indent="0">
              <a:buNone/>
              <a:defRPr sz="900"/>
            </a:lvl8pPr>
            <a:lvl9pPr marL="3657996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pPr>
                <a:defRPr/>
              </a:pPr>
              <a:t>2021/6/24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4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1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29623" cy="51450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3" y="2068488"/>
            <a:ext cx="7103592" cy="307659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7349" y="0"/>
            <a:ext cx="3081646" cy="5145088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 rot="16200000" flipV="1">
            <a:off x="379776" y="373380"/>
            <a:ext cx="266980" cy="266978"/>
          </a:xfrm>
          <a:prstGeom prst="ellipse">
            <a:avLst/>
          </a:prstGeom>
          <a:blipFill dpi="0"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/>
              <a:ea typeface="幼圆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12237" y="700336"/>
            <a:ext cx="75769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9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74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99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37" indent="-342937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30" indent="-28578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24" indent="-228624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74" indent="-22862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23" indent="-228624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72" indent="-228624" algn="l" defTabSz="9144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22" indent="-228624" algn="l" defTabSz="9144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72" indent="-228624" algn="l" defTabSz="9144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21" indent="-228624" algn="l" defTabSz="9144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0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9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48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98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48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98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46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96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29623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0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29623" cy="5145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079" y="1128392"/>
            <a:ext cx="4792704" cy="40418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28" y="0"/>
            <a:ext cx="3090860" cy="5145088"/>
          </a:xfrm>
          <a:prstGeom prst="rect">
            <a:avLst/>
          </a:prstGeom>
        </p:spPr>
      </p:pic>
      <p:sp>
        <p:nvSpPr>
          <p:cNvPr id="14" name="TextBox 389"/>
          <p:cNvSpPr txBox="1"/>
          <p:nvPr/>
        </p:nvSpPr>
        <p:spPr>
          <a:xfrm>
            <a:off x="1404442" y="556320"/>
            <a:ext cx="5832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25000" endPos="50000" dist="60007" dir="5400000" sy="-100000" algn="bl" rotWithShape="0"/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温室环境参数</a:t>
            </a:r>
            <a:endParaRPr lang="en-US" altLang="zh-CN" sz="5400" spc="300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25000" endPos="50000" dist="60007" dir="5400000" sy="-100000" algn="bl" rotWithShape="0"/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  <a:p>
            <a:pPr algn="ctr"/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25000" endPos="50000" dist="60007" dir="5400000" sy="-100000" algn="bl" rotWithShape="0"/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实时检测系统</a:t>
            </a:r>
          </a:p>
        </p:txBody>
      </p:sp>
      <p:sp>
        <p:nvSpPr>
          <p:cNvPr id="18" name="TextBox 7"/>
          <p:cNvSpPr>
            <a:spLocks noChangeArrowheads="1"/>
          </p:cNvSpPr>
          <p:nvPr/>
        </p:nvSpPr>
        <p:spPr bwMode="auto">
          <a:xfrm>
            <a:off x="1836490" y="2718450"/>
            <a:ext cx="5256584" cy="4308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汇报人：秦立浩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320203308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D45353-773A-4A92-A7DA-DBBA77F5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" y="432428"/>
            <a:ext cx="3246231" cy="20056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46191F-03D9-44DB-814D-0B2580099036}"/>
              </a:ext>
            </a:extLst>
          </p:cNvPr>
          <p:cNvSpPr txBox="1"/>
          <p:nvPr/>
        </p:nvSpPr>
        <p:spPr>
          <a:xfrm>
            <a:off x="6133955" y="988368"/>
            <a:ext cx="28803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光敏电阻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直接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串在电路里显然很不科学，因为这个电路实际应用的话必须考虑光敏电阻的功耗和发热。简单的做法是用光敏电阻和一个定值电阻构成分压电路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D45AA0-AD87-41AF-A316-75B6A8A9E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" y="2644552"/>
            <a:ext cx="3342980" cy="25107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A8191C-D64D-4B3E-8AE4-66350029A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601" y="432428"/>
            <a:ext cx="2763773" cy="34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8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7A402F-BD47-4589-A089-BCC9933D27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39" y="1780456"/>
            <a:ext cx="7803570" cy="32629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425199-473D-413F-9F62-33F208684025}"/>
              </a:ext>
            </a:extLst>
          </p:cNvPr>
          <p:cNvSpPr txBox="1"/>
          <p:nvPr/>
        </p:nvSpPr>
        <p:spPr>
          <a:xfrm>
            <a:off x="396330" y="988368"/>
            <a:ext cx="457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创建一个线程，获取数值，上传到云端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55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F3C036A-8202-4445-930B-CD01415991BE}"/>
              </a:ext>
            </a:extLst>
          </p:cNvPr>
          <p:cNvSpPr txBox="1"/>
          <p:nvPr/>
        </p:nvSpPr>
        <p:spPr>
          <a:xfrm>
            <a:off x="3924722" y="894919"/>
            <a:ext cx="45753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该变送器进行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CO2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浓度测量，反应迅速灵敏，避免了传统电化学传感器的寿命及长时间漂移问题，广泛适用于农业大棚，花卉培养、食用菌种植等需要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CO2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及温湿度监测的场合。模拟量信号输出，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4-20mA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0-10V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0-5V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可选。设备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10-30V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宽压供电，外壳防护等级高，能适应现场各种恶劣条件。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91E643-6D58-413D-AC0A-2A9CC0235CBC}"/>
              </a:ext>
            </a:extLst>
          </p:cNvPr>
          <p:cNvSpPr txBox="1"/>
          <p:nvPr/>
        </p:nvSpPr>
        <p:spPr>
          <a:xfrm>
            <a:off x="3852714" y="3370451"/>
            <a:ext cx="45753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effectLst/>
              </a:rPr>
              <a:t>长距离布线会有信号衰减，而且引入噪声和干扰的可能性更大，在线缆</a:t>
            </a:r>
            <a:r>
              <a:rPr lang="en-US" altLang="zh-CN" dirty="0">
                <a:solidFill>
                  <a:schemeClr val="accent2"/>
                </a:solidFill>
                <a:effectLst/>
              </a:rPr>
              <a:t>A</a:t>
            </a:r>
            <a:r>
              <a:rPr lang="zh-CN" altLang="en-US" dirty="0">
                <a:solidFill>
                  <a:schemeClr val="accent2"/>
                </a:solidFill>
                <a:effectLst/>
              </a:rPr>
              <a:t>和</a:t>
            </a:r>
            <a:r>
              <a:rPr lang="en-US" altLang="zh-CN" dirty="0">
                <a:solidFill>
                  <a:schemeClr val="accent2"/>
                </a:solidFill>
                <a:effectLst/>
              </a:rPr>
              <a:t>B</a:t>
            </a:r>
            <a:r>
              <a:rPr lang="zh-CN" altLang="en-US" dirty="0">
                <a:solidFill>
                  <a:schemeClr val="accent2"/>
                </a:solidFill>
                <a:effectLst/>
              </a:rPr>
              <a:t>上的表现就是电压幅度的变化，但是，采用差分线的好处就是，差值相减就会忽略掉干扰依旧能输出正常的信号，把这种差分接收器忽略两条信号线上相同电压的能力称为</a:t>
            </a:r>
            <a:r>
              <a:rPr lang="zh-CN" altLang="en-US" b="1" dirty="0">
                <a:solidFill>
                  <a:schemeClr val="accent2"/>
                </a:solidFill>
                <a:effectLst/>
              </a:rPr>
              <a:t>共模抑制</a:t>
            </a:r>
            <a:r>
              <a:rPr lang="zh-CN" altLang="en-US" dirty="0">
                <a:solidFill>
                  <a:schemeClr val="accent2"/>
                </a:solidFill>
                <a:effectLst/>
              </a:rPr>
              <a:t>。</a:t>
            </a:r>
          </a:p>
          <a:p>
            <a:br>
              <a:rPr lang="zh-CN" altLang="en-US" dirty="0">
                <a:effectLst/>
              </a:rPr>
            </a:b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FBDD0-43B4-4FBC-80C7-BB32A7BBA7E5}"/>
              </a:ext>
            </a:extLst>
          </p:cNvPr>
          <p:cNvSpPr txBox="1"/>
          <p:nvPr/>
        </p:nvSpPr>
        <p:spPr>
          <a:xfrm>
            <a:off x="717512" y="64617"/>
            <a:ext cx="5982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accent6"/>
                </a:solidFill>
              </a:rPr>
              <a:t>RS 485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CE6B79-ED4B-4CCD-AF5D-89FDC01A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948"/>
            <a:ext cx="3024336" cy="37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D966BB-F26E-4A6D-9F44-4E68A8116912}"/>
              </a:ext>
            </a:extLst>
          </p:cNvPr>
          <p:cNvSpPr txBox="1"/>
          <p:nvPr/>
        </p:nvSpPr>
        <p:spPr>
          <a:xfrm>
            <a:off x="108298" y="916360"/>
            <a:ext cx="8928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　嵌入式开发中，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UART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串口通信协议是我们常用的通信协议（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UART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I2C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SPI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等）之一，全称叫做通用异步收发传输器（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Universal Asynchronous Receiver/Transmitter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）。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DDA6F6-6A51-4D21-A724-C184AE894B00}"/>
              </a:ext>
            </a:extLst>
          </p:cNvPr>
          <p:cNvSpPr txBox="1"/>
          <p:nvPr/>
        </p:nvSpPr>
        <p:spPr>
          <a:xfrm>
            <a:off x="180306" y="1580593"/>
            <a:ext cx="8208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RX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接收数据输入引脚。 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TX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发送数据输出引脚。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79225F-D9FE-4FCC-8669-B3B95343E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78574"/>
              </p:ext>
            </p:extLst>
          </p:nvPr>
        </p:nvGraphicFramePr>
        <p:xfrm>
          <a:off x="0" y="2003179"/>
          <a:ext cx="7888288" cy="1584960"/>
        </p:xfrm>
        <a:graphic>
          <a:graphicData uri="http://schemas.openxmlformats.org/drawingml/2006/table">
            <a:tbl>
              <a:tblPr/>
              <a:tblGrid>
                <a:gridCol w="1972072">
                  <a:extLst>
                    <a:ext uri="{9D8B030D-6E8A-4147-A177-3AD203B41FA5}">
                      <a16:colId xmlns:a16="http://schemas.microsoft.com/office/drawing/2014/main" val="1256274455"/>
                    </a:ext>
                  </a:extLst>
                </a:gridCol>
                <a:gridCol w="1972072">
                  <a:extLst>
                    <a:ext uri="{9D8B030D-6E8A-4147-A177-3AD203B41FA5}">
                      <a16:colId xmlns:a16="http://schemas.microsoft.com/office/drawing/2014/main" val="358180913"/>
                    </a:ext>
                  </a:extLst>
                </a:gridCol>
                <a:gridCol w="1972072">
                  <a:extLst>
                    <a:ext uri="{9D8B030D-6E8A-4147-A177-3AD203B41FA5}">
                      <a16:colId xmlns:a16="http://schemas.microsoft.com/office/drawing/2014/main" val="525961005"/>
                    </a:ext>
                  </a:extLst>
                </a:gridCol>
                <a:gridCol w="1972072">
                  <a:extLst>
                    <a:ext uri="{9D8B030D-6E8A-4147-A177-3AD203B41FA5}">
                      <a16:colId xmlns:a16="http://schemas.microsoft.com/office/drawing/2014/main" val="99933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UART2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USART1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USART3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062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总线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APB1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APB2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APB1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1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TX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PA2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PA9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PB10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4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RX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PA3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PA10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PB11</a:t>
                      </a:r>
                    </a:p>
                  </a:txBody>
                  <a:tcPr marL="106680" marR="106680" marT="60960" marB="60960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71029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A35846D-6884-44A9-8F93-624F9C8BA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672"/>
            <a:ext cx="3551228" cy="1341236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8CD4797-3BAF-49FC-B351-70177243746F}"/>
              </a:ext>
            </a:extLst>
          </p:cNvPr>
          <p:cNvCxnSpPr/>
          <p:nvPr/>
        </p:nvCxnSpPr>
        <p:spPr>
          <a:xfrm>
            <a:off x="3492674" y="415672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7BA3EE3-AFBA-4F19-832E-0D4D44BD313E}"/>
              </a:ext>
            </a:extLst>
          </p:cNvPr>
          <p:cNvSpPr txBox="1"/>
          <p:nvPr/>
        </p:nvSpPr>
        <p:spPr>
          <a:xfrm>
            <a:off x="4860826" y="4036929"/>
            <a:ext cx="8859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USB-TTL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E7C3733-C353-43F7-9E87-052BBDAA756E}"/>
              </a:ext>
            </a:extLst>
          </p:cNvPr>
          <p:cNvCxnSpPr/>
          <p:nvPr/>
        </p:nvCxnSpPr>
        <p:spPr>
          <a:xfrm>
            <a:off x="3527086" y="473194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675092B-D938-4AE3-AC9E-6E88848335E0}"/>
              </a:ext>
            </a:extLst>
          </p:cNvPr>
          <p:cNvSpPr txBox="1"/>
          <p:nvPr/>
        </p:nvSpPr>
        <p:spPr>
          <a:xfrm>
            <a:off x="4895238" y="4612149"/>
            <a:ext cx="8640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esp8266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5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BFB03C-008C-4FDC-92D7-D8EB48882CA5}"/>
              </a:ext>
            </a:extLst>
          </p:cNvPr>
          <p:cNvSpPr/>
          <p:nvPr/>
        </p:nvSpPr>
        <p:spPr>
          <a:xfrm>
            <a:off x="5321340" y="700336"/>
            <a:ext cx="1805022" cy="1753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TTL TO RS-485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BFEA61-615D-4B71-BE08-650B39A9AE10}"/>
              </a:ext>
            </a:extLst>
          </p:cNvPr>
          <p:cNvSpPr/>
          <p:nvPr/>
        </p:nvSpPr>
        <p:spPr>
          <a:xfrm>
            <a:off x="79831" y="3436640"/>
            <a:ext cx="2044691" cy="10081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二氧化碳传感器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65DC5F-58F3-47CF-8BAC-1A2F00C4675F}"/>
              </a:ext>
            </a:extLst>
          </p:cNvPr>
          <p:cNvSpPr/>
          <p:nvPr/>
        </p:nvSpPr>
        <p:spPr>
          <a:xfrm>
            <a:off x="1239077" y="973797"/>
            <a:ext cx="2044691" cy="12611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STM32</a:t>
            </a:r>
            <a:endParaRPr lang="zh-CN" altLang="en-US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998F1F2-EB0E-49ED-9F3A-BCBA1B464753}"/>
              </a:ext>
            </a:extLst>
          </p:cNvPr>
          <p:cNvCxnSpPr>
            <a:cxnSpLocks/>
          </p:cNvCxnSpPr>
          <p:nvPr/>
        </p:nvCxnSpPr>
        <p:spPr>
          <a:xfrm>
            <a:off x="3305116" y="1276400"/>
            <a:ext cx="20162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2AD33D4-6EC4-44D5-A195-90B176F8598A}"/>
              </a:ext>
            </a:extLst>
          </p:cNvPr>
          <p:cNvSpPr txBox="1"/>
          <p:nvPr/>
        </p:nvSpPr>
        <p:spPr>
          <a:xfrm>
            <a:off x="3429910" y="1033010"/>
            <a:ext cx="3943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B10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D94307-0DA0-4791-BBD3-FB8C1B633D61}"/>
              </a:ext>
            </a:extLst>
          </p:cNvPr>
          <p:cNvCxnSpPr>
            <a:cxnSpLocks/>
          </p:cNvCxnSpPr>
          <p:nvPr/>
        </p:nvCxnSpPr>
        <p:spPr>
          <a:xfrm>
            <a:off x="3305116" y="1652854"/>
            <a:ext cx="16277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双括号 13">
            <a:extLst>
              <a:ext uri="{FF2B5EF4-FFF2-40B4-BE49-F238E27FC236}">
                <a16:creationId xmlns:a16="http://schemas.microsoft.com/office/drawing/2014/main" id="{AD1AE89C-4660-4142-B030-D3A13DC95406}"/>
              </a:ext>
            </a:extLst>
          </p:cNvPr>
          <p:cNvSpPr/>
          <p:nvPr/>
        </p:nvSpPr>
        <p:spPr>
          <a:xfrm>
            <a:off x="4904367" y="1461546"/>
            <a:ext cx="388506" cy="4320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F60B9E-139A-4130-8AC0-35B8F9705404}"/>
              </a:ext>
            </a:extLst>
          </p:cNvPr>
          <p:cNvSpPr txBox="1"/>
          <p:nvPr/>
        </p:nvSpPr>
        <p:spPr>
          <a:xfrm flipH="1">
            <a:off x="4983071" y="1479250"/>
            <a:ext cx="2880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DE </a:t>
            </a:r>
          </a:p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RE 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101268-AA5D-4379-B895-13BC31F56C91}"/>
              </a:ext>
            </a:extLst>
          </p:cNvPr>
          <p:cNvSpPr txBox="1"/>
          <p:nvPr/>
        </p:nvSpPr>
        <p:spPr>
          <a:xfrm>
            <a:off x="3453955" y="1444742"/>
            <a:ext cx="3702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E15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1EFB030-2C65-493D-99B9-6881D2F60BAB}"/>
              </a:ext>
            </a:extLst>
          </p:cNvPr>
          <p:cNvCxnSpPr>
            <a:cxnSpLocks/>
          </p:cNvCxnSpPr>
          <p:nvPr/>
        </p:nvCxnSpPr>
        <p:spPr>
          <a:xfrm>
            <a:off x="3305116" y="2068488"/>
            <a:ext cx="20162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D62E9BD-6DBA-4072-84B1-9902FC5FD3B8}"/>
              </a:ext>
            </a:extLst>
          </p:cNvPr>
          <p:cNvSpPr txBox="1"/>
          <p:nvPr/>
        </p:nvSpPr>
        <p:spPr>
          <a:xfrm>
            <a:off x="3453955" y="2140496"/>
            <a:ext cx="3943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B11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3AA38D-7796-4A9D-B9FA-4A7919124230}"/>
              </a:ext>
            </a:extLst>
          </p:cNvPr>
          <p:cNvSpPr txBox="1"/>
          <p:nvPr/>
        </p:nvSpPr>
        <p:spPr>
          <a:xfrm>
            <a:off x="5004841" y="988370"/>
            <a:ext cx="2880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DI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5EDB0C-1A13-46D9-A736-61E6B7F67DE8}"/>
              </a:ext>
            </a:extLst>
          </p:cNvPr>
          <p:cNvSpPr txBox="1"/>
          <p:nvPr/>
        </p:nvSpPr>
        <p:spPr>
          <a:xfrm>
            <a:off x="4912768" y="2080295"/>
            <a:ext cx="3943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RO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2B34E16-17A5-4F86-94EF-C6C91BD0F430}"/>
              </a:ext>
            </a:extLst>
          </p:cNvPr>
          <p:cNvSpPr txBox="1"/>
          <p:nvPr/>
        </p:nvSpPr>
        <p:spPr>
          <a:xfrm>
            <a:off x="849180" y="1436831"/>
            <a:ext cx="24526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5v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E39DDEA-66A6-47BD-95E4-E437FC3E9849}"/>
              </a:ext>
            </a:extLst>
          </p:cNvPr>
          <p:cNvSpPr txBox="1"/>
          <p:nvPr/>
        </p:nvSpPr>
        <p:spPr>
          <a:xfrm flipH="1">
            <a:off x="785971" y="1649539"/>
            <a:ext cx="5847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GND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9A407C71-EDC1-4AA2-A467-A8B7A4B8E7F9}"/>
              </a:ext>
            </a:extLst>
          </p:cNvPr>
          <p:cNvCxnSpPr>
            <a:cxnSpLocks/>
          </p:cNvCxnSpPr>
          <p:nvPr/>
        </p:nvCxnSpPr>
        <p:spPr>
          <a:xfrm rot="5400000" flipH="1">
            <a:off x="4325939" y="137433"/>
            <a:ext cx="27441" cy="4389464"/>
          </a:xfrm>
          <a:prstGeom prst="bentConnector4">
            <a:avLst>
              <a:gd name="adj1" fmla="val -833060"/>
              <a:gd name="adj2" fmla="val 602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F152DEF6-CC07-4A1A-892C-0A83A6AF4892}"/>
              </a:ext>
            </a:extLst>
          </p:cNvPr>
          <p:cNvCxnSpPr>
            <a:cxnSpLocks/>
          </p:cNvCxnSpPr>
          <p:nvPr/>
        </p:nvCxnSpPr>
        <p:spPr>
          <a:xfrm flipH="1">
            <a:off x="2124522" y="1825990"/>
            <a:ext cx="5001840" cy="2147773"/>
          </a:xfrm>
          <a:prstGeom prst="bentConnector3">
            <a:avLst>
              <a:gd name="adj1" fmla="val -25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B3786AC-CB44-46EF-A6A1-EC5D98232A47}"/>
              </a:ext>
            </a:extLst>
          </p:cNvPr>
          <p:cNvSpPr txBox="1"/>
          <p:nvPr/>
        </p:nvSpPr>
        <p:spPr>
          <a:xfrm>
            <a:off x="2227668" y="3605589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黄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D165E32-0C46-4D55-B66B-D63F1BB1F910}"/>
              </a:ext>
            </a:extLst>
          </p:cNvPr>
          <p:cNvSpPr txBox="1"/>
          <p:nvPr/>
        </p:nvSpPr>
        <p:spPr>
          <a:xfrm>
            <a:off x="2227668" y="4030189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28DB977-0D01-443E-930C-E0878A278149}"/>
              </a:ext>
            </a:extLst>
          </p:cNvPr>
          <p:cNvSpPr txBox="1"/>
          <p:nvPr/>
        </p:nvSpPr>
        <p:spPr>
          <a:xfrm>
            <a:off x="7154829" y="1945377"/>
            <a:ext cx="1410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A46544-1F76-4293-BD24-02247E91E291}"/>
              </a:ext>
            </a:extLst>
          </p:cNvPr>
          <p:cNvSpPr/>
          <p:nvPr/>
        </p:nvSpPr>
        <p:spPr>
          <a:xfrm>
            <a:off x="3347299" y="3361749"/>
            <a:ext cx="2118593" cy="1034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Spy(USB—RS 485)</a:t>
            </a:r>
            <a:endParaRPr lang="zh-CN" altLang="en-US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E7ECB7F-1A33-4FF9-B017-CBC3479E149D}"/>
              </a:ext>
            </a:extLst>
          </p:cNvPr>
          <p:cNvSpPr/>
          <p:nvPr/>
        </p:nvSpPr>
        <p:spPr>
          <a:xfrm>
            <a:off x="1110414" y="2538992"/>
            <a:ext cx="1379689" cy="5137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VDD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06244B6-6B14-4EAC-83F9-36FA54AAF479}"/>
              </a:ext>
            </a:extLst>
          </p:cNvPr>
          <p:cNvCxnSpPr>
            <a:cxnSpLocks/>
          </p:cNvCxnSpPr>
          <p:nvPr/>
        </p:nvCxnSpPr>
        <p:spPr>
          <a:xfrm>
            <a:off x="1370687" y="3081313"/>
            <a:ext cx="0" cy="35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A26374E-4E15-4632-B1C1-3501364A8F48}"/>
              </a:ext>
            </a:extLst>
          </p:cNvPr>
          <p:cNvCxnSpPr>
            <a:cxnSpLocks/>
          </p:cNvCxnSpPr>
          <p:nvPr/>
        </p:nvCxnSpPr>
        <p:spPr>
          <a:xfrm>
            <a:off x="1764482" y="3081313"/>
            <a:ext cx="0" cy="35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FC38F19-9B76-4C7C-B550-B8D1A2D413D3}"/>
              </a:ext>
            </a:extLst>
          </p:cNvPr>
          <p:cNvSpPr txBox="1"/>
          <p:nvPr/>
        </p:nvSpPr>
        <p:spPr>
          <a:xfrm flipH="1">
            <a:off x="1044401" y="3107809"/>
            <a:ext cx="4108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12v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B53815C-5913-47F3-94CB-312020C8195F}"/>
              </a:ext>
            </a:extLst>
          </p:cNvPr>
          <p:cNvSpPr txBox="1"/>
          <p:nvPr/>
        </p:nvSpPr>
        <p:spPr>
          <a:xfrm flipH="1">
            <a:off x="1744307" y="3095522"/>
            <a:ext cx="9051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GND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B1C0461-A2C9-4F94-AC4A-E95E6048A2BB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793142" y="2255979"/>
            <a:ext cx="7117" cy="283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ED58145-46D3-4997-A27B-1D4DF733978D}"/>
              </a:ext>
            </a:extLst>
          </p:cNvPr>
          <p:cNvCxnSpPr>
            <a:cxnSpLocks/>
          </p:cNvCxnSpPr>
          <p:nvPr/>
        </p:nvCxnSpPr>
        <p:spPr>
          <a:xfrm flipH="1" flipV="1">
            <a:off x="2137293" y="2259741"/>
            <a:ext cx="501" cy="33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40DD428-7AC2-4981-9A83-20B2C6F87D16}"/>
              </a:ext>
            </a:extLst>
          </p:cNvPr>
          <p:cNvSpPr txBox="1"/>
          <p:nvPr/>
        </p:nvSpPr>
        <p:spPr>
          <a:xfrm flipH="1">
            <a:off x="1405061" y="2287636"/>
            <a:ext cx="4950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５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0BC8A59-5E86-479B-B7F4-8A16CCC802C9}"/>
              </a:ext>
            </a:extLst>
          </p:cNvPr>
          <p:cNvSpPr txBox="1"/>
          <p:nvPr/>
        </p:nvSpPr>
        <p:spPr>
          <a:xfrm flipH="1">
            <a:off x="2253068" y="2312492"/>
            <a:ext cx="9051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GND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EAB0313E-9490-48D2-AE5A-84605ACA2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9" y="-41610"/>
            <a:ext cx="3743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>
            <a:extLst>
              <a:ext uri="{FF2B5EF4-FFF2-40B4-BE49-F238E27FC236}">
                <a16:creationId xmlns:a16="http://schemas.microsoft.com/office/drawing/2014/main" id="{252F827C-655B-4269-8804-E9F2D6B9C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41" y="4769425"/>
            <a:ext cx="5896633" cy="36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C8BEFC36-E1C0-4562-A940-0E1D3EEE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177" y="4454964"/>
            <a:ext cx="2198104" cy="20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73FEDF6-ED7D-41F8-ADEC-D21BEE425BE2}"/>
              </a:ext>
            </a:extLst>
          </p:cNvPr>
          <p:cNvCxnSpPr>
            <a:cxnSpLocks/>
          </p:cNvCxnSpPr>
          <p:nvPr/>
        </p:nvCxnSpPr>
        <p:spPr>
          <a:xfrm flipV="1">
            <a:off x="8179422" y="4660776"/>
            <a:ext cx="203749" cy="3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C58A0F5-F54C-437F-98C8-500C0160736C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8180" y="198409"/>
            <a:ext cx="27441" cy="4389464"/>
          </a:xfrm>
          <a:prstGeom prst="bentConnector4">
            <a:avLst>
              <a:gd name="adj1" fmla="val -833060"/>
              <a:gd name="adj2" fmla="val 602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5B76F004-BCD0-4A14-B191-FDE534D7866E}"/>
              </a:ext>
            </a:extLst>
          </p:cNvPr>
          <p:cNvCxnSpPr>
            <a:cxnSpLocks/>
          </p:cNvCxnSpPr>
          <p:nvPr/>
        </p:nvCxnSpPr>
        <p:spPr>
          <a:xfrm flipH="1">
            <a:off x="2144697" y="1511529"/>
            <a:ext cx="5001840" cy="2147773"/>
          </a:xfrm>
          <a:prstGeom prst="bentConnector3">
            <a:avLst>
              <a:gd name="adj1" fmla="val -94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A241C1-A871-47DD-A893-AEE75602541A}"/>
              </a:ext>
            </a:extLst>
          </p:cNvPr>
          <p:cNvSpPr txBox="1"/>
          <p:nvPr/>
        </p:nvSpPr>
        <p:spPr>
          <a:xfrm>
            <a:off x="7329273" y="1277853"/>
            <a:ext cx="1538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6F675B71-6AD9-4902-AA57-8439C18996F4}"/>
              </a:ext>
            </a:extLst>
          </p:cNvPr>
          <p:cNvSpPr/>
          <p:nvPr/>
        </p:nvSpPr>
        <p:spPr>
          <a:xfrm rot="16200000">
            <a:off x="5070544" y="3749376"/>
            <a:ext cx="489579" cy="26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A83E50D-D579-4BBD-9AF2-102A175763D4}"/>
              </a:ext>
            </a:extLst>
          </p:cNvPr>
          <p:cNvSpPr txBox="1"/>
          <p:nvPr/>
        </p:nvSpPr>
        <p:spPr>
          <a:xfrm>
            <a:off x="4788818" y="18466"/>
            <a:ext cx="4104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TTL</a:t>
            </a:r>
            <a:r>
              <a:rPr lang="zh-CN" altLang="en-US" sz="1600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转</a:t>
            </a:r>
            <a:r>
              <a:rPr lang="en-US" altLang="zh-CN" sz="1600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RS-485</a:t>
            </a:r>
            <a:r>
              <a:rPr lang="zh-CN" altLang="en-US" sz="1600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模块可以把串口发送的</a:t>
            </a:r>
            <a:r>
              <a:rPr lang="en-US" altLang="zh-CN" sz="1600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TTL</a:t>
            </a:r>
            <a:r>
              <a:rPr lang="zh-CN" altLang="en-US" sz="1600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信号转换成</a:t>
            </a:r>
            <a:r>
              <a:rPr lang="en-US" altLang="zh-CN" sz="1600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RS-485</a:t>
            </a:r>
            <a:r>
              <a:rPr lang="zh-CN" altLang="en-US" sz="1600" b="0" i="0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信号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0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BDE55D-01EE-43A3-9015-A4975869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" y="1"/>
            <a:ext cx="9078288" cy="50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0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37257" y="1010733"/>
            <a:ext cx="2981690" cy="2981690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8344"/>
            </a:stretch>
          </a:blip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618" y="0"/>
            <a:ext cx="2851970" cy="514508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956089" y="1748471"/>
            <a:ext cx="201954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700" kern="0" dirty="0">
                <a:solidFill>
                  <a:srgbClr val="C80A2A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700" kern="0" dirty="0">
              <a:solidFill>
                <a:srgbClr val="C80A2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6825" y="2315536"/>
            <a:ext cx="1202894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96730" y="2068488"/>
            <a:ext cx="38589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网络连接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4108515" y="2792809"/>
            <a:ext cx="1377734" cy="21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Esp8266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5125616" y="2887983"/>
            <a:ext cx="1168002" cy="21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99873C-5B6E-4912-A6D6-AD9B862D7D4E}"/>
              </a:ext>
            </a:extLst>
          </p:cNvPr>
          <p:cNvSpPr txBox="1"/>
          <p:nvPr/>
        </p:nvSpPr>
        <p:spPr>
          <a:xfrm>
            <a:off x="5932985" y="2740829"/>
            <a:ext cx="1168002" cy="21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oneNet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6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B07826-4D14-4CD1-9610-EA7F2350C65F}"/>
              </a:ext>
            </a:extLst>
          </p:cNvPr>
          <p:cNvSpPr txBox="1"/>
          <p:nvPr/>
        </p:nvSpPr>
        <p:spPr>
          <a:xfrm>
            <a:off x="666203" y="129866"/>
            <a:ext cx="457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86449"/>
                </a:solidFill>
                <a:cs typeface="+mn-ea"/>
                <a:sym typeface="+mn-lt"/>
              </a:rPr>
              <a:t>esp8266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9B591E-CBD2-4303-8BAF-91347E321DE9}"/>
              </a:ext>
            </a:extLst>
          </p:cNvPr>
          <p:cNvSpPr/>
          <p:nvPr/>
        </p:nvSpPr>
        <p:spPr>
          <a:xfrm>
            <a:off x="0" y="655899"/>
            <a:ext cx="1332407" cy="17550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STM32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8C1D5F6-86B9-41B9-92D8-1D3A55C10ABF}"/>
              </a:ext>
            </a:extLst>
          </p:cNvPr>
          <p:cNvCxnSpPr>
            <a:cxnSpLocks/>
          </p:cNvCxnSpPr>
          <p:nvPr/>
        </p:nvCxnSpPr>
        <p:spPr>
          <a:xfrm>
            <a:off x="1372654" y="2177566"/>
            <a:ext cx="19729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5A559A5-98CF-4D07-8E74-D08A4157EAA2}"/>
              </a:ext>
            </a:extLst>
          </p:cNvPr>
          <p:cNvCxnSpPr>
            <a:cxnSpLocks/>
          </p:cNvCxnSpPr>
          <p:nvPr/>
        </p:nvCxnSpPr>
        <p:spPr>
          <a:xfrm flipV="1">
            <a:off x="1386214" y="1781578"/>
            <a:ext cx="1959393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070B4E0-8C17-44E1-905C-7A0718AE2031}"/>
              </a:ext>
            </a:extLst>
          </p:cNvPr>
          <p:cNvSpPr txBox="1"/>
          <p:nvPr/>
        </p:nvSpPr>
        <p:spPr>
          <a:xfrm>
            <a:off x="1365646" y="1339244"/>
            <a:ext cx="4185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A3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81890A-8FAA-4071-940C-D0FBA39D29DF}"/>
              </a:ext>
            </a:extLst>
          </p:cNvPr>
          <p:cNvSpPr txBox="1"/>
          <p:nvPr/>
        </p:nvSpPr>
        <p:spPr>
          <a:xfrm>
            <a:off x="1372654" y="2203796"/>
            <a:ext cx="4185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VCC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5B02A93-DE4A-4AD4-B3DE-8097A6B3517A}"/>
              </a:ext>
            </a:extLst>
          </p:cNvPr>
          <p:cNvSpPr/>
          <p:nvPr/>
        </p:nvSpPr>
        <p:spPr>
          <a:xfrm>
            <a:off x="3345607" y="707954"/>
            <a:ext cx="2454373" cy="17550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esp8266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221156-2A88-48E0-8505-84CD2168FD8E}"/>
              </a:ext>
            </a:extLst>
          </p:cNvPr>
          <p:cNvSpPr txBox="1"/>
          <p:nvPr/>
        </p:nvSpPr>
        <p:spPr>
          <a:xfrm>
            <a:off x="2878442" y="1820805"/>
            <a:ext cx="46139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RXD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D12DB3-CE6F-4BE6-869E-613BB203A54B}"/>
              </a:ext>
            </a:extLst>
          </p:cNvPr>
          <p:cNvCxnSpPr>
            <a:cxnSpLocks/>
          </p:cNvCxnSpPr>
          <p:nvPr/>
        </p:nvCxnSpPr>
        <p:spPr>
          <a:xfrm flipV="1">
            <a:off x="1372654" y="1351609"/>
            <a:ext cx="1972953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A983DC0-149E-449E-ADCA-19484231CA26}"/>
              </a:ext>
            </a:extLst>
          </p:cNvPr>
          <p:cNvSpPr txBox="1"/>
          <p:nvPr/>
        </p:nvSpPr>
        <p:spPr>
          <a:xfrm>
            <a:off x="1408605" y="1742166"/>
            <a:ext cx="4185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A2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4F9614-389B-410F-8892-446FB6AAFC10}"/>
              </a:ext>
            </a:extLst>
          </p:cNvPr>
          <p:cNvCxnSpPr>
            <a:cxnSpLocks/>
          </p:cNvCxnSpPr>
          <p:nvPr/>
        </p:nvCxnSpPr>
        <p:spPr>
          <a:xfrm>
            <a:off x="1348796" y="909276"/>
            <a:ext cx="1995030" cy="1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08E392C-5C43-4A76-A491-C44FF0CA84EE}"/>
              </a:ext>
            </a:extLst>
          </p:cNvPr>
          <p:cNvSpPr txBox="1"/>
          <p:nvPr/>
        </p:nvSpPr>
        <p:spPr>
          <a:xfrm>
            <a:off x="2896984" y="1339243"/>
            <a:ext cx="46139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TXD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24D598-8BAA-49C8-B645-A25D6B6308F4}"/>
              </a:ext>
            </a:extLst>
          </p:cNvPr>
          <p:cNvSpPr txBox="1"/>
          <p:nvPr/>
        </p:nvSpPr>
        <p:spPr>
          <a:xfrm>
            <a:off x="81576" y="2400969"/>
            <a:ext cx="6516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ESP8266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是一款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超低功耗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UART-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透传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模块，可将用户的物理设备连接到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Wi-Fi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无线网络上，进行互联网或局域网通信，实现联网功能。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4A67FF4-C6D6-4AE8-B10B-DA96956E2DC3}"/>
              </a:ext>
            </a:extLst>
          </p:cNvPr>
          <p:cNvSpPr txBox="1"/>
          <p:nvPr/>
        </p:nvSpPr>
        <p:spPr>
          <a:xfrm>
            <a:off x="1365646" y="955623"/>
            <a:ext cx="4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GND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F5DB34D-F9D2-41E6-9307-473B8927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9334"/>
            <a:ext cx="6516528" cy="19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6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45C042-D875-40C8-9421-8A650C61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" y="2572544"/>
            <a:ext cx="8912419" cy="19886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BDEC4C-0E3F-4BCF-81E7-D60E1CC9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8" y="1166779"/>
            <a:ext cx="8856984" cy="13940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87F15E-45F0-4A0D-BCAC-C0635CA7DDBF}"/>
              </a:ext>
            </a:extLst>
          </p:cNvPr>
          <p:cNvSpPr txBox="1"/>
          <p:nvPr/>
        </p:nvSpPr>
        <p:spPr>
          <a:xfrm>
            <a:off x="900386" y="431388"/>
            <a:ext cx="1512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oneNet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64025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5829BE7-0A34-4CEA-8DBA-4E2FC22A3DB8}"/>
              </a:ext>
            </a:extLst>
          </p:cNvPr>
          <p:cNvSpPr txBox="1"/>
          <p:nvPr/>
        </p:nvSpPr>
        <p:spPr>
          <a:xfrm>
            <a:off x="108298" y="700336"/>
            <a:ext cx="6034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ST-LINK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VCC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GND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SWDIO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SWCLK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STM32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的四个引脚对应连接。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F24F14-B448-4F22-9FDB-7AEA371559CB}"/>
              </a:ext>
            </a:extLst>
          </p:cNvPr>
          <p:cNvSpPr txBox="1"/>
          <p:nvPr/>
        </p:nvSpPr>
        <p:spPr>
          <a:xfrm>
            <a:off x="108298" y="1998221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安装了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ST-LINK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驱动后，如下图所示。表示驱动已经安装完成。（要将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stlink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连接到电脑才会出现）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486D29-7167-4A3D-B7EB-9E944034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9047"/>
            <a:ext cx="9145588" cy="21970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966C4A-E773-4DF9-819D-B04809E8FC70}"/>
              </a:ext>
            </a:extLst>
          </p:cNvPr>
          <p:cNvSpPr txBox="1"/>
          <p:nvPr/>
        </p:nvSpPr>
        <p:spPr>
          <a:xfrm>
            <a:off x="443976" y="2570847"/>
            <a:ext cx="41285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download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，将程序从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烧录入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STM32 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67B628-951B-48BB-A7FA-4DE93E6A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22" y="1501230"/>
            <a:ext cx="3360711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51D8338-ADE0-4229-9D0B-634B9736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" y="35160"/>
            <a:ext cx="9047949" cy="29694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AF08B2-ECCF-494C-81FE-FAA7018F0B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96730" y="2494729"/>
            <a:ext cx="3672408" cy="26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0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540346" y="916360"/>
            <a:ext cx="2981690" cy="2981690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8344"/>
            </a:stretch>
          </a:blip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618" y="0"/>
            <a:ext cx="2851970" cy="514508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61616" y="1037436"/>
            <a:ext cx="185111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700" kern="0" dirty="0">
                <a:solidFill>
                  <a:srgbClr val="C80A2A"/>
                </a:solidFill>
                <a:latin typeface="+mn-lt"/>
                <a:ea typeface="+mn-ea"/>
                <a:cs typeface="+mn-ea"/>
                <a:sym typeface="+mn-lt"/>
              </a:rPr>
              <a:t>最后</a:t>
            </a:r>
          </a:p>
        </p:txBody>
      </p:sp>
      <p:sp>
        <p:nvSpPr>
          <p:cNvPr id="14" name="矩形 13"/>
          <p:cNvSpPr/>
          <p:nvPr/>
        </p:nvSpPr>
        <p:spPr>
          <a:xfrm>
            <a:off x="1126825" y="2315536"/>
            <a:ext cx="1202894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96730" y="2068488"/>
            <a:ext cx="38589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Show Time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5125616" y="2887983"/>
            <a:ext cx="1168002" cy="21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23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4A6389-55AD-4698-A161-FD02B725FD03}"/>
              </a:ext>
            </a:extLst>
          </p:cNvPr>
          <p:cNvSpPr txBox="1"/>
          <p:nvPr/>
        </p:nvSpPr>
        <p:spPr>
          <a:xfrm>
            <a:off x="1646033" y="18056"/>
            <a:ext cx="8859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USB-TTL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28FA4B-A988-4F7E-98B3-C8DD87DD6787}"/>
              </a:ext>
            </a:extLst>
          </p:cNvPr>
          <p:cNvSpPr/>
          <p:nvPr/>
        </p:nvSpPr>
        <p:spPr>
          <a:xfrm>
            <a:off x="34318" y="268288"/>
            <a:ext cx="1332407" cy="17550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STM32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2E01654-2DC5-49F0-AA82-4CDDC0847FC8}"/>
              </a:ext>
            </a:extLst>
          </p:cNvPr>
          <p:cNvCxnSpPr>
            <a:cxnSpLocks/>
          </p:cNvCxnSpPr>
          <p:nvPr/>
        </p:nvCxnSpPr>
        <p:spPr>
          <a:xfrm>
            <a:off x="1384799" y="1602427"/>
            <a:ext cx="1184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E7519C-91B1-4801-BE5D-D291DD2428D9}"/>
              </a:ext>
            </a:extLst>
          </p:cNvPr>
          <p:cNvCxnSpPr>
            <a:cxnSpLocks/>
          </p:cNvCxnSpPr>
          <p:nvPr/>
        </p:nvCxnSpPr>
        <p:spPr>
          <a:xfrm flipV="1">
            <a:off x="1384799" y="882347"/>
            <a:ext cx="111033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B8A4AEA-155F-47C8-8D4B-E6EB5F729936}"/>
              </a:ext>
            </a:extLst>
          </p:cNvPr>
          <p:cNvSpPr txBox="1"/>
          <p:nvPr/>
        </p:nvSpPr>
        <p:spPr>
          <a:xfrm>
            <a:off x="1409684" y="882347"/>
            <a:ext cx="4185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A9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B102D5-5D22-41E2-9E73-397B3FE8388B}"/>
              </a:ext>
            </a:extLst>
          </p:cNvPr>
          <p:cNvSpPr txBox="1"/>
          <p:nvPr/>
        </p:nvSpPr>
        <p:spPr>
          <a:xfrm>
            <a:off x="1409684" y="1602428"/>
            <a:ext cx="4185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A10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AD913EC-9C12-4BAC-9D60-190D1C389775}"/>
              </a:ext>
            </a:extLst>
          </p:cNvPr>
          <p:cNvSpPr/>
          <p:nvPr/>
        </p:nvSpPr>
        <p:spPr>
          <a:xfrm>
            <a:off x="2476489" y="645420"/>
            <a:ext cx="2220678" cy="11730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USB-TTL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1AD192-5E44-45B9-A564-2F30DC98B355}"/>
              </a:ext>
            </a:extLst>
          </p:cNvPr>
          <p:cNvSpPr txBox="1"/>
          <p:nvPr/>
        </p:nvSpPr>
        <p:spPr>
          <a:xfrm>
            <a:off x="2044441" y="885279"/>
            <a:ext cx="46139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RXD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22C19A-65BC-4C69-914D-2EC0933BAF90}"/>
              </a:ext>
            </a:extLst>
          </p:cNvPr>
          <p:cNvSpPr txBox="1"/>
          <p:nvPr/>
        </p:nvSpPr>
        <p:spPr>
          <a:xfrm>
            <a:off x="2059251" y="1593134"/>
            <a:ext cx="4461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TXD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AC3DE66-4C7B-4576-80E1-12987015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73" y="31628"/>
            <a:ext cx="3518197" cy="51378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6F38BB7-CD30-42EE-A9B2-C589605FF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5207"/>
            <a:ext cx="2098423" cy="292335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060F1B3-4FE2-4375-9272-14E41353CF4C}"/>
              </a:ext>
            </a:extLst>
          </p:cNvPr>
          <p:cNvSpPr txBox="1"/>
          <p:nvPr/>
        </p:nvSpPr>
        <p:spPr>
          <a:xfrm>
            <a:off x="2546376" y="2500536"/>
            <a:ext cx="288113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选择了串口端口（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com4)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后，就能在</a:t>
            </a:r>
            <a:r>
              <a:rPr lang="en-US" altLang="zh-CN" sz="1600" b="1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RtThread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的终端输出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传来的信息</a:t>
            </a:r>
          </a:p>
        </p:txBody>
      </p:sp>
    </p:spTree>
    <p:extLst>
      <p:ext uri="{BB962C8B-B14F-4D97-AF65-F5344CB8AC3E}">
        <p14:creationId xmlns:p14="http://schemas.microsoft.com/office/powerpoint/2010/main" val="269209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03F17D-6719-42C8-A07F-65B6C409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0" y="0"/>
            <a:ext cx="7416824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9095CA-58F1-463B-B095-9E0699E1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8" y="-21450"/>
            <a:ext cx="8857556" cy="3289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CF808E-7C98-4D22-9BFF-EE3AD825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28" y="2572544"/>
            <a:ext cx="9145588" cy="26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6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595516-D59B-4A54-AE43-7B072F839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400"/>
            <a:ext cx="9145588" cy="30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0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34" y="33273"/>
            <a:ext cx="9129623" cy="5145088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34" y="1103198"/>
            <a:ext cx="4792704" cy="404188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28" y="0"/>
            <a:ext cx="3090860" cy="5145088"/>
          </a:xfrm>
          <a:prstGeom prst="rect">
            <a:avLst/>
          </a:prstGeom>
        </p:spPr>
      </p:pic>
      <p:sp>
        <p:nvSpPr>
          <p:cNvPr id="55" name="TextBox 389"/>
          <p:cNvSpPr txBox="1"/>
          <p:nvPr/>
        </p:nvSpPr>
        <p:spPr>
          <a:xfrm>
            <a:off x="2539255" y="1503309"/>
            <a:ext cx="4051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C80A2A"/>
                </a:solidFill>
                <a:effectLst>
                  <a:reflection blurRad="6350" stA="25000" endPos="50000" dist="60007" dir="5400000" sy="-100000" algn="bl" rotWithShape="0"/>
                </a:effectLst>
                <a:latin typeface="+mn-lt"/>
                <a:ea typeface="+mn-ea"/>
                <a:cs typeface="+mn-ea"/>
                <a:sym typeface="+mn-lt"/>
              </a:rPr>
              <a:t>谢谢</a:t>
            </a:r>
            <a:r>
              <a:rPr lang="zh-CN" altLang="en-US" sz="5000" b="1" dirty="0">
                <a:solidFill>
                  <a:srgbClr val="108887"/>
                </a:solidFill>
                <a:effectLst>
                  <a:reflection blurRad="6350" stA="25000" endPos="50000" dist="60007" dir="5400000" sy="-100000" algn="bl" rotWithShape="0"/>
                </a:effectLst>
                <a:latin typeface="+mn-lt"/>
                <a:ea typeface="+mn-ea"/>
                <a:cs typeface="+mn-ea"/>
                <a:sym typeface="+mn-lt"/>
              </a:rPr>
              <a:t>观看</a:t>
            </a:r>
            <a:r>
              <a:rPr lang="zh-CN" altLang="en-US" sz="5000" b="1" dirty="0">
                <a:solidFill>
                  <a:srgbClr val="D87833"/>
                </a:solidFill>
                <a:effectLst>
                  <a:reflection blurRad="6350" stA="25000" endPos="50000" dist="60007" dir="5400000" sy="-100000" algn="bl" rotWithShape="0"/>
                </a:effectLst>
                <a:latin typeface="+mn-lt"/>
                <a:ea typeface="+mn-ea"/>
                <a:cs typeface="+mn-ea"/>
                <a:sym typeface="+mn-lt"/>
              </a:rPr>
              <a:t>指导</a:t>
            </a:r>
          </a:p>
        </p:txBody>
      </p:sp>
      <p:sp>
        <p:nvSpPr>
          <p:cNvPr id="59" name="TextBox 7"/>
          <p:cNvSpPr>
            <a:spLocks noChangeArrowheads="1"/>
          </p:cNvSpPr>
          <p:nvPr/>
        </p:nvSpPr>
        <p:spPr bwMode="auto">
          <a:xfrm>
            <a:off x="2477363" y="2716542"/>
            <a:ext cx="4051110" cy="2769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汇报人：秦立浩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320203308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8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89"/>
          <a:stretch/>
        </p:blipFill>
        <p:spPr>
          <a:xfrm>
            <a:off x="0" y="2918099"/>
            <a:ext cx="2867394" cy="2226989"/>
          </a:xfrm>
          <a:prstGeom prst="rect">
            <a:avLst/>
          </a:prstGeom>
        </p:spPr>
      </p:pic>
      <p:sp>
        <p:nvSpPr>
          <p:cNvPr id="31" name="文本框 9"/>
          <p:cNvSpPr txBox="1"/>
          <p:nvPr/>
        </p:nvSpPr>
        <p:spPr>
          <a:xfrm>
            <a:off x="1693647" y="2426094"/>
            <a:ext cx="216567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开发环境</a:t>
            </a:r>
          </a:p>
        </p:txBody>
      </p: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FBA9DD70-F31C-4ADF-8478-E80D1848217E}"/>
              </a:ext>
            </a:extLst>
          </p:cNvPr>
          <p:cNvGrpSpPr/>
          <p:nvPr/>
        </p:nvGrpSpPr>
        <p:grpSpPr>
          <a:xfrm>
            <a:off x="750344" y="916360"/>
            <a:ext cx="7278834" cy="996482"/>
            <a:chOff x="750344" y="701526"/>
            <a:chExt cx="7278834" cy="996482"/>
          </a:xfrm>
        </p:grpSpPr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A9320200-8D64-4588-92BD-57CAF47AF091}"/>
                </a:ext>
              </a:extLst>
            </p:cNvPr>
            <p:cNvSpPr txBox="1"/>
            <p:nvPr/>
          </p:nvSpPr>
          <p:spPr>
            <a:xfrm>
              <a:off x="750344" y="701526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rgbClr val="C80A2A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</a:p>
          </p:txBody>
        </p: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24843A67-9357-4650-9AA5-6DB2511216AD}"/>
                </a:ext>
              </a:extLst>
            </p:cNvPr>
            <p:cNvGrpSpPr/>
            <p:nvPr/>
          </p:nvGrpSpPr>
          <p:grpSpPr>
            <a:xfrm>
              <a:off x="2414827" y="1204913"/>
              <a:ext cx="452567" cy="292073"/>
              <a:chOff x="2414827" y="1271588"/>
              <a:chExt cx="452567" cy="292073"/>
            </a:xfrm>
          </p:grpSpPr>
          <p:sp>
            <p:nvSpPr>
              <p:cNvPr id="288" name="箭头: V 形 6">
                <a:extLst>
                  <a:ext uri="{FF2B5EF4-FFF2-40B4-BE49-F238E27FC236}">
                    <a16:creationId xmlns:a16="http://schemas.microsoft.com/office/drawing/2014/main" id="{C1ABD297-ACFC-49C0-AFFC-185A6F19D2ED}"/>
                  </a:ext>
                </a:extLst>
              </p:cNvPr>
              <p:cNvSpPr/>
              <p:nvPr/>
            </p:nvSpPr>
            <p:spPr>
              <a:xfrm>
                <a:off x="2414827" y="1271588"/>
                <a:ext cx="160169" cy="292073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9" name="箭头: V 形 7">
                <a:extLst>
                  <a:ext uri="{FF2B5EF4-FFF2-40B4-BE49-F238E27FC236}">
                    <a16:creationId xmlns:a16="http://schemas.microsoft.com/office/drawing/2014/main" id="{4892AFD8-057D-4E5F-BF14-D48F91BA2514}"/>
                  </a:ext>
                </a:extLst>
              </p:cNvPr>
              <p:cNvSpPr/>
              <p:nvPr/>
            </p:nvSpPr>
            <p:spPr>
              <a:xfrm>
                <a:off x="2574996" y="1271588"/>
                <a:ext cx="160169" cy="292073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0" name="箭头: V 形 8">
                <a:extLst>
                  <a:ext uri="{FF2B5EF4-FFF2-40B4-BE49-F238E27FC236}">
                    <a16:creationId xmlns:a16="http://schemas.microsoft.com/office/drawing/2014/main" id="{79269597-4BAB-4515-B21F-73E519E58903}"/>
                  </a:ext>
                </a:extLst>
              </p:cNvPr>
              <p:cNvSpPr/>
              <p:nvPr/>
            </p:nvSpPr>
            <p:spPr>
              <a:xfrm>
                <a:off x="2707225" y="1271588"/>
                <a:ext cx="160169" cy="292073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E5E8C197-0178-4666-993D-2662D03E9318}"/>
                </a:ext>
              </a:extLst>
            </p:cNvPr>
            <p:cNvCxnSpPr/>
            <p:nvPr/>
          </p:nvCxnSpPr>
          <p:spPr>
            <a:xfrm>
              <a:off x="896112" y="1698008"/>
              <a:ext cx="71330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F9A01665-30A8-4A33-A0B4-F8017377F462}"/>
                </a:ext>
              </a:extLst>
            </p:cNvPr>
            <p:cNvSpPr txBox="1"/>
            <p:nvPr/>
          </p:nvSpPr>
          <p:spPr>
            <a:xfrm>
              <a:off x="2281889" y="846203"/>
              <a:ext cx="1334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CONTENTS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18362" y="2192582"/>
            <a:ext cx="649784" cy="649784"/>
            <a:chOff x="910275" y="2123864"/>
            <a:chExt cx="792088" cy="792088"/>
          </a:xfrm>
        </p:grpSpPr>
        <p:sp>
          <p:nvSpPr>
            <p:cNvPr id="11" name="椭圆 10"/>
            <p:cNvSpPr/>
            <p:nvPr/>
          </p:nvSpPr>
          <p:spPr>
            <a:xfrm>
              <a:off x="910275" y="2123864"/>
              <a:ext cx="792088" cy="79208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300" name="文本框 9"/>
            <p:cNvSpPr txBox="1"/>
            <p:nvPr/>
          </p:nvSpPr>
          <p:spPr>
            <a:xfrm>
              <a:off x="1001314" y="2356520"/>
              <a:ext cx="610011" cy="375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000" dirty="0">
                  <a:solidFill>
                    <a:srgbClr val="C80A2A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000" dirty="0">
                <a:solidFill>
                  <a:srgbClr val="C80A2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12" name="文本框 9"/>
          <p:cNvSpPr txBox="1"/>
          <p:nvPr/>
        </p:nvSpPr>
        <p:spPr>
          <a:xfrm>
            <a:off x="4207324" y="2426094"/>
            <a:ext cx="216567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传感器配置</a:t>
            </a:r>
          </a:p>
        </p:txBody>
      </p:sp>
      <p:grpSp>
        <p:nvGrpSpPr>
          <p:cNvPr id="313" name="组合 312"/>
          <p:cNvGrpSpPr/>
          <p:nvPr/>
        </p:nvGrpSpPr>
        <p:grpSpPr>
          <a:xfrm>
            <a:off x="3438642" y="2192582"/>
            <a:ext cx="649784" cy="649784"/>
            <a:chOff x="910275" y="2123864"/>
            <a:chExt cx="792088" cy="792088"/>
          </a:xfrm>
        </p:grpSpPr>
        <p:sp>
          <p:nvSpPr>
            <p:cNvPr id="314" name="椭圆 313"/>
            <p:cNvSpPr/>
            <p:nvPr/>
          </p:nvSpPr>
          <p:spPr>
            <a:xfrm>
              <a:off x="910275" y="2123864"/>
              <a:ext cx="792088" cy="79208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315" name="文本框 9"/>
            <p:cNvSpPr txBox="1"/>
            <p:nvPr/>
          </p:nvSpPr>
          <p:spPr>
            <a:xfrm>
              <a:off x="1001314" y="2356520"/>
              <a:ext cx="610011" cy="375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000" dirty="0">
                  <a:solidFill>
                    <a:srgbClr val="C80A2A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000" dirty="0">
                <a:solidFill>
                  <a:srgbClr val="C80A2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16" name="文本框 9"/>
          <p:cNvSpPr txBox="1"/>
          <p:nvPr/>
        </p:nvSpPr>
        <p:spPr>
          <a:xfrm>
            <a:off x="6727604" y="2426094"/>
            <a:ext cx="216567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网络连接</a:t>
            </a:r>
          </a:p>
        </p:txBody>
      </p:sp>
      <p:grpSp>
        <p:nvGrpSpPr>
          <p:cNvPr id="317" name="组合 316"/>
          <p:cNvGrpSpPr/>
          <p:nvPr/>
        </p:nvGrpSpPr>
        <p:grpSpPr>
          <a:xfrm>
            <a:off x="5958922" y="2192582"/>
            <a:ext cx="649784" cy="649784"/>
            <a:chOff x="910275" y="2123864"/>
            <a:chExt cx="792088" cy="792088"/>
          </a:xfrm>
        </p:grpSpPr>
        <p:sp>
          <p:nvSpPr>
            <p:cNvPr id="318" name="椭圆 317"/>
            <p:cNvSpPr/>
            <p:nvPr/>
          </p:nvSpPr>
          <p:spPr>
            <a:xfrm>
              <a:off x="910275" y="2123864"/>
              <a:ext cx="792088" cy="79208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319" name="文本框 9"/>
            <p:cNvSpPr txBox="1"/>
            <p:nvPr/>
          </p:nvSpPr>
          <p:spPr>
            <a:xfrm>
              <a:off x="1001314" y="2356520"/>
              <a:ext cx="610011" cy="375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000" dirty="0">
                  <a:solidFill>
                    <a:srgbClr val="C80A2A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2000" dirty="0">
                <a:solidFill>
                  <a:srgbClr val="C80A2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20" name="文本框 9"/>
          <p:cNvSpPr txBox="1"/>
          <p:nvPr/>
        </p:nvSpPr>
        <p:spPr>
          <a:xfrm>
            <a:off x="1664498" y="3368782"/>
            <a:ext cx="216567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效果演示</a:t>
            </a:r>
          </a:p>
        </p:txBody>
      </p:sp>
      <p:grpSp>
        <p:nvGrpSpPr>
          <p:cNvPr id="321" name="组合 320"/>
          <p:cNvGrpSpPr/>
          <p:nvPr/>
        </p:nvGrpSpPr>
        <p:grpSpPr>
          <a:xfrm>
            <a:off x="918362" y="3056182"/>
            <a:ext cx="649784" cy="649784"/>
            <a:chOff x="910275" y="2123864"/>
            <a:chExt cx="792088" cy="792088"/>
          </a:xfrm>
        </p:grpSpPr>
        <p:sp>
          <p:nvSpPr>
            <p:cNvPr id="322" name="椭圆 321"/>
            <p:cNvSpPr/>
            <p:nvPr/>
          </p:nvSpPr>
          <p:spPr>
            <a:xfrm>
              <a:off x="910275" y="2123864"/>
              <a:ext cx="792088" cy="79208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323" name="文本框 9"/>
            <p:cNvSpPr txBox="1"/>
            <p:nvPr/>
          </p:nvSpPr>
          <p:spPr>
            <a:xfrm>
              <a:off x="1001314" y="2356520"/>
              <a:ext cx="610011" cy="375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000" dirty="0">
                  <a:solidFill>
                    <a:srgbClr val="C80A2A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2000" dirty="0">
                <a:solidFill>
                  <a:srgbClr val="C80A2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392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1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3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6" dur="200" fill="hold"/>
                                        <p:tgtEl>
                                          <p:spTgt spid="31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8" dur="100" fill="hold"/>
                                        <p:tgtEl>
                                          <p:spTgt spid="3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31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3" dur="100" fill="hold"/>
                                        <p:tgtEl>
                                          <p:spTgt spid="3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5" dur="200" fill="hold"/>
                                        <p:tgtEl>
                                          <p:spTgt spid="31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3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4" dur="200" fill="hold"/>
                                        <p:tgtEl>
                                          <p:spTgt spid="32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3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8" dur="200" fill="hold"/>
                                        <p:tgtEl>
                                          <p:spTgt spid="32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2" grpId="0"/>
      <p:bldP spid="316" grpId="0"/>
      <p:bldP spid="3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37257" y="1010733"/>
            <a:ext cx="2981690" cy="2981690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8344"/>
            </a:stretch>
          </a:blip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618" y="0"/>
            <a:ext cx="2851970" cy="514508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956089" y="1748471"/>
            <a:ext cx="201954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700" kern="0" dirty="0">
                <a:solidFill>
                  <a:srgbClr val="C80A2A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700" kern="0" dirty="0">
              <a:solidFill>
                <a:srgbClr val="C80A2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6825" y="2315536"/>
            <a:ext cx="1202894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96730" y="2068488"/>
            <a:ext cx="38589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开发环境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4095106" y="2883399"/>
            <a:ext cx="1168002" cy="21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cube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4885507" y="2898464"/>
            <a:ext cx="1168002" cy="21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Rt Thread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9">
            <a:extLst>
              <a:ext uri="{FF2B5EF4-FFF2-40B4-BE49-F238E27FC236}">
                <a16:creationId xmlns:a16="http://schemas.microsoft.com/office/drawing/2014/main" id="{6ECEA2BC-63C7-4C5B-BF7F-E732D85535B4}"/>
              </a:ext>
            </a:extLst>
          </p:cNvPr>
          <p:cNvSpPr txBox="1"/>
          <p:nvPr/>
        </p:nvSpPr>
        <p:spPr>
          <a:xfrm>
            <a:off x="6172980" y="2898465"/>
            <a:ext cx="1168002" cy="21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 Link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05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37257" y="1010733"/>
            <a:ext cx="2981690" cy="2981690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18344"/>
            </a:stretch>
          </a:blip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618" y="0"/>
            <a:ext cx="2851970" cy="514508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956089" y="1748471"/>
            <a:ext cx="201954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700" kern="0" dirty="0">
                <a:solidFill>
                  <a:srgbClr val="C80A2A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700" kern="0" dirty="0">
              <a:solidFill>
                <a:srgbClr val="C80A2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6825" y="2315536"/>
            <a:ext cx="1202894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96730" y="2068488"/>
            <a:ext cx="38589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传感器配置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4108515" y="2792809"/>
            <a:ext cx="1377734" cy="21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Ds18b20(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热敏）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5125616" y="2887983"/>
            <a:ext cx="1168002" cy="21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99873C-5B6E-4912-A6D6-AD9B862D7D4E}"/>
              </a:ext>
            </a:extLst>
          </p:cNvPr>
          <p:cNvSpPr txBox="1"/>
          <p:nvPr/>
        </p:nvSpPr>
        <p:spPr>
          <a:xfrm>
            <a:off x="5932985" y="2740829"/>
            <a:ext cx="1168002" cy="215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光敏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99BD3D-37B2-4493-B3AB-D21F3CD5C9FA}"/>
              </a:ext>
            </a:extLst>
          </p:cNvPr>
          <p:cNvSpPr txBox="1"/>
          <p:nvPr/>
        </p:nvSpPr>
        <p:spPr>
          <a:xfrm>
            <a:off x="4180930" y="3378746"/>
            <a:ext cx="31281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68" lvl="1" indent="-171468"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二氧化碳变送器（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RW-CO2-No1-2)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3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BB3827-B376-4CE3-AD20-FAAB9188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75" y="3678064"/>
            <a:ext cx="6369807" cy="13875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50498B-2D15-4B2B-9506-80992493B8CA}"/>
              </a:ext>
            </a:extLst>
          </p:cNvPr>
          <p:cNvSpPr txBox="1"/>
          <p:nvPr/>
        </p:nvSpPr>
        <p:spPr>
          <a:xfrm>
            <a:off x="756370" y="340296"/>
            <a:ext cx="457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DS18B20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410AB4-8502-48D6-8DA0-278F3D60CDD3}"/>
              </a:ext>
            </a:extLst>
          </p:cNvPr>
          <p:cNvSpPr txBox="1"/>
          <p:nvPr/>
        </p:nvSpPr>
        <p:spPr>
          <a:xfrm>
            <a:off x="1139566" y="694526"/>
            <a:ext cx="4575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DS18B20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测试温度范围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-55℃-125℃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满足了大部分基本的项目需求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适应电压范围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3.0V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5.5V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CCD642-FD70-4AB2-88B9-667880B0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" y="844352"/>
            <a:ext cx="905080" cy="3683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B778CA-480D-4A23-8C05-1DF0648C4550}"/>
              </a:ext>
            </a:extLst>
          </p:cNvPr>
          <p:cNvSpPr txBox="1"/>
          <p:nvPr/>
        </p:nvSpPr>
        <p:spPr>
          <a:xfrm>
            <a:off x="2481375" y="1370400"/>
            <a:ext cx="457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导入软件包、修改引脚：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C5D355-59A3-409A-A956-88D35400B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375" y="1679056"/>
            <a:ext cx="6508558" cy="13349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501401-D86F-4C71-A57F-8F0DBA5AB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375" y="3022898"/>
            <a:ext cx="6642556" cy="6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161FF6-192C-46CB-9162-3676963A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27"/>
            <a:ext cx="3816424" cy="33257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57108F-5C9C-4536-8488-176FEDEDAD7B}"/>
              </a:ext>
            </a:extLst>
          </p:cNvPr>
          <p:cNvSpPr txBox="1"/>
          <p:nvPr/>
        </p:nvSpPr>
        <p:spPr>
          <a:xfrm>
            <a:off x="4235202" y="2644552"/>
            <a:ext cx="45753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accent2"/>
                </a:solidFill>
                <a:effectLst/>
                <a:latin typeface="-apple-system"/>
              </a:rPr>
              <a:t>DS18B20 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-apple-system"/>
              </a:rPr>
              <a:t>是单线通信，即接收和发送都是这个通信脚进行的。 其接收时为高电阻输入，其发送时是开漏输出，即输出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-apple-system"/>
              </a:rPr>
              <a:t>时通过三极管下拉为低电平，而输出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-apple-system"/>
              </a:rPr>
              <a:t>时，则为高阻，需要外接上拉电阻将其拉为高电平。 因此，需要外接上拉电阻，否则无法输出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-apple-system"/>
              </a:rPr>
              <a:t>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79483B-438C-4902-8959-ECB330E5A880}"/>
              </a:ext>
            </a:extLst>
          </p:cNvPr>
          <p:cNvSpPr txBox="1"/>
          <p:nvPr/>
        </p:nvSpPr>
        <p:spPr>
          <a:xfrm>
            <a:off x="4074611" y="495052"/>
            <a:ext cx="4896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产家在设计时，可能会省略掉电阻 ，使得</a:t>
            </a:r>
            <a:r>
              <a:rPr lang="en-US" altLang="zh-CN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端口处于开漏或开集电极状态，这种情况下如果要正常使用这个</a:t>
            </a:r>
            <a:r>
              <a:rPr lang="en-US" altLang="zh-CN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端口，就需要补全电路，否则不能输出高低电平</a:t>
            </a:r>
            <a:endParaRPr lang="en-US" altLang="zh-CN" sz="1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37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8B8A6C-138F-4CD6-A2B5-374E9668BD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6370" y="1348408"/>
            <a:ext cx="5965259" cy="36962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D7F990-4573-43E3-B3DB-4BFC991C7705}"/>
              </a:ext>
            </a:extLst>
          </p:cNvPr>
          <p:cNvSpPr txBox="1"/>
          <p:nvPr/>
        </p:nvSpPr>
        <p:spPr>
          <a:xfrm>
            <a:off x="756370" y="772344"/>
            <a:ext cx="457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创建一个线程，获取数值，上传到云端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40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A58E12F-A55F-4F8E-9E57-29D5E5A57141}"/>
              </a:ext>
            </a:extLst>
          </p:cNvPr>
          <p:cNvSpPr txBox="1"/>
          <p:nvPr/>
        </p:nvSpPr>
        <p:spPr>
          <a:xfrm>
            <a:off x="756370" y="331004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ADC</a:t>
            </a:r>
            <a:r>
              <a:rPr lang="zh-CN" altLang="en-US" dirty="0"/>
              <a:t>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Analog-to-Digital Converter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DCD3CA-C39C-4566-80BC-050928BC1AAC}"/>
              </a:ext>
            </a:extLst>
          </p:cNvPr>
          <p:cNvSpPr txBox="1"/>
          <p:nvPr/>
        </p:nvSpPr>
        <p:spPr>
          <a:xfrm>
            <a:off x="4602678" y="700336"/>
            <a:ext cx="45753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chemeClr val="accent2"/>
                </a:solidFill>
                <a:effectLst/>
                <a:latin typeface="-apple-system"/>
              </a:rPr>
              <a:t>现场信号在进行</a:t>
            </a:r>
            <a:r>
              <a:rPr lang="en-US" altLang="zh-CN" b="0" i="0" dirty="0">
                <a:solidFill>
                  <a:schemeClr val="accent2"/>
                </a:solidFill>
                <a:effectLst/>
                <a:latin typeface="-apple-system"/>
              </a:rPr>
              <a:t>A/D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-apple-system"/>
              </a:rPr>
              <a:t>转换之前首先要经过传感器转换为电信号，即将现场的非电信号转换为电模拟信号。</a:t>
            </a:r>
            <a:endParaRPr lang="en-US" altLang="zh-CN" b="0" i="0" dirty="0">
              <a:solidFill>
                <a:schemeClr val="accent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chemeClr val="accent2"/>
                </a:solidFill>
                <a:effectLst/>
                <a:latin typeface="-apple-system"/>
              </a:rPr>
              <a:t>经传感器转换后的信息多数为电阻、电容、电感、电压、电流及频率与相位的变化等电学量。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920FF-01A6-433B-8F41-CAE4A56836FE}"/>
              </a:ext>
            </a:extLst>
          </p:cNvPr>
          <p:cNvSpPr txBox="1"/>
          <p:nvPr/>
        </p:nvSpPr>
        <p:spPr>
          <a:xfrm>
            <a:off x="252314" y="871064"/>
            <a:ext cx="457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利用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ADC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采集光照传感器的数据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0C840C-0151-42FF-A026-DFBFA937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" y="1240396"/>
            <a:ext cx="4080433" cy="24584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0A1BCB-A6D1-4ED7-BB59-BD9CD233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065" y="2686656"/>
            <a:ext cx="3264639" cy="24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34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RESOURCE_PATHS_HASH_PRESENTER" val="b533931ba3c1c58deb42a556b5114f72384dca4"/>
  <p:tag name="ISPRING_ULTRA_SCORM_COURSE_ID" val="BEBBAE54-0F67-4458-81F7-59E77C5E769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rgbClr val="000000"/>
      </a:dk1>
      <a:lt1>
        <a:srgbClr val="FFFFFF"/>
      </a:lt1>
      <a:dk2>
        <a:srgbClr val="C80A2A"/>
      </a:dk2>
      <a:lt2>
        <a:srgbClr val="EEECE1"/>
      </a:lt2>
      <a:accent1>
        <a:srgbClr val="C80A2A"/>
      </a:accent1>
      <a:accent2>
        <a:srgbClr val="108887"/>
      </a:accent2>
      <a:accent3>
        <a:srgbClr val="D87833"/>
      </a:accent3>
      <a:accent4>
        <a:srgbClr val="2297CD"/>
      </a:accent4>
      <a:accent5>
        <a:srgbClr val="C80A2A"/>
      </a:accent5>
      <a:accent6>
        <a:srgbClr val="108887"/>
      </a:accent6>
      <a:hlink>
        <a:srgbClr val="D87833"/>
      </a:hlink>
      <a:folHlink>
        <a:srgbClr val="2297CD"/>
      </a:folHlink>
    </a:clrScheme>
    <a:fontScheme name="5upujkk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C80A2A"/>
      </a:dk2>
      <a:lt2>
        <a:srgbClr val="EEECE1"/>
      </a:lt2>
      <a:accent1>
        <a:srgbClr val="C80A2A"/>
      </a:accent1>
      <a:accent2>
        <a:srgbClr val="108887"/>
      </a:accent2>
      <a:accent3>
        <a:srgbClr val="D87833"/>
      </a:accent3>
      <a:accent4>
        <a:srgbClr val="2297CD"/>
      </a:accent4>
      <a:accent5>
        <a:srgbClr val="C80A2A"/>
      </a:accent5>
      <a:accent6>
        <a:srgbClr val="108887"/>
      </a:accent6>
      <a:hlink>
        <a:srgbClr val="D87833"/>
      </a:hlink>
      <a:folHlink>
        <a:srgbClr val="2297CD"/>
      </a:folHlink>
    </a:clrScheme>
    <a:fontScheme name="5upujkk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C80A2A"/>
    </a:dk2>
    <a:lt2>
      <a:srgbClr val="EEECE1"/>
    </a:lt2>
    <a:accent1>
      <a:srgbClr val="C80A2A"/>
    </a:accent1>
    <a:accent2>
      <a:srgbClr val="108887"/>
    </a:accent2>
    <a:accent3>
      <a:srgbClr val="D87833"/>
    </a:accent3>
    <a:accent4>
      <a:srgbClr val="2297CD"/>
    </a:accent4>
    <a:accent5>
      <a:srgbClr val="C80A2A"/>
    </a:accent5>
    <a:accent6>
      <a:srgbClr val="108887"/>
    </a:accent6>
    <a:hlink>
      <a:srgbClr val="D87833"/>
    </a:hlink>
    <a:folHlink>
      <a:srgbClr val="2297C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C80A2A"/>
    </a:dk2>
    <a:lt2>
      <a:srgbClr val="EEECE1"/>
    </a:lt2>
    <a:accent1>
      <a:srgbClr val="C80A2A"/>
    </a:accent1>
    <a:accent2>
      <a:srgbClr val="108887"/>
    </a:accent2>
    <a:accent3>
      <a:srgbClr val="D87833"/>
    </a:accent3>
    <a:accent4>
      <a:srgbClr val="2297CD"/>
    </a:accent4>
    <a:accent5>
      <a:srgbClr val="C80A2A"/>
    </a:accent5>
    <a:accent6>
      <a:srgbClr val="108887"/>
    </a:accent6>
    <a:hlink>
      <a:srgbClr val="D87833"/>
    </a:hlink>
    <a:folHlink>
      <a:srgbClr val="2297C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C80A2A"/>
    </a:dk2>
    <a:lt2>
      <a:srgbClr val="EEECE1"/>
    </a:lt2>
    <a:accent1>
      <a:srgbClr val="C80A2A"/>
    </a:accent1>
    <a:accent2>
      <a:srgbClr val="108887"/>
    </a:accent2>
    <a:accent3>
      <a:srgbClr val="D87833"/>
    </a:accent3>
    <a:accent4>
      <a:srgbClr val="2297CD"/>
    </a:accent4>
    <a:accent5>
      <a:srgbClr val="C80A2A"/>
    </a:accent5>
    <a:accent6>
      <a:srgbClr val="108887"/>
    </a:accent6>
    <a:hlink>
      <a:srgbClr val="D87833"/>
    </a:hlink>
    <a:folHlink>
      <a:srgbClr val="2297C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C80A2A"/>
    </a:dk2>
    <a:lt2>
      <a:srgbClr val="EEECE1"/>
    </a:lt2>
    <a:accent1>
      <a:srgbClr val="C80A2A"/>
    </a:accent1>
    <a:accent2>
      <a:srgbClr val="108887"/>
    </a:accent2>
    <a:accent3>
      <a:srgbClr val="D87833"/>
    </a:accent3>
    <a:accent4>
      <a:srgbClr val="2297CD"/>
    </a:accent4>
    <a:accent5>
      <a:srgbClr val="C80A2A"/>
    </a:accent5>
    <a:accent6>
      <a:srgbClr val="108887"/>
    </a:accent6>
    <a:hlink>
      <a:srgbClr val="D87833"/>
    </a:hlink>
    <a:folHlink>
      <a:srgbClr val="2297C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17912</TotalTime>
  <Words>756</Words>
  <Application>Microsoft Office PowerPoint</Application>
  <PresentationFormat>自定义</PresentationFormat>
  <Paragraphs>122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-apple-system</vt:lpstr>
      <vt:lpstr>PingFang SC</vt:lpstr>
      <vt:lpstr>方正细谭黑简体</vt:lpstr>
      <vt:lpstr>宋体</vt:lpstr>
      <vt:lpstr>Microsoft YaHei</vt:lpstr>
      <vt:lpstr>Microsoft YaHei</vt:lpstr>
      <vt:lpstr>Microsoft YaHei</vt:lpstr>
      <vt:lpstr>Arial</vt:lpstr>
      <vt:lpstr>Calibri</vt:lpstr>
      <vt:lpstr>Century Gothic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彩色烟雾颜料</dc:title>
  <dc:creator>第一PPT</dc:creator>
  <cp:keywords>www.1ppt.com</cp:keywords>
  <dc:description>www.1ppt.com</dc:description>
  <cp:lastModifiedBy>观天 秦</cp:lastModifiedBy>
  <cp:revision>769</cp:revision>
  <dcterms:created xsi:type="dcterms:W3CDTF">2015-04-24T01:01:13Z</dcterms:created>
  <dcterms:modified xsi:type="dcterms:W3CDTF">2021-06-24T16:31:10Z</dcterms:modified>
</cp:coreProperties>
</file>