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sldIdLst>
    <p:sldId id="277" r:id="rId2"/>
    <p:sldId id="275" r:id="rId3"/>
    <p:sldId id="283" r:id="rId4"/>
    <p:sldId id="271" r:id="rId5"/>
    <p:sldId id="270" r:id="rId6"/>
    <p:sldId id="278" r:id="rId7"/>
    <p:sldId id="279" r:id="rId8"/>
    <p:sldId id="280" r:id="rId9"/>
    <p:sldId id="28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5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2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97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1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10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3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3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3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2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E7346-8B0B-43D1-8ECF-0F249A9E75AA}" type="datetimeFigureOut">
              <a:rPr lang="zh-CN" altLang="en-US" smtClean="0"/>
              <a:t>2021/5/4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464854-0587-4E9E-AA8F-09AB79322D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&#27703;&#27872;@https://blog.csdn.net/qq_27525611/article/details/103250495" TargetMode="External"/><Relationship Id="rId2" Type="http://schemas.openxmlformats.org/officeDocument/2006/relationships/hyperlink" Target="mailto:&#32874;&#26126;&#30340;&#22823;&#32650;@https://blog.csdn.net/weixin_42098332/article/details/1070322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8E545C-B4A3-475F-9E1C-2162D96C7F0C}"/>
              </a:ext>
            </a:extLst>
          </p:cNvPr>
          <p:cNvSpPr txBox="1"/>
          <p:nvPr/>
        </p:nvSpPr>
        <p:spPr>
          <a:xfrm>
            <a:off x="1890072" y="550623"/>
            <a:ext cx="65846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4F4F4F"/>
                </a:solidFill>
                <a:effectLst/>
                <a:latin typeface="PingFang SC"/>
              </a:rPr>
              <a:t> </a:t>
            </a:r>
            <a:r>
              <a:rPr lang="zh-CN" altLang="en-US" sz="4400" b="1" i="0" dirty="0">
                <a:solidFill>
                  <a:srgbClr val="4F4F4F"/>
                </a:solidFill>
                <a:effectLst/>
                <a:latin typeface="PingFang SC"/>
              </a:rPr>
              <a:t>配置</a:t>
            </a:r>
            <a:r>
              <a:rPr lang="en-US" altLang="zh-CN" sz="4400" b="1" i="0" dirty="0" err="1">
                <a:solidFill>
                  <a:srgbClr val="4F4F4F"/>
                </a:solidFill>
                <a:effectLst/>
                <a:latin typeface="PingFang SC"/>
              </a:rPr>
              <a:t>application.properties</a:t>
            </a:r>
            <a:endParaRPr lang="en-US" altLang="zh-CN" sz="44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98DFF2-3AD4-4289-9BAE-AD68D551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8" y="1641511"/>
            <a:ext cx="9730981" cy="36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2CED2-C7F5-429A-B334-F7884D9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D5303-C561-4C4B-B605-DAA81162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Reference:</a:t>
            </a:r>
          </a:p>
          <a:p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 tooltip="聪明的大羊"/>
              </a:rPr>
              <a:t>聪明的大羊</a:t>
            </a:r>
            <a:r>
              <a:rPr lang="en-US" altLang="zh-CN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 tooltip="聪明的大羊"/>
              </a:rPr>
              <a:t>@https://blog.csdn.net/weixin_42098332/article/details/107032230</a:t>
            </a:r>
            <a:endParaRPr lang="en-US" altLang="zh-CN" b="0" i="0" u="none" strike="noStrike" dirty="0">
              <a:solidFill>
                <a:srgbClr val="FC5531"/>
              </a:solidFill>
              <a:effectLst/>
              <a:latin typeface="-apple-system"/>
            </a:endParaRPr>
          </a:p>
          <a:p>
            <a:r>
              <a:rPr lang="zh-CN" altLang="en-US" b="0" i="0" u="none" strike="noStrike" dirty="0">
                <a:solidFill>
                  <a:srgbClr val="555666"/>
                </a:solidFill>
                <a:effectLst/>
                <a:latin typeface="-apple-system"/>
                <a:hlinkClick r:id="rId3" tooltip="氷泠"/>
              </a:rPr>
              <a:t>氷泠</a:t>
            </a:r>
            <a:r>
              <a:rPr lang="en-US" altLang="zh-CN" b="0" i="0" u="none" strike="noStrike" dirty="0">
                <a:solidFill>
                  <a:srgbClr val="555666"/>
                </a:solidFill>
                <a:effectLst/>
                <a:latin typeface="-apple-system"/>
                <a:hlinkClick r:id="rId3" tooltip="氷泠"/>
              </a:rPr>
              <a:t>@https://blog.csdn.net/qq_27525611/article/details/103250495</a:t>
            </a:r>
            <a:endParaRPr lang="en-US" altLang="zh-CN" b="0" i="0" u="none" strike="noStrike" dirty="0">
              <a:solidFill>
                <a:srgbClr val="555666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2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E99A-1683-45DB-B2FA-B89FD38E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6" y="711206"/>
            <a:ext cx="8158688" cy="1822514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开发环境</a:t>
            </a:r>
            <a:b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F05DB-7212-4A81-8A6E-FBED9E43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6" y="3846051"/>
            <a:ext cx="9072034" cy="26182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C7C1165-EB6C-4AF8-B329-7A8C4B296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56986"/>
              </p:ext>
            </p:extLst>
          </p:nvPr>
        </p:nvGraphicFramePr>
        <p:xfrm>
          <a:off x="1866900" y="631005"/>
          <a:ext cx="9072034" cy="56667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072034">
                  <a:extLst>
                    <a:ext uri="{9D8B030D-6E8A-4147-A177-3AD203B41FA5}">
                      <a16:colId xmlns:a16="http://schemas.microsoft.com/office/drawing/2014/main" val="440374761"/>
                    </a:ext>
                  </a:extLst>
                </a:gridCol>
              </a:tblGrid>
              <a:tr h="1210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98175"/>
                  </a:ext>
                </a:extLst>
              </a:tr>
              <a:tr h="445624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</a:p>
                    <a:p>
                      <a:r>
                        <a:rPr lang="en-US" altLang="zh-CN" sz="3200" dirty="0"/>
                        <a:t>win10</a:t>
                      </a:r>
                    </a:p>
                    <a:p>
                      <a:r>
                        <a:rPr lang="en-US" altLang="zh-CN" sz="3200" dirty="0"/>
                        <a:t>Apache Tomcat/9.0.45</a:t>
                      </a:r>
                    </a:p>
                    <a:p>
                      <a:r>
                        <a:rPr lang="en-US" altLang="zh-CN" sz="3200" dirty="0"/>
                        <a:t>IEDA 2021.1</a:t>
                      </a:r>
                    </a:p>
                    <a:p>
                      <a:r>
                        <a:rPr lang="en-US" altLang="zh-CN" sz="3200" dirty="0" err="1"/>
                        <a:t>Mysql</a:t>
                      </a:r>
                      <a:endParaRPr lang="en-US" altLang="zh-CN" sz="3200" dirty="0"/>
                    </a:p>
                    <a:p>
                      <a:r>
                        <a:rPr lang="en-US" altLang="zh-CN" sz="3200" dirty="0"/>
                        <a:t>JDK8</a:t>
                      </a:r>
                    </a:p>
                    <a:p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Android studio</a:t>
                      </a:r>
                    </a:p>
                    <a:p>
                      <a:r>
                        <a:rPr lang="en-US" altLang="zh-CN" sz="3200" dirty="0" err="1">
                          <a:solidFill>
                            <a:srgbClr val="FF0000"/>
                          </a:solidFill>
                        </a:rPr>
                        <a:t>SpringBoot</a:t>
                      </a:r>
                      <a:endParaRPr lang="en-US" altLang="zh-CN" sz="3200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2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23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8A9AB2F-4654-41EC-9A47-138A340F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25462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24808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08844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194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0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44034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2FB6037-5A61-422C-A799-C7493698A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18280"/>
              </p:ext>
            </p:extLst>
          </p:nvPr>
        </p:nvGraphicFramePr>
        <p:xfrm>
          <a:off x="593887" y="593887"/>
          <a:ext cx="11217897" cy="510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897">
                  <a:extLst>
                    <a:ext uri="{9D8B030D-6E8A-4147-A177-3AD203B41FA5}">
                      <a16:colId xmlns:a16="http://schemas.microsoft.com/office/drawing/2014/main" val="2383755883"/>
                    </a:ext>
                  </a:extLst>
                </a:gridCol>
              </a:tblGrid>
              <a:tr h="6374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66980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用户信息管理：设置用户名、用户头像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36258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7676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26438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r>
                        <a:rPr lang="zh-CN" altLang="en-US" dirty="0"/>
                        <a:t>博文管理：发表文章、册除文章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4335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浏览博客空间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36189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评论</a:t>
                      </a:r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77871"/>
                  </a:ext>
                </a:extLst>
              </a:tr>
              <a:tr h="6374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32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17D64A6-CC2A-445D-A0B8-4AD9C4290178}"/>
              </a:ext>
            </a:extLst>
          </p:cNvPr>
          <p:cNvSpPr txBox="1"/>
          <p:nvPr/>
        </p:nvSpPr>
        <p:spPr>
          <a:xfrm>
            <a:off x="711723" y="642016"/>
            <a:ext cx="39639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create table news_user</a:t>
            </a:r>
          </a:p>
          <a:p>
            <a:r>
              <a:rPr lang="zh-CN" altLang="en-US" dirty="0"/>
              <a:t>(</a:t>
            </a:r>
          </a:p>
          <a:p>
            <a:r>
              <a:rPr lang="zh-CN" altLang="en-US" dirty="0"/>
              <a:t>    user_id       int   not null      primary key,</a:t>
            </a:r>
          </a:p>
          <a:p>
            <a:r>
              <a:rPr lang="zh-CN" altLang="en-US" dirty="0"/>
              <a:t>    user_gender   varchar(255) null,</a:t>
            </a:r>
          </a:p>
          <a:p>
            <a:r>
              <a:rPr lang="zh-CN" altLang="en-US" dirty="0"/>
              <a:t>    user_icon     varchar(255) null,</a:t>
            </a:r>
          </a:p>
          <a:p>
            <a:r>
              <a:rPr lang="zh-CN" altLang="en-US" dirty="0"/>
              <a:t>   user_name     varchar(255) null,</a:t>
            </a:r>
          </a:p>
          <a:p>
            <a:r>
              <a:rPr lang="zh-CN" altLang="en-US" dirty="0"/>
              <a:t>    user_password varchar(255) null,</a:t>
            </a:r>
          </a:p>
          <a:p>
            <a:r>
              <a:rPr lang="zh-CN" altLang="en-US" dirty="0"/>
              <a:t>    user_tel      varchar(255) null,</a:t>
            </a:r>
          </a:p>
          <a:p>
            <a:r>
              <a:rPr lang="zh-CN" altLang="en-US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D48913-23E6-42B5-9AF1-3D521DB8EA9C}"/>
              </a:ext>
            </a:extLst>
          </p:cNvPr>
          <p:cNvSpPr txBox="1"/>
          <p:nvPr/>
        </p:nvSpPr>
        <p:spPr>
          <a:xfrm>
            <a:off x="5137608" y="642016"/>
            <a:ext cx="62405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create table news_info</a:t>
            </a:r>
          </a:p>
          <a:p>
            <a:r>
              <a:rPr lang="zh-CN" altLang="en-US" dirty="0"/>
              <a:t>(</a:t>
            </a:r>
          </a:p>
          <a:p>
            <a:r>
              <a:rPr lang="zh-CN" altLang="en-US" dirty="0"/>
              <a:t>    news_id           int        not null  primary key,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news_content      varchar(1024) null,</a:t>
            </a:r>
          </a:p>
          <a:p>
            <a:r>
              <a:rPr lang="zh-CN" altLang="en-US" dirty="0"/>
              <a:t>    news_title        varchar(255)  null,</a:t>
            </a:r>
          </a:p>
          <a:p>
            <a:r>
              <a:rPr lang="zh-CN" altLang="en-US" dirty="0"/>
              <a:t>    news_user_user_id int           null,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foreign key (news_user_user_id) references news_user (user_id)</a:t>
            </a:r>
          </a:p>
          <a:p>
            <a:r>
              <a:rPr lang="zh-CN" altLang="en-US" dirty="0"/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592BD9-7D4A-440B-A3A6-B3977B5F4A40}"/>
              </a:ext>
            </a:extLst>
          </p:cNvPr>
          <p:cNvSpPr txBox="1"/>
          <p:nvPr/>
        </p:nvSpPr>
        <p:spPr>
          <a:xfrm>
            <a:off x="711723" y="3227339"/>
            <a:ext cx="108361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create table news_com</a:t>
            </a:r>
          </a:p>
          <a:p>
            <a:r>
              <a:rPr lang="zh-CN" altLang="en-US" dirty="0"/>
              <a:t>(</a:t>
            </a:r>
          </a:p>
          <a:p>
            <a:r>
              <a:rPr lang="zh-CN" altLang="en-US" dirty="0"/>
              <a:t>    com_id                int          not null        primary key,</a:t>
            </a:r>
          </a:p>
          <a:p>
            <a:r>
              <a:rPr lang="zh-CN" altLang="en-US" dirty="0"/>
              <a:t>    com_content           varchar(255) null,</a:t>
            </a:r>
          </a:p>
          <a:p>
            <a:r>
              <a:rPr lang="zh-CN" altLang="en-US" dirty="0"/>
              <a:t>    com_news_news_id      int          null,</a:t>
            </a:r>
          </a:p>
          <a:p>
            <a:r>
              <a:rPr lang="zh-CN" altLang="en-US" dirty="0"/>
              <a:t>    com_user_user_id      int          null,</a:t>
            </a:r>
          </a:p>
          <a:p>
            <a:r>
              <a:rPr lang="zh-CN" altLang="en-US" dirty="0"/>
              <a:t>   foreign key (com_user_user_id) references news_user (user_id),</a:t>
            </a:r>
          </a:p>
          <a:p>
            <a:r>
              <a:rPr lang="zh-CN" altLang="en-US" dirty="0"/>
              <a:t>  foreign key (com_news_news_id) references news_info (news_id)</a:t>
            </a:r>
          </a:p>
          <a:p>
            <a:r>
              <a:rPr lang="zh-CN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755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843C53-34E3-4660-A05A-252754A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87" y="622574"/>
            <a:ext cx="3786718" cy="5612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62FBB4-B0DC-4F86-80C2-F3B9D85C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1" y="667351"/>
            <a:ext cx="7138635" cy="2236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3E9C2E-A953-46AA-ABA0-A598A24E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5" y="2962210"/>
            <a:ext cx="7138635" cy="13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F888AA-9E8A-4928-948C-BFBFB0F05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50" y="4310160"/>
            <a:ext cx="7034941" cy="18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7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013EE2-E201-41B5-90C2-EA9D2C18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0" y="-21529"/>
            <a:ext cx="10079619" cy="8309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C7254E"/>
                </a:solidFill>
                <a:latin typeface="Arial Unicode MS"/>
                <a:ea typeface="Source Code Pro" panose="020B0604020202020204" pitchFamily="49" charset="0"/>
              </a:rPr>
              <a:t>实体类：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@Entity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用于标识实体类,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@Id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用于标识主键,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@GeneratedValue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与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604020202020204" pitchFamily="49" charset="0"/>
              </a:rPr>
              <a:t>@GenerationType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用于配置主键.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0EE11B-4E40-4CEB-858A-E42BF749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32" y="515880"/>
            <a:ext cx="4855200" cy="58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45887D-F801-4BC7-ACFB-EB5228D27D96}"/>
              </a:ext>
            </a:extLst>
          </p:cNvPr>
          <p:cNvSpPr txBox="1"/>
          <p:nvPr/>
        </p:nvSpPr>
        <p:spPr>
          <a:xfrm>
            <a:off x="3952991" y="-225236"/>
            <a:ext cx="611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600" b="1" i="0" dirty="0">
                <a:solidFill>
                  <a:srgbClr val="4F4F4F"/>
                </a:solidFill>
                <a:effectLst/>
                <a:latin typeface="PingFang SC"/>
              </a:rPr>
              <a:t>持久层</a:t>
            </a: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新建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UserRepository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实现增删查改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531914-A2A3-4FC0-B4FA-7E41BFC5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16" y="1694190"/>
            <a:ext cx="10896854" cy="40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DA00C7-ABFF-4EED-8EDC-334B5952FDAE}"/>
              </a:ext>
            </a:extLst>
          </p:cNvPr>
          <p:cNvSpPr txBox="1"/>
          <p:nvPr/>
        </p:nvSpPr>
        <p:spPr>
          <a:xfrm>
            <a:off x="4359896" y="-226243"/>
            <a:ext cx="6117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000" b="1" i="0" dirty="0">
                <a:solidFill>
                  <a:srgbClr val="4F4F4F"/>
                </a:solidFill>
                <a:effectLst/>
                <a:latin typeface="PingFang SC"/>
              </a:rPr>
              <a:t>业务层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F7935-77D4-47EC-ACDA-8DA9116D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6" y="635778"/>
            <a:ext cx="4665600" cy="55864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9E4E27-4E53-4797-80BB-F097458E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31" y="635778"/>
            <a:ext cx="6019858" cy="42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7D4BDF-6C7A-40D3-839E-0943771B4D13}"/>
              </a:ext>
            </a:extLst>
          </p:cNvPr>
          <p:cNvSpPr txBox="1"/>
          <p:nvPr/>
        </p:nvSpPr>
        <p:spPr>
          <a:xfrm>
            <a:off x="4539003" y="324379"/>
            <a:ext cx="35114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600" b="1" i="0" dirty="0">
                <a:solidFill>
                  <a:srgbClr val="4F4F4F"/>
                </a:solidFill>
                <a:effectLst/>
                <a:latin typeface="PingFang SC"/>
              </a:rPr>
              <a:t>控制层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E449D-F241-46EE-9224-4E7B060D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0" y="1348081"/>
            <a:ext cx="5543353" cy="4469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FC9037-5020-471D-BAB4-53B9590B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8082"/>
            <a:ext cx="6066353" cy="33601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22D906-516C-4B44-8AC2-1BFAEF850392}"/>
              </a:ext>
            </a:extLst>
          </p:cNvPr>
          <p:cNvSpPr/>
          <p:nvPr/>
        </p:nvSpPr>
        <p:spPr>
          <a:xfrm>
            <a:off x="-109931" y="6027003"/>
            <a:ext cx="117766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将</a:t>
            </a:r>
            <a:r>
              <a:rPr lang="en-US" altLang="zh-C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</a:t>
            </a:r>
            <a:r>
              <a:rPr lang="zh-CN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请求映射到特定处理程式的注释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AC27E2-78E0-464F-AEC4-19DE480C3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2" y="4628360"/>
            <a:ext cx="11542711" cy="1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372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Arial Unicode MS</vt:lpstr>
      <vt:lpstr>PingFang SC</vt:lpstr>
      <vt:lpstr>Arial</vt:lpstr>
      <vt:lpstr>Garamond</vt:lpstr>
      <vt:lpstr>环保</vt:lpstr>
      <vt:lpstr>PowerPoint 演示文稿</vt:lpstr>
      <vt:lpstr>开发环境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千粒重智能称</dc:title>
  <dc:creator>逄 正钧</dc:creator>
  <cp:lastModifiedBy>观天 秦</cp:lastModifiedBy>
  <cp:revision>94</cp:revision>
  <dcterms:created xsi:type="dcterms:W3CDTF">2021-04-16T06:54:09Z</dcterms:created>
  <dcterms:modified xsi:type="dcterms:W3CDTF">2021-05-04T06:28:04Z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