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308" r:id="rId2"/>
    <p:sldId id="640" r:id="rId3"/>
    <p:sldId id="657" r:id="rId4"/>
    <p:sldId id="643" r:id="rId5"/>
    <p:sldId id="647" r:id="rId6"/>
    <p:sldId id="639" r:id="rId7"/>
    <p:sldId id="648" r:id="rId8"/>
    <p:sldId id="651" r:id="rId9"/>
    <p:sldId id="649" r:id="rId10"/>
    <p:sldId id="650" r:id="rId11"/>
    <p:sldId id="653" r:id="rId12"/>
    <p:sldId id="641" r:id="rId13"/>
    <p:sldId id="644" r:id="rId14"/>
    <p:sldId id="645" r:id="rId15"/>
    <p:sldId id="656" r:id="rId16"/>
    <p:sldId id="646" r:id="rId17"/>
    <p:sldId id="503" r:id="rId18"/>
    <p:sldId id="460" r:id="rId19"/>
    <p:sldId id="622" r:id="rId20"/>
    <p:sldId id="630" r:id="rId21"/>
    <p:sldId id="654" r:id="rId22"/>
    <p:sldId id="655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9608"/>
    <a:srgbClr val="FF7413"/>
    <a:srgbClr val="FFFF66"/>
    <a:srgbClr val="3333FF"/>
    <a:srgbClr val="33CC33"/>
    <a:srgbClr val="6699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93776"/>
  </p:normalViewPr>
  <p:slideViewPr>
    <p:cSldViewPr snapToObjects="1">
      <p:cViewPr>
        <p:scale>
          <a:sx n="125" d="100"/>
          <a:sy n="125" d="100"/>
        </p:scale>
        <p:origin x="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6" d="100"/>
          <a:sy n="56" d="100"/>
        </p:scale>
        <p:origin x="-2490" y="-90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714375" y="306388"/>
            <a:ext cx="28273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>
              <a:lnSpc>
                <a:spcPct val="97000"/>
              </a:lnSpc>
              <a:spcBef>
                <a:spcPct val="49000"/>
              </a:spcBef>
              <a:defRPr/>
            </a:pPr>
            <a:r>
              <a:rPr lang="en-US" altLang="en-US" sz="1700" smtClean="0">
                <a:latin typeface="Comic Sans MS" charset="0"/>
              </a:rPr>
              <a:t>Comp 411- Fall </a:t>
            </a:r>
            <a:r>
              <a:rPr lang="ja-JP" altLang="en-US" sz="1700" smtClean="0">
                <a:latin typeface="Comic Sans MS" charset="0"/>
              </a:rPr>
              <a:t>‘</a:t>
            </a:r>
            <a:r>
              <a:rPr lang="en-US" altLang="ja-JP" sz="1700" smtClean="0">
                <a:latin typeface="Comic Sans MS" charset="0"/>
              </a:rPr>
              <a:t>06</a:t>
            </a:r>
            <a:endParaRPr lang="en-US" altLang="en-US" sz="1700" smtClean="0">
              <a:latin typeface="Comic Sans MS" charset="0"/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065588" y="306388"/>
            <a:ext cx="26114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 algn="r">
              <a:lnSpc>
                <a:spcPct val="97000"/>
              </a:lnSpc>
              <a:spcBef>
                <a:spcPct val="49000"/>
              </a:spcBef>
              <a:defRPr/>
            </a:pPr>
            <a:r>
              <a:rPr lang="en-US" altLang="en-US" sz="1700" smtClean="0">
                <a:latin typeface="Comic Sans MS" charset="0"/>
              </a:rPr>
              <a:t> Page </a:t>
            </a:r>
            <a:fld id="{F2C2440D-ECF6-1949-8E4B-3A3740E77849}" type="slidenum">
              <a:rPr lang="en-US" altLang="en-US" sz="1700" smtClean="0">
                <a:latin typeface="Comic Sans MS" charset="0"/>
              </a:rPr>
              <a:pPr algn="r">
                <a:lnSpc>
                  <a:spcPct val="97000"/>
                </a:lnSpc>
                <a:spcBef>
                  <a:spcPct val="49000"/>
                </a:spcBef>
                <a:defRPr/>
              </a:pPr>
              <a:t>‹#›</a:t>
            </a:fld>
            <a:endParaRPr lang="en-US" altLang="en-US" sz="1700" smtClean="0">
              <a:latin typeface="Comic Sans MS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2960688" y="295275"/>
            <a:ext cx="18351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>
              <a:lnSpc>
                <a:spcPct val="97000"/>
              </a:lnSpc>
              <a:defRPr/>
            </a:pPr>
            <a:fld id="{53D486CB-B85C-C74B-A45C-12BC26C89E9E}" type="datetime1">
              <a:rPr lang="en-US" altLang="en-US" sz="1700" smtClean="0">
                <a:latin typeface="Comic Sans MS" charset="0"/>
              </a:rPr>
              <a:pPr>
                <a:lnSpc>
                  <a:spcPct val="97000"/>
                </a:lnSpc>
                <a:defRPr/>
              </a:pPr>
              <a:t>6/4/18</a:t>
            </a:fld>
            <a:r>
              <a:rPr lang="en-US" altLang="en-US" sz="1700" smtClean="0">
                <a:latin typeface="Comic Sans MS" charset="0"/>
              </a:rPr>
              <a:t> Lecture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657225" y="8801100"/>
            <a:ext cx="34655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>
              <a:lnSpc>
                <a:spcPct val="118000"/>
              </a:lnSpc>
              <a:defRPr/>
            </a:pPr>
            <a:r>
              <a:rPr lang="en-US" altLang="en-US" sz="1200" smtClean="0">
                <a:latin typeface="Comic Sans MS" charset="0"/>
              </a:rPr>
              <a:t>Instructor: Leonard McMillan</a:t>
            </a:r>
          </a:p>
        </p:txBody>
      </p:sp>
    </p:spTree>
    <p:extLst>
      <p:ext uri="{BB962C8B-B14F-4D97-AF65-F5344CB8AC3E}">
        <p14:creationId xmlns:p14="http://schemas.microsoft.com/office/powerpoint/2010/main" val="33210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09575" y="688975"/>
            <a:ext cx="277971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>
              <a:lnSpc>
                <a:spcPct val="97000"/>
              </a:lnSpc>
              <a:spcBef>
                <a:spcPct val="49000"/>
              </a:spcBef>
              <a:defRPr/>
            </a:pPr>
            <a:r>
              <a:rPr lang="en-US" altLang="en-US" sz="1700" b="0" smtClean="0">
                <a:latin typeface="Comic Sans MS" charset="0"/>
              </a:rPr>
              <a:t>6.004 Lectures, Fall </a:t>
            </a:r>
            <a:r>
              <a:rPr lang="ja-JP" altLang="en-US" sz="1700" b="0" smtClean="0">
                <a:latin typeface="Comic Sans MS" charset="0"/>
              </a:rPr>
              <a:t>‘</a:t>
            </a:r>
            <a:r>
              <a:rPr lang="en-US" altLang="ja-JP" sz="1700" b="0" smtClean="0">
                <a:latin typeface="Comic Sans MS" charset="0"/>
              </a:rPr>
              <a:t>99 </a:t>
            </a:r>
            <a:endParaRPr lang="en-US" altLang="en-US" sz="1700" b="0" smtClean="0">
              <a:latin typeface="Comic Sans MS" charset="0"/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424238" y="688975"/>
            <a:ext cx="26114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 algn="r">
              <a:lnSpc>
                <a:spcPct val="97000"/>
              </a:lnSpc>
              <a:spcBef>
                <a:spcPct val="49000"/>
              </a:spcBef>
              <a:defRPr/>
            </a:pPr>
            <a:r>
              <a:rPr lang="en-US" altLang="en-US" sz="1700" b="0" smtClean="0">
                <a:latin typeface="Comic Sans MS" charset="0"/>
              </a:rPr>
              <a:t>Notes for slide </a:t>
            </a:r>
            <a:fld id="{3D53ACB9-4222-C547-99A0-28E7C437A9BD}" type="slidenum">
              <a:rPr lang="en-US" altLang="en-US" sz="1700" b="0" smtClean="0">
                <a:latin typeface="Comic Sans MS" charset="0"/>
              </a:rPr>
              <a:pPr algn="r">
                <a:lnSpc>
                  <a:spcPct val="97000"/>
                </a:lnSpc>
                <a:spcBef>
                  <a:spcPct val="49000"/>
                </a:spcBef>
                <a:defRPr/>
              </a:pPr>
              <a:t>‹#›</a:t>
            </a:fld>
            <a:endParaRPr lang="en-US" altLang="en-US" sz="1700" b="0" smtClean="0">
              <a:latin typeface="Comic Sans MS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404813" y="9045575"/>
            <a:ext cx="3470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>
            <a:lvl1pPr marL="214313" indent="-214313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 defTabSz="858838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>
              <a:lnSpc>
                <a:spcPct val="118000"/>
              </a:lnSpc>
              <a:defRPr/>
            </a:pPr>
            <a:r>
              <a:rPr lang="en-US" altLang="en-US" sz="1200" b="0" smtClean="0">
                <a:latin typeface="Comic Sans MS" charset="0"/>
              </a:rPr>
              <a:t>Chris Terman  </a:t>
            </a:r>
            <a:fld id="{2B2877A2-6C9D-B040-9BA5-A521E3D32274}" type="datetime1">
              <a:rPr lang="en-US" altLang="en-US" sz="1200" b="0" smtClean="0">
                <a:latin typeface="Comic Sans MS" charset="0"/>
              </a:rPr>
              <a:pPr>
                <a:lnSpc>
                  <a:spcPct val="118000"/>
                </a:lnSpc>
                <a:defRPr/>
              </a:pPr>
              <a:t>6/4/18</a:t>
            </a:fld>
            <a:r>
              <a:rPr lang="en-US" altLang="en-US" sz="1200" b="0" smtClean="0">
                <a:latin typeface="Comic Sans MS" charset="0"/>
              </a:rPr>
              <a:t>  </a:t>
            </a:r>
            <a:fld id="{92CF5314-A709-BA4C-8BC4-12421155FD2F}" type="datetime10">
              <a:rPr lang="en-US" altLang="en-US" sz="1200" b="0" smtClean="0">
                <a:latin typeface="Comic Sans MS" charset="0"/>
              </a:rPr>
              <a:pPr>
                <a:lnSpc>
                  <a:spcPct val="118000"/>
                </a:lnSpc>
                <a:defRPr/>
              </a:pPr>
              <a:t>22:41</a:t>
            </a:fld>
            <a:endParaRPr lang="en-US" altLang="en-US" sz="1200" b="0" smtClean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7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711" tIns="48355" rIns="96711" bIns="48355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9pPr>
            </a:lstStyle>
            <a:p>
              <a:pPr algn="r">
                <a:defRPr/>
              </a:pPr>
              <a:endParaRPr lang="en-US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-128"/>
                </a:defRPr>
              </a:lvl9pPr>
            </a:lstStyle>
            <a:p>
              <a:pPr algn="r">
                <a:defRPr/>
              </a:pPr>
              <a:endParaRPr lang="en-US" altLang="en-US" smtClean="0"/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latin typeface="Tekton" pitchFamily="2" charset="0"/>
              <a:ea typeface="+mn-e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853473-82FF-DF4F-B273-E3DB12E31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62992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8264-39BB-1E42-A166-12DD43742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8606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29F4F-0533-0040-924E-EE9EDC80D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026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82A65-242A-854F-A9BC-763C15227F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4729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525E59-9421-C143-8B96-503B05B64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7797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D8EF0-C8DB-DC44-9D61-9FC798E52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301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1F3A53-783D-784E-903D-044BDCF9D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4FFEA-AD73-B947-8745-FB8378253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1830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9C14A-A2D5-0A40-99D4-A1F8B24AC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6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48BB83-ECD1-B44C-8040-94C1E35B5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5839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71EE6-3D34-1B42-92D4-1F5C5F917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89572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F48DD-95AA-DA47-88B9-C82B89F51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215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Arial Narrow" charset="0"/>
              </a:defRPr>
            </a:lvl1pPr>
          </a:lstStyle>
          <a:p>
            <a:pPr>
              <a:defRPr/>
            </a:pPr>
            <a:fld id="{FABE99BE-D18B-A44A-A250-7B87D2F18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-128"/>
              </a:defRPr>
            </a:lvl9pPr>
          </a:lstStyle>
          <a:p>
            <a:pPr algn="r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  <p:sldLayoutId id="2147485506" r:id="rId12"/>
    <p:sldLayoutId id="2147485507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5.bin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0" y="2367504"/>
            <a:ext cx="8458200" cy="295838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Check off Assignment 2</a:t>
            </a:r>
          </a:p>
          <a:p>
            <a:pPr eaLnBrk="1" hangingPunct="1">
              <a:defRPr/>
            </a:pPr>
            <a:r>
              <a:rPr lang="en-US" sz="3200" dirty="0" smtClean="0"/>
              <a:t>Digital Vs. Analog Signals</a:t>
            </a:r>
          </a:p>
          <a:p>
            <a:pPr eaLnBrk="1" hangingPunct="1">
              <a:defRPr/>
            </a:pPr>
            <a:r>
              <a:rPr lang="en-US" sz="3200" dirty="0" smtClean="0"/>
              <a:t>If-then-else</a:t>
            </a:r>
          </a:p>
          <a:p>
            <a:pPr eaLnBrk="1" hangingPunct="1">
              <a:defRPr/>
            </a:pPr>
            <a:r>
              <a:rPr lang="en-US" sz="3200" dirty="0" smtClean="0"/>
              <a:t>Switch Case</a:t>
            </a:r>
          </a:p>
          <a:p>
            <a:pPr eaLnBrk="1" hangingPunct="1">
              <a:defRPr/>
            </a:pPr>
            <a:r>
              <a:rPr lang="en-US" sz="3200" dirty="0" smtClean="0"/>
              <a:t>Use Output window as input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386" name="Group 20"/>
          <p:cNvGrpSpPr>
            <a:grpSpLocks/>
          </p:cNvGrpSpPr>
          <p:nvPr/>
        </p:nvGrpSpPr>
        <p:grpSpPr bwMode="auto">
          <a:xfrm>
            <a:off x="7089775" y="2570163"/>
            <a:ext cx="1897063" cy="4287837"/>
            <a:chOff x="914400" y="1039813"/>
            <a:chExt cx="2008188" cy="4516437"/>
          </a:xfrm>
        </p:grpSpPr>
        <p:sp>
          <p:nvSpPr>
            <p:cNvPr id="16388" name="Line 85"/>
            <p:cNvSpPr>
              <a:spLocks noChangeShapeType="1"/>
            </p:cNvSpPr>
            <p:nvPr/>
          </p:nvSpPr>
          <p:spPr bwMode="auto">
            <a:xfrm flipV="1">
              <a:off x="1193800" y="1039813"/>
              <a:ext cx="723900" cy="45164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Line 86"/>
            <p:cNvSpPr>
              <a:spLocks noChangeShapeType="1"/>
            </p:cNvSpPr>
            <p:nvPr/>
          </p:nvSpPr>
          <p:spPr bwMode="auto">
            <a:xfrm>
              <a:off x="1917700" y="1039813"/>
              <a:ext cx="614363" cy="45164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Line 87"/>
            <p:cNvSpPr>
              <a:spLocks noChangeShapeType="1"/>
            </p:cNvSpPr>
            <p:nvPr/>
          </p:nvSpPr>
          <p:spPr bwMode="auto">
            <a:xfrm>
              <a:off x="1025525" y="4664075"/>
              <a:ext cx="17287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88"/>
            <p:cNvSpPr>
              <a:spLocks noChangeShapeType="1"/>
            </p:cNvSpPr>
            <p:nvPr/>
          </p:nvSpPr>
          <p:spPr bwMode="auto">
            <a:xfrm flipV="1">
              <a:off x="1862138" y="1095375"/>
              <a:ext cx="55562" cy="407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89"/>
            <p:cNvSpPr>
              <a:spLocks noChangeArrowheads="1"/>
            </p:cNvSpPr>
            <p:nvPr/>
          </p:nvSpPr>
          <p:spPr bwMode="auto">
            <a:xfrm>
              <a:off x="914400" y="1485900"/>
              <a:ext cx="2008188" cy="3122613"/>
            </a:xfrm>
            <a:prstGeom prst="rect">
              <a:avLst/>
            </a:prstGeom>
            <a:solidFill>
              <a:schemeClr val="bg1"/>
            </a:solidFill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charset="2"/>
                <a:buChar char="ã"/>
                <a:defRPr kumimoji="1" sz="2800">
                  <a:solidFill>
                    <a:schemeClr val="accent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l"/>
                <a:defRPr kumimoji="1" sz="2300">
                  <a:solidFill>
                    <a:schemeClr val="hlink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charset="2"/>
                <a:buChar char="Ø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Tekton" charset="0"/>
              </a:endParaRPr>
            </a:p>
          </p:txBody>
        </p:sp>
        <p:sp>
          <p:nvSpPr>
            <p:cNvPr id="16393" name="Text Box 90"/>
            <p:cNvSpPr txBox="1">
              <a:spLocks noChangeArrowheads="1"/>
            </p:cNvSpPr>
            <p:nvPr/>
          </p:nvSpPr>
          <p:spPr bwMode="auto">
            <a:xfrm>
              <a:off x="914400" y="4343400"/>
              <a:ext cx="987425" cy="421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82" tIns="45691" rIns="91382" bIns="45691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charset="2"/>
                <a:buChar char="ã"/>
                <a:defRPr kumimoji="1" sz="2800">
                  <a:solidFill>
                    <a:schemeClr val="accent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l"/>
                <a:defRPr kumimoji="1" sz="2300">
                  <a:solidFill>
                    <a:schemeClr val="hlink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charset="2"/>
                <a:buChar char="Ø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 b="0">
                  <a:solidFill>
                    <a:schemeClr val="tx1"/>
                  </a:solidFill>
                  <a:latin typeface="Tekton" charset="0"/>
                </a:rPr>
                <a:t>David Macaulay</a:t>
              </a:r>
              <a:endParaRPr kumimoji="0" lang="en-US" altLang="en-US" sz="1200">
                <a:solidFill>
                  <a:schemeClr val="tx1"/>
                </a:solidFill>
                <a:latin typeface="Tekton" charset="0"/>
              </a:endParaRPr>
            </a:p>
          </p:txBody>
        </p:sp>
        <p:pic>
          <p:nvPicPr>
            <p:cNvPr id="16394" name="Picture 91" descr="6004tit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63" y="1541463"/>
              <a:ext cx="1927225" cy="2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0975"/>
            <a:ext cx="8534400" cy="20621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582 </a:t>
            </a:r>
            <a:r>
              <a:rPr lang="en-US" altLang="en-US" sz="3200"/>
              <a:t>- </a:t>
            </a:r>
            <a:r>
              <a:rPr lang="en-US" altLang="en-US" sz="3200" smtClean="0"/>
              <a:t>Summer 2018  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Physical Computing</a:t>
            </a:r>
            <a:br>
              <a:rPr lang="en-US" altLang="en-US" sz="3200" dirty="0"/>
            </a:br>
            <a:r>
              <a:rPr lang="en-US" altLang="en-US" sz="3200" dirty="0"/>
              <a:t>The Internet of “Things”</a:t>
            </a:r>
            <a:br>
              <a:rPr lang="en-US" altLang="en-US" sz="3200" dirty="0"/>
            </a:br>
            <a:r>
              <a:rPr lang="en-US" altLang="en-US" sz="3200" dirty="0"/>
              <a:t>Week 3</a:t>
            </a:r>
            <a:endParaRPr lang="en-US" altLang="en-US" sz="3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838200"/>
            <a:ext cx="8305800" cy="536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</a:t>
            </a:r>
            <a:r>
              <a:rPr lang="en-US" sz="1600" dirty="0"/>
              <a:t> switch(xx)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 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case 1: </a:t>
            </a:r>
            <a:r>
              <a:rPr lang="en-US" sz="1600" dirty="0" smtClean="0"/>
              <a:t>			// </a:t>
            </a:r>
            <a:r>
              <a:rPr lang="en-US" sz="1600" dirty="0"/>
              <a:t>do something as the value of xx is 1 </a:t>
            </a:r>
            <a:endParaRPr lang="en-US" sz="1600" dirty="0" smtClean="0"/>
          </a:p>
          <a:p>
            <a:pPr>
              <a:buNone/>
            </a:pPr>
            <a:r>
              <a:rPr lang="mr-IN" sz="1600" dirty="0" smtClean="0"/>
              <a:t>…</a:t>
            </a:r>
            <a:endParaRPr lang="en-US" sz="1600" dirty="0" smtClean="0"/>
          </a:p>
          <a:p>
            <a:pPr>
              <a:buNone/>
            </a:pPr>
            <a:r>
              <a:rPr lang="mr-IN" sz="1600" dirty="0" smtClean="0"/>
              <a:t>…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break</a:t>
            </a:r>
            <a:r>
              <a:rPr lang="en-US" sz="1600" dirty="0"/>
              <a:t>; </a:t>
            </a:r>
            <a:r>
              <a:rPr lang="en-US" sz="1600" dirty="0" smtClean="0"/>
              <a:t>			// </a:t>
            </a:r>
            <a:r>
              <a:rPr lang="en-US" sz="1600" dirty="0"/>
              <a:t>finish and move on with sketch </a:t>
            </a:r>
            <a:r>
              <a:rPr lang="en-US" sz="1600" dirty="0" smtClean="0"/>
              <a:t>	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case </a:t>
            </a:r>
            <a:r>
              <a:rPr lang="en-US" sz="1600" dirty="0"/>
              <a:t>2: </a:t>
            </a:r>
            <a:r>
              <a:rPr lang="en-US" sz="1600" dirty="0" smtClean="0"/>
              <a:t>			// </a:t>
            </a:r>
            <a:r>
              <a:rPr lang="en-US" sz="1600" dirty="0"/>
              <a:t>do something as the value of xx is 2 </a:t>
            </a:r>
            <a:endParaRPr lang="en-US" sz="1600" dirty="0" smtClean="0"/>
          </a:p>
          <a:p>
            <a:pPr>
              <a:buNone/>
            </a:pPr>
            <a:r>
              <a:rPr lang="mr-IN" sz="1600" dirty="0" smtClean="0"/>
              <a:t>…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break</a:t>
            </a:r>
            <a:r>
              <a:rPr lang="en-US" sz="1600" dirty="0"/>
              <a:t>;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case </a:t>
            </a:r>
            <a:r>
              <a:rPr lang="en-US" sz="1600" dirty="0"/>
              <a:t>3: </a:t>
            </a:r>
            <a:r>
              <a:rPr lang="en-US" sz="1600" dirty="0" smtClean="0"/>
              <a:t>			// </a:t>
            </a:r>
            <a:r>
              <a:rPr lang="en-US" sz="1600" dirty="0"/>
              <a:t>do something as the value of xx is 3 </a:t>
            </a:r>
            <a:endParaRPr lang="en-US" sz="1600" dirty="0" smtClean="0"/>
          </a:p>
          <a:p>
            <a:pPr>
              <a:buNone/>
            </a:pPr>
            <a:r>
              <a:rPr lang="mr-IN" sz="1600" dirty="0" smtClean="0"/>
              <a:t>…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break</a:t>
            </a:r>
            <a:r>
              <a:rPr lang="en-US" sz="1600" dirty="0"/>
              <a:t>;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default</a:t>
            </a:r>
            <a:r>
              <a:rPr lang="en-US" sz="1600" dirty="0"/>
              <a:t>: // do something if xx is not 1, 2 or 3 // default is optional 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            // EXIT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7508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533400" y="782808"/>
            <a:ext cx="693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2400" dirty="0" smtClean="0"/>
              <a:t>USING </a:t>
            </a:r>
            <a:r>
              <a:rPr lang="en-US" sz="2400" dirty="0"/>
              <a:t>THE OUTPUT </a:t>
            </a:r>
            <a:r>
              <a:rPr lang="en-US" sz="2400"/>
              <a:t>WINDOW </a:t>
            </a:r>
            <a:r>
              <a:rPr lang="en-US" sz="2400" smtClean="0"/>
              <a:t>..for input.</a:t>
            </a:r>
            <a:endParaRPr 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304800" y="1421637"/>
            <a:ext cx="84144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400" dirty="0" err="1"/>
              <a:t>Serial.begin</a:t>
            </a:r>
            <a:r>
              <a:rPr lang="en-US" sz="1400" dirty="0"/>
              <a:t>(9600); </a:t>
            </a:r>
            <a:r>
              <a:rPr lang="en-US" sz="1400" dirty="0" smtClean="0"/>
              <a:t>			// </a:t>
            </a:r>
            <a:r>
              <a:rPr lang="en-US" sz="1400" dirty="0"/>
              <a:t>initialize serial port  </a:t>
            </a:r>
            <a:r>
              <a:rPr lang="en-US" sz="1400" dirty="0" smtClean="0"/>
              <a:t>(We’ve done this)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400" dirty="0" err="1" smtClean="0"/>
              <a:t>Serial.flush</a:t>
            </a:r>
            <a:r>
              <a:rPr lang="en-US" sz="1400" dirty="0"/>
              <a:t>();  </a:t>
            </a:r>
            <a:r>
              <a:rPr lang="en-US" sz="1400" dirty="0" smtClean="0"/>
              <a:t>			//Using Serial input </a:t>
            </a:r>
            <a:r>
              <a:rPr lang="mr-IN" sz="1400" dirty="0" smtClean="0"/>
              <a:t>–</a:t>
            </a:r>
            <a:r>
              <a:rPr lang="en-US" sz="1400" dirty="0" smtClean="0"/>
              <a:t> clean out anything in there!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400" dirty="0" err="1" smtClean="0"/>
              <a:t>Serial.println</a:t>
            </a:r>
            <a:r>
              <a:rPr lang="en-US" sz="1400" dirty="0"/>
              <a:t>("Type '1' in Output window for Battery check, </a:t>
            </a:r>
            <a:r>
              <a:rPr lang="en-US" sz="1400" dirty="0" smtClean="0"/>
              <a:t> '2’  for </a:t>
            </a:r>
            <a:r>
              <a:rPr lang="en-US" sz="1400" dirty="0"/>
              <a:t>Alarm circuit; ");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641513"/>
            <a:ext cx="8493031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</a:t>
            </a:r>
            <a:r>
              <a:rPr lang="en-US" altLang="en-US" sz="1600" dirty="0"/>
              <a:t> if (</a:t>
            </a:r>
            <a:r>
              <a:rPr lang="en-US" altLang="en-US" sz="1600" dirty="0" err="1"/>
              <a:t>Serial.available</a:t>
            </a:r>
            <a:r>
              <a:rPr lang="en-US" altLang="en-US" sz="1600" dirty="0"/>
              <a:t>() )   // </a:t>
            </a:r>
            <a:r>
              <a:rPr lang="en-US" altLang="en-US" sz="1600" dirty="0" smtClean="0"/>
              <a:t>If a character has been typed from keyboard      </a:t>
            </a:r>
          </a:p>
          <a:p>
            <a:pPr>
              <a:buNone/>
            </a:pPr>
            <a:r>
              <a:rPr lang="en-US" altLang="en-US" sz="1600" dirty="0" smtClean="0"/>
              <a:t>      		//</a:t>
            </a:r>
            <a:r>
              <a:rPr lang="en-US" altLang="en-US" sz="1600" dirty="0"/>
              <a:t>START Serial Read if -- control Arduino from keyboard !!!      </a:t>
            </a:r>
            <a:endParaRPr lang="en-US" altLang="en-US" sz="1600" dirty="0" smtClean="0"/>
          </a:p>
          <a:p>
            <a:pPr>
              <a:buNone/>
            </a:pPr>
            <a:r>
              <a:rPr lang="en-US" altLang="en-US" sz="1600" dirty="0" smtClean="0"/>
              <a:t>{</a:t>
            </a:r>
          </a:p>
          <a:p>
            <a:pPr>
              <a:buNone/>
            </a:pPr>
            <a:r>
              <a:rPr lang="en-US" altLang="en-US" sz="1600" dirty="0" smtClean="0"/>
              <a:t>char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Serial.read</a:t>
            </a:r>
            <a:r>
              <a:rPr lang="en-US" altLang="en-US" sz="1600" dirty="0" smtClean="0"/>
              <a:t>();   //READ it in 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8566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63" y="5781675"/>
            <a:ext cx="4843462" cy="4619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BUT only from 0 up to +5 volts!!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 useBgFill="1"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381000" y="1143000"/>
            <a:ext cx="6484467" cy="193899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USING the </a:t>
            </a:r>
            <a:r>
              <a:rPr kumimoji="0" lang="en-US" altLang="en-US" sz="2400" dirty="0" err="1">
                <a:solidFill>
                  <a:schemeClr val="tx1"/>
                </a:solidFill>
                <a:latin typeface="Tekton" charset="0"/>
              </a:rPr>
              <a:t>analogread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()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function </a:t>
            </a: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…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 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  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To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capture the voltage on analog pin 0 and put 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   into variable “a” like this: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	a = </a:t>
            </a:r>
            <a:r>
              <a:rPr kumimoji="0" lang="en-US" altLang="en-US" sz="2400" dirty="0" err="1">
                <a:solidFill>
                  <a:schemeClr val="tx1"/>
                </a:solidFill>
                <a:latin typeface="Tekton" charset="0"/>
              </a:rPr>
              <a:t>analogread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(0)</a:t>
            </a: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533400" y="3200400"/>
            <a:ext cx="7931150" cy="12001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Here is how this function works: it will RETURN 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integer from 0 to 1023 in proportion to the voltage 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pin 0. </a:t>
            </a:r>
          </a:p>
        </p:txBody>
      </p:sp>
      <p:sp useBgFill="1"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09600" y="4648200"/>
            <a:ext cx="8085138" cy="1570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So, we need to convert this integer into voltage. Since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the most it can read is +5 volts … Arduino splits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5 volts into 1024 “pieces”. What would each piece’s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value be??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 useBgFill="1"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381000" y="1143000"/>
            <a:ext cx="8534709" cy="341632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Right – 0.0048 volts, or more correctly, 4.8 mv 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i="1" u="sng" dirty="0" smtClean="0">
                <a:solidFill>
                  <a:schemeClr val="tx1"/>
                </a:solidFill>
                <a:latin typeface="Tekton" charset="0"/>
              </a:rPr>
              <a:t>MILLI 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volts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	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For instance --- 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if </a:t>
            </a:r>
            <a:r>
              <a:rPr kumimoji="0" lang="en-US" altLang="en-US" sz="2400" dirty="0" err="1">
                <a:solidFill>
                  <a:schemeClr val="tx1"/>
                </a:solidFill>
                <a:latin typeface="Tekton" charset="0"/>
              </a:rPr>
              <a:t>analogread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(0) returns 512, the voltage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it is seeing is 512 X 0.0048 or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2.4576 volts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…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..we’re going to use this property to build a battery checker </a:t>
            </a: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…</a:t>
            </a:r>
            <a:endParaRPr kumimoji="0" lang="en-US" altLang="en-US" sz="2400" dirty="0" smtClean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Historical precedent </a:t>
            </a: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…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579438" y="4343400"/>
            <a:ext cx="184731" cy="46166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0"/>
            <a:ext cx="5029200" cy="6691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62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1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304800" y="701674"/>
            <a:ext cx="8610600" cy="379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Next </a:t>
            </a:r>
            <a:r>
              <a:rPr kumimoji="0" lang="en-US" altLang="en-US" sz="2400" dirty="0" err="1" smtClean="0">
                <a:solidFill>
                  <a:schemeClr val="tx1"/>
                </a:solidFill>
                <a:latin typeface="Tekton" charset="0"/>
              </a:rPr>
              <a:t>assn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–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 build a battery checker </a:t>
            </a:r>
            <a:r>
              <a:rPr kumimoji="0" lang="mr-IN" altLang="en-US" sz="2400" dirty="0" smtClean="0">
                <a:solidFill>
                  <a:schemeClr val="tx1"/>
                </a:solidFill>
                <a:latin typeface="Tekton" charset="0"/>
              </a:rPr>
              <a:t>…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 Here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is our algorithm: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Read from analog pin 0 and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convert to voltage value.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     If the voltage is &gt;= 1.6 volts,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blink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a GREEN LED for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1Sec 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     If the voltage is 1.6 &gt; v &gt; 1.4,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blink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a YELLOW LED for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1Sec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      If the voltage is &lt;= 1.4 volts,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blink </a:t>
            </a: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a RED LED for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1Sec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*** Note TURN LED off for ½ second !!! (Why)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REPEAT indefinitely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879" y="5257800"/>
            <a:ext cx="7980070" cy="10156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  <a:latin typeface="Tekton" charset="0"/>
              </a:rPr>
              <a:t>   </a:t>
            </a:r>
            <a:r>
              <a:rPr kumimoji="0" lang="en-US" altLang="en-US" sz="2000" dirty="0" smtClean="0">
                <a:solidFill>
                  <a:schemeClr val="tx1"/>
                </a:solidFill>
                <a:latin typeface="Tekton" charset="0"/>
              </a:rPr>
              <a:t>Assignment 3 PART 1 -- Go </a:t>
            </a:r>
            <a:r>
              <a:rPr kumimoji="0" lang="en-US" altLang="en-US" sz="2000" dirty="0">
                <a:solidFill>
                  <a:schemeClr val="tx1"/>
                </a:solidFill>
                <a:latin typeface="Tekton" charset="0"/>
              </a:rPr>
              <a:t>ahead and write the program to do this – </a:t>
            </a:r>
            <a:endParaRPr kumimoji="0" lang="en-US" altLang="en-US" sz="2000" dirty="0" smtClean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solidFill>
                  <a:schemeClr val="tx1"/>
                </a:solidFill>
                <a:latin typeface="Tekton" charset="0"/>
              </a:rPr>
              <a:t>hardware sketch </a:t>
            </a:r>
            <a:r>
              <a:rPr kumimoji="0" lang="en-US" altLang="en-US" sz="2000" dirty="0">
                <a:solidFill>
                  <a:schemeClr val="tx1"/>
                </a:solidFill>
                <a:latin typeface="Tekton" charset="0"/>
              </a:rPr>
              <a:t>is on the next page…. </a:t>
            </a:r>
            <a:r>
              <a:rPr kumimoji="0" lang="en-US" altLang="en-US" sz="2000" dirty="0" smtClean="0">
                <a:solidFill>
                  <a:schemeClr val="tx1"/>
                </a:solidFill>
                <a:latin typeface="Tekton" charset="0"/>
              </a:rPr>
              <a:t>DEMONSTRATE with 0 volts,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solidFill>
                  <a:schemeClr val="tx1"/>
                </a:solidFill>
                <a:latin typeface="Tekton" charset="0"/>
              </a:rPr>
              <a:t>5 volts, and a AA battery</a:t>
            </a:r>
            <a:r>
              <a:rPr kumimoji="0" lang="mr-IN" altLang="en-US" sz="2000" dirty="0" smtClean="0">
                <a:solidFill>
                  <a:schemeClr val="tx1"/>
                </a:solidFill>
                <a:latin typeface="Tekton" charset="0"/>
              </a:rPr>
              <a:t>…</a:t>
            </a:r>
            <a:endParaRPr kumimoji="0" lang="en-US" altLang="en-US" sz="2000" dirty="0">
              <a:solidFill>
                <a:schemeClr val="tx1"/>
              </a:solidFill>
              <a:latin typeface="Tekto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oog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5602" name="TextBox 6"/>
          <p:cNvSpPr txBox="1">
            <a:spLocks noChangeArrowheads="1"/>
          </p:cNvSpPr>
          <p:nvPr/>
        </p:nvSpPr>
        <p:spPr bwMode="auto">
          <a:xfrm>
            <a:off x="914400" y="814388"/>
            <a:ext cx="7684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ekton" charset="0"/>
              </a:rPr>
              <a:t>BUILD this Single Cell Battery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tester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with </a:t>
            </a:r>
            <a:r>
              <a:rPr kumimoji="0" lang="en-US" altLang="en-US" sz="2400" dirty="0" smtClean="0">
                <a:solidFill>
                  <a:schemeClr val="tx1"/>
                </a:solidFill>
                <a:latin typeface="Tekton" charset="0"/>
              </a:rPr>
              <a:t>this diagram!!</a:t>
            </a:r>
            <a:endParaRPr kumimoji="0" lang="en-US" altLang="en-US" sz="2400" dirty="0">
              <a:solidFill>
                <a:schemeClr val="tx1"/>
              </a:solidFill>
              <a:latin typeface="Tekton" charset="0"/>
            </a:endParaRPr>
          </a:p>
        </p:txBody>
      </p:sp>
      <p:pic>
        <p:nvPicPr>
          <p:cNvPr id="25603" name="Picture 3" descr="Project 6 Analog_breadboar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371600"/>
            <a:ext cx="70516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163" y="1676400"/>
            <a:ext cx="2611437" cy="18161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WARNING !! DON’T measure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anything &gt; 5 volts!!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AND watch POLARITY !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can damage ARDUINO!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40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Test by probing Ground,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Tekton" charset="0"/>
              </a:rPr>
              <a:t>+5 volts, and a 1.5 volt battery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or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 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1905000" y="909638"/>
            <a:ext cx="3827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Single Cell Battery tester</a:t>
            </a:r>
          </a:p>
        </p:txBody>
      </p:sp>
      <p:pic>
        <p:nvPicPr>
          <p:cNvPr id="26627" name="Picture 5" descr="Project 6 Analog_schemat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524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163" y="1676400"/>
            <a:ext cx="2622550" cy="95408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dirty="0">
                <a:solidFill>
                  <a:schemeClr val="tx1"/>
                </a:solidFill>
                <a:latin typeface="Tekton" charset="0"/>
              </a:rPr>
              <a:t>WARNING !! DON’T measure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dirty="0">
                <a:solidFill>
                  <a:schemeClr val="tx1"/>
                </a:solidFill>
                <a:latin typeface="Tekton" charset="0"/>
              </a:rPr>
              <a:t>anything &gt; 5 volts!!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dirty="0">
                <a:solidFill>
                  <a:schemeClr val="tx1"/>
                </a:solidFill>
                <a:latin typeface="Tekton" charset="0"/>
              </a:rPr>
              <a:t>AND watch POLARITY !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dirty="0">
                <a:solidFill>
                  <a:schemeClr val="tx1"/>
                </a:solidFill>
                <a:latin typeface="Tekton" charset="0"/>
              </a:rPr>
              <a:t>can damage ARDUINO!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rowd Laug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081514"/>
            <a:ext cx="8911414" cy="3293209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 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Assignment 3 PART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ADD to your sketch the following: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   1) READ a choice in from the keyboard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   2) USE switch-case choose either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	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battery checker for choice 1 or 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   alarm for choice 2 that just sounds your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    piezo buzzer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(2) </a:t>
            </a: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times for 1 second on 1 second off</a:t>
            </a:r>
            <a:r>
              <a:rPr kumimoji="0" lang="mr-IN" altLang="en-US" sz="1600" dirty="0" smtClean="0">
                <a:solidFill>
                  <a:schemeClr val="tx1"/>
                </a:solidFill>
                <a:latin typeface="Tekton" charset="0"/>
              </a:rPr>
              <a:t>…</a:t>
            </a:r>
            <a:endParaRPr kumimoji="0" lang="en-US" altLang="en-US" sz="1600" dirty="0" smtClean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 smtClean="0">
                <a:solidFill>
                  <a:schemeClr val="tx1"/>
                </a:solidFill>
                <a:latin typeface="Tekton" charset="0"/>
              </a:rPr>
              <a:t>Note these are not in the Blackboard Image or schematic!!</a:t>
            </a:r>
            <a:endParaRPr kumimoji="0" lang="en-US" altLang="en-US" sz="1600" dirty="0" smtClean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 err="1"/>
              <a:t>Serial.println</a:t>
            </a:r>
            <a:r>
              <a:rPr lang="en-US" sz="1600" dirty="0"/>
              <a:t>("Type '1' in Output window for Battery check,  '2’  for Alarm circuit; 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 dirty="0" smtClean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 dirty="0">
              <a:solidFill>
                <a:schemeClr val="tx1"/>
              </a:solidFill>
              <a:latin typeface="Tekto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oog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3403600" cy="1727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3284" y="3198674"/>
            <a:ext cx="7287380" cy="1754326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tx1"/>
                </a:solidFill>
                <a:latin typeface="Tekton" charset="0"/>
              </a:rPr>
              <a:t>  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Assignment 3 PART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SEE circuit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2A page 38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in your SIK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book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 </a:t>
            </a:r>
            <a:r>
              <a:rPr kumimoji="0" lang="mr-IN" altLang="en-US" sz="1800" dirty="0" smtClean="0">
                <a:solidFill>
                  <a:schemeClr val="tx1"/>
                </a:solidFill>
                <a:latin typeface="Tekton" charset="0"/>
              </a:rPr>
              <a:t>…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 hook PIEZO up just like 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LED </a:t>
            </a:r>
            <a:r>
              <a:rPr kumimoji="0" lang="mr-IN" altLang="en-US" sz="1800" dirty="0" smtClean="0">
                <a:solidFill>
                  <a:schemeClr val="tx1"/>
                </a:solidFill>
                <a:latin typeface="Tekton" charset="0"/>
              </a:rPr>
              <a:t>…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SUGGESTION </a:t>
            </a:r>
            <a:r>
              <a:rPr kumimoji="0" lang="mr-IN" altLang="en-US" sz="1800" dirty="0" smtClean="0">
                <a:solidFill>
                  <a:schemeClr val="tx1"/>
                </a:solidFill>
                <a:latin typeface="Tekton" charset="0"/>
              </a:rPr>
              <a:t>–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 Connect your 10K pot (5 v and 0 V on sides)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And use the middle pin as a variable voltage to check out sketch!!!</a:t>
            </a:r>
            <a:endParaRPr kumimoji="0" lang="en-US" altLang="en-US" sz="1800" dirty="0">
              <a:solidFill>
                <a:schemeClr val="tx1"/>
              </a:solidFill>
              <a:latin typeface="Tekto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64134"/>
            <a:ext cx="3568700" cy="1778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4" idx="2"/>
          </p:cNvCxnSpPr>
          <p:nvPr/>
        </p:nvCxnSpPr>
        <p:spPr bwMode="auto">
          <a:xfrm flipV="1">
            <a:off x="5105400" y="2942134"/>
            <a:ext cx="1174750" cy="1782266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oog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7110793" cy="1754326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tx1"/>
                </a:solidFill>
                <a:latin typeface="Tekton" charset="0"/>
              </a:rPr>
              <a:t>  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Assignment 3 PART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Is this experiment just contrived???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>
              <a:solidFill>
                <a:schemeClr val="tx1"/>
              </a:solidFill>
              <a:latin typeface="Tekto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WHEN </a:t>
            </a:r>
            <a:r>
              <a:rPr kumimoji="0" lang="en-US" altLang="en-US" sz="1800" dirty="0" smtClean="0">
                <a:solidFill>
                  <a:schemeClr val="tx1"/>
                </a:solidFill>
                <a:latin typeface="Tekton" charset="0"/>
              </a:rPr>
              <a:t>WOULD I EVER WANT TO USE AN ALARM LIKE THIS??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>
              <a:solidFill>
                <a:schemeClr val="tx1"/>
              </a:solidFill>
              <a:latin typeface="Tekt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oog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524000"/>
            <a:ext cx="63500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715000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Quiz # 1 on blackboard 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11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533400" y="1219200"/>
            <a:ext cx="180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ekton" charset="0"/>
              </a:rPr>
              <a:t>SO FAR ….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329875" y="1790700"/>
            <a:ext cx="7055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 smtClean="0"/>
              <a:t>Until </a:t>
            </a:r>
            <a:r>
              <a:rPr lang="en-US" sz="1600" dirty="0"/>
              <a:t>now, our sketches have been using digital electrical signals, </a:t>
            </a:r>
            <a:r>
              <a:rPr lang="en-US" sz="1600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	</a:t>
            </a:r>
            <a:r>
              <a:rPr lang="en-US" sz="1600" dirty="0" smtClean="0"/>
              <a:t>with </a:t>
            </a:r>
            <a:r>
              <a:rPr lang="en-US" sz="1600" dirty="0"/>
              <a:t>just two discrete </a:t>
            </a:r>
            <a:r>
              <a:rPr lang="en-US" sz="1600" dirty="0" smtClean="0"/>
              <a:t>levels</a:t>
            </a:r>
            <a:endParaRPr lang="en-US" sz="1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641513"/>
            <a:ext cx="4700326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kumimoji="0" lang="en-US" altLang="en-US" sz="1600" dirty="0">
                <a:solidFill>
                  <a:schemeClr val="tx1"/>
                </a:solidFill>
                <a:latin typeface="Tekton" charset="0"/>
              </a:rPr>
              <a:t> </a:t>
            </a:r>
            <a:r>
              <a:rPr lang="en-US" altLang="en-US" sz="1600" dirty="0" smtClean="0"/>
              <a:t>W</a:t>
            </a:r>
            <a:r>
              <a:rPr lang="en-US" sz="1600" dirty="0" smtClean="0"/>
              <a:t>e </a:t>
            </a:r>
            <a:r>
              <a:rPr lang="en-US" sz="1600" dirty="0"/>
              <a:t>used </a:t>
            </a:r>
            <a:r>
              <a:rPr lang="en-US" sz="1600" dirty="0" err="1"/>
              <a:t>digitalWrite</a:t>
            </a:r>
            <a:r>
              <a:rPr lang="en-US" sz="1600" dirty="0"/>
              <a:t>(pin, HIGH) and 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(pin</a:t>
            </a:r>
            <a:r>
              <a:rPr lang="en-US" sz="1600" dirty="0"/>
              <a:t>, LOW) to blink an LED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" y="3653913"/>
            <a:ext cx="6484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 smtClean="0"/>
              <a:t>A</a:t>
            </a:r>
            <a:r>
              <a:rPr lang="en-US" sz="1600" dirty="0" smtClean="0"/>
              <a:t>nd we used  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() to measure whether a digital pin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 smtClean="0"/>
              <a:t>       had </a:t>
            </a:r>
            <a:r>
              <a:rPr lang="en-US" sz="1600" dirty="0"/>
              <a:t>a voltage applied to it (HIGH) or not (LOW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0733" y="4596825"/>
            <a:ext cx="4294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 smtClean="0"/>
              <a:t>What is </a:t>
            </a:r>
            <a:r>
              <a:rPr lang="en-US" altLang="en-US" sz="1600" smtClean="0"/>
              <a:t>a visualization of these levels??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762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130300"/>
            <a:ext cx="6121400" cy="4584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457200" y="838200"/>
            <a:ext cx="80772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 Unlike </a:t>
            </a:r>
            <a:r>
              <a:rPr lang="en-US" sz="1600" dirty="0"/>
              <a:t>digital signals, analog signals can vary with </a:t>
            </a:r>
            <a:r>
              <a:rPr lang="en-US" sz="1600" dirty="0" smtClean="0"/>
              <a:t>an indefinite number </a:t>
            </a:r>
            <a:r>
              <a:rPr lang="en-US" sz="1600" dirty="0"/>
              <a:t>of steps between high and low.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For </a:t>
            </a:r>
            <a:r>
              <a:rPr lang="en-US" sz="1600" dirty="0"/>
              <a:t>example, Figure 4-29 shows an </a:t>
            </a:r>
            <a:r>
              <a:rPr lang="en-US" sz="1600" dirty="0" smtClean="0"/>
              <a:t>analog </a:t>
            </a:r>
            <a:r>
              <a:rPr lang="en-US" sz="1600" dirty="0"/>
              <a:t>signal of a sine wave.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Notice </a:t>
            </a:r>
            <a:r>
              <a:rPr lang="en-US" sz="1600" dirty="0"/>
              <a:t>in the </a:t>
            </a:r>
            <a:r>
              <a:rPr lang="en-US" sz="1600" dirty="0" smtClean="0"/>
              <a:t>figure </a:t>
            </a:r>
            <a:r>
              <a:rPr lang="en-US" sz="1600" dirty="0"/>
              <a:t>that as time progresses, </a:t>
            </a:r>
            <a:r>
              <a:rPr lang="en-US" sz="1600" dirty="0" smtClean="0"/>
              <a:t>the </a:t>
            </a:r>
            <a:r>
              <a:rPr lang="en-US" sz="1600" dirty="0"/>
              <a:t>voltage moves </a:t>
            </a:r>
            <a:r>
              <a:rPr lang="en-US" sz="1600" dirty="0" smtClean="0"/>
              <a:t>fluidly </a:t>
            </a:r>
            <a:r>
              <a:rPr lang="en-US" sz="1600" dirty="0"/>
              <a:t>between high and low levels.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567053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55126"/>
            <a:ext cx="3124200" cy="2485923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57200" y="838200"/>
            <a:ext cx="8077200" cy="28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</a:t>
            </a:r>
            <a:r>
              <a:rPr lang="en-US" sz="1600" dirty="0"/>
              <a:t> We </a:t>
            </a:r>
            <a:r>
              <a:rPr lang="en-US" sz="1600" dirty="0" smtClean="0"/>
              <a:t>can’t measure analog signals like digital </a:t>
            </a:r>
            <a:r>
              <a:rPr lang="mr-IN" sz="1600" dirty="0" smtClean="0"/>
              <a:t>…</a:t>
            </a:r>
            <a:r>
              <a:rPr lang="en-US" sz="1600" dirty="0" smtClean="0"/>
              <a:t> but we can check values </a:t>
            </a:r>
            <a:r>
              <a:rPr lang="en-US" sz="1600" dirty="0"/>
              <a:t>of an analog signal with our Arduino using the six analog inputs shown in Figure 4-30.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These </a:t>
            </a:r>
            <a:r>
              <a:rPr lang="en-US" sz="1600" dirty="0"/>
              <a:t>analog inputs can safely </a:t>
            </a:r>
            <a:r>
              <a:rPr lang="en-US" sz="1600" dirty="0" smtClean="0"/>
              <a:t>measure </a:t>
            </a:r>
            <a:r>
              <a:rPr lang="en-US" sz="1600" dirty="0"/>
              <a:t>voltages </a:t>
            </a:r>
            <a:r>
              <a:rPr lang="en-US" sz="1800" i="1" u="sng" dirty="0"/>
              <a:t>from 0 (GND) to no more than 5 V. 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Unlike </a:t>
            </a:r>
            <a:r>
              <a:rPr lang="en-US" sz="1600" dirty="0"/>
              <a:t>digital signals, analog signals can vary with </a:t>
            </a:r>
            <a:r>
              <a:rPr lang="en-US" sz="1600" dirty="0" smtClean="0"/>
              <a:t>an indefinite number </a:t>
            </a:r>
            <a:r>
              <a:rPr lang="en-US" sz="1600" dirty="0"/>
              <a:t>of steps between high and low.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IT582</a:t>
            </a:r>
            <a:endParaRPr lang="en-US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838200"/>
            <a:ext cx="8077200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</a:t>
            </a:r>
            <a:r>
              <a:rPr lang="en-US" sz="1600" dirty="0"/>
              <a:t> If you use the function </a:t>
            </a:r>
            <a:r>
              <a:rPr lang="en-US" sz="1600" dirty="0" err="1"/>
              <a:t>analogRead</a:t>
            </a:r>
            <a:r>
              <a:rPr lang="en-US" sz="1600" dirty="0"/>
              <a:t>(), then the Arduino will return a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number </a:t>
            </a:r>
            <a:r>
              <a:rPr lang="en-US" sz="1600" dirty="0"/>
              <a:t>between 0 and 1,023 in proportion to the voltage applied to the </a:t>
            </a:r>
            <a:r>
              <a:rPr lang="en-US" sz="1600" dirty="0" smtClean="0"/>
              <a:t>pin..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For example, you might use </a:t>
            </a:r>
            <a:r>
              <a:rPr lang="en-US" sz="1600" dirty="0" err="1"/>
              <a:t>analogRead</a:t>
            </a:r>
            <a:r>
              <a:rPr lang="en-US" sz="1600" dirty="0"/>
              <a:t>() to store the value of analog pin zero in the integer variable a: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a = </a:t>
            </a:r>
            <a:r>
              <a:rPr lang="en-US" sz="1600" dirty="0" err="1"/>
              <a:t>analogRead</a:t>
            </a:r>
            <a:r>
              <a:rPr lang="en-US" sz="1600" dirty="0"/>
              <a:t>(0); // read analog input pin 0 (A0) 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    // </a:t>
            </a:r>
            <a:r>
              <a:rPr lang="en-US" sz="1600" dirty="0"/>
              <a:t>returns 0 to </a:t>
            </a:r>
            <a:r>
              <a:rPr lang="en-US" sz="1600" dirty="0" smtClean="0"/>
              <a:t>1023, </a:t>
            </a:r>
            <a:r>
              <a:rPr lang="en-US" sz="1600" dirty="0"/>
              <a:t>usually 0.000 to 4.995 volts 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305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IF</a:t>
            </a:r>
            <a:endParaRPr lang="en-US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838200"/>
            <a:ext cx="8305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 We’ve used the IF statement to compare two values and ACT on the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comparison: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if </a:t>
            </a:r>
            <a:r>
              <a:rPr lang="en-US" sz="1600" dirty="0"/>
              <a:t>( </a:t>
            </a:r>
            <a:r>
              <a:rPr lang="en-US" sz="1600" dirty="0" err="1"/>
              <a:t>digitalRead</a:t>
            </a:r>
            <a:r>
              <a:rPr lang="en-US" sz="1600" dirty="0"/>
              <a:t>(BUTTON) == HIGH )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	{ </a:t>
            </a:r>
            <a:r>
              <a:rPr lang="en-US" sz="1600" dirty="0" err="1"/>
              <a:t>digitalWrite</a:t>
            </a:r>
            <a:r>
              <a:rPr lang="en-US" sz="1600" dirty="0"/>
              <a:t>(LED, HIGH); }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	else 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{ </a:t>
            </a:r>
            <a:r>
              <a:rPr lang="en-US" sz="1600" dirty="0" err="1"/>
              <a:t>digitalWrite</a:t>
            </a:r>
            <a:r>
              <a:rPr lang="en-US" sz="1600" dirty="0"/>
              <a:t>(LED, LOW); } } 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164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Physical Computing – </a:t>
            </a:r>
            <a:r>
              <a:rPr lang="en-US" altLang="en-US" dirty="0" smtClean="0"/>
              <a:t>Switch - case</a:t>
            </a:r>
            <a:endParaRPr lang="en-US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838200"/>
            <a:ext cx="8305800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ã"/>
              <a:defRPr kumimoji="1" sz="2800">
                <a:solidFill>
                  <a:schemeClr val="accent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charset="2"/>
              <a:buChar char="l"/>
              <a:defRPr kumimoji="1" sz="2300">
                <a:solidFill>
                  <a:schemeClr val="hlink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1600" dirty="0" smtClean="0"/>
              <a:t> -</a:t>
            </a:r>
            <a:r>
              <a:rPr lang="en-US" sz="1600" dirty="0"/>
              <a:t> T</a:t>
            </a:r>
            <a:r>
              <a:rPr lang="en-US" sz="1600" dirty="0" smtClean="0"/>
              <a:t>o </a:t>
            </a:r>
            <a:r>
              <a:rPr lang="en-US" sz="1600" dirty="0"/>
              <a:t>compare two or more variables, </a:t>
            </a:r>
            <a:r>
              <a:rPr lang="en-US" sz="1600" dirty="0" smtClean="0"/>
              <a:t>it’s better </a:t>
            </a:r>
            <a:r>
              <a:rPr lang="en-US" sz="1600" dirty="0"/>
              <a:t>to use a switch-case </a:t>
            </a:r>
            <a:r>
              <a:rPr lang="en-US" sz="1600" dirty="0" smtClean="0"/>
              <a:t>statement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instead of an if-then </a:t>
            </a:r>
            <a:r>
              <a:rPr lang="en-US" sz="1600" dirty="0" smtClean="0"/>
              <a:t>statement </a:t>
            </a:r>
            <a:r>
              <a:rPr lang="mr-IN" sz="1600" dirty="0" smtClean="0"/>
              <a:t>–</a:t>
            </a:r>
            <a:r>
              <a:rPr lang="en-US" sz="1600" dirty="0" smtClean="0"/>
              <a:t> much cleaner!!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  - Switch-Case </a:t>
            </a:r>
            <a:r>
              <a:rPr lang="en-US" sz="1600" dirty="0"/>
              <a:t>statements can make an </a:t>
            </a:r>
            <a:r>
              <a:rPr lang="en-US" sz="1600" dirty="0" smtClean="0"/>
              <a:t>indefinite </a:t>
            </a:r>
            <a:r>
              <a:rPr lang="en-US" sz="1600" dirty="0"/>
              <a:t>number of comparisons and run code when the comparison is found to be true. 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    - For </a:t>
            </a:r>
            <a:r>
              <a:rPr lang="en-US" sz="1600" dirty="0"/>
              <a:t>example, if we had the integer variable xx with a possible value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of </a:t>
            </a:r>
            <a:r>
              <a:rPr lang="en-US" sz="1600" dirty="0"/>
              <a:t>1, 2, or 3 and we wanted to run certain code based on whether a value was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</a:t>
            </a:r>
            <a:r>
              <a:rPr lang="en-US" sz="1600" dirty="0"/>
              <a:t>, 2, or 3, then we could use code like the following to replace </a:t>
            </a:r>
            <a:r>
              <a:rPr lang="en-US" sz="1600" dirty="0" smtClean="0"/>
              <a:t>an </a:t>
            </a:r>
            <a:r>
              <a:rPr lang="en-US" sz="1600" dirty="0"/>
              <a:t>if-then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statement</a:t>
            </a:r>
            <a:r>
              <a:rPr lang="en-US" sz="1600" dirty="0"/>
              <a:t>: 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4410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943</Words>
  <Application>Microsoft Macintosh PowerPoint</Application>
  <PresentationFormat>Letter Paper (8.5x11 in)</PresentationFormat>
  <Paragraphs>173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Narrow</vt:lpstr>
      <vt:lpstr>Comic Sans MS</vt:lpstr>
      <vt:lpstr>ＭＳ Ｐゴシック</vt:lpstr>
      <vt:lpstr>Tahoma</vt:lpstr>
      <vt:lpstr>Tekton</vt:lpstr>
      <vt:lpstr>Times New Roman</vt:lpstr>
      <vt:lpstr>Wingdings</vt:lpstr>
      <vt:lpstr>Wingdings 2</vt:lpstr>
      <vt:lpstr>proposal</vt:lpstr>
      <vt:lpstr>IT 582 - Summer 2018   Physical Computing The Internet of “Things” Week 3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  <vt:lpstr>Physical Computing – IF</vt:lpstr>
      <vt:lpstr>Physical Computing – Switch - case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  <vt:lpstr>PowerPoint Presentation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  <vt:lpstr>Physical Computing – IT582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582 - Fall 2014   Physical Computing The Internet of “Things” Week 3</dc:title>
  <dc:subject>Comp 411 -- Spring 2011</dc:subject>
  <dc:creator>xsoccer1@yahoo.com</dc:creator>
  <cp:keywords/>
  <dc:description/>
  <cp:lastModifiedBy>Tom Becker</cp:lastModifiedBy>
  <cp:revision>78</cp:revision>
  <cp:lastPrinted>2014-01-16T17:19:12Z</cp:lastPrinted>
  <dcterms:created xsi:type="dcterms:W3CDTF">2015-09-16T22:52:02Z</dcterms:created>
  <dcterms:modified xsi:type="dcterms:W3CDTF">2018-06-05T19:06:10Z</dcterms:modified>
  <cp:category/>
</cp:coreProperties>
</file>