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7" r:id="rId4"/>
    <p:sldId id="268" r:id="rId5"/>
    <p:sldId id="262" r:id="rId6"/>
    <p:sldId id="263" r:id="rId7"/>
    <p:sldId id="264" r:id="rId8"/>
    <p:sldId id="265" r:id="rId9"/>
    <p:sldId id="266" r:id="rId10"/>
    <p:sldId id="272" r:id="rId11"/>
    <p:sldId id="273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-10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1F4D0-0E3F-4FFB-8776-FEEABE37CF6B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B22F-146D-467A-8623-6670CCA229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B22F-146D-467A-8623-6670CCA229C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B22F-146D-467A-8623-6670CCA229C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B22F-146D-467A-8623-6670CCA229C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边界的处理</a:t>
            </a:r>
            <a:r>
              <a:rPr lang="en-US" altLang="zh-CN" sz="2400" b="1"/>
              <a:t>-padding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、复制边缘后，按照原方式进行，输出结果图大小不变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863" y="1962150"/>
            <a:ext cx="67722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5400000" flipH="1" flipV="1">
            <a:off x="1071538" y="4500570"/>
            <a:ext cx="785818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662" y="521495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复制的边缘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43174" y="5000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原本的图像</a:t>
            </a:r>
          </a:p>
        </p:txBody>
      </p:sp>
      <p:cxnSp>
        <p:nvCxnSpPr>
          <p:cNvPr id="15" name="直接箭头连接符 14"/>
          <p:cNvCxnSpPr>
            <a:stCxn id="13" idx="0"/>
          </p:cNvCxnSpPr>
          <p:nvPr/>
        </p:nvCxnSpPr>
        <p:spPr>
          <a:xfrm rot="16200000" flipV="1">
            <a:off x="2656410" y="4344458"/>
            <a:ext cx="1071570" cy="2407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6036479" y="4393413"/>
            <a:ext cx="92869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0760" y="49291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卷积核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43174" y="592933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边缘扩展</a:t>
            </a:r>
            <a:r>
              <a:rPr lang="en-US" altLang="zh-CN"/>
              <a:t>1</a:t>
            </a:r>
            <a:r>
              <a:rPr lang="zh-CN" altLang="en-US"/>
              <a:t>，记为</a:t>
            </a:r>
            <a:r>
              <a:rPr lang="en-US" altLang="zh-CN"/>
              <a:t>padding=1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卷积神经网络</a:t>
            </a:r>
            <a:r>
              <a:rPr lang="en-US" altLang="zh-CN" sz="2400" b="1"/>
              <a:t>(</a:t>
            </a:r>
            <a:r>
              <a:rPr lang="en-US" sz="2400"/>
              <a:t>Convolutional Neural Networks</a:t>
            </a:r>
            <a:r>
              <a:rPr lang="zh-CN" altLang="en-US" sz="2400"/>
              <a:t>，</a:t>
            </a:r>
            <a:r>
              <a:rPr lang="en-US" altLang="zh-CN" sz="2400"/>
              <a:t>CNN</a:t>
            </a:r>
            <a:r>
              <a:rPr lang="en-US" sz="2400"/>
              <a:t>)</a:t>
            </a:r>
            <a:r>
              <a:rPr lang="zh-CN" altLang="en-US" sz="2400"/>
              <a:t>中的卷积</a:t>
            </a:r>
            <a:endParaRPr lang="en-US" altLang="zh-CN" sz="2400" b="1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552" y="1072434"/>
            <a:ext cx="4937218" cy="428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008029" y="1143872"/>
            <a:ext cx="1857388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rot="16200000" flipV="1">
            <a:off x="1865153" y="4644334"/>
            <a:ext cx="200026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9734" y="5714128"/>
            <a:ext cx="44241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这里的卷积核，</a:t>
            </a:r>
            <a:r>
              <a:rPr lang="zh-CN" altLang="en-US" sz="1400" b="1" dirty="0">
                <a:solidFill>
                  <a:srgbClr val="FF0000"/>
                </a:solidFill>
              </a:rPr>
              <a:t>作为可学习的参数</a:t>
            </a:r>
            <a:r>
              <a:rPr lang="zh-CN" altLang="en-US" sz="1400" dirty="0"/>
              <a:t>，则</a:t>
            </a:r>
            <a:r>
              <a:rPr lang="en-US" altLang="zh-CN" sz="1400" dirty="0"/>
              <a:t>param</a:t>
            </a:r>
            <a:r>
              <a:rPr lang="zh-CN" altLang="en-US" sz="1400" dirty="0"/>
              <a:t>是维度为</a:t>
            </a:r>
            <a:endParaRPr lang="en-US" altLang="zh-CN" sz="1400" dirty="0"/>
          </a:p>
          <a:p>
            <a:r>
              <a:rPr lang="en-US" altLang="zh-CN" sz="1400" dirty="0" err="1"/>
              <a:t>num_output</a:t>
            </a:r>
            <a:r>
              <a:rPr lang="en-US" altLang="zh-CN" sz="1400" dirty="0"/>
              <a:t> x </a:t>
            </a:r>
            <a:r>
              <a:rPr lang="en-US" altLang="zh-CN" sz="1400" dirty="0" err="1"/>
              <a:t>num_input</a:t>
            </a:r>
            <a:r>
              <a:rPr lang="en-US" altLang="zh-CN" sz="1400" dirty="0"/>
              <a:t> x </a:t>
            </a:r>
            <a:r>
              <a:rPr lang="en-US" altLang="zh-CN" sz="1400" dirty="0" err="1"/>
              <a:t>kernel_height</a:t>
            </a:r>
            <a:r>
              <a:rPr lang="en-US" altLang="zh-CN" sz="1400" dirty="0"/>
              <a:t> x </a:t>
            </a:r>
            <a:r>
              <a:rPr lang="en-US" altLang="zh-CN" sz="1400" dirty="0" err="1"/>
              <a:t>kernel_width</a:t>
            </a:r>
            <a:endParaRPr lang="en-US" altLang="zh-CN" sz="1400" dirty="0"/>
          </a:p>
          <a:p>
            <a:r>
              <a:rPr lang="zh-CN" altLang="en-US" sz="1400" dirty="0"/>
              <a:t>的</a:t>
            </a:r>
            <a:r>
              <a:rPr lang="en-US" altLang="zh-CN" sz="1400" dirty="0"/>
              <a:t>Tensor</a:t>
            </a:r>
            <a:r>
              <a:rPr lang="zh-CN" altLang="en-US" sz="1400" dirty="0"/>
              <a:t>（张量）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2B91C-C33E-47AC-8AB8-682BF3E77ED2}"/>
              </a:ext>
            </a:extLst>
          </p:cNvPr>
          <p:cNvSpPr txBox="1"/>
          <p:nvPr/>
        </p:nvSpPr>
        <p:spPr>
          <a:xfrm>
            <a:off x="5333894" y="1072434"/>
            <a:ext cx="37641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一些打死也要记住的结论：</a:t>
            </a:r>
            <a:endParaRPr lang="en-US" altLang="zh-CN" b="1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有多少</a:t>
            </a:r>
            <a:r>
              <a:rPr lang="zh-CN" altLang="en-US" b="1" dirty="0">
                <a:solidFill>
                  <a:srgbClr val="FF0000"/>
                </a:solidFill>
              </a:rPr>
              <a:t>组</a:t>
            </a:r>
            <a:r>
              <a:rPr lang="zh-CN" altLang="en-US" dirty="0"/>
              <a:t>卷积，输出就有多少个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通道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卷积核的通道数与输入的通道数</a:t>
            </a:r>
            <a:endParaRPr lang="en-US" altLang="zh-CN" dirty="0"/>
          </a:p>
          <a:p>
            <a:r>
              <a:rPr lang="zh-CN" altLang="en-US" dirty="0"/>
              <a:t>一致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b="1" dirty="0">
                <a:solidFill>
                  <a:srgbClr val="FF0000"/>
                </a:solidFill>
              </a:rPr>
              <a:t>每一组</a:t>
            </a:r>
            <a:r>
              <a:rPr lang="zh-CN" altLang="en-US" dirty="0"/>
              <a:t>卷积配有一个偏置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输出尺寸</a:t>
            </a:r>
            <a:endParaRPr lang="en-US" altLang="zh-CN" dirty="0"/>
          </a:p>
          <a:p>
            <a:r>
              <a:rPr lang="en-US" altLang="zh-CN" dirty="0"/>
              <a:t>= (</a:t>
            </a:r>
            <a:r>
              <a:rPr lang="zh-CN" altLang="en-US" dirty="0"/>
              <a:t>输入尺寸 </a:t>
            </a:r>
            <a:r>
              <a:rPr lang="en-US" altLang="zh-CN" dirty="0"/>
              <a:t>+ 2P – K) // S + 1</a:t>
            </a:r>
          </a:p>
          <a:p>
            <a:endParaRPr lang="en-US" altLang="zh-CN" dirty="0"/>
          </a:p>
          <a:p>
            <a:r>
              <a:rPr lang="en-US" altLang="zh-CN" dirty="0"/>
              <a:t>5. Parameter </a:t>
            </a:r>
            <a:r>
              <a:rPr lang="zh-CN" altLang="en-US" dirty="0"/>
              <a:t>维度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输出通道</a:t>
            </a:r>
            <a:r>
              <a:rPr lang="en-US" altLang="zh-CN" dirty="0"/>
              <a:t>, </a:t>
            </a:r>
            <a:r>
              <a:rPr lang="zh-CN" altLang="en-US" dirty="0"/>
              <a:t>输入通道，</a:t>
            </a:r>
            <a:r>
              <a:rPr lang="en-US" altLang="zh-CN" dirty="0" err="1"/>
              <a:t>kh</a:t>
            </a:r>
            <a:r>
              <a:rPr lang="en-US" altLang="zh-CN" dirty="0"/>
              <a:t>, kw</a:t>
            </a:r>
          </a:p>
          <a:p>
            <a:endParaRPr lang="en-US" altLang="zh-CN" dirty="0"/>
          </a:p>
          <a:p>
            <a:r>
              <a:rPr lang="zh-CN" altLang="en-US" dirty="0"/>
              <a:t>！！但是</a:t>
            </a:r>
            <a:r>
              <a:rPr lang="en-US" altLang="zh-CN" dirty="0" err="1"/>
              <a:t>Pytorch</a:t>
            </a:r>
            <a:r>
              <a:rPr lang="en-US" altLang="zh-CN" dirty="0"/>
              <a:t> conv2d </a:t>
            </a:r>
            <a:r>
              <a:rPr lang="zh-CN" altLang="en-US" dirty="0"/>
              <a:t>不是的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阶张量，为标量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阶张量，为向量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阶张量，为矩阵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可以想成 点 线 面 体的关系</a:t>
            </a:r>
            <a:endParaRPr lang="en-US" altLang="zh-CN" dirty="0"/>
          </a:p>
          <a:p>
            <a:r>
              <a:rPr lang="zh-CN" altLang="en-US" dirty="0"/>
              <a:t>张量的阶，也是张量的秩（与矩阵阶和秩定义没关系）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357166"/>
            <a:ext cx="171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张量 </a:t>
            </a:r>
            <a:r>
              <a:rPr lang="en-US" altLang="zh-CN" sz="2400" b="1"/>
              <a:t>Tensor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卷积神经网络</a:t>
            </a:r>
            <a:r>
              <a:rPr lang="en-US" altLang="zh-CN" sz="2400" b="1"/>
              <a:t>(</a:t>
            </a:r>
            <a:r>
              <a:rPr lang="en-US" sz="2400"/>
              <a:t>Convolutional Neural Networks</a:t>
            </a:r>
            <a:r>
              <a:rPr lang="zh-CN" altLang="en-US" sz="2400"/>
              <a:t>，</a:t>
            </a:r>
            <a:r>
              <a:rPr lang="en-US" altLang="zh-CN" sz="2400"/>
              <a:t>CNN</a:t>
            </a:r>
            <a:r>
              <a:rPr lang="en-US" sz="2400"/>
              <a:t>)</a:t>
            </a:r>
            <a:r>
              <a:rPr lang="zh-CN" altLang="en-US" sz="2400"/>
              <a:t>中的卷积</a:t>
            </a:r>
            <a:endParaRPr lang="en-US" altLang="zh-CN" sz="2400" b="1"/>
          </a:p>
        </p:txBody>
      </p:sp>
      <p:sp>
        <p:nvSpPr>
          <p:cNvPr id="3" name="TextBox 2"/>
          <p:cNvSpPr txBox="1"/>
          <p:nvPr/>
        </p:nvSpPr>
        <p:spPr>
          <a:xfrm>
            <a:off x="913928" y="1340768"/>
            <a:ext cx="6845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输出的图像尺寸 </a:t>
            </a:r>
            <a:r>
              <a:rPr lang="en-US" altLang="zh-CN" dirty="0"/>
              <a:t>= (</a:t>
            </a:r>
            <a:r>
              <a:rPr lang="zh-CN" altLang="en-US" dirty="0"/>
              <a:t>输入尺寸 </a:t>
            </a:r>
            <a:r>
              <a:rPr lang="en-US" altLang="zh-CN" dirty="0"/>
              <a:t>+ 2 * padding – </a:t>
            </a:r>
            <a:r>
              <a:rPr lang="en-US" altLang="zh-CN" dirty="0" err="1"/>
              <a:t>kernel_size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en-US" altLang="zh-CN" dirty="0"/>
              <a:t>stride + 1</a:t>
            </a:r>
          </a:p>
          <a:p>
            <a:r>
              <a:rPr lang="en-US" altLang="zh-CN" dirty="0"/>
              <a:t>Out = in – </a:t>
            </a:r>
            <a:r>
              <a:rPr lang="en-US" altLang="zh-CN" dirty="0" err="1"/>
              <a:t>k_size</a:t>
            </a:r>
            <a:r>
              <a:rPr lang="en-US" altLang="zh-CN" dirty="0"/>
              <a:t> + 1   -&gt;   in – out  - 1 = </a:t>
            </a:r>
            <a:r>
              <a:rPr lang="en-US" altLang="zh-CN" dirty="0" err="1"/>
              <a:t>k_size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考虑如果除不尽，怎么考虑？都可以，但是一般我们要一以贯之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7DF58-1449-41F6-A26C-CC3CF3DE74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07" y="2472700"/>
            <a:ext cx="6228184" cy="3352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153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357166"/>
            <a:ext cx="846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卷积神经网络</a:t>
            </a:r>
            <a:r>
              <a:rPr lang="en-US" altLang="zh-CN" sz="2400" b="1" dirty="0"/>
              <a:t>-Group</a:t>
            </a:r>
            <a:r>
              <a:rPr lang="zh-CN" altLang="en-US" sz="2400" b="1" dirty="0"/>
              <a:t>（开开眼界，</a:t>
            </a:r>
            <a:r>
              <a:rPr lang="en-US" altLang="zh-CN" sz="2400" b="1" dirty="0" err="1"/>
              <a:t>pytorch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api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会有这个选项）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14480" y="58578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标准卷积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6446" y="5786454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Group</a:t>
            </a:r>
            <a:r>
              <a:rPr lang="zh-CN" altLang="en-US"/>
              <a:t>卷积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cuijiahua.com/wp-content/uploads/2018/01/dl_3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2"/>
            <a:ext cx="6667500" cy="18383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282" y="357166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由</a:t>
            </a:r>
            <a:r>
              <a:rPr lang="en-US" altLang="zh-CN" sz="2400" b="1"/>
              <a:t>CNN</a:t>
            </a:r>
            <a:r>
              <a:rPr lang="zh-CN" altLang="en-US" sz="2400" b="1"/>
              <a:t>堆叠成的</a:t>
            </a:r>
            <a:r>
              <a:rPr lang="en-US" altLang="zh-CN" sz="2400" b="1"/>
              <a:t>NN</a:t>
            </a:r>
            <a:r>
              <a:rPr lang="zh-CN" altLang="en-US" sz="2400" b="1"/>
              <a:t>，</a:t>
            </a:r>
            <a:r>
              <a:rPr lang="en-US" altLang="zh-CN" sz="2400" b="1"/>
              <a:t>CNN</a:t>
            </a: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4714876" y="2071678"/>
            <a:ext cx="1428760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00694" y="857232"/>
            <a:ext cx="224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Full connection</a:t>
            </a:r>
          </a:p>
          <a:p>
            <a:r>
              <a:rPr lang="zh-CN" altLang="en-US"/>
              <a:t>全连接 </a:t>
            </a:r>
            <a:r>
              <a:rPr lang="en-US" altLang="zh-CN"/>
              <a:t>-&gt; LinearLayer</a:t>
            </a:r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7143F-DE49-4B80-B5EB-1849A43F4EB1}"/>
              </a:ext>
            </a:extLst>
          </p:cNvPr>
          <p:cNvSpPr txBox="1"/>
          <p:nvPr/>
        </p:nvSpPr>
        <p:spPr>
          <a:xfrm>
            <a:off x="1763688" y="4481507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32 – 28 – 1 = 3</a:t>
            </a:r>
            <a:endParaRPr lang="zh-CN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150AC-F5C5-4D7E-A778-ED2F07313E20}"/>
              </a:ext>
            </a:extLst>
          </p:cNvPr>
          <p:cNvSpPr txBox="1"/>
          <p:nvPr/>
        </p:nvSpPr>
        <p:spPr>
          <a:xfrm>
            <a:off x="539552" y="1428736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Ksize</a:t>
            </a:r>
            <a:r>
              <a:rPr lang="en-US" altLang="zh-CN" dirty="0"/>
              <a:t> = In – out – 1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03566-4D52-439C-87B8-691D38C2BD16}"/>
              </a:ext>
            </a:extLst>
          </p:cNvPr>
          <p:cNvCxnSpPr/>
          <p:nvPr/>
        </p:nvCxnSpPr>
        <p:spPr>
          <a:xfrm flipV="1">
            <a:off x="5796136" y="4077072"/>
            <a:ext cx="72008" cy="864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129844-FCD3-42D4-B1A5-819583DF4E23}"/>
              </a:ext>
            </a:extLst>
          </p:cNvPr>
          <p:cNvSpPr txBox="1"/>
          <p:nvPr/>
        </p:nvSpPr>
        <p:spPr>
          <a:xfrm>
            <a:off x="5374946" y="5053812"/>
            <a:ext cx="28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Flatten(</a:t>
            </a:r>
            <a:r>
              <a:rPr lang="zh-CN" altLang="en-US" dirty="0"/>
              <a:t>先开开眼界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7786710" cy="129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14282" y="357166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边界的处理</a:t>
            </a:r>
            <a:r>
              <a:rPr lang="en-US" altLang="zh-CN" sz="2400" b="1"/>
              <a:t>-padding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549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、填充</a:t>
            </a:r>
            <a:r>
              <a:rPr lang="en-US" altLang="zh-CN"/>
              <a:t>0</a:t>
            </a:r>
            <a:r>
              <a:rPr lang="zh-CN" altLang="en-US"/>
              <a:t>后，按照原方式进行，输出结果图大小不变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642910" y="4357694"/>
            <a:ext cx="1357322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472" y="5143512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填充</a:t>
            </a:r>
            <a:r>
              <a:rPr lang="en-US" altLang="zh-CN" sz="1600"/>
              <a:t>0</a:t>
            </a:r>
            <a:r>
              <a:rPr lang="zh-CN" altLang="en-US" sz="1600"/>
              <a:t>的边缘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8794" y="50720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原本的图像</a:t>
            </a:r>
          </a:p>
        </p:txBody>
      </p:sp>
      <p:cxnSp>
        <p:nvCxnSpPr>
          <p:cNvPr id="15" name="直接箭头连接符 14"/>
          <p:cNvCxnSpPr>
            <a:stCxn id="13" idx="0"/>
          </p:cNvCxnSpPr>
          <p:nvPr/>
        </p:nvCxnSpPr>
        <p:spPr>
          <a:xfrm rot="16200000" flipV="1">
            <a:off x="1513402" y="3987268"/>
            <a:ext cx="1500198" cy="669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V="1">
            <a:off x="4071934" y="3929066"/>
            <a:ext cx="785818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6248" y="4429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卷积核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0892" y="55721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这种很常用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3174" y="592933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边缘扩展</a:t>
            </a:r>
            <a:r>
              <a:rPr lang="en-US" altLang="zh-CN"/>
              <a:t>1</a:t>
            </a:r>
            <a:r>
              <a:rPr lang="zh-CN" altLang="en-US"/>
              <a:t>，记为</a:t>
            </a:r>
            <a:r>
              <a:rPr lang="en-US" altLang="zh-CN"/>
              <a:t>padding=1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1630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步长</a:t>
            </a:r>
            <a:r>
              <a:rPr lang="en-US" altLang="zh-CN" sz="2400" b="1"/>
              <a:t>-stride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4828" y="1428736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step1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86266" y="2857496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step2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86266" y="442913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step3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86266" y="585789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step4</a:t>
            </a:r>
            <a:endParaRPr lang="zh-CN" altLang="en-US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734512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24" y="2285992"/>
            <a:ext cx="7444110" cy="138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782" y="3706980"/>
            <a:ext cx="7598804" cy="136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143512"/>
            <a:ext cx="7572428" cy="1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428992" y="714356"/>
            <a:ext cx="272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这里</a:t>
            </a:r>
            <a:r>
              <a:rPr lang="en-US" altLang="zh-CN"/>
              <a:t>padding = 1, stride = 2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187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膨胀</a:t>
            </a:r>
            <a:r>
              <a:rPr lang="en-US" altLang="zh-CN" sz="2400" b="1"/>
              <a:t>-dilation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8992" y="714356"/>
            <a:ext cx="279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这里</a:t>
            </a:r>
            <a:r>
              <a:rPr lang="en-US" altLang="zh-CN"/>
              <a:t>padding = 1, dilation=2</a:t>
            </a:r>
            <a:endParaRPr lang="zh-CN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2609850"/>
            <a:ext cx="78009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图像上的效果</a:t>
            </a:r>
            <a:endParaRPr lang="en-US" altLang="zh-CN" sz="2400" b="1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320723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28604"/>
            <a:ext cx="381933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3214686"/>
            <a:ext cx="3116301" cy="346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57290" y="5429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4810" y="40005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拉普拉斯核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8148" y="56435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高斯核</a:t>
            </a:r>
            <a:endParaRPr lang="en-US" altLang="zh-CN"/>
          </a:p>
          <a:p>
            <a:r>
              <a:rPr lang="zh-CN" altLang="en-US"/>
              <a:t>高斯模糊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5716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卷积的实现</a:t>
            </a:r>
            <a:endParaRPr lang="en-US" altLang="zh-CN" sz="2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03486-BA95-412E-ACF9-07B4CDB05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5" y="1302836"/>
            <a:ext cx="8657070" cy="42523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卷积神经网络</a:t>
            </a:r>
            <a:r>
              <a:rPr lang="en-US" altLang="zh-CN" sz="2400" b="1"/>
              <a:t>(</a:t>
            </a:r>
            <a:r>
              <a:rPr lang="en-US" sz="2400"/>
              <a:t>Convolutional Neural Networks</a:t>
            </a:r>
            <a:r>
              <a:rPr lang="zh-CN" altLang="en-US" sz="2400"/>
              <a:t>，</a:t>
            </a:r>
            <a:r>
              <a:rPr lang="en-US" altLang="zh-CN" sz="2400"/>
              <a:t>CNN</a:t>
            </a:r>
            <a:r>
              <a:rPr lang="en-US" sz="2400"/>
              <a:t>)</a:t>
            </a:r>
            <a:r>
              <a:rPr lang="zh-CN" altLang="en-US" sz="2400"/>
              <a:t>中的卷积</a:t>
            </a:r>
            <a:endParaRPr lang="en-US" altLang="zh-CN" sz="2400" b="1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071546"/>
            <a:ext cx="5143536" cy="428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57150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输入的多通道图像</a:t>
            </a:r>
            <a:endParaRPr lang="en-US" altLang="zh-CN" sz="1400"/>
          </a:p>
          <a:p>
            <a:r>
              <a:rPr lang="en-US" altLang="zh-CN" sz="1400"/>
              <a:t>7x7x3</a:t>
            </a:r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rot="5400000" flipH="1" flipV="1">
            <a:off x="1369623" y="5155846"/>
            <a:ext cx="571499" cy="546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8" y="6524976"/>
            <a:ext cx="47863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卷积神经网络的历史：</a:t>
            </a:r>
            <a:r>
              <a: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https://www.jiqizhixin.com/articles/2019-05-27-4</a:t>
            </a:r>
            <a:endParaRPr lang="zh-CN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488" y="5572140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第一组</a:t>
            </a:r>
            <a:r>
              <a:rPr lang="zh-CN" altLang="en-US" sz="1200"/>
              <a:t>卷积核，对应</a:t>
            </a:r>
            <a:r>
              <a:rPr lang="en-US" altLang="zh-CN" sz="1200"/>
              <a:t>3</a:t>
            </a:r>
            <a:r>
              <a:rPr lang="zh-CN" altLang="en-US" sz="1200"/>
              <a:t>个输入通道，共</a:t>
            </a:r>
            <a:r>
              <a:rPr lang="en-US" altLang="zh-CN" sz="1200"/>
              <a:t>3</a:t>
            </a:r>
            <a:r>
              <a:rPr lang="zh-CN" altLang="en-US" sz="1200"/>
              <a:t>个</a:t>
            </a:r>
            <a:r>
              <a:rPr lang="en-US" altLang="zh-CN" sz="1200"/>
              <a:t>3x3</a:t>
            </a:r>
            <a:r>
              <a:rPr lang="zh-CN" altLang="en-US" sz="1200"/>
              <a:t>卷积。</a:t>
            </a:r>
            <a:endParaRPr lang="en-US" altLang="zh-CN" sz="1200"/>
          </a:p>
          <a:p>
            <a:r>
              <a:rPr lang="zh-CN" altLang="en-US" sz="1200"/>
              <a:t>结果映射到输出的</a:t>
            </a:r>
            <a:r>
              <a:rPr lang="zh-CN" altLang="en-US" sz="1200" b="1">
                <a:solidFill>
                  <a:srgbClr val="FF0000"/>
                </a:solidFill>
              </a:rPr>
              <a:t>第一个</a:t>
            </a:r>
            <a:r>
              <a:rPr lang="zh-CN" altLang="en-US" sz="1200"/>
              <a:t>通道上</a:t>
            </a:r>
            <a:endParaRPr lang="en-US" altLang="zh-CN" sz="120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2589596" y="4339834"/>
            <a:ext cx="2357454" cy="107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V="1">
            <a:off x="3714744" y="3429000"/>
            <a:ext cx="400052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4942" y="5572140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输出结果，是多个卷积核结果的累加，再加上偏置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DD2B6-1FBF-41BC-BF77-A6A34A395C68}"/>
              </a:ext>
            </a:extLst>
          </p:cNvPr>
          <p:cNvSpPr txBox="1"/>
          <p:nvPr/>
        </p:nvSpPr>
        <p:spPr>
          <a:xfrm>
            <a:off x="3940585" y="1498618"/>
            <a:ext cx="4171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+1</a:t>
            </a:r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en-US" altLang="zh-CN" dirty="0"/>
              <a:t>-3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卷积神经网络</a:t>
            </a:r>
            <a:r>
              <a:rPr lang="en-US" altLang="zh-CN" sz="2400" b="1"/>
              <a:t>(</a:t>
            </a:r>
            <a:r>
              <a:rPr lang="en-US" sz="2400"/>
              <a:t>Convolutional Neural Networks</a:t>
            </a:r>
            <a:r>
              <a:rPr lang="zh-CN" altLang="en-US" sz="2400"/>
              <a:t>，</a:t>
            </a:r>
            <a:r>
              <a:rPr lang="en-US" altLang="zh-CN" sz="2400"/>
              <a:t>CNN</a:t>
            </a:r>
            <a:r>
              <a:rPr lang="en-US" sz="2400"/>
              <a:t>)</a:t>
            </a:r>
            <a:r>
              <a:rPr lang="zh-CN" altLang="en-US" sz="2400"/>
              <a:t>中的卷积</a:t>
            </a:r>
            <a:endParaRPr lang="en-US" altLang="zh-CN" sz="2400" b="1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46201" y="1071546"/>
            <a:ext cx="4937218" cy="428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57150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输入的多通道图像</a:t>
            </a:r>
            <a:endParaRPr lang="en-US" altLang="zh-CN" sz="1400"/>
          </a:p>
          <a:p>
            <a:r>
              <a:rPr lang="en-US" altLang="zh-CN" sz="1400"/>
              <a:t>7x7x3</a:t>
            </a:r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rot="5400000" flipH="1" flipV="1">
            <a:off x="1191026" y="5048685"/>
            <a:ext cx="857256" cy="4754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8" y="6524976"/>
            <a:ext cx="47863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卷积神经网络的历史：</a:t>
            </a:r>
            <a:r>
              <a: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https://www.jiqizhixin.com/articles/2019-05-27-4</a:t>
            </a:r>
            <a:endParaRPr lang="zh-CN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488" y="5572140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第二组</a:t>
            </a:r>
            <a:r>
              <a:rPr lang="zh-CN" altLang="en-US" sz="1200"/>
              <a:t>卷积核，对应</a:t>
            </a:r>
            <a:r>
              <a:rPr lang="en-US" altLang="zh-CN" sz="1200"/>
              <a:t>3</a:t>
            </a:r>
            <a:r>
              <a:rPr lang="zh-CN" altLang="en-US" sz="1200"/>
              <a:t>个输入通道，共</a:t>
            </a:r>
            <a:r>
              <a:rPr lang="en-US" altLang="zh-CN" sz="1200"/>
              <a:t>3</a:t>
            </a:r>
            <a:r>
              <a:rPr lang="zh-CN" altLang="en-US" sz="1200"/>
              <a:t>个</a:t>
            </a:r>
            <a:r>
              <a:rPr lang="en-US" altLang="zh-CN" sz="1200"/>
              <a:t>3x3</a:t>
            </a:r>
            <a:r>
              <a:rPr lang="zh-CN" altLang="en-US" sz="1200"/>
              <a:t>卷积。</a:t>
            </a:r>
            <a:endParaRPr lang="en-US" altLang="zh-CN" sz="1200"/>
          </a:p>
          <a:p>
            <a:r>
              <a:rPr lang="zh-CN" altLang="en-US" sz="1200"/>
              <a:t>结果映射到输出的</a:t>
            </a:r>
            <a:r>
              <a:rPr lang="zh-CN" altLang="en-US" sz="1200" b="1">
                <a:solidFill>
                  <a:srgbClr val="FF0000"/>
                </a:solidFill>
              </a:rPr>
              <a:t>第二个</a:t>
            </a:r>
            <a:r>
              <a:rPr lang="zh-CN" altLang="en-US" sz="1200"/>
              <a:t>通道上</a:t>
            </a:r>
            <a:endParaRPr lang="en-US" altLang="zh-CN" sz="120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3053942" y="3982645"/>
            <a:ext cx="2357454" cy="8215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V="1">
            <a:off x="4000496" y="3714752"/>
            <a:ext cx="3429024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4942" y="5572140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输出结果，是多个卷积核结果的累加，再加上偏置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卷积神经网络</a:t>
            </a:r>
            <a:r>
              <a:rPr lang="en-US" altLang="zh-CN" sz="2400" b="1"/>
              <a:t>(</a:t>
            </a:r>
            <a:r>
              <a:rPr lang="en-US" sz="2400"/>
              <a:t>Convolutional Neural Networks</a:t>
            </a:r>
            <a:r>
              <a:rPr lang="zh-CN" altLang="en-US" sz="2400"/>
              <a:t>，</a:t>
            </a:r>
            <a:r>
              <a:rPr lang="en-US" altLang="zh-CN" sz="2400"/>
              <a:t>CNN</a:t>
            </a:r>
            <a:r>
              <a:rPr lang="en-US" sz="2400"/>
              <a:t>)</a:t>
            </a:r>
            <a:r>
              <a:rPr lang="zh-CN" altLang="en-US" sz="2400"/>
              <a:t>中的卷积</a:t>
            </a:r>
            <a:endParaRPr lang="en-US" altLang="zh-CN" sz="2400" b="1"/>
          </a:p>
        </p:txBody>
      </p:sp>
      <p:pic>
        <p:nvPicPr>
          <p:cNvPr id="22530" name="Picture 2" descr="C:\Users\Administrator\Desktop\1UZ1F34_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6499796" cy="52149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00364" y="5929330"/>
            <a:ext cx="342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padding = 1, stride = 2, dilation = 1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809</Words>
  <Application>Microsoft Office PowerPoint</Application>
  <PresentationFormat>On-screen Show (4:3)</PresentationFormat>
  <Paragraphs>96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Huang Peter</cp:lastModifiedBy>
  <cp:revision>146</cp:revision>
  <dcterms:created xsi:type="dcterms:W3CDTF">2020-12-06T12:16:00Z</dcterms:created>
  <dcterms:modified xsi:type="dcterms:W3CDTF">2021-10-01T16:34:33Z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9D52D7E7DBCE459E8DFF256A681F7600</vt:lpwstr>
  </property>
  <property fmtid="{D5CDD505-2E9C-101B-9397-08002B2CF9AE}" pid="3" name="KSOProductBuildVer">
    <vt:lpwstr>2052-11.1.0.10359</vt:lpwstr>
  </property>
</Properties>
</file>