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3"/>
    <p:sldId id="261" r:id="rId4"/>
    <p:sldId id="267" r:id="rId5"/>
    <p:sldId id="268" r:id="rId6"/>
    <p:sldId id="262" r:id="rId7"/>
    <p:sldId id="263" r:id="rId8"/>
    <p:sldId id="264" r:id="rId9"/>
    <p:sldId id="265" r:id="rId11"/>
    <p:sldId id="266" r:id="rId12"/>
    <p:sldId id="272" r:id="rId13"/>
    <p:sldId id="273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F4D0-0E3F-4FFB-8776-FEEABE37C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B22F-146D-467A-8623-6670CCA229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边界的处理</a:t>
            </a:r>
            <a:r>
              <a:rPr lang="en-US" altLang="zh-CN" sz="2400" b="1" smtClean="0"/>
              <a:t>-padding</a:t>
            </a:r>
            <a:endParaRPr lang="en-US" altLang="zh-CN" sz="24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、复制边缘后，按照原方式进行，输出结果图大小不变</a:t>
            </a:r>
            <a:endParaRPr lang="zh-CN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5863" y="1962150"/>
            <a:ext cx="6772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1071538" y="4500570"/>
            <a:ext cx="785818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62" y="52149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复制的边缘</a:t>
            </a:r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2643174" y="5000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原本的图像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rot="16200000" flipV="1">
            <a:off x="2656410" y="4344458"/>
            <a:ext cx="1071570" cy="240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6036479" y="4393413"/>
            <a:ext cx="92869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0760" y="4929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卷积核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43174" y="592933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边缘扩展</a:t>
            </a:r>
            <a:r>
              <a:rPr lang="en-US" altLang="zh-CN" smtClean="0"/>
              <a:t>1</a:t>
            </a:r>
            <a:r>
              <a:rPr lang="zh-CN" altLang="en-US" smtClean="0"/>
              <a:t>，记为</a:t>
            </a:r>
            <a:r>
              <a:rPr lang="en-US" altLang="zh-CN" smtClean="0"/>
              <a:t>padding=1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46201" y="1071546"/>
            <a:ext cx="4937218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3214678" y="1142984"/>
            <a:ext cx="1857388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3071802" y="4643446"/>
            <a:ext cx="200026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108" y="5786454"/>
            <a:ext cx="4424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这里的卷积核，</a:t>
            </a:r>
            <a:r>
              <a:rPr lang="zh-CN" altLang="en-US" sz="1400" b="1" smtClean="0">
                <a:solidFill>
                  <a:srgbClr val="FF0000"/>
                </a:solidFill>
              </a:rPr>
              <a:t>作为可学习的参数</a:t>
            </a:r>
            <a:r>
              <a:rPr lang="zh-CN" altLang="en-US" sz="1400" smtClean="0"/>
              <a:t>，则</a:t>
            </a:r>
            <a:r>
              <a:rPr lang="en-US" altLang="zh-CN" sz="1400" smtClean="0"/>
              <a:t>param</a:t>
            </a:r>
            <a:r>
              <a:rPr lang="zh-CN" altLang="en-US" sz="1400" smtClean="0"/>
              <a:t>是维度为</a:t>
            </a:r>
            <a:endParaRPr lang="en-US" altLang="zh-CN" sz="1400" smtClean="0"/>
          </a:p>
          <a:p>
            <a:r>
              <a:rPr lang="en-US" altLang="zh-CN" sz="1400" smtClean="0"/>
              <a:t>num_output x num_input x kernel_height x kernel_width</a:t>
            </a:r>
            <a:endParaRPr lang="en-US" altLang="zh-CN" sz="1400" smtClean="0"/>
          </a:p>
          <a:p>
            <a:r>
              <a:rPr lang="zh-CN" altLang="en-US" sz="1400" smtClean="0"/>
              <a:t>的</a:t>
            </a:r>
            <a:r>
              <a:rPr lang="en-US" altLang="zh-CN" sz="1400" smtClean="0"/>
              <a:t>Tensor</a:t>
            </a:r>
            <a:r>
              <a:rPr lang="zh-CN" altLang="en-US" sz="1400" smtClean="0"/>
              <a:t>（张量）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r>
              <a:rPr lang="zh-CN" altLang="en-US" smtClean="0"/>
              <a:t>阶张量，为标量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阶张量，为向量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阶张量，为矩阵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可以想成 点 线 面 体的关系</a:t>
            </a:r>
            <a:endParaRPr lang="en-US" altLang="zh-CN" smtClean="0"/>
          </a:p>
          <a:p>
            <a:r>
              <a:rPr lang="zh-CN" altLang="en-US" smtClean="0"/>
              <a:t>张量的阶，也是张量的秩（与矩阵阶和秩定义没关系）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4282" y="357166"/>
            <a:ext cx="171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张量 </a:t>
            </a:r>
            <a:r>
              <a:rPr lang="en-US" altLang="zh-CN" sz="2400" b="1" smtClean="0"/>
              <a:t>Tensor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000100" y="1785926"/>
            <a:ext cx="673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输出的图像尺寸 </a:t>
            </a:r>
            <a:r>
              <a:rPr lang="en-US" altLang="zh-CN" smtClean="0"/>
              <a:t>= (</a:t>
            </a:r>
            <a:r>
              <a:rPr lang="zh-CN" altLang="en-US" smtClean="0"/>
              <a:t>输入尺寸 </a:t>
            </a:r>
            <a:r>
              <a:rPr lang="en-US" altLang="zh-CN" smtClean="0"/>
              <a:t>+ 2 * padding – kernel_size) / stride + 1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428736"/>
            <a:ext cx="8153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357166"/>
            <a:ext cx="2931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-Group</a:t>
            </a:r>
            <a:endParaRPr lang="en-US" altLang="zh-CN" sz="2400" b="1" smtClean="0"/>
          </a:p>
        </p:txBody>
      </p:sp>
      <p:sp>
        <p:nvSpPr>
          <p:cNvPr id="6" name="TextBox 5"/>
          <p:cNvSpPr txBox="1"/>
          <p:nvPr/>
        </p:nvSpPr>
        <p:spPr>
          <a:xfrm>
            <a:off x="1714480" y="58578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标准卷积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86446" y="5786454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Group</a:t>
            </a:r>
            <a:r>
              <a:rPr lang="zh-CN" altLang="en-US" smtClean="0"/>
              <a:t>卷积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cuijiahua.com/wp-content/uploads/2018/01/dl_3_4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2643182"/>
            <a:ext cx="6667500" cy="18383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357166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由</a:t>
            </a:r>
            <a:r>
              <a:rPr lang="en-US" altLang="zh-CN" sz="2400" b="1" smtClean="0"/>
              <a:t>CNN</a:t>
            </a:r>
            <a:r>
              <a:rPr lang="zh-CN" altLang="en-US" sz="2400" b="1" smtClean="0"/>
              <a:t>堆叠成的</a:t>
            </a:r>
            <a:r>
              <a:rPr lang="en-US" altLang="zh-CN" sz="2400" b="1" smtClean="0"/>
              <a:t>NN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CNN</a:t>
            </a:r>
            <a:endParaRPr lang="en-US" altLang="zh-CN" sz="2400" b="1" smtClean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4714876" y="2071678"/>
            <a:ext cx="142876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0694" y="857232"/>
            <a:ext cx="224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Full connection</a:t>
            </a:r>
            <a:endParaRPr lang="en-US" altLang="zh-CN" smtClean="0"/>
          </a:p>
          <a:p>
            <a:r>
              <a:rPr lang="zh-CN" altLang="en-US" smtClean="0"/>
              <a:t>全</a:t>
            </a:r>
            <a:r>
              <a:rPr lang="zh-CN" altLang="en-US" smtClean="0"/>
              <a:t>连接 </a:t>
            </a:r>
            <a:r>
              <a:rPr lang="en-US" altLang="zh-CN" smtClean="0"/>
              <a:t>-&gt; LinearLayer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2571744"/>
            <a:ext cx="7786710" cy="129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14282" y="357166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边界的处理</a:t>
            </a:r>
            <a:r>
              <a:rPr lang="en-US" altLang="zh-CN" sz="2400" b="1" smtClean="0"/>
              <a:t>-padding</a:t>
            </a:r>
            <a:endParaRPr lang="en-US" altLang="zh-CN" sz="24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、填充</a:t>
            </a:r>
            <a:r>
              <a:rPr lang="en-US" altLang="zh-CN" smtClean="0"/>
              <a:t>0</a:t>
            </a:r>
            <a:r>
              <a:rPr lang="zh-CN" altLang="en-US" smtClean="0"/>
              <a:t>后，按照原方式进行</a:t>
            </a:r>
            <a:r>
              <a:rPr lang="zh-CN" altLang="en-US" smtClean="0"/>
              <a:t>，输出结果图大小不变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642910" y="4357694"/>
            <a:ext cx="135732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472" y="5143512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填充</a:t>
            </a:r>
            <a:r>
              <a:rPr lang="en-US" altLang="zh-CN" sz="1600" smtClean="0"/>
              <a:t>0</a:t>
            </a:r>
            <a:r>
              <a:rPr lang="zh-CN" altLang="en-US" sz="1600" smtClean="0"/>
              <a:t>的边缘</a:t>
            </a:r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1928794" y="50720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原本的图像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rot="16200000" flipV="1">
            <a:off x="1513402" y="3987268"/>
            <a:ext cx="1500198" cy="669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V="1">
            <a:off x="4071934" y="3929066"/>
            <a:ext cx="785818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6248" y="4429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卷积核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892" y="55721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这种很常用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592933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边缘扩展</a:t>
            </a:r>
            <a:r>
              <a:rPr lang="en-US" altLang="zh-CN" smtClean="0"/>
              <a:t>1</a:t>
            </a:r>
            <a:r>
              <a:rPr lang="zh-CN" altLang="en-US" smtClean="0"/>
              <a:t>，记为</a:t>
            </a:r>
            <a:r>
              <a:rPr lang="en-US" altLang="zh-CN" smtClean="0"/>
              <a:t>padding=1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1630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步长</a:t>
            </a:r>
            <a:r>
              <a:rPr lang="en-US" altLang="zh-CN" sz="2400" b="1" smtClean="0"/>
              <a:t>-stride</a:t>
            </a:r>
            <a:endParaRPr lang="en-US" altLang="zh-CN" sz="2400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8014828" y="142873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step1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86266" y="285749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step2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86266" y="442913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step3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86266" y="585789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step4</a:t>
            </a:r>
            <a:endParaRPr lang="zh-CN" alt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928670"/>
            <a:ext cx="734512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224" y="2285992"/>
            <a:ext cx="7444110" cy="138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782" y="3706980"/>
            <a:ext cx="7598804" cy="136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143512"/>
            <a:ext cx="7572428" cy="1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428992" y="714356"/>
            <a:ext cx="272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</a:t>
            </a:r>
            <a:r>
              <a:rPr lang="en-US" altLang="zh-CN" smtClean="0"/>
              <a:t>padding = 1, stride = 2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187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膨胀</a:t>
            </a:r>
            <a:r>
              <a:rPr lang="en-US" altLang="zh-CN" sz="2400" b="1" smtClean="0"/>
              <a:t>-dilation</a:t>
            </a:r>
            <a:endParaRPr lang="en-US" altLang="zh-CN" sz="2400" b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714356"/>
            <a:ext cx="279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</a:t>
            </a:r>
            <a:r>
              <a:rPr lang="en-US" altLang="zh-CN" smtClean="0"/>
              <a:t>padding = 1, dilation=2</a:t>
            </a:r>
            <a:endParaRPr lang="zh-CN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1513" y="2609850"/>
            <a:ext cx="7800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图像上的效果</a:t>
            </a:r>
            <a:endParaRPr lang="en-US" altLang="zh-CN" sz="2400" b="1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2214554"/>
            <a:ext cx="320723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28604"/>
            <a:ext cx="381933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214686"/>
            <a:ext cx="3116301" cy="346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5429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原图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4810" y="40005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拉普拉斯核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8148" y="56435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高斯核</a:t>
            </a:r>
            <a:endParaRPr lang="en-US" altLang="zh-CN" smtClean="0"/>
          </a:p>
          <a:p>
            <a:r>
              <a:rPr lang="zh-CN" altLang="en-US" smtClean="0"/>
              <a:t>高斯模糊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8125" y="2252663"/>
            <a:ext cx="8667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35716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卷积的实现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42" y="1071546"/>
            <a:ext cx="5143536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57150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输入的多通道图像</a:t>
            </a:r>
            <a:endParaRPr lang="en-US" altLang="zh-CN" sz="1400" smtClean="0"/>
          </a:p>
          <a:p>
            <a:r>
              <a:rPr lang="en-US" altLang="zh-CN" sz="1400" smtClean="0"/>
              <a:t>7x7x3</a:t>
            </a:r>
            <a:endParaRPr lang="en-US" altLang="zh-CN" sz="1400" smtClean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rot="5400000" flipH="1" flipV="1">
            <a:off x="1369623" y="5155846"/>
            <a:ext cx="571499" cy="546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8" y="6524976"/>
            <a:ext cx="4786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卷积神经网络的历史：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://www.jiqizhixin.com/articles/2019-05-27-4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557214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第一组</a:t>
            </a:r>
            <a:r>
              <a:rPr lang="zh-CN" altLang="en-US" sz="1200" smtClean="0"/>
              <a:t>卷积核，对应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个输入通道，共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</a:t>
            </a:r>
            <a:r>
              <a:rPr lang="en-US" altLang="zh-CN" sz="1200" smtClean="0"/>
              <a:t>3x3</a:t>
            </a:r>
            <a:r>
              <a:rPr lang="zh-CN" altLang="en-US" sz="1200" smtClean="0"/>
              <a:t>卷积。</a:t>
            </a:r>
            <a:endParaRPr lang="en-US" altLang="zh-CN" sz="1200" smtClean="0"/>
          </a:p>
          <a:p>
            <a:r>
              <a:rPr lang="zh-CN" altLang="en-US" sz="1200" smtClean="0"/>
              <a:t>结果映射到输出的</a:t>
            </a:r>
            <a:r>
              <a:rPr lang="zh-CN" altLang="en-US" sz="1200" b="1" smtClean="0">
                <a:solidFill>
                  <a:srgbClr val="FF0000"/>
                </a:solidFill>
              </a:rPr>
              <a:t>第一个</a:t>
            </a:r>
            <a:r>
              <a:rPr lang="zh-CN" altLang="en-US" sz="1200" smtClean="0"/>
              <a:t>通道上</a:t>
            </a:r>
            <a:endParaRPr lang="en-US" altLang="zh-CN" sz="1200" smtClean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2589596" y="4339834"/>
            <a:ext cx="2357454" cy="107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3714744" y="3429000"/>
            <a:ext cx="400052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942" y="557214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输出结果，是多个卷积核结果的累加，再加上偏置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46201" y="1071546"/>
            <a:ext cx="4937218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57150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输入的多通道图像</a:t>
            </a:r>
            <a:endParaRPr lang="en-US" altLang="zh-CN" sz="1400" smtClean="0"/>
          </a:p>
          <a:p>
            <a:r>
              <a:rPr lang="en-US" altLang="zh-CN" sz="1400" smtClean="0"/>
              <a:t>7x7x3</a:t>
            </a:r>
            <a:endParaRPr lang="en-US" altLang="zh-CN" sz="1400" smtClean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rot="5400000" flipH="1" flipV="1">
            <a:off x="1191026" y="5048685"/>
            <a:ext cx="857256" cy="4754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8" y="6524976"/>
            <a:ext cx="4786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卷积神经网络的历史：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://www.jiqizhixin.com/articles/2019-05-27-4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557214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第二组</a:t>
            </a:r>
            <a:r>
              <a:rPr lang="zh-CN" altLang="en-US" sz="1200" smtClean="0"/>
              <a:t>卷积核，对应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个输入通道，共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</a:t>
            </a:r>
            <a:r>
              <a:rPr lang="en-US" altLang="zh-CN" sz="1200" smtClean="0"/>
              <a:t>3x3</a:t>
            </a:r>
            <a:r>
              <a:rPr lang="zh-CN" altLang="en-US" sz="1200" smtClean="0"/>
              <a:t>卷积。</a:t>
            </a:r>
            <a:endParaRPr lang="en-US" altLang="zh-CN" sz="1200" smtClean="0"/>
          </a:p>
          <a:p>
            <a:r>
              <a:rPr lang="zh-CN" altLang="en-US" sz="1200" smtClean="0"/>
              <a:t>结果映射到输出的</a:t>
            </a:r>
            <a:r>
              <a:rPr lang="zh-CN" altLang="en-US" sz="1200" b="1" smtClean="0">
                <a:solidFill>
                  <a:srgbClr val="FF0000"/>
                </a:solidFill>
              </a:rPr>
              <a:t>第二个</a:t>
            </a:r>
            <a:r>
              <a:rPr lang="zh-CN" altLang="en-US" sz="1200" smtClean="0"/>
              <a:t>通道上</a:t>
            </a:r>
            <a:endParaRPr lang="en-US" altLang="zh-CN" sz="1200" smtClean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3053942" y="3982645"/>
            <a:ext cx="2357454" cy="821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4000496" y="3714752"/>
            <a:ext cx="3429024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942" y="557214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输出结果，是多个卷积核结果的累加，再加上偏置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2530" name="Picture 2" descr="C:\Users\Administrator\Desktop\1UZ1F34_0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214422"/>
            <a:ext cx="6499796" cy="52149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00364" y="5929330"/>
            <a:ext cx="342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padding = 1, stride = 2, dilation = 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WPS 演示</Application>
  <PresentationFormat>全屏显示(4:3)</PresentationFormat>
  <Paragraphs>111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yellow瓜</cp:lastModifiedBy>
  <cp:revision>107</cp:revision>
  <dcterms:created xsi:type="dcterms:W3CDTF">2020-12-06T12:16:00Z</dcterms:created>
  <dcterms:modified xsi:type="dcterms:W3CDTF">2021-05-10T06:03:18Z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9D52D7E7DBCE459E8DFF256A681F7600</vt:lpwstr>
  </property>
  <property fmtid="{D5CDD505-2E9C-101B-9397-08002B2CF9AE}" pid="3" name="KSOProductBuildVer">
    <vt:lpwstr>2052-11.1.0.10359</vt:lpwstr>
  </property>
</Properties>
</file>