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09" r:id="rId3"/>
    <p:sldId id="310" r:id="rId4"/>
    <p:sldId id="311" r:id="rId6"/>
    <p:sldId id="312" r:id="rId7"/>
    <p:sldId id="313" r:id="rId8"/>
    <p:sldId id="314" r:id="rId9"/>
    <p:sldId id="315" r:id="rId10"/>
    <p:sldId id="316" r:id="rId11"/>
    <p:sldId id="317" r:id="rId12"/>
    <p:sldId id="318" r:id="rId13"/>
    <p:sldId id="319" r:id="rId14"/>
    <p:sldId id="343" r:id="rId15"/>
    <p:sldId id="320" r:id="rId16"/>
    <p:sldId id="321" r:id="rId17"/>
    <p:sldId id="322" r:id="rId18"/>
    <p:sldId id="271" r:id="rId19"/>
    <p:sldId id="273" r:id="rId20"/>
    <p:sldId id="274" r:id="rId21"/>
    <p:sldId id="267" r:id="rId22"/>
    <p:sldId id="268" r:id="rId23"/>
    <p:sldId id="264" r:id="rId24"/>
    <p:sldId id="344" r:id="rId25"/>
    <p:sldId id="347" r:id="rId26"/>
    <p:sldId id="346" r:id="rId27"/>
    <p:sldId id="345" r:id="rId28"/>
    <p:sldId id="285" r:id="rId29"/>
    <p:sldId id="286" r:id="rId30"/>
    <p:sldId id="287" r:id="rId31"/>
    <p:sldId id="303" r:id="rId32"/>
    <p:sldId id="288" r:id="rId33"/>
    <p:sldId id="293" r:id="rId34"/>
    <p:sldId id="289" r:id="rId35"/>
    <p:sldId id="292" r:id="rId36"/>
    <p:sldId id="298" r:id="rId37"/>
    <p:sldId id="299" r:id="rId38"/>
    <p:sldId id="294" r:id="rId39"/>
    <p:sldId id="290" r:id="rId40"/>
    <p:sldId id="308" r:id="rId41"/>
    <p:sldId id="296" r:id="rId4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Zhe" initials="YZ"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62" autoAdjust="0"/>
    <p:restoredTop sz="86009"/>
  </p:normalViewPr>
  <p:slideViewPr>
    <p:cSldViewPr snapToGrid="0">
      <p:cViewPr>
        <p:scale>
          <a:sx n="94" d="100"/>
          <a:sy n="94" d="100"/>
        </p:scale>
        <p:origin x="516" y="9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7T23:57:01.497" idx="3">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581D-E33E-4F4D-94D9-53126D0015A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1BCFA-EF5A-AE48-92E6-ABC5727A3A2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Heartbeat will be discussed further in later slides</a:t>
            </a:r>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B88EC7-FBDE-EF46-929E-543C4B34D1D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 packets arrived, 0 packets forwarded, 73 packets outgoing</a:t>
            </a:r>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 packets arrived, 0 packets forwarded, 73 packets outgoing</a:t>
            </a:r>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1BCFA-EF5A-AE48-92E6-ABC5727A3A2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p:cNvSpPr>
            <a:spLocks noGrp="1"/>
          </p:cNvSpPr>
          <p:nvPr>
            <p:ph type="dt" sz="half" idx="10"/>
          </p:nvPr>
        </p:nvSpPr>
        <p:spPr/>
        <p:txBody>
          <a:bodyPr/>
          <a:lstStyle/>
          <a:p>
            <a:fld id="{D1EEFD4F-66E3-4803-A704-AB524A05CF72}" type="datetimeFigureOut">
              <a:rPr lang="x-none" smtClean="0"/>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4" name="Date Placeholder 3"/>
          <p:cNvSpPr>
            <a:spLocks noGrp="1"/>
          </p:cNvSpPr>
          <p:nvPr>
            <p:ph type="dt" sz="half" idx="10"/>
          </p:nvPr>
        </p:nvSpPr>
        <p:spPr/>
        <p:txBody>
          <a:bodyPr/>
          <a:lstStyle/>
          <a:p>
            <a:fld id="{D1EEFD4F-66E3-4803-A704-AB524A05CF72}" type="datetimeFigureOut">
              <a:rPr lang="x-none" smtClean="0"/>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4" name="Date Placeholder 3"/>
          <p:cNvSpPr>
            <a:spLocks noGrp="1"/>
          </p:cNvSpPr>
          <p:nvPr>
            <p:ph type="dt" sz="half" idx="10"/>
          </p:nvPr>
        </p:nvSpPr>
        <p:spPr/>
        <p:txBody>
          <a:bodyPr/>
          <a:lstStyle/>
          <a:p>
            <a:fld id="{D1EEFD4F-66E3-4803-A704-AB524A05CF72}" type="datetimeFigureOut">
              <a:rPr lang="x-none" smtClean="0"/>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4" name="Date Placeholder 3"/>
          <p:cNvSpPr>
            <a:spLocks noGrp="1"/>
          </p:cNvSpPr>
          <p:nvPr>
            <p:ph type="dt" sz="half" idx="10"/>
          </p:nvPr>
        </p:nvSpPr>
        <p:spPr/>
        <p:txBody>
          <a:bodyPr/>
          <a:lstStyle/>
          <a:p>
            <a:fld id="{D1EEFD4F-66E3-4803-A704-AB524A05CF72}" type="datetimeFigureOut">
              <a:rPr lang="x-none" smtClean="0"/>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1EEFD4F-66E3-4803-A704-AB524A05CF72}" type="datetimeFigureOut">
              <a:rPr lang="x-none" smtClean="0"/>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5" name="Date Placeholder 4"/>
          <p:cNvSpPr>
            <a:spLocks noGrp="1"/>
          </p:cNvSpPr>
          <p:nvPr>
            <p:ph type="dt" sz="half" idx="10"/>
          </p:nvPr>
        </p:nvSpPr>
        <p:spPr/>
        <p:txBody>
          <a:bodyPr/>
          <a:lstStyle/>
          <a:p>
            <a:fld id="{D1EEFD4F-66E3-4803-A704-AB524A05CF72}" type="datetimeFigureOut">
              <a:rPr lang="x-none" smtClean="0"/>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7" name="Date Placeholder 6"/>
          <p:cNvSpPr>
            <a:spLocks noGrp="1"/>
          </p:cNvSpPr>
          <p:nvPr>
            <p:ph type="dt" sz="half" idx="10"/>
          </p:nvPr>
        </p:nvSpPr>
        <p:spPr/>
        <p:txBody>
          <a:bodyPr/>
          <a:lstStyle/>
          <a:p>
            <a:fld id="{D1EEFD4F-66E3-4803-A704-AB524A05CF72}" type="datetimeFigureOut">
              <a:rPr lang="x-none" smtClean="0"/>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Date Placeholder 2"/>
          <p:cNvSpPr>
            <a:spLocks noGrp="1"/>
          </p:cNvSpPr>
          <p:nvPr>
            <p:ph type="dt" sz="half" idx="10"/>
          </p:nvPr>
        </p:nvSpPr>
        <p:spPr/>
        <p:txBody>
          <a:bodyPr/>
          <a:lstStyle/>
          <a:p>
            <a:fld id="{D1EEFD4F-66E3-4803-A704-AB524A05CF72}" type="datetimeFigureOut">
              <a:rPr lang="x-none" smtClean="0"/>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EFD4F-66E3-4803-A704-AB524A05CF72}" type="datetimeFigureOut">
              <a:rPr lang="x-none" smtClean="0"/>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1EEFD4F-66E3-4803-A704-AB524A05CF72}" type="datetimeFigureOut">
              <a:rPr lang="x-none" smtClean="0"/>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1EEFD4F-66E3-4803-A704-AB524A05CF72}" type="datetimeFigureOut">
              <a:rPr lang="x-none" smtClean="0"/>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2202C07-83C5-465B-BD17-47C5F32FFB9F}" type="slidenum">
              <a:rPr lang="x-none" smtClean="0"/>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EFD4F-66E3-4803-A704-AB524A05CF72}" type="datetimeFigureOut">
              <a:rPr lang="x-none" smtClean="0"/>
            </a:fld>
            <a:endParaRPr lang="x-non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02C07-83C5-465B-BD17-47C5F32FFB9F}" type="slidenum">
              <a:rPr lang="x-none" smtClean="0"/>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1.tif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hyperlink" Target="https://www.thegeekstuff.com/2011/06/iptables-rules-examples/" TargetMode="External"/><Relationship Id="rId1" Type="http://schemas.openxmlformats.org/officeDocument/2006/relationships/hyperlink" Target="https://linux.die.net/man/8/iptables"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435: Cloud Networking</a:t>
            </a:r>
            <a:endParaRPr lang="x-none" dirty="0"/>
          </a:p>
        </p:txBody>
      </p:sp>
      <p:sp>
        <p:nvSpPr>
          <p:cNvPr id="3" name="Subtitle 2"/>
          <p:cNvSpPr>
            <a:spLocks noGrp="1"/>
          </p:cNvSpPr>
          <p:nvPr>
            <p:ph type="subTitle" idx="1"/>
          </p:nvPr>
        </p:nvSpPr>
        <p:spPr/>
        <p:txBody>
          <a:bodyPr/>
          <a:lstStyle/>
          <a:p>
            <a:r>
              <a:rPr lang="en-US" dirty="0"/>
              <a:t>Programming Assignment 2</a:t>
            </a:r>
            <a:endParaRPr lang="en-US" dirty="0"/>
          </a:p>
          <a:p>
            <a:r>
              <a:rPr lang="en-US" dirty="0"/>
              <a:t>Unicast Routing</a:t>
            </a:r>
            <a:endParaRPr 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(cont.)</a:t>
            </a:r>
            <a:endParaRPr lang="x-none" dirty="0"/>
          </a:p>
        </p:txBody>
      </p:sp>
      <p:sp>
        <p:nvSpPr>
          <p:cNvPr id="3" name="Content Placeholder 2"/>
          <p:cNvSpPr>
            <a:spLocks noGrp="1"/>
          </p:cNvSpPr>
          <p:nvPr>
            <p:ph idx="1"/>
          </p:nvPr>
        </p:nvSpPr>
        <p:spPr/>
        <p:txBody>
          <a:bodyPr/>
          <a:lstStyle/>
          <a:p>
            <a:r>
              <a:rPr lang="en-US" dirty="0"/>
              <a:t>Use make_topology.pl file provided in the assignment files</a:t>
            </a:r>
            <a:endParaRPr lang="en-US" dirty="0"/>
          </a:p>
          <a:p>
            <a:pPr lvl="1"/>
            <a:r>
              <a:rPr lang="en-US" dirty="0"/>
              <a:t>run “</a:t>
            </a:r>
            <a:r>
              <a:rPr lang="en-US" i="1" dirty="0" err="1">
                <a:latin typeface="Courier Oblique" pitchFamily="2" charset="0"/>
                <a:cs typeface="Courier New" panose="02070309020205020404" pitchFamily="49" charset="0"/>
              </a:rPr>
              <a:t>perl</a:t>
            </a:r>
            <a:r>
              <a:rPr lang="en-US" i="1" dirty="0">
                <a:latin typeface="Courier Oblique" pitchFamily="2" charset="0"/>
                <a:cs typeface="Courier New" panose="02070309020205020404" pitchFamily="49" charset="0"/>
              </a:rPr>
              <a:t> </a:t>
            </a:r>
            <a:r>
              <a:rPr lang="en-US" i="1" dirty="0" err="1">
                <a:latin typeface="Courier Oblique" pitchFamily="2" charset="0"/>
                <a:cs typeface="Courier New" panose="02070309020205020404" pitchFamily="49" charset="0"/>
              </a:rPr>
              <a:t>make_topology.pl</a:t>
            </a:r>
            <a:r>
              <a:rPr lang="en-US" i="1" dirty="0">
                <a:latin typeface="Courier Oblique" pitchFamily="2" charset="0"/>
                <a:cs typeface="Courier New" panose="02070309020205020404" pitchFamily="49" charset="0"/>
              </a:rPr>
              <a:t> </a:t>
            </a:r>
            <a:r>
              <a:rPr lang="en-US" i="1" dirty="0" err="1">
                <a:latin typeface="Courier Oblique" pitchFamily="2" charset="0"/>
                <a:cs typeface="Courier New" panose="02070309020205020404" pitchFamily="49" charset="0"/>
              </a:rPr>
              <a:t>test_topology.txt</a:t>
            </a:r>
            <a:r>
              <a:rPr lang="en-US" i="1" dirty="0">
                <a:latin typeface="Courier Oblique" pitchFamily="2" charset="0"/>
                <a:cs typeface="Courier New" panose="02070309020205020404" pitchFamily="49" charset="0"/>
              </a:rPr>
              <a:t>”</a:t>
            </a:r>
            <a:endParaRPr lang="en-US" dirty="0"/>
          </a:p>
          <a:p>
            <a:pPr lvl="1"/>
            <a:r>
              <a:rPr lang="en-US" dirty="0"/>
              <a:t>The topology file contains a pair of node ids on each line, which will become neighbors in the virtual topology.</a:t>
            </a:r>
            <a:endParaRPr lang="en-US" dirty="0"/>
          </a:p>
          <a:p>
            <a:r>
              <a:rPr lang="en-US" dirty="0"/>
              <a:t>In make_topology.pl, you must replace </a:t>
            </a:r>
            <a:r>
              <a:rPr lang="en-US" b="1" dirty="0"/>
              <a:t>eth0</a:t>
            </a:r>
            <a:r>
              <a:rPr lang="en-US" dirty="0"/>
              <a:t> with the name of the VM’s network interface.</a:t>
            </a:r>
            <a:endParaRPr lang="en-US" dirty="0"/>
          </a:p>
          <a:p>
            <a:pPr lvl="1"/>
            <a:r>
              <a:rPr lang="en-US" dirty="0"/>
              <a:t>Accessed by running ifconfig in the terminal (e.g., enp0s3 or a variant of it)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rminator 19"/>
          <p:cNvSpPr/>
          <p:nvPr/>
        </p:nvSpPr>
        <p:spPr>
          <a:xfrm>
            <a:off x="2040340" y="3116801"/>
            <a:ext cx="1705970" cy="140742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endParaRPr lang="en-US" dirty="0"/>
          </a:p>
        </p:txBody>
      </p:sp>
      <p:sp>
        <p:nvSpPr>
          <p:cNvPr id="2" name="Rectangle 1"/>
          <p:cNvSpPr/>
          <p:nvPr/>
        </p:nvSpPr>
        <p:spPr>
          <a:xfrm>
            <a:off x="5868537" y="2542743"/>
            <a:ext cx="4030638" cy="30980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p:cNvSpPr/>
          <p:nvPr/>
        </p:nvSpPr>
        <p:spPr>
          <a:xfrm>
            <a:off x="6257499" y="2837026"/>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Node1</a:t>
            </a:r>
            <a:endParaRPr lang="en-US" dirty="0"/>
          </a:p>
        </p:txBody>
      </p:sp>
      <p:sp>
        <p:nvSpPr>
          <p:cNvPr id="4" name="Rounded Rectangle 3"/>
          <p:cNvSpPr/>
          <p:nvPr/>
        </p:nvSpPr>
        <p:spPr>
          <a:xfrm>
            <a:off x="6291616" y="4473052"/>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Node2</a:t>
            </a:r>
            <a:endParaRPr lang="en-US" dirty="0"/>
          </a:p>
        </p:txBody>
      </p:sp>
      <p:sp>
        <p:nvSpPr>
          <p:cNvPr id="5" name="Rounded Rectangle 4"/>
          <p:cNvSpPr/>
          <p:nvPr/>
        </p:nvSpPr>
        <p:spPr>
          <a:xfrm>
            <a:off x="8542359" y="4524229"/>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Node3</a:t>
            </a:r>
            <a:endParaRPr lang="en-US" dirty="0"/>
          </a:p>
        </p:txBody>
      </p:sp>
      <p:sp>
        <p:nvSpPr>
          <p:cNvPr id="6" name="Rounded Rectangle 5"/>
          <p:cNvSpPr/>
          <p:nvPr/>
        </p:nvSpPr>
        <p:spPr>
          <a:xfrm>
            <a:off x="8451091" y="2895025"/>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Node4</a:t>
            </a:r>
            <a:endParaRPr lang="en-US" dirty="0"/>
          </a:p>
        </p:txBody>
      </p:sp>
      <p:sp>
        <p:nvSpPr>
          <p:cNvPr id="7" name="TextBox 6"/>
          <p:cNvSpPr txBox="1"/>
          <p:nvPr/>
        </p:nvSpPr>
        <p:spPr>
          <a:xfrm>
            <a:off x="6910315" y="2158900"/>
            <a:ext cx="2224585" cy="368490"/>
          </a:xfrm>
          <a:prstGeom prst="rect">
            <a:avLst/>
          </a:prstGeom>
          <a:noFill/>
        </p:spPr>
        <p:txBody>
          <a:bodyPr wrap="square" rtlCol="0">
            <a:spAutoFit/>
          </a:bodyPr>
          <a:lstStyle/>
          <a:p>
            <a:r>
              <a:rPr lang="en-US" dirty="0"/>
              <a:t>VIRTUAL NETWORK</a:t>
            </a:r>
            <a:endParaRPr lang="en-US" dirty="0"/>
          </a:p>
        </p:txBody>
      </p:sp>
      <p:cxnSp>
        <p:nvCxnSpPr>
          <p:cNvPr id="9" name="Straight Arrow Connector 8"/>
          <p:cNvCxnSpPr>
            <a:stCxn id="5" idx="1"/>
          </p:cNvCxnSpPr>
          <p:nvPr/>
        </p:nvCxnSpPr>
        <p:spPr>
          <a:xfrm flipH="1" flipV="1">
            <a:off x="7237294" y="3278871"/>
            <a:ext cx="1305065" cy="162749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0"/>
          </p:cNvCxnSpPr>
          <p:nvPr/>
        </p:nvCxnSpPr>
        <p:spPr>
          <a:xfrm flipH="1" flipV="1">
            <a:off x="6776111" y="3601300"/>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3"/>
            <a:endCxn id="6" idx="1"/>
          </p:cNvCxnSpPr>
          <p:nvPr/>
        </p:nvCxnSpPr>
        <p:spPr>
          <a:xfrm flipV="1">
            <a:off x="7260607" y="3277162"/>
            <a:ext cx="1190484" cy="157802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8935586" y="3655888"/>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rminator 25"/>
          <p:cNvSpPr/>
          <p:nvPr/>
        </p:nvSpPr>
        <p:spPr>
          <a:xfrm>
            <a:off x="6776111" y="853833"/>
            <a:ext cx="2159476" cy="6141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iptables</a:t>
            </a:r>
            <a:endParaRPr lang="en-US" dirty="0"/>
          </a:p>
        </p:txBody>
      </p:sp>
      <p:sp>
        <p:nvSpPr>
          <p:cNvPr id="27" name="Down Arrow 26"/>
          <p:cNvSpPr/>
          <p:nvPr/>
        </p:nvSpPr>
        <p:spPr>
          <a:xfrm flipH="1">
            <a:off x="7739843" y="1475446"/>
            <a:ext cx="232012" cy="70498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0" idx="3"/>
            <a:endCxn id="3" idx="1"/>
          </p:cNvCxnSpPr>
          <p:nvPr/>
        </p:nvCxnSpPr>
        <p:spPr>
          <a:xfrm flipV="1">
            <a:off x="3746310" y="3219163"/>
            <a:ext cx="2511189" cy="601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rot="20675989">
            <a:off x="3850261" y="3012460"/>
            <a:ext cx="2058402" cy="365760"/>
          </a:xfrm>
          <a:prstGeom prst="rect">
            <a:avLst/>
          </a:prstGeom>
          <a:noFill/>
        </p:spPr>
        <p:txBody>
          <a:bodyPr wrap="square" rtlCol="0">
            <a:spAutoFit/>
          </a:bodyPr>
          <a:lstStyle/>
          <a:p>
            <a:r>
              <a:rPr lang="en-US" dirty="0"/>
              <a:t>Send msg to node4  </a:t>
            </a:r>
            <a:endParaRPr lang="en-US" dirty="0"/>
          </a:p>
        </p:txBody>
      </p:sp>
      <p:cxnSp>
        <p:nvCxnSpPr>
          <p:cNvPr id="33" name="Straight Arrow Connector 32"/>
          <p:cNvCxnSpPr>
            <a:stCxn id="20" idx="3"/>
            <a:endCxn id="4" idx="1"/>
          </p:cNvCxnSpPr>
          <p:nvPr/>
        </p:nvCxnSpPr>
        <p:spPr>
          <a:xfrm>
            <a:off x="3746310" y="3820515"/>
            <a:ext cx="2545306" cy="1034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rot="1440242">
            <a:off x="3803718" y="4271824"/>
            <a:ext cx="2020734" cy="646331"/>
          </a:xfrm>
          <a:prstGeom prst="rect">
            <a:avLst/>
          </a:prstGeom>
          <a:noFill/>
        </p:spPr>
        <p:txBody>
          <a:bodyPr wrap="square" rtlCol="0">
            <a:spAutoFit/>
          </a:bodyPr>
          <a:lstStyle/>
          <a:p>
            <a:r>
              <a:rPr lang="en-US" dirty="0"/>
              <a:t>Change cost b/w node2 &amp; node1  </a:t>
            </a:r>
            <a:endParaRPr lang="en-US" dirty="0"/>
          </a:p>
        </p:txBody>
      </p:sp>
      <p:sp>
        <p:nvSpPr>
          <p:cNvPr id="37" name="TextBox 36"/>
          <p:cNvSpPr txBox="1"/>
          <p:nvPr/>
        </p:nvSpPr>
        <p:spPr>
          <a:xfrm>
            <a:off x="6488233" y="3820515"/>
            <a:ext cx="393219" cy="369332"/>
          </a:xfrm>
          <a:prstGeom prst="rect">
            <a:avLst/>
          </a:prstGeom>
          <a:noFill/>
        </p:spPr>
        <p:txBody>
          <a:bodyPr wrap="square" rtlCol="0">
            <a:spAutoFit/>
          </a:bodyPr>
          <a:lstStyle/>
          <a:p>
            <a:r>
              <a:rPr lang="en-US" dirty="0"/>
              <a:t>4</a:t>
            </a:r>
            <a:endParaRPr lang="en-US" dirty="0"/>
          </a:p>
        </p:txBody>
      </p:sp>
      <p:sp>
        <p:nvSpPr>
          <p:cNvPr id="39" name="TextBox 38"/>
          <p:cNvSpPr txBox="1"/>
          <p:nvPr/>
        </p:nvSpPr>
        <p:spPr>
          <a:xfrm>
            <a:off x="8911340" y="3820944"/>
            <a:ext cx="508742" cy="369332"/>
          </a:xfrm>
          <a:prstGeom prst="rect">
            <a:avLst/>
          </a:prstGeom>
          <a:noFill/>
        </p:spPr>
        <p:txBody>
          <a:bodyPr wrap="square" rtlCol="0">
            <a:spAutoFit/>
          </a:bodyPr>
          <a:lstStyle/>
          <a:p>
            <a:r>
              <a:rPr lang="en-US" dirty="0"/>
              <a:t>10</a:t>
            </a:r>
            <a:endParaRPr lang="en-US" dirty="0"/>
          </a:p>
        </p:txBody>
      </p:sp>
      <p:sp>
        <p:nvSpPr>
          <p:cNvPr id="40" name="TextBox 39"/>
          <p:cNvSpPr txBox="1"/>
          <p:nvPr/>
        </p:nvSpPr>
        <p:spPr>
          <a:xfrm rot="18593495">
            <a:off x="7524847" y="4243730"/>
            <a:ext cx="508742" cy="369332"/>
          </a:xfrm>
          <a:prstGeom prst="rect">
            <a:avLst/>
          </a:prstGeom>
          <a:noFill/>
        </p:spPr>
        <p:txBody>
          <a:bodyPr wrap="square" rtlCol="0">
            <a:spAutoFit/>
          </a:bodyPr>
          <a:lstStyle/>
          <a:p>
            <a:r>
              <a:rPr lang="en-US" dirty="0"/>
              <a:t>8</a:t>
            </a:r>
            <a:endParaRPr lang="en-US" dirty="0"/>
          </a:p>
        </p:txBody>
      </p:sp>
      <p:sp>
        <p:nvSpPr>
          <p:cNvPr id="41" name="TextBox 40"/>
          <p:cNvSpPr txBox="1"/>
          <p:nvPr/>
        </p:nvSpPr>
        <p:spPr>
          <a:xfrm rot="3197066">
            <a:off x="7496130" y="3441527"/>
            <a:ext cx="508742" cy="369332"/>
          </a:xfrm>
          <a:prstGeom prst="rect">
            <a:avLst/>
          </a:prstGeom>
          <a:noFill/>
        </p:spPr>
        <p:txBody>
          <a:bodyPr wrap="square" rtlCol="0">
            <a:spAutoFit/>
          </a:bodyPr>
          <a:lstStyle/>
          <a:p>
            <a:r>
              <a:rPr lang="en-US" dirty="0"/>
              <a:t>5</a:t>
            </a:r>
            <a:endParaRPr lang="en-US" dirty="0"/>
          </a:p>
        </p:txBody>
      </p:sp>
      <p:sp>
        <p:nvSpPr>
          <p:cNvPr id="42" name="TextBox 41"/>
          <p:cNvSpPr txBox="1"/>
          <p:nvPr/>
        </p:nvSpPr>
        <p:spPr>
          <a:xfrm>
            <a:off x="1869743" y="889470"/>
            <a:ext cx="2927310" cy="584775"/>
          </a:xfrm>
          <a:prstGeom prst="rect">
            <a:avLst/>
          </a:prstGeom>
          <a:solidFill>
            <a:schemeClr val="bg1"/>
          </a:solidFill>
        </p:spPr>
        <p:txBody>
          <a:bodyPr wrap="square" rtlCol="0">
            <a:spAutoFit/>
          </a:bodyPr>
          <a:lstStyle/>
          <a:p>
            <a:r>
              <a:rPr lang="en-US" sz="3200" dirty="0"/>
              <a:t>Implementation </a:t>
            </a:r>
            <a:endParaRPr lang="en-US" sz="3200" dirty="0"/>
          </a:p>
        </p:txBody>
      </p:sp>
      <p:sp>
        <p:nvSpPr>
          <p:cNvPr id="28" name="Rectangle 27"/>
          <p:cNvSpPr/>
          <p:nvPr/>
        </p:nvSpPr>
        <p:spPr>
          <a:xfrm>
            <a:off x="1228299" y="2187897"/>
            <a:ext cx="4510588" cy="4076425"/>
          </a:xfrm>
          <a:prstGeom prst="rect">
            <a:avLst/>
          </a:prstGeom>
          <a:solidFill>
            <a:schemeClr val="accent3">
              <a:alpha val="74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p:cNvSpPr/>
          <p:nvPr/>
        </p:nvSpPr>
        <p:spPr>
          <a:xfrm>
            <a:off x="5840530" y="359179"/>
            <a:ext cx="4030638" cy="1436388"/>
          </a:xfrm>
          <a:prstGeom prst="rect">
            <a:avLst/>
          </a:prstGeom>
          <a:solidFill>
            <a:schemeClr val="accent3">
              <a:alpha val="74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a:t>
            </a:r>
            <a:endParaRPr lang="en-US"/>
          </a:p>
        </p:txBody>
      </p:sp>
      <p:sp>
        <p:nvSpPr>
          <p:cNvPr id="5" name="Content Placeholder 4"/>
          <p:cNvSpPr>
            <a:spLocks noGrp="1"/>
          </p:cNvSpPr>
          <p:nvPr>
            <p:ph idx="1"/>
          </p:nvPr>
        </p:nvSpPr>
        <p:spPr/>
        <p:txBody>
          <a:bodyPr/>
          <a:p>
            <a:r>
              <a:rPr lang="en-US"/>
              <a:t>You can use C++ and compile it with g++.</a:t>
            </a:r>
            <a:endParaRPr lang="en-US"/>
          </a:p>
          <a:p>
            <a:r>
              <a:rPr lang="en-US"/>
              <a:t>Compile with “-g” flag to add debug information for gdb debugging.</a:t>
            </a:r>
            <a:endParaRPr lang="en-US"/>
          </a:p>
          <a:p>
            <a:r>
              <a:rPr lang="en-US"/>
              <a:t>Using C++ string methods and you can get a c-style pointer by calling “c_str()”</a:t>
            </a:r>
            <a:endParaRPr lang="en-US"/>
          </a:p>
          <a:p>
            <a:r>
              <a:rPr lang="en-US"/>
              <a:t>Using std::thread might be easier than pthread.</a:t>
            </a:r>
            <a:endParaRPr lang="en-US"/>
          </a:p>
          <a:p>
            <a:r>
              <a:rPr lang="en-US"/>
              <a:t>You can use std::atomic and std::mutex for synchronization.</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Implementation - Your Router’s Key Tasks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Control Plane</a:t>
            </a:r>
            <a:endParaRPr kumimoji="1" lang="en-US" altLang="zh-CN" dirty="0"/>
          </a:p>
          <a:p>
            <a:pPr lvl="1"/>
            <a:r>
              <a:rPr kumimoji="1" lang="en-US" altLang="zh-CN" dirty="0"/>
              <a:t>Detect the state of links using heartbeat.</a:t>
            </a:r>
            <a:endParaRPr kumimoji="1" lang="en-US" altLang="zh-CN" dirty="0"/>
          </a:p>
          <a:p>
            <a:pPr lvl="1"/>
            <a:r>
              <a:rPr kumimoji="1" lang="en-US" altLang="zh-CN" dirty="0"/>
              <a:t>Run </a:t>
            </a:r>
            <a:r>
              <a:rPr lang="en-US" altLang="zh-CN" dirty="0"/>
              <a:t>the link state (LS) or distance/path vector (DV/PV) protocols to communicate between routers, find shortest paths and construct forwarding table</a:t>
            </a:r>
            <a:endParaRPr kumimoji="1" lang="en-US" altLang="zh-CN" dirty="0"/>
          </a:p>
          <a:p>
            <a:r>
              <a:rPr kumimoji="1" lang="en-US" altLang="zh-CN" dirty="0"/>
              <a:t>Data Plane</a:t>
            </a:r>
            <a:endParaRPr kumimoji="1" lang="en-US" altLang="zh-CN" dirty="0"/>
          </a:p>
          <a:p>
            <a:pPr lvl="1"/>
            <a:r>
              <a:rPr kumimoji="1" lang="en-US" altLang="zh-CN" dirty="0"/>
              <a:t>Receive the “send” command from Manager and follows its instructions.</a:t>
            </a:r>
            <a:endParaRPr kumimoji="1" lang="en-US" altLang="zh-CN" dirty="0"/>
          </a:p>
          <a:p>
            <a:pPr lvl="1"/>
            <a:r>
              <a:rPr kumimoji="1" lang="en-US" altLang="zh-CN" dirty="0"/>
              <a:t>Transmit/Relay the message in “send” command from source to destination using the forwarding table at each hop, and write the activities to a log file.</a:t>
            </a:r>
            <a:endParaRPr kumimoji="1"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 Your code</a:t>
            </a:r>
            <a:endParaRPr lang="x-none" dirty="0"/>
          </a:p>
        </p:txBody>
      </p:sp>
      <p:sp>
        <p:nvSpPr>
          <p:cNvPr id="3" name="Content Placeholder 2"/>
          <p:cNvSpPr>
            <a:spLocks noGrp="1"/>
          </p:cNvSpPr>
          <p:nvPr>
            <p:ph idx="1"/>
          </p:nvPr>
        </p:nvSpPr>
        <p:spPr/>
        <p:txBody>
          <a:bodyPr>
            <a:normAutofit/>
          </a:bodyPr>
          <a:lstStyle/>
          <a:p>
            <a:r>
              <a:rPr lang="en-US" dirty="0"/>
              <a:t>Starter code in the assignment files (</a:t>
            </a:r>
            <a:r>
              <a:rPr kumimoji="1" lang="en-US" altLang="zh-CN" dirty="0" err="1"/>
              <a:t>main.c</a:t>
            </a:r>
            <a:r>
              <a:rPr kumimoji="1" lang="en-US" altLang="zh-CN" dirty="0"/>
              <a:t> &amp; </a:t>
            </a:r>
            <a:r>
              <a:rPr kumimoji="1" lang="en-US" altLang="zh-CN" dirty="0" err="1"/>
              <a:t>monitor_neighbors.h</a:t>
            </a:r>
            <a:r>
              <a:rPr lang="en-US" dirty="0"/>
              <a:t>).</a:t>
            </a:r>
            <a:endParaRPr lang="en-US" dirty="0"/>
          </a:p>
          <a:p>
            <a:r>
              <a:rPr lang="en-US" dirty="0"/>
              <a:t>Running the code:</a:t>
            </a:r>
            <a:br>
              <a:rPr lang="en-US" dirty="0"/>
            </a:br>
            <a:r>
              <a:rPr lang="en-US" sz="2400" dirty="0">
                <a:solidFill>
                  <a:schemeClr val="accent6"/>
                </a:solidFill>
                <a:latin typeface="Courier New" panose="02070309020205020404" pitchFamily="49" charset="0"/>
                <a:cs typeface="Courier New" panose="02070309020205020404" pitchFamily="49" charset="0"/>
              </a:rPr>
              <a:t>./&lt;</a:t>
            </a:r>
            <a:r>
              <a:rPr lang="en-US" sz="2400" dirty="0" err="1">
                <a:solidFill>
                  <a:schemeClr val="accent6"/>
                </a:solidFill>
                <a:latin typeface="Courier New" panose="02070309020205020404" pitchFamily="49" charset="0"/>
                <a:cs typeface="Courier New" panose="02070309020205020404" pitchFamily="49" charset="0"/>
              </a:rPr>
              <a:t>router_binary</a:t>
            </a:r>
            <a:r>
              <a:rPr lang="en-US" sz="2400" dirty="0">
                <a:solidFill>
                  <a:schemeClr val="accent6"/>
                </a:solidFill>
                <a:latin typeface="Courier New" panose="02070309020205020404" pitchFamily="49" charset="0"/>
                <a:cs typeface="Courier New" panose="02070309020205020404" pitchFamily="49" charset="0"/>
              </a:rPr>
              <a:t>&gt; </a:t>
            </a:r>
            <a:r>
              <a:rPr lang="en-US" sz="2400" dirty="0" err="1">
                <a:solidFill>
                  <a:schemeClr val="accent6"/>
                </a:solidFill>
                <a:latin typeface="Courier New" panose="02070309020205020404" pitchFamily="49" charset="0"/>
                <a:cs typeface="Courier New" panose="02070309020205020404" pitchFamily="49" charset="0"/>
              </a:rPr>
              <a:t>nodeid</a:t>
            </a:r>
            <a:r>
              <a:rPr lang="en-US" sz="2400" dirty="0">
                <a:solidFill>
                  <a:schemeClr val="accent6"/>
                </a:solidFill>
                <a:latin typeface="Courier New" panose="02070309020205020404" pitchFamily="49" charset="0"/>
                <a:cs typeface="Courier New" panose="02070309020205020404" pitchFamily="49" charset="0"/>
              </a:rPr>
              <a:t> </a:t>
            </a:r>
            <a:r>
              <a:rPr lang="en-US" sz="2400" dirty="0" err="1">
                <a:solidFill>
                  <a:schemeClr val="accent6"/>
                </a:solidFill>
                <a:latin typeface="Courier New" panose="02070309020205020404" pitchFamily="49" charset="0"/>
                <a:cs typeface="Courier New" panose="02070309020205020404" pitchFamily="49" charset="0"/>
              </a:rPr>
              <a:t>initial_costs_file</a:t>
            </a:r>
            <a:r>
              <a:rPr lang="en-US" sz="2400" dirty="0">
                <a:solidFill>
                  <a:schemeClr val="accent6"/>
                </a:solidFill>
                <a:latin typeface="Courier New" panose="02070309020205020404" pitchFamily="49" charset="0"/>
                <a:cs typeface="Courier New" panose="02070309020205020404" pitchFamily="49" charset="0"/>
              </a:rPr>
              <a:t> logfile</a:t>
            </a:r>
            <a:endParaRPr lang="en-US" sz="2400" dirty="0">
              <a:solidFill>
                <a:schemeClr val="accent6"/>
              </a:solidFill>
              <a:latin typeface="Courier New" panose="02070309020205020404" pitchFamily="49" charset="0"/>
              <a:cs typeface="Courier New" panose="02070309020205020404" pitchFamily="49" charset="0"/>
            </a:endParaRPr>
          </a:p>
          <a:p>
            <a:pPr lvl="1"/>
            <a:r>
              <a:rPr lang="en-US" i="1" dirty="0" err="1"/>
              <a:t>nodeid</a:t>
            </a:r>
            <a:r>
              <a:rPr lang="en-US" dirty="0"/>
              <a:t> is the virtual interface number for this node.</a:t>
            </a:r>
            <a:endParaRPr lang="en-US" dirty="0"/>
          </a:p>
          <a:p>
            <a:pPr lvl="1"/>
            <a:r>
              <a:rPr lang="en-US" i="1" dirty="0" err="1"/>
              <a:t>initial_costs_file</a:t>
            </a:r>
            <a:r>
              <a:rPr lang="en-US" i="1" dirty="0"/>
              <a:t> </a:t>
            </a:r>
            <a:r>
              <a:rPr lang="en-US" dirty="0"/>
              <a:t>is the cost file.</a:t>
            </a:r>
            <a:endParaRPr lang="en-US" dirty="0"/>
          </a:p>
          <a:p>
            <a:pPr lvl="2"/>
            <a:r>
              <a:rPr lang="en-US" dirty="0"/>
              <a:t>On each line, the node id and cost is provided.</a:t>
            </a:r>
            <a:endParaRPr lang="en-US" dirty="0"/>
          </a:p>
          <a:p>
            <a:pPr lvl="2"/>
            <a:r>
              <a:rPr lang="en-US" dirty="0"/>
              <a:t>Missing entry means cost is 1.</a:t>
            </a:r>
            <a:endParaRPr lang="en-US" dirty="0"/>
          </a:p>
          <a:p>
            <a:pPr lvl="2"/>
            <a:r>
              <a:rPr lang="en-US" dirty="0"/>
              <a:t>Neighbor link might not exist at that time.</a:t>
            </a:r>
            <a:endParaRPr lang="en-US" dirty="0"/>
          </a:p>
          <a:p>
            <a:pPr lvl="1"/>
            <a:r>
              <a:rPr lang="en-US" i="1" dirty="0"/>
              <a:t>logfile</a:t>
            </a:r>
            <a:r>
              <a:rPr lang="en-US" dirty="0"/>
              <a:t> is where your program writes the events it was a part of. All the nodes must make a log file even if no event happens.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 Neighbor discovery</a:t>
            </a:r>
            <a:endParaRPr lang="x-none" dirty="0"/>
          </a:p>
        </p:txBody>
      </p:sp>
      <p:sp>
        <p:nvSpPr>
          <p:cNvPr id="3" name="Content Placeholder 2"/>
          <p:cNvSpPr>
            <a:spLocks noGrp="1"/>
          </p:cNvSpPr>
          <p:nvPr>
            <p:ph idx="1"/>
          </p:nvPr>
        </p:nvSpPr>
        <p:spPr/>
        <p:txBody>
          <a:bodyPr>
            <a:normAutofit/>
          </a:bodyPr>
          <a:lstStyle/>
          <a:p>
            <a:r>
              <a:rPr lang="en-US" dirty="0"/>
              <a:t>Every node periodically sends heartbeats to all the nodes (ping every node). This code is given.</a:t>
            </a:r>
            <a:endParaRPr lang="en-US" dirty="0"/>
          </a:p>
          <a:p>
            <a:endParaRPr lang="en-US" dirty="0"/>
          </a:p>
          <a:p>
            <a:r>
              <a:rPr lang="en-US" dirty="0"/>
              <a:t>If node a receives a heartbeat from node b, node a knows node b is its neighbor, puts node b into its neighbor list.</a:t>
            </a:r>
            <a:endParaRPr lang="en-US" dirty="0"/>
          </a:p>
          <a:p>
            <a:endParaRPr lang="en-US" dirty="0"/>
          </a:p>
          <a:p>
            <a:r>
              <a:rPr lang="en-US" dirty="0"/>
              <a:t>If node a doesn’t receive HBs from node b for some time, node a learns the link is down, removes node b from neighbor list.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Implementation - Heartbeat</a:t>
            </a:r>
            <a:endParaRPr kumimoji="1" lang="zh-CN" altLang="en-US" dirty="0"/>
          </a:p>
        </p:txBody>
      </p:sp>
      <p:sp>
        <p:nvSpPr>
          <p:cNvPr id="3" name="内容占位符 2"/>
          <p:cNvSpPr>
            <a:spLocks noGrp="1"/>
          </p:cNvSpPr>
          <p:nvPr>
            <p:ph idx="1"/>
          </p:nvPr>
        </p:nvSpPr>
        <p:spPr/>
        <p:txBody>
          <a:bodyPr/>
          <a:lstStyle/>
          <a:p>
            <a:r>
              <a:rPr kumimoji="1" lang="en-US" altLang="zh-CN" dirty="0"/>
              <a:t>Use UDP heartbeat to detect link changes.</a:t>
            </a:r>
            <a:endParaRPr kumimoji="1" lang="en-US" altLang="zh-CN" dirty="0"/>
          </a:p>
          <a:p>
            <a:r>
              <a:rPr kumimoji="1" lang="en-US" altLang="zh-CN" dirty="0"/>
              <a:t>Each node keeps periodically broadcasting heartbeat to its neighbors.</a:t>
            </a:r>
            <a:endParaRPr kumimoji="1" lang="en-US" altLang="zh-CN" dirty="0"/>
          </a:p>
          <a:p>
            <a:r>
              <a:rPr kumimoji="1" lang="en-US" altLang="zh-CN" dirty="0"/>
              <a:t>Separate thread in starter code.</a:t>
            </a:r>
            <a:endParaRPr kumimoji="1" lang="en-US" altLang="zh-CN" dirty="0"/>
          </a:p>
          <a:p>
            <a:endParaRPr kumimoji="1" lang="en-US" altLang="zh-CN" dirty="0"/>
          </a:p>
          <a:p>
            <a:endParaRPr kumimoji="1" lang="zh-CN" altLang="en-US" dirty="0"/>
          </a:p>
        </p:txBody>
      </p:sp>
      <p:sp>
        <p:nvSpPr>
          <p:cNvPr id="6" name="矩形 5"/>
          <p:cNvSpPr/>
          <p:nvPr/>
        </p:nvSpPr>
        <p:spPr>
          <a:xfrm>
            <a:off x="10378877" y="3293575"/>
            <a:ext cx="1137424" cy="613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3"/>
          <p:cNvSpPr/>
          <p:nvPr/>
        </p:nvSpPr>
        <p:spPr>
          <a:xfrm>
            <a:off x="1286919" y="3429000"/>
            <a:ext cx="6266581" cy="3139321"/>
          </a:xfrm>
          <a:prstGeom prst="rect">
            <a:avLst/>
          </a:prstGeom>
        </p:spPr>
        <p:txBody>
          <a:bodyPr wrap="square">
            <a:spAutoFit/>
          </a:bodyPr>
          <a:lstStyle/>
          <a:p>
            <a:r>
              <a:rPr lang="zh-CN" altLang="en-US" dirty="0"/>
              <a:t>pthread_t announcerThread;</a:t>
            </a:r>
            <a:r>
              <a:rPr lang="en-US" altLang="zh-CN" dirty="0"/>
              <a:t> </a:t>
            </a:r>
            <a:endParaRPr lang="en-US" altLang="zh-CN" dirty="0"/>
          </a:p>
          <a:p>
            <a:r>
              <a:rPr lang="zh-CN" altLang="en-US" dirty="0"/>
              <a:t>pthread_create(&amp;announcerThread, 0, announceToNeighbors, (void*)0);</a:t>
            </a:r>
            <a:endParaRPr lang="en-US" altLang="zh-CN" dirty="0"/>
          </a:p>
          <a:p>
            <a:endParaRPr lang="en-US" altLang="zh-CN" dirty="0"/>
          </a:p>
          <a:p>
            <a:r>
              <a:rPr lang="en-US" altLang="zh-CN" dirty="0"/>
              <a:t>…</a:t>
            </a:r>
            <a:endParaRPr lang="en-US" altLang="zh-CN" dirty="0"/>
          </a:p>
          <a:p>
            <a:r>
              <a:rPr lang="en-US" altLang="zh-CN" dirty="0"/>
              <a:t>void* </a:t>
            </a:r>
            <a:r>
              <a:rPr lang="en-US" altLang="zh-CN" dirty="0" err="1"/>
              <a:t>announceToNeighbors</a:t>
            </a:r>
            <a:r>
              <a:rPr lang="en-US" altLang="zh-CN" dirty="0"/>
              <a:t>(void* </a:t>
            </a:r>
            <a:r>
              <a:rPr lang="en-US" altLang="zh-CN" dirty="0" err="1"/>
              <a:t>unusedParam</a:t>
            </a:r>
            <a:r>
              <a:rPr lang="en-US" altLang="zh-CN" dirty="0"/>
              <a:t>){</a:t>
            </a:r>
            <a:endParaRPr lang="en-US" altLang="zh-CN" dirty="0"/>
          </a:p>
          <a:p>
            <a:r>
              <a:rPr lang="en-US" altLang="zh-CN" dirty="0"/>
              <a:t>	</a:t>
            </a:r>
            <a:r>
              <a:rPr lang="en-US" altLang="zh-CN" dirty="0"/>
              <a:t>…</a:t>
            </a:r>
            <a:r>
              <a:rPr lang="en-US" altLang="zh-CN" dirty="0"/>
              <a:t>	</a:t>
            </a:r>
            <a:endParaRPr lang="en-US" altLang="zh-CN" dirty="0"/>
          </a:p>
          <a:p>
            <a:r>
              <a:rPr lang="en-US" altLang="zh-CN" dirty="0"/>
              <a:t>	while(1)	{</a:t>
            </a:r>
            <a:endParaRPr lang="en-US" altLang="zh-CN" dirty="0"/>
          </a:p>
          <a:p>
            <a:r>
              <a:rPr lang="en-US" altLang="zh-CN" dirty="0"/>
              <a:t>		</a:t>
            </a:r>
            <a:r>
              <a:rPr lang="en-US" altLang="zh-CN" dirty="0"/>
              <a:t>…</a:t>
            </a:r>
            <a:endParaRPr lang="en-US" altLang="zh-CN" dirty="0"/>
          </a:p>
          <a:p>
            <a:r>
              <a:rPr lang="en-US" altLang="zh-CN" dirty="0"/>
              <a:t>	}</a:t>
            </a:r>
            <a:endParaRPr lang="en-US" altLang="zh-CN" dirty="0"/>
          </a:p>
          <a:p>
            <a:r>
              <a:rPr lang="en-US" altLang="zh-CN" dirty="0"/>
              <a:t>}</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Implementation - Heartbeat</a:t>
            </a:r>
            <a:endParaRPr kumimoji="1" lang="zh-CN" altLang="en-US" dirty="0"/>
          </a:p>
        </p:txBody>
      </p:sp>
      <p:sp>
        <p:nvSpPr>
          <p:cNvPr id="3" name="内容占位符 2"/>
          <p:cNvSpPr>
            <a:spLocks noGrp="1"/>
          </p:cNvSpPr>
          <p:nvPr>
            <p:ph idx="1"/>
          </p:nvPr>
        </p:nvSpPr>
        <p:spPr/>
        <p:txBody>
          <a:bodyPr/>
          <a:lstStyle/>
          <a:p>
            <a:r>
              <a:rPr kumimoji="1" lang="en-US" altLang="zh-CN" dirty="0"/>
              <a:t>Link a&lt;-&gt;b is up:</a:t>
            </a:r>
            <a:endParaRPr kumimoji="1" lang="en-US" altLang="zh-CN" dirty="0"/>
          </a:p>
          <a:p>
            <a:r>
              <a:rPr kumimoji="1" lang="en-US" altLang="zh-CN" dirty="0"/>
              <a:t>Node a and b receives each other’s heartbeats.</a:t>
            </a:r>
            <a:endParaRPr kumimoji="1" lang="en-US" altLang="zh-CN" dirty="0"/>
          </a:p>
          <a:p>
            <a:endParaRPr kumimoji="1" lang="en-US" altLang="zh-CN" dirty="0"/>
          </a:p>
          <a:p>
            <a:endParaRPr kumimoji="1" lang="zh-CN" altLang="en-US" dirty="0"/>
          </a:p>
        </p:txBody>
      </p:sp>
      <p:sp>
        <p:nvSpPr>
          <p:cNvPr id="4" name="Oval 3"/>
          <p:cNvSpPr/>
          <p:nvPr/>
        </p:nvSpPr>
        <p:spPr>
          <a:xfrm>
            <a:off x="4303722" y="4234189"/>
            <a:ext cx="158020" cy="148553"/>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216661" y="4617232"/>
            <a:ext cx="356188" cy="523220"/>
          </a:xfrm>
          <a:prstGeom prst="rect">
            <a:avLst/>
          </a:prstGeom>
          <a:noFill/>
        </p:spPr>
        <p:txBody>
          <a:bodyPr wrap="none" rtlCol="0">
            <a:spAutoFit/>
          </a:bodyPr>
          <a:lstStyle/>
          <a:p>
            <a:r>
              <a:rPr lang="en-US" sz="2800" dirty="0"/>
              <a:t>a</a:t>
            </a:r>
            <a:endParaRPr lang="en-US" sz="2800" dirty="0"/>
          </a:p>
        </p:txBody>
      </p:sp>
      <p:sp>
        <p:nvSpPr>
          <p:cNvPr id="9" name="TextBox 8"/>
          <p:cNvSpPr txBox="1"/>
          <p:nvPr/>
        </p:nvSpPr>
        <p:spPr>
          <a:xfrm>
            <a:off x="7025230" y="4557478"/>
            <a:ext cx="373820" cy="523220"/>
          </a:xfrm>
          <a:prstGeom prst="rect">
            <a:avLst/>
          </a:prstGeom>
          <a:noFill/>
        </p:spPr>
        <p:txBody>
          <a:bodyPr wrap="none" rtlCol="0">
            <a:spAutoFit/>
          </a:bodyPr>
          <a:lstStyle/>
          <a:p>
            <a:r>
              <a:rPr lang="en-US" sz="2800" dirty="0"/>
              <a:t>b</a:t>
            </a:r>
            <a:endParaRPr lang="en-US" sz="2800" dirty="0"/>
          </a:p>
        </p:txBody>
      </p:sp>
      <p:cxnSp>
        <p:nvCxnSpPr>
          <p:cNvPr id="11" name="Straight Arrow Connector 10"/>
          <p:cNvCxnSpPr>
            <a:stCxn id="4" idx="6"/>
          </p:cNvCxnSpPr>
          <p:nvPr/>
        </p:nvCxnSpPr>
        <p:spPr>
          <a:xfrm flipV="1">
            <a:off x="4461742" y="4248712"/>
            <a:ext cx="2662572" cy="59754"/>
          </a:xfrm>
          <a:prstGeom prst="straightConnector1">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7"/>
          </p:cNvCxnSpPr>
          <p:nvPr/>
        </p:nvCxnSpPr>
        <p:spPr>
          <a:xfrm flipV="1">
            <a:off x="4438601" y="3780634"/>
            <a:ext cx="454093" cy="47531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0"/>
          </p:cNvCxnSpPr>
          <p:nvPr/>
        </p:nvCxnSpPr>
        <p:spPr>
          <a:xfrm flipV="1">
            <a:off x="4382732" y="3657600"/>
            <a:ext cx="0" cy="57658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2"/>
          </p:cNvCxnSpPr>
          <p:nvPr/>
        </p:nvCxnSpPr>
        <p:spPr>
          <a:xfrm flipH="1" flipV="1">
            <a:off x="3714750" y="4174436"/>
            <a:ext cx="588972" cy="13403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3"/>
          </p:cNvCxnSpPr>
          <p:nvPr/>
        </p:nvCxnSpPr>
        <p:spPr>
          <a:xfrm flipH="1">
            <a:off x="3914777" y="4360987"/>
            <a:ext cx="412086" cy="39871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5"/>
          </p:cNvCxnSpPr>
          <p:nvPr/>
        </p:nvCxnSpPr>
        <p:spPr>
          <a:xfrm>
            <a:off x="4438601" y="4360987"/>
            <a:ext cx="454093" cy="363035"/>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6"/>
          </p:cNvCxnSpPr>
          <p:nvPr/>
        </p:nvCxnSpPr>
        <p:spPr>
          <a:xfrm flipV="1">
            <a:off x="4461742" y="4255944"/>
            <a:ext cx="588972" cy="52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124314" y="4159912"/>
            <a:ext cx="158020" cy="148553"/>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39" idx="7"/>
          </p:cNvCxnSpPr>
          <p:nvPr/>
        </p:nvCxnSpPr>
        <p:spPr>
          <a:xfrm flipV="1">
            <a:off x="7259193" y="3706357"/>
            <a:ext cx="454093" cy="47531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9" idx="0"/>
          </p:cNvCxnSpPr>
          <p:nvPr/>
        </p:nvCxnSpPr>
        <p:spPr>
          <a:xfrm flipV="1">
            <a:off x="7203324" y="3583323"/>
            <a:ext cx="0" cy="57658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2"/>
          </p:cNvCxnSpPr>
          <p:nvPr/>
        </p:nvCxnSpPr>
        <p:spPr>
          <a:xfrm flipH="1">
            <a:off x="6532775" y="4234189"/>
            <a:ext cx="591539" cy="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3"/>
          </p:cNvCxnSpPr>
          <p:nvPr/>
        </p:nvCxnSpPr>
        <p:spPr>
          <a:xfrm flipH="1">
            <a:off x="6735369" y="4286710"/>
            <a:ext cx="412086" cy="39871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5"/>
          </p:cNvCxnSpPr>
          <p:nvPr/>
        </p:nvCxnSpPr>
        <p:spPr>
          <a:xfrm>
            <a:off x="7259193" y="4286710"/>
            <a:ext cx="454093" cy="363035"/>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6"/>
          </p:cNvCxnSpPr>
          <p:nvPr/>
        </p:nvCxnSpPr>
        <p:spPr>
          <a:xfrm flipV="1">
            <a:off x="7282334" y="4181667"/>
            <a:ext cx="588972" cy="52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1"/>
          </p:cNvCxnSpPr>
          <p:nvPr/>
        </p:nvCxnSpPr>
        <p:spPr>
          <a:xfrm flipH="1" flipV="1">
            <a:off x="6735369" y="3780635"/>
            <a:ext cx="412086" cy="40103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Implementation - Heartbeat</a:t>
            </a:r>
            <a:endParaRPr kumimoji="1" lang="zh-CN" altLang="en-US" dirty="0"/>
          </a:p>
        </p:txBody>
      </p:sp>
      <p:sp>
        <p:nvSpPr>
          <p:cNvPr id="3" name="内容占位符 2"/>
          <p:cNvSpPr>
            <a:spLocks noGrp="1"/>
          </p:cNvSpPr>
          <p:nvPr>
            <p:ph idx="1"/>
          </p:nvPr>
        </p:nvSpPr>
        <p:spPr/>
        <p:txBody>
          <a:bodyPr/>
          <a:lstStyle/>
          <a:p>
            <a:r>
              <a:rPr kumimoji="1" lang="en-US" altLang="zh-CN" dirty="0"/>
              <a:t>Now, suppose link a&lt;-&gt;b is down:</a:t>
            </a:r>
            <a:endParaRPr kumimoji="1" lang="en-US" altLang="zh-CN" dirty="0"/>
          </a:p>
          <a:p>
            <a:r>
              <a:rPr kumimoji="1" lang="en-US" altLang="zh-CN" dirty="0"/>
              <a:t>Node a and b will detect this event from heartbeat times out.</a:t>
            </a:r>
            <a:endParaRPr kumimoji="1" lang="en-US" altLang="zh-CN" dirty="0"/>
          </a:p>
          <a:p>
            <a:endParaRPr kumimoji="1" lang="en-US" altLang="zh-CN" dirty="0"/>
          </a:p>
          <a:p>
            <a:endParaRPr kumimoji="1" lang="zh-CN" altLang="en-US" dirty="0"/>
          </a:p>
        </p:txBody>
      </p:sp>
      <p:sp>
        <p:nvSpPr>
          <p:cNvPr id="25" name="Oval 24"/>
          <p:cNvSpPr/>
          <p:nvPr/>
        </p:nvSpPr>
        <p:spPr>
          <a:xfrm>
            <a:off x="4303722" y="4234189"/>
            <a:ext cx="158020" cy="148553"/>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216661" y="4617232"/>
            <a:ext cx="356188" cy="523220"/>
          </a:xfrm>
          <a:prstGeom prst="rect">
            <a:avLst/>
          </a:prstGeom>
          <a:noFill/>
        </p:spPr>
        <p:txBody>
          <a:bodyPr wrap="none" rtlCol="0">
            <a:spAutoFit/>
          </a:bodyPr>
          <a:lstStyle/>
          <a:p>
            <a:r>
              <a:rPr lang="en-US" sz="2800" dirty="0"/>
              <a:t>a</a:t>
            </a:r>
            <a:endParaRPr lang="en-US" sz="2800" dirty="0"/>
          </a:p>
        </p:txBody>
      </p:sp>
      <p:sp>
        <p:nvSpPr>
          <p:cNvPr id="27" name="TextBox 26"/>
          <p:cNvSpPr txBox="1"/>
          <p:nvPr/>
        </p:nvSpPr>
        <p:spPr>
          <a:xfrm>
            <a:off x="7025230" y="4557478"/>
            <a:ext cx="373820" cy="523220"/>
          </a:xfrm>
          <a:prstGeom prst="rect">
            <a:avLst/>
          </a:prstGeom>
          <a:noFill/>
        </p:spPr>
        <p:txBody>
          <a:bodyPr wrap="none" rtlCol="0">
            <a:spAutoFit/>
          </a:bodyPr>
          <a:lstStyle/>
          <a:p>
            <a:r>
              <a:rPr lang="en-US" sz="2800" dirty="0"/>
              <a:t>b</a:t>
            </a:r>
            <a:endParaRPr lang="en-US" sz="2800" dirty="0"/>
          </a:p>
        </p:txBody>
      </p:sp>
      <p:cxnSp>
        <p:nvCxnSpPr>
          <p:cNvPr id="28" name="Straight Arrow Connector 27"/>
          <p:cNvCxnSpPr>
            <a:stCxn id="25" idx="6"/>
          </p:cNvCxnSpPr>
          <p:nvPr/>
        </p:nvCxnSpPr>
        <p:spPr>
          <a:xfrm flipV="1">
            <a:off x="4461742" y="4248712"/>
            <a:ext cx="2662572" cy="59754"/>
          </a:xfrm>
          <a:prstGeom prst="straightConnector1">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7"/>
          </p:cNvCxnSpPr>
          <p:nvPr/>
        </p:nvCxnSpPr>
        <p:spPr>
          <a:xfrm flipV="1">
            <a:off x="4438601" y="3780634"/>
            <a:ext cx="454093" cy="47531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0"/>
          </p:cNvCxnSpPr>
          <p:nvPr/>
        </p:nvCxnSpPr>
        <p:spPr>
          <a:xfrm flipV="1">
            <a:off x="4382732" y="3657600"/>
            <a:ext cx="0" cy="57658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2"/>
          </p:cNvCxnSpPr>
          <p:nvPr/>
        </p:nvCxnSpPr>
        <p:spPr>
          <a:xfrm flipH="1" flipV="1">
            <a:off x="3714750" y="4174436"/>
            <a:ext cx="588972" cy="13403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3"/>
          </p:cNvCxnSpPr>
          <p:nvPr/>
        </p:nvCxnSpPr>
        <p:spPr>
          <a:xfrm flipH="1">
            <a:off x="3914777" y="4360987"/>
            <a:ext cx="412086" cy="39871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5"/>
          </p:cNvCxnSpPr>
          <p:nvPr/>
        </p:nvCxnSpPr>
        <p:spPr>
          <a:xfrm>
            <a:off x="4438601" y="4360987"/>
            <a:ext cx="454093" cy="363035"/>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5" idx="6"/>
          </p:cNvCxnSpPr>
          <p:nvPr/>
        </p:nvCxnSpPr>
        <p:spPr>
          <a:xfrm flipV="1">
            <a:off x="4461742" y="4255944"/>
            <a:ext cx="588972" cy="52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124314" y="4159912"/>
            <a:ext cx="158020" cy="148553"/>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5" idx="7"/>
          </p:cNvCxnSpPr>
          <p:nvPr/>
        </p:nvCxnSpPr>
        <p:spPr>
          <a:xfrm flipV="1">
            <a:off x="7259193" y="3706357"/>
            <a:ext cx="454093" cy="47531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0"/>
          </p:cNvCxnSpPr>
          <p:nvPr/>
        </p:nvCxnSpPr>
        <p:spPr>
          <a:xfrm flipV="1">
            <a:off x="7203324" y="3583323"/>
            <a:ext cx="0" cy="57658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2"/>
          </p:cNvCxnSpPr>
          <p:nvPr/>
        </p:nvCxnSpPr>
        <p:spPr>
          <a:xfrm flipH="1">
            <a:off x="6532775" y="4234189"/>
            <a:ext cx="591539" cy="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5" idx="3"/>
          </p:cNvCxnSpPr>
          <p:nvPr/>
        </p:nvCxnSpPr>
        <p:spPr>
          <a:xfrm flipH="1">
            <a:off x="6735369" y="4286710"/>
            <a:ext cx="412086" cy="398719"/>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5"/>
          </p:cNvCxnSpPr>
          <p:nvPr/>
        </p:nvCxnSpPr>
        <p:spPr>
          <a:xfrm>
            <a:off x="7259193" y="4286710"/>
            <a:ext cx="454093" cy="363035"/>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6"/>
          </p:cNvCxnSpPr>
          <p:nvPr/>
        </p:nvCxnSpPr>
        <p:spPr>
          <a:xfrm flipV="1">
            <a:off x="7282334" y="4181667"/>
            <a:ext cx="588972" cy="52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1"/>
          </p:cNvCxnSpPr>
          <p:nvPr/>
        </p:nvCxnSpPr>
        <p:spPr>
          <a:xfrm flipH="1" flipV="1">
            <a:off x="6735369" y="3780635"/>
            <a:ext cx="412086" cy="40103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十字形 3"/>
          <p:cNvSpPr/>
          <p:nvPr/>
        </p:nvSpPr>
        <p:spPr>
          <a:xfrm rot="2700000">
            <a:off x="5435084" y="3923601"/>
            <a:ext cx="664686" cy="664686"/>
          </a:xfrm>
          <a:prstGeom prst="plus">
            <a:avLst>
              <a:gd name="adj" fmla="val 433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Implementation – Link Cost</a:t>
            </a:r>
            <a:endParaRPr kumimoji="1"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99133" y="2820569"/>
            <a:ext cx="6330985" cy="3302067"/>
          </a:xfrm>
        </p:spPr>
      </p:pic>
      <p:sp>
        <p:nvSpPr>
          <p:cNvPr id="5" name="矩形 4"/>
          <p:cNvSpPr/>
          <p:nvPr/>
        </p:nvSpPr>
        <p:spPr>
          <a:xfrm>
            <a:off x="881964" y="1780040"/>
            <a:ext cx="5962185" cy="4247317"/>
          </a:xfrm>
          <a:prstGeom prst="rect">
            <a:avLst/>
          </a:prstGeom>
        </p:spPr>
        <p:txBody>
          <a:bodyPr wrap="square">
            <a:spAutoFit/>
          </a:bodyPr>
          <a:lstStyle/>
          <a:p>
            <a:pPr marL="285750" indent="-285750">
              <a:buFont typeface="Arial" panose="02080604020202020204" pitchFamily="34" charset="0"/>
              <a:buChar char="•"/>
            </a:pPr>
            <a:r>
              <a:rPr lang="en-US" altLang="zh-CN" dirty="0">
                <a:solidFill>
                  <a:srgbClr val="373A3C"/>
                </a:solidFill>
                <a:latin typeface="OpenSans" charset="0"/>
              </a:rPr>
              <a:t>First, a node reads values from the initial cost file</a:t>
            </a:r>
            <a:endParaRPr lang="en-US" altLang="zh-CN" dirty="0">
              <a:solidFill>
                <a:srgbClr val="373A3C"/>
              </a:solidFill>
              <a:latin typeface="OpenSans" charset="0"/>
            </a:endParaRPr>
          </a:p>
          <a:p>
            <a:pPr marL="742950" lvl="1" indent="-285750">
              <a:buFont typeface="Arial" panose="02080604020202020204" pitchFamily="34" charset="0"/>
              <a:buChar char="•"/>
            </a:pPr>
            <a:r>
              <a:rPr lang="en-US" altLang="zh-CN" dirty="0">
                <a:solidFill>
                  <a:srgbClr val="373A3C"/>
                </a:solidFill>
                <a:latin typeface="OpenSans" charset="0"/>
              </a:rPr>
              <a:t>Can have costs between nodes where the link is currently down!!</a:t>
            </a:r>
            <a:endParaRPr lang="en-US" altLang="zh-CN" dirty="0">
              <a:solidFill>
                <a:srgbClr val="373A3C"/>
              </a:solidFill>
              <a:latin typeface="OpenSans" charset="0"/>
            </a:endParaRPr>
          </a:p>
          <a:p>
            <a:pPr marL="742950" lvl="1" indent="-285750">
              <a:buFont typeface="Arial" panose="02080604020202020204" pitchFamily="34" charset="0"/>
              <a:buChar char="•"/>
            </a:pPr>
            <a:r>
              <a:rPr lang="en-US" altLang="zh-CN" b="0" i="0" dirty="0">
                <a:solidFill>
                  <a:srgbClr val="373A3C"/>
                </a:solidFill>
                <a:effectLst/>
                <a:latin typeface="OpenSans" charset="0"/>
              </a:rPr>
              <a:t>Cost is 1 for a n</a:t>
            </a:r>
            <a:r>
              <a:rPr lang="en-US" altLang="zh-CN" dirty="0">
                <a:solidFill>
                  <a:srgbClr val="373A3C"/>
                </a:solidFill>
                <a:latin typeface="OpenSans" charset="0"/>
              </a:rPr>
              <a:t>eighbor which is not specified</a:t>
            </a:r>
            <a:endParaRPr lang="en-US" altLang="zh-CN" b="0" i="0" dirty="0">
              <a:solidFill>
                <a:srgbClr val="373A3C"/>
              </a:solidFill>
              <a:effectLst/>
              <a:latin typeface="OpenSans" charset="0"/>
            </a:endParaRPr>
          </a:p>
          <a:p>
            <a:endParaRPr lang="en-US" altLang="zh-CN" dirty="0">
              <a:solidFill>
                <a:srgbClr val="373A3C"/>
              </a:solidFill>
              <a:latin typeface="OpenSans" charset="0"/>
            </a:endParaRPr>
          </a:p>
          <a:p>
            <a:endParaRPr lang="en-US" altLang="zh-CN" b="0" i="0" dirty="0">
              <a:solidFill>
                <a:srgbClr val="373A3C"/>
              </a:solidFill>
              <a:effectLst/>
              <a:latin typeface="OpenSans" charset="0"/>
            </a:endParaRPr>
          </a:p>
          <a:p>
            <a:endParaRPr lang="en-US" altLang="zh-CN" dirty="0">
              <a:solidFill>
                <a:srgbClr val="373A3C"/>
              </a:solidFill>
              <a:latin typeface="OpenSans" charset="0"/>
            </a:endParaRPr>
          </a:p>
          <a:p>
            <a:r>
              <a:rPr lang="en-US" altLang="zh-CN" b="0" i="0" dirty="0">
                <a:solidFill>
                  <a:srgbClr val="373A3C"/>
                </a:solidFill>
                <a:effectLst/>
                <a:latin typeface="OpenSans" charset="0"/>
              </a:rPr>
              <a:t>E.g. the cost file input to node a:</a:t>
            </a:r>
            <a:endParaRPr lang="en-US" altLang="zh-CN" b="0" i="0" dirty="0">
              <a:solidFill>
                <a:srgbClr val="373A3C"/>
              </a:solidFill>
              <a:effectLst/>
              <a:latin typeface="OpenSans" charset="0"/>
            </a:endParaRPr>
          </a:p>
          <a:p>
            <a:r>
              <a:rPr lang="en-US" altLang="zh-CN" dirty="0">
                <a:solidFill>
                  <a:srgbClr val="373A3C"/>
                </a:solidFill>
                <a:latin typeface="OpenSans" charset="0"/>
              </a:rPr>
              <a:t>b 3</a:t>
            </a:r>
            <a:endParaRPr lang="en-US" altLang="zh-CN" dirty="0">
              <a:solidFill>
                <a:srgbClr val="373A3C"/>
              </a:solidFill>
              <a:latin typeface="OpenSans" charset="0"/>
            </a:endParaRPr>
          </a:p>
          <a:p>
            <a:r>
              <a:rPr lang="en-US" altLang="zh-CN" dirty="0">
                <a:solidFill>
                  <a:srgbClr val="373A3C"/>
                </a:solidFill>
                <a:latin typeface="OpenSans" charset="0"/>
              </a:rPr>
              <a:t>c 2</a:t>
            </a:r>
            <a:endParaRPr lang="en-US" altLang="zh-CN" dirty="0">
              <a:solidFill>
                <a:srgbClr val="373A3C"/>
              </a:solidFill>
              <a:latin typeface="OpenSans" charset="0"/>
            </a:endParaRPr>
          </a:p>
          <a:p>
            <a:r>
              <a:rPr lang="en-US" altLang="zh-CN" dirty="0">
                <a:solidFill>
                  <a:srgbClr val="373A3C"/>
                </a:solidFill>
                <a:latin typeface="OpenSans" charset="0"/>
              </a:rPr>
              <a:t>d 100</a:t>
            </a:r>
            <a:endParaRPr lang="en-US" altLang="zh-CN" dirty="0">
              <a:solidFill>
                <a:srgbClr val="373A3C"/>
              </a:solidFill>
              <a:latin typeface="OpenSans" charset="0"/>
            </a:endParaRPr>
          </a:p>
          <a:p>
            <a:r>
              <a:rPr lang="en-US" altLang="zh-CN" dirty="0">
                <a:solidFill>
                  <a:srgbClr val="373A3C"/>
                </a:solidFill>
                <a:latin typeface="OpenSans" charset="0"/>
              </a:rPr>
              <a:t>e 40</a:t>
            </a:r>
            <a:endParaRPr lang="en-US" altLang="zh-CN" dirty="0">
              <a:solidFill>
                <a:srgbClr val="373A3C"/>
              </a:solidFill>
              <a:latin typeface="OpenSans" charset="0"/>
            </a:endParaRPr>
          </a:p>
          <a:p>
            <a:r>
              <a:rPr lang="en-US" altLang="zh-CN" dirty="0">
                <a:solidFill>
                  <a:srgbClr val="373A3C"/>
                </a:solidFill>
                <a:latin typeface="OpenSans" charset="0"/>
              </a:rPr>
              <a:t>…</a:t>
            </a:r>
            <a:endParaRPr lang="en-US" altLang="zh-CN" dirty="0">
              <a:solidFill>
                <a:srgbClr val="373A3C"/>
              </a:solidFill>
              <a:latin typeface="OpenSans" charset="0"/>
            </a:endParaRPr>
          </a:p>
          <a:p>
            <a:endParaRPr lang="en-US" altLang="zh-CN" b="0" i="0" dirty="0">
              <a:solidFill>
                <a:srgbClr val="373A3C"/>
              </a:solidFill>
              <a:effectLst/>
              <a:latin typeface="OpenSans" charset="0"/>
            </a:endParaRPr>
          </a:p>
          <a:p>
            <a:endParaRPr lang="en-US" altLang="zh-CN" b="0" i="0" dirty="0">
              <a:solidFill>
                <a:srgbClr val="373A3C"/>
              </a:solidFill>
              <a:effectLst/>
              <a:latin typeface="OpenSans" charset="0"/>
            </a:endParaRPr>
          </a:p>
        </p:txBody>
      </p:sp>
      <p:sp>
        <p:nvSpPr>
          <p:cNvPr id="6" name="矩形 5"/>
          <p:cNvSpPr/>
          <p:nvPr/>
        </p:nvSpPr>
        <p:spPr>
          <a:xfrm>
            <a:off x="734301" y="4515116"/>
            <a:ext cx="1360449"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2242413" y="4486540"/>
            <a:ext cx="3100039" cy="646331"/>
          </a:xfrm>
          <a:prstGeom prst="rect">
            <a:avLst/>
          </a:prstGeom>
          <a:noFill/>
        </p:spPr>
        <p:txBody>
          <a:bodyPr wrap="square" rtlCol="0">
            <a:spAutoFit/>
          </a:bodyPr>
          <a:lstStyle/>
          <a:p>
            <a:r>
              <a:rPr kumimoji="1" lang="en-US" altLang="zh-CN" dirty="0"/>
              <a:t>Node a and </a:t>
            </a:r>
            <a:r>
              <a:rPr kumimoji="1" lang="en-US" altLang="zh-CN" dirty="0" err="1"/>
              <a:t>d,e</a:t>
            </a:r>
            <a:r>
              <a:rPr kumimoji="1" lang="en-US" altLang="zh-CN" dirty="0"/>
              <a:t> are not neighbors. Ignore them!</a:t>
            </a:r>
            <a:endParaRPr kumimoji="1" lang="zh-CN" altLang="en-US" dirty="0"/>
          </a:p>
        </p:txBody>
      </p:sp>
      <p:sp>
        <p:nvSpPr>
          <p:cNvPr id="8" name="矩形 7"/>
          <p:cNvSpPr/>
          <p:nvPr/>
        </p:nvSpPr>
        <p:spPr>
          <a:xfrm>
            <a:off x="9039923" y="2951907"/>
            <a:ext cx="1025096" cy="5674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6278136" y="4177990"/>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6404517" y="4898695"/>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7214838" y="5570253"/>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9039923" y="4785714"/>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idx="1"/>
          </p:nvPr>
        </p:nvSpPr>
        <p:spPr/>
        <p:txBody>
          <a:bodyPr/>
          <a:lstStyle/>
          <a:p>
            <a:r>
              <a:rPr lang="en-US" dirty="0"/>
              <a:t>What should be done?</a:t>
            </a:r>
            <a:endParaRPr lang="en-US" dirty="0"/>
          </a:p>
          <a:p>
            <a:r>
              <a:rPr lang="en-US" dirty="0"/>
              <a:t>How it should be done?</a:t>
            </a:r>
            <a:endParaRPr lang="en-US" dirty="0"/>
          </a:p>
          <a:p>
            <a:pPr lvl="1"/>
            <a:r>
              <a:rPr lang="en-US" dirty="0"/>
              <a:t>Environment Setup</a:t>
            </a:r>
            <a:endParaRPr lang="en-US" dirty="0"/>
          </a:p>
          <a:p>
            <a:pPr lvl="1"/>
            <a:r>
              <a:rPr lang="en-US" dirty="0"/>
              <a:t>Implementation</a:t>
            </a:r>
            <a:endParaRPr lang="en-US" dirty="0"/>
          </a:p>
          <a:p>
            <a:pPr lvl="1"/>
            <a:r>
              <a:rPr lang="en-US" dirty="0"/>
              <a:t>Testing</a:t>
            </a:r>
            <a:endParaRPr lang="en-US" dirty="0"/>
          </a:p>
          <a:p>
            <a:pPr lvl="1"/>
            <a:r>
              <a:rPr lang="en-US" dirty="0"/>
              <a:t>Grading</a:t>
            </a:r>
            <a:endParaRPr lang="en-US" dirty="0"/>
          </a:p>
          <a:p>
            <a:pPr lvl="1"/>
            <a:r>
              <a:rPr lang="en-US" dirty="0"/>
              <a:t>Tips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Implementation – Link Cost</a:t>
            </a:r>
            <a:endParaRPr kumimoji="1"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36379" y="2874895"/>
            <a:ext cx="6330985" cy="3302067"/>
          </a:xfrm>
        </p:spPr>
      </p:pic>
      <p:sp>
        <p:nvSpPr>
          <p:cNvPr id="5" name="矩形 4"/>
          <p:cNvSpPr/>
          <p:nvPr/>
        </p:nvSpPr>
        <p:spPr>
          <a:xfrm>
            <a:off x="865856" y="1659847"/>
            <a:ext cx="5962185" cy="3416320"/>
          </a:xfrm>
          <a:prstGeom prst="rect">
            <a:avLst/>
          </a:prstGeom>
        </p:spPr>
        <p:txBody>
          <a:bodyPr wrap="square">
            <a:spAutoFit/>
          </a:bodyPr>
          <a:lstStyle/>
          <a:p>
            <a:pPr marL="285750" indent="-285750">
              <a:buFont typeface="Arial" panose="02080604020202020204" pitchFamily="34" charset="0"/>
              <a:buChar char="•"/>
            </a:pPr>
            <a:r>
              <a:rPr lang="en-US" altLang="zh-CN" dirty="0">
                <a:solidFill>
                  <a:srgbClr val="373A3C"/>
                </a:solidFill>
                <a:latin typeface="OpenSans" charset="0"/>
              </a:rPr>
              <a:t>Now, suppose the link b/w a&lt;-&gt;d is up.</a:t>
            </a:r>
            <a:endParaRPr lang="en-US" altLang="zh-CN" dirty="0">
              <a:solidFill>
                <a:srgbClr val="373A3C"/>
              </a:solidFill>
              <a:latin typeface="OpenSans" charset="0"/>
            </a:endParaRPr>
          </a:p>
          <a:p>
            <a:pPr marL="742950" lvl="1" indent="-285750">
              <a:buFont typeface="Arial" panose="02080604020202020204" pitchFamily="34" charset="0"/>
              <a:buChar char="•"/>
            </a:pPr>
            <a:r>
              <a:rPr lang="en-US" altLang="zh-CN" dirty="0">
                <a:solidFill>
                  <a:srgbClr val="373A3C"/>
                </a:solidFill>
                <a:latin typeface="OpenSans" charset="0"/>
              </a:rPr>
              <a:t>Cost will be 100 which is last recorded</a:t>
            </a:r>
            <a:endParaRPr lang="en-US" altLang="zh-CN" dirty="0">
              <a:solidFill>
                <a:srgbClr val="373A3C"/>
              </a:solidFill>
              <a:latin typeface="OpenSans" charset="0"/>
            </a:endParaRPr>
          </a:p>
          <a:p>
            <a:r>
              <a:rPr lang="en-US" altLang="zh-CN" b="0" i="0" dirty="0">
                <a:solidFill>
                  <a:srgbClr val="373A3C"/>
                </a:solidFill>
                <a:effectLst/>
                <a:latin typeface="OpenSans" charset="0"/>
              </a:rPr>
              <a:t>…</a:t>
            </a:r>
            <a:endParaRPr lang="en-US" altLang="zh-CN" b="0" i="0" dirty="0">
              <a:solidFill>
                <a:srgbClr val="373A3C"/>
              </a:solidFill>
              <a:effectLst/>
              <a:latin typeface="OpenSans" charset="0"/>
            </a:endParaRPr>
          </a:p>
          <a:p>
            <a:endParaRPr lang="en-US" altLang="zh-CN" dirty="0">
              <a:solidFill>
                <a:srgbClr val="373A3C"/>
              </a:solidFill>
              <a:latin typeface="OpenSans" charset="0"/>
            </a:endParaRPr>
          </a:p>
          <a:p>
            <a:r>
              <a:rPr lang="en-US" altLang="zh-CN" b="0" i="0" dirty="0">
                <a:solidFill>
                  <a:srgbClr val="373A3C"/>
                </a:solidFill>
                <a:effectLst/>
                <a:latin typeface="OpenSans" charset="0"/>
              </a:rPr>
              <a:t>E.g. the cost file input to node A:</a:t>
            </a:r>
            <a:endParaRPr lang="en-US" altLang="zh-CN" b="0" i="0" dirty="0">
              <a:solidFill>
                <a:srgbClr val="373A3C"/>
              </a:solidFill>
              <a:effectLst/>
              <a:latin typeface="OpenSans" charset="0"/>
            </a:endParaRPr>
          </a:p>
          <a:p>
            <a:r>
              <a:rPr lang="en-US" altLang="zh-CN" dirty="0">
                <a:solidFill>
                  <a:srgbClr val="373A3C"/>
                </a:solidFill>
                <a:latin typeface="OpenSans" charset="0"/>
              </a:rPr>
              <a:t>b 3</a:t>
            </a:r>
            <a:endParaRPr lang="en-US" altLang="zh-CN" dirty="0">
              <a:solidFill>
                <a:srgbClr val="373A3C"/>
              </a:solidFill>
              <a:latin typeface="OpenSans" charset="0"/>
            </a:endParaRPr>
          </a:p>
          <a:p>
            <a:r>
              <a:rPr lang="en-US" altLang="zh-CN" dirty="0">
                <a:solidFill>
                  <a:srgbClr val="373A3C"/>
                </a:solidFill>
                <a:latin typeface="OpenSans" charset="0"/>
              </a:rPr>
              <a:t>c 2</a:t>
            </a:r>
            <a:endParaRPr lang="en-US" altLang="zh-CN" dirty="0">
              <a:solidFill>
                <a:srgbClr val="373A3C"/>
              </a:solidFill>
              <a:latin typeface="OpenSans" charset="0"/>
            </a:endParaRPr>
          </a:p>
          <a:p>
            <a:r>
              <a:rPr lang="en-US" altLang="zh-CN" dirty="0">
                <a:solidFill>
                  <a:srgbClr val="373A3C"/>
                </a:solidFill>
                <a:latin typeface="OpenSans" charset="0"/>
              </a:rPr>
              <a:t>d 100</a:t>
            </a:r>
            <a:endParaRPr lang="en-US" altLang="zh-CN" dirty="0">
              <a:solidFill>
                <a:srgbClr val="373A3C"/>
              </a:solidFill>
              <a:latin typeface="OpenSans" charset="0"/>
            </a:endParaRPr>
          </a:p>
          <a:p>
            <a:r>
              <a:rPr lang="en-US" altLang="zh-CN" dirty="0">
                <a:solidFill>
                  <a:srgbClr val="373A3C"/>
                </a:solidFill>
                <a:latin typeface="OpenSans" charset="0"/>
              </a:rPr>
              <a:t>e 40</a:t>
            </a:r>
            <a:endParaRPr lang="en-US" altLang="zh-CN" dirty="0">
              <a:solidFill>
                <a:srgbClr val="373A3C"/>
              </a:solidFill>
              <a:latin typeface="OpenSans" charset="0"/>
            </a:endParaRPr>
          </a:p>
          <a:p>
            <a:r>
              <a:rPr lang="en-US" altLang="zh-CN" dirty="0">
                <a:solidFill>
                  <a:srgbClr val="373A3C"/>
                </a:solidFill>
                <a:latin typeface="OpenSans" charset="0"/>
              </a:rPr>
              <a:t>…</a:t>
            </a:r>
            <a:endParaRPr lang="en-US" altLang="zh-CN" dirty="0">
              <a:solidFill>
                <a:srgbClr val="373A3C"/>
              </a:solidFill>
              <a:latin typeface="OpenSans" charset="0"/>
            </a:endParaRPr>
          </a:p>
          <a:p>
            <a:endParaRPr lang="en-US" altLang="zh-CN" b="0" i="0" dirty="0">
              <a:solidFill>
                <a:srgbClr val="373A3C"/>
              </a:solidFill>
              <a:effectLst/>
              <a:latin typeface="OpenSans" charset="0"/>
            </a:endParaRPr>
          </a:p>
          <a:p>
            <a:endParaRPr lang="en-US" altLang="zh-CN" b="0" i="0" dirty="0">
              <a:solidFill>
                <a:srgbClr val="373A3C"/>
              </a:solidFill>
              <a:effectLst/>
              <a:latin typeface="OpenSans" charset="0"/>
            </a:endParaRPr>
          </a:p>
        </p:txBody>
      </p:sp>
      <p:sp>
        <p:nvSpPr>
          <p:cNvPr id="6" name="矩形 5"/>
          <p:cNvSpPr/>
          <p:nvPr/>
        </p:nvSpPr>
        <p:spPr>
          <a:xfrm>
            <a:off x="713984" y="3918783"/>
            <a:ext cx="1044374" cy="312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894687" y="3825308"/>
            <a:ext cx="3100039" cy="646331"/>
          </a:xfrm>
          <a:prstGeom prst="rect">
            <a:avLst/>
          </a:prstGeom>
          <a:noFill/>
        </p:spPr>
        <p:txBody>
          <a:bodyPr wrap="square" rtlCol="0">
            <a:spAutoFit/>
          </a:bodyPr>
          <a:lstStyle/>
          <a:p>
            <a:r>
              <a:rPr kumimoji="1" lang="en-US" altLang="zh-CN" dirty="0"/>
              <a:t>Node A and E are not neighbors. Ignore it!</a:t>
            </a:r>
            <a:endParaRPr kumimoji="1" lang="zh-CN" altLang="en-US" dirty="0"/>
          </a:p>
        </p:txBody>
      </p:sp>
      <p:sp>
        <p:nvSpPr>
          <p:cNvPr id="8" name="矩形 7"/>
          <p:cNvSpPr/>
          <p:nvPr/>
        </p:nvSpPr>
        <p:spPr>
          <a:xfrm>
            <a:off x="8831766" y="2977376"/>
            <a:ext cx="1137424" cy="613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连接符 8"/>
          <p:cNvCxnSpPr/>
          <p:nvPr/>
        </p:nvCxnSpPr>
        <p:spPr>
          <a:xfrm flipV="1">
            <a:off x="4326673" y="4393580"/>
            <a:ext cx="3289610" cy="156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52585" y="4170556"/>
            <a:ext cx="657922" cy="369332"/>
          </a:xfrm>
          <a:prstGeom prst="rect">
            <a:avLst/>
          </a:prstGeom>
          <a:noFill/>
        </p:spPr>
        <p:txBody>
          <a:bodyPr wrap="square" rtlCol="0">
            <a:spAutoFit/>
          </a:bodyPr>
          <a:lstStyle/>
          <a:p>
            <a:r>
              <a:rPr kumimoji="1" lang="en-US" altLang="zh-CN" dirty="0"/>
              <a:t>100</a:t>
            </a:r>
            <a:endParaRPr kumimoji="1" lang="zh-CN" altLang="en-US" dirty="0"/>
          </a:p>
        </p:txBody>
      </p:sp>
      <p:sp>
        <p:nvSpPr>
          <p:cNvPr id="11" name="矩形 10"/>
          <p:cNvSpPr/>
          <p:nvPr/>
        </p:nvSpPr>
        <p:spPr>
          <a:xfrm>
            <a:off x="5352585" y="6036236"/>
            <a:ext cx="3858322" cy="69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Link a&lt;-&gt;d is up</a:t>
            </a:r>
            <a:endParaRPr kumimoji="1" lang="zh-CN" altLang="en-US" dirty="0"/>
          </a:p>
        </p:txBody>
      </p:sp>
      <p:sp>
        <p:nvSpPr>
          <p:cNvPr id="12" name="矩形 11"/>
          <p:cNvSpPr/>
          <p:nvPr/>
        </p:nvSpPr>
        <p:spPr>
          <a:xfrm>
            <a:off x="7326351" y="3066585"/>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370846" y="4113929"/>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9564027" y="3748930"/>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8099905" y="4840906"/>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9016365" y="4818575"/>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7185101" y="5616817"/>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284116" y="4935663"/>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6284116" y="4146635"/>
            <a:ext cx="334537" cy="23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 Logging</a:t>
            </a:r>
            <a:endParaRPr lang="x-none" dirty="0"/>
          </a:p>
        </p:txBody>
      </p:sp>
      <p:sp>
        <p:nvSpPr>
          <p:cNvPr id="3" name="Content Placeholder 2"/>
          <p:cNvSpPr>
            <a:spLocks noGrp="1"/>
          </p:cNvSpPr>
          <p:nvPr>
            <p:ph idx="1"/>
          </p:nvPr>
        </p:nvSpPr>
        <p:spPr/>
        <p:txBody>
          <a:bodyPr>
            <a:normAutofit fontScale="85000" lnSpcReduction="20000"/>
          </a:bodyPr>
          <a:lstStyle/>
          <a:p>
            <a:r>
              <a:rPr lang="en-US" dirty="0"/>
              <a:t>Send a packet (source node)</a:t>
            </a:r>
            <a:endParaRPr lang="en-US" dirty="0"/>
          </a:p>
          <a:p>
            <a:pPr lvl="1"/>
            <a:r>
              <a:rPr lang="en-US" dirty="0"/>
              <a:t>sending packet </a:t>
            </a:r>
            <a:r>
              <a:rPr lang="en-US" dirty="0" err="1"/>
              <a:t>dest</a:t>
            </a:r>
            <a:r>
              <a:rPr lang="en-US" dirty="0"/>
              <a:t> [</a:t>
            </a:r>
            <a:r>
              <a:rPr lang="en-US" dirty="0" err="1"/>
              <a:t>nodeid</a:t>
            </a:r>
            <a:r>
              <a:rPr lang="en-US" dirty="0"/>
              <a:t>] </a:t>
            </a:r>
            <a:r>
              <a:rPr lang="en-US" dirty="0" err="1"/>
              <a:t>nexthop</a:t>
            </a:r>
            <a:r>
              <a:rPr lang="en-US" dirty="0"/>
              <a:t> [</a:t>
            </a:r>
            <a:r>
              <a:rPr lang="en-US" dirty="0" err="1"/>
              <a:t>nodeid</a:t>
            </a:r>
            <a:r>
              <a:rPr lang="en-US" dirty="0"/>
              <a:t>] message [text text] </a:t>
            </a:r>
            <a:endParaRPr lang="en-US" dirty="0"/>
          </a:p>
          <a:p>
            <a:pPr marL="457200" lvl="1" indent="0">
              <a:buNone/>
            </a:pPr>
            <a:r>
              <a:rPr lang="en-US" dirty="0"/>
              <a:t>e.g. sending packet </a:t>
            </a:r>
            <a:r>
              <a:rPr lang="en-US" dirty="0" err="1"/>
              <a:t>dest</a:t>
            </a:r>
            <a:r>
              <a:rPr lang="en-US" dirty="0"/>
              <a:t> 11 message hello there! </a:t>
            </a:r>
            <a:endParaRPr lang="en-US" dirty="0"/>
          </a:p>
          <a:p>
            <a:r>
              <a:rPr lang="en-US" dirty="0"/>
              <a:t>Forwarded a packet (intermediate nodes)</a:t>
            </a:r>
            <a:endParaRPr lang="en-US" dirty="0"/>
          </a:p>
          <a:p>
            <a:pPr lvl="1"/>
            <a:r>
              <a:rPr lang="en-US" dirty="0"/>
              <a:t>forward packet </a:t>
            </a:r>
            <a:r>
              <a:rPr lang="en-US" dirty="0" err="1"/>
              <a:t>dest</a:t>
            </a:r>
            <a:r>
              <a:rPr lang="en-US" dirty="0"/>
              <a:t> [</a:t>
            </a:r>
            <a:r>
              <a:rPr lang="en-US" dirty="0" err="1"/>
              <a:t>nodeid</a:t>
            </a:r>
            <a:r>
              <a:rPr lang="en-US" dirty="0"/>
              <a:t>] </a:t>
            </a:r>
            <a:r>
              <a:rPr lang="en-US" dirty="0" err="1"/>
              <a:t>nexthop</a:t>
            </a:r>
            <a:r>
              <a:rPr lang="en-US" dirty="0"/>
              <a:t> [</a:t>
            </a:r>
            <a:r>
              <a:rPr lang="en-US" dirty="0" err="1"/>
              <a:t>nodeid</a:t>
            </a:r>
            <a:r>
              <a:rPr lang="en-US" dirty="0"/>
              <a:t>] message [text text] </a:t>
            </a:r>
            <a:endParaRPr lang="en-US" dirty="0"/>
          </a:p>
          <a:p>
            <a:pPr marL="457200" lvl="1" indent="0">
              <a:buNone/>
            </a:pPr>
            <a:r>
              <a:rPr lang="en-US" dirty="0"/>
              <a:t>e.g. forward packet </a:t>
            </a:r>
            <a:r>
              <a:rPr lang="en-US" dirty="0" err="1"/>
              <a:t>dest</a:t>
            </a:r>
            <a:r>
              <a:rPr lang="en-US" dirty="0"/>
              <a:t> 56 </a:t>
            </a:r>
            <a:r>
              <a:rPr lang="en-US" dirty="0" err="1"/>
              <a:t>nexthop</a:t>
            </a:r>
            <a:r>
              <a:rPr lang="en-US" dirty="0"/>
              <a:t> 11 message Message1</a:t>
            </a:r>
            <a:endParaRPr lang="en-US" dirty="0"/>
          </a:p>
          <a:p>
            <a:r>
              <a:rPr lang="en-US" dirty="0"/>
              <a:t>Received a packet (destination node)</a:t>
            </a:r>
            <a:endParaRPr lang="en-US" dirty="0"/>
          </a:p>
          <a:p>
            <a:pPr lvl="1"/>
            <a:r>
              <a:rPr lang="en-US" dirty="0"/>
              <a:t>receive packet message [text text text] </a:t>
            </a:r>
            <a:endParaRPr lang="en-US" dirty="0"/>
          </a:p>
          <a:p>
            <a:pPr marL="457200" lvl="1" indent="0">
              <a:buNone/>
            </a:pPr>
            <a:r>
              <a:rPr lang="en-US" dirty="0"/>
              <a:t>e.g. receive packet message Message2!</a:t>
            </a:r>
            <a:endParaRPr lang="en-US" dirty="0"/>
          </a:p>
          <a:p>
            <a:r>
              <a:rPr lang="en-US" dirty="0"/>
              <a:t>Unreachable Node (source node)</a:t>
            </a:r>
            <a:endParaRPr lang="en-US" dirty="0"/>
          </a:p>
          <a:p>
            <a:pPr lvl="1"/>
            <a:r>
              <a:rPr lang="en-US" dirty="0"/>
              <a:t>unreachable </a:t>
            </a:r>
            <a:r>
              <a:rPr lang="en-US" dirty="0" err="1"/>
              <a:t>dest</a:t>
            </a:r>
            <a:r>
              <a:rPr lang="en-US" dirty="0"/>
              <a:t> [</a:t>
            </a:r>
            <a:r>
              <a:rPr lang="en-US" dirty="0" err="1"/>
              <a:t>nodeid</a:t>
            </a:r>
            <a:r>
              <a:rPr lang="en-US" dirty="0"/>
              <a:t>]</a:t>
            </a:r>
            <a:endParaRPr lang="en-US" dirty="0"/>
          </a:p>
          <a:p>
            <a:pPr marL="457200" lvl="1" indent="0">
              <a:buNone/>
            </a:pPr>
            <a:r>
              <a:rPr lang="en-US" dirty="0"/>
              <a:t>e.g. unreachable </a:t>
            </a:r>
            <a:r>
              <a:rPr lang="en-US" dirty="0" err="1"/>
              <a:t>dest</a:t>
            </a:r>
            <a:r>
              <a:rPr lang="en-US" dirty="0"/>
              <a:t> 12 </a:t>
            </a:r>
            <a:endParaRPr lang="en-US" dirty="0"/>
          </a:p>
          <a:p>
            <a:pPr marL="457200" lvl="1" indent="0">
              <a:buNone/>
            </a:pPr>
            <a:endParaRPr lang="en-US" dirty="0"/>
          </a:p>
          <a:p>
            <a:pPr marL="457200" lvl="1" indent="0">
              <a:buNone/>
            </a:pPr>
            <a:r>
              <a:rPr lang="en-US" b="1" dirty="0"/>
              <a:t>Note</a:t>
            </a:r>
            <a:r>
              <a:rPr lang="en-US" dirty="0"/>
              <a:t>: It must be exact as described since it is used by autograder. Be careful!!</a:t>
            </a:r>
            <a:endParaRPr lang="en-US" dirty="0"/>
          </a:p>
          <a:p>
            <a:pPr marL="457200" lvl="1"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Recommended Development Steps</a:t>
            </a:r>
            <a:endParaRPr lang="en-US"/>
          </a:p>
        </p:txBody>
      </p:sp>
      <p:sp>
        <p:nvSpPr>
          <p:cNvPr id="3" name="Content Placeholder 2"/>
          <p:cNvSpPr>
            <a:spLocks noGrp="1"/>
          </p:cNvSpPr>
          <p:nvPr>
            <p:ph idx="1"/>
          </p:nvPr>
        </p:nvSpPr>
        <p:spPr/>
        <p:txBody>
          <a:bodyPr>
            <a:normAutofit lnSpcReduction="20000"/>
          </a:bodyPr>
          <a:p>
            <a:pPr marL="514350" indent="-514350">
              <a:buAutoNum type="arabicPeriod"/>
            </a:pPr>
            <a:r>
              <a:rPr lang="en-US"/>
              <a:t>UDP functions</a:t>
            </a:r>
            <a:endParaRPr lang="en-US"/>
          </a:p>
          <a:p>
            <a:pPr marL="971550" lvl="1" indent="-514350">
              <a:buAutoNum type="arabicPeriod"/>
            </a:pPr>
            <a:r>
              <a:rPr lang="en-US"/>
              <a:t>You can send one string from one node to another using UDP.</a:t>
            </a:r>
            <a:endParaRPr lang="en-US"/>
          </a:p>
          <a:p>
            <a:pPr marL="971550" lvl="1" indent="-514350">
              <a:buAutoNum type="arabicPeriod"/>
            </a:pPr>
            <a:r>
              <a:rPr lang="en-US"/>
              <a:t>You can receive and print it out using debug macro.</a:t>
            </a:r>
            <a:endParaRPr lang="en-US"/>
          </a:p>
          <a:p>
            <a:pPr marL="514350" lvl="0" indent="-514350">
              <a:buAutoNum type="arabicPeriod"/>
            </a:pPr>
            <a:r>
              <a:rPr lang="en-US"/>
              <a:t>Pass JSON payload around</a:t>
            </a:r>
            <a:endParaRPr lang="en-US"/>
          </a:p>
          <a:p>
            <a:pPr marL="971550" lvl="1" indent="-514350">
              <a:buAutoNum type="arabicPeriod"/>
            </a:pPr>
            <a:r>
              <a:rPr lang="en-US"/>
              <a:t>You can dump a stl container into a JSON style string.</a:t>
            </a:r>
            <a:endParaRPr lang="en-US"/>
          </a:p>
          <a:p>
            <a:pPr marL="971550" lvl="1" indent="-514350">
              <a:buAutoNum type="arabicPeriod"/>
            </a:pPr>
            <a:r>
              <a:rPr lang="en-US"/>
              <a:t>The byte stream format can be a 10-byte header followed by a JSON string.</a:t>
            </a:r>
            <a:endParaRPr lang="en-US"/>
          </a:p>
          <a:p>
            <a:pPr marL="1428750" lvl="2" indent="-514350">
              <a:buAutoNum type="arabicPeriod"/>
            </a:pPr>
            <a:r>
              <a:rPr lang="en-US" sz="2000"/>
              <a:t>Header format: 2-byte magic number 0xffff and 8-byte size</a:t>
            </a:r>
            <a:endParaRPr lang="en-US" sz="2000"/>
          </a:p>
          <a:p>
            <a:pPr marL="1428750" lvl="2" indent="-514350">
              <a:buAutoNum type="arabicPeriod"/>
            </a:pPr>
            <a:r>
              <a:rPr lang="en-US"/>
              <a:t>Magic number helps identifying the start of message.</a:t>
            </a:r>
            <a:endParaRPr lang="en-US"/>
          </a:p>
          <a:p>
            <a:pPr marL="1428750" lvl="2" indent="-514350">
              <a:buAutoNum type="arabicPeriod"/>
            </a:pPr>
            <a:r>
              <a:rPr lang="en-US"/>
              <a:t>Size is just like content-length in MP1.</a:t>
            </a:r>
            <a:endParaRPr lang="en-US"/>
          </a:p>
          <a:p>
            <a:pPr marL="971550" lvl="1" indent="-514350">
              <a:buAutoNum type="arabicPeriod"/>
            </a:pPr>
            <a:r>
              <a:rPr lang="en-US"/>
              <a:t>Test: You can build a vector in one node, send it to another node and reconstruct one in another node.</a:t>
            </a:r>
            <a:endParaRPr lang="en-US"/>
          </a:p>
          <a:p>
            <a:pPr marL="971550" lvl="1" indent="-514350">
              <a:buAutoNum type="arabicPeriod"/>
            </a:pPr>
            <a:r>
              <a:rPr lang="en-US">
                <a:solidFill>
                  <a:srgbClr val="FF0000"/>
                </a:solidFill>
              </a:rPr>
              <a:t>Note: A UDP payload cannot exceed 65507 bytes in IPv4.</a:t>
            </a:r>
            <a:endParaRPr lang="en-US">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Recommended Development Steps</a:t>
            </a:r>
            <a:endParaRPr lang="en-US"/>
          </a:p>
        </p:txBody>
      </p:sp>
      <p:sp>
        <p:nvSpPr>
          <p:cNvPr id="3" name="Content Placeholder 2"/>
          <p:cNvSpPr>
            <a:spLocks noGrp="1"/>
          </p:cNvSpPr>
          <p:nvPr>
            <p:ph idx="1"/>
          </p:nvPr>
        </p:nvSpPr>
        <p:spPr/>
        <p:txBody>
          <a:bodyPr/>
          <a:p>
            <a:pPr marL="514350" indent="-514350">
              <a:buFont typeface="+mj-lt"/>
              <a:buAutoNum type="arabicPeriod" startAt="3"/>
            </a:pPr>
            <a:r>
              <a:rPr lang="en-US"/>
              <a:t>Implement Router Algorithm</a:t>
            </a:r>
            <a:endParaRPr lang="en-US"/>
          </a:p>
          <a:p>
            <a:pPr marL="971550" lvl="1" indent="-514350">
              <a:buFont typeface="+mj-lt"/>
              <a:buAutoNum type="arabicPeriod"/>
            </a:pPr>
            <a:r>
              <a:rPr lang="en-US"/>
              <a:t>Define a data structure to store informations of the graph.</a:t>
            </a:r>
            <a:endParaRPr lang="en-US"/>
          </a:p>
          <a:p>
            <a:pPr marL="1428750" lvl="2" indent="-514350">
              <a:buFont typeface="+mj-lt"/>
              <a:buAutoNum type="arabicPeriod"/>
            </a:pPr>
            <a:r>
              <a:rPr lang="en-US"/>
              <a:t>Link State: What neighbors does each node in the network currently connected to.</a:t>
            </a:r>
            <a:endParaRPr lang="en-US"/>
          </a:p>
          <a:p>
            <a:pPr marL="1428750" lvl="2" indent="-514350">
              <a:buFont typeface="+mj-lt"/>
              <a:buAutoNum type="arabicPeriod"/>
            </a:pPr>
            <a:r>
              <a:rPr lang="en-US"/>
              <a:t>Path Vector: What are the paths that my neighbors have to all other reachable nodes.</a:t>
            </a:r>
            <a:endParaRPr lang="en-US"/>
          </a:p>
          <a:p>
            <a:pPr marL="971550" lvl="1" indent="-514350">
              <a:buFont typeface="+mj-lt"/>
              <a:buAutoNum type="arabicPeriod"/>
            </a:pPr>
            <a:r>
              <a:rPr lang="en-US" sz="2400"/>
              <a:t>Define a data structure to store the forwarding table.</a:t>
            </a:r>
            <a:endParaRPr lang="en-US" sz="2400"/>
          </a:p>
          <a:p>
            <a:pPr marL="971550" lvl="1" indent="-514350">
              <a:buFont typeface="+mj-lt"/>
              <a:buAutoNum type="arabicPeriod"/>
            </a:pPr>
            <a:r>
              <a:rPr lang="en-US" sz="2400"/>
              <a:t>Given a defined graph, solve the shortest route problem.</a:t>
            </a:r>
            <a:endParaRPr lang="en-US" sz="2400"/>
          </a:p>
          <a:p>
            <a:pPr marL="971550" lvl="1" indent="-514350">
              <a:buFont typeface="+mj-lt"/>
              <a:buAutoNum type="arabicPeriod"/>
            </a:pPr>
            <a:r>
              <a:rPr lang="en-US" sz="2400"/>
              <a:t>Check it in one node.</a:t>
            </a:r>
            <a:endParaRPr lang="en-US" sz="2400"/>
          </a:p>
          <a:p>
            <a:pPr marL="514350" lvl="0" indent="-514350">
              <a:buFont typeface="+mj-lt"/>
              <a:buAutoNum type="arabicPeriod" startAt="3"/>
            </a:pPr>
            <a:r>
              <a:rPr lang="en-US" sz="2800"/>
              <a:t>Play with std::thread and implement heartbeating.</a:t>
            </a:r>
            <a:endParaRPr lang="en-US" sz="2800"/>
          </a:p>
          <a:p>
            <a:pPr marL="514350" lvl="0" indent="-514350">
              <a:buFont typeface="+mj-lt"/>
              <a:buAutoNum type="arabicPeriod" startAt="3"/>
            </a:pPr>
            <a:r>
              <a:rPr lang="en-US" sz="2800"/>
              <a:t>Put everything together.</a:t>
            </a:r>
            <a:endParaRPr lang="en-US" sz="2800"/>
          </a:p>
          <a:p>
            <a:pPr marL="514350" lvl="0" indent="-514350">
              <a:buFont typeface="+mj-lt"/>
              <a:buAutoNum type="arabicPeriod" startAt="3"/>
            </a:pPr>
            <a:endParaRPr lang="en-US" sz="2800"/>
          </a:p>
          <a:p>
            <a:pPr marL="1428750" lvl="2" indent="-514350">
              <a:buFont typeface="+mj-lt"/>
              <a:buAutoNum type="arabicPeriod"/>
            </a:pPr>
            <a:endParaRPr lang="en-US"/>
          </a:p>
          <a:p>
            <a:pPr marL="514350" indent="-514350">
              <a:buNone/>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0880"/>
          </a:xfrm>
        </p:spPr>
        <p:txBody>
          <a:bodyPr>
            <a:normAutofit fontScale="90000"/>
          </a:bodyPr>
          <a:p>
            <a:r>
              <a:rPr lang="en-US"/>
              <a:t>JSON Library</a:t>
            </a:r>
            <a:endParaRPr lang="en-US"/>
          </a:p>
        </p:txBody>
      </p:sp>
      <p:sp>
        <p:nvSpPr>
          <p:cNvPr id="3" name="Content Placeholder 2"/>
          <p:cNvSpPr>
            <a:spLocks noGrp="1"/>
          </p:cNvSpPr>
          <p:nvPr>
            <p:ph idx="1"/>
          </p:nvPr>
        </p:nvSpPr>
        <p:spPr>
          <a:xfrm>
            <a:off x="838200" y="1168400"/>
            <a:ext cx="10515600" cy="5008880"/>
          </a:xfrm>
        </p:spPr>
        <p:txBody>
          <a:bodyPr>
            <a:noAutofit/>
          </a:bodyPr>
          <a:p>
            <a:pPr marL="0" indent="0">
              <a:buNone/>
            </a:pPr>
            <a:r>
              <a:rPr lang="en-US" sz="1400"/>
              <a:t>#include "json.hpp"</a:t>
            </a:r>
            <a:endParaRPr lang="en-US" sz="1400"/>
          </a:p>
          <a:p>
            <a:pPr marL="0" indent="0">
              <a:buNone/>
            </a:pPr>
            <a:endParaRPr lang="en-US" sz="1400"/>
          </a:p>
          <a:p>
            <a:pPr marL="0" indent="0">
              <a:buNone/>
            </a:pPr>
            <a:r>
              <a:rPr lang="en-US" sz="1400"/>
              <a:t>using json = nlohmann::json;</a:t>
            </a:r>
            <a:endParaRPr lang="en-US" sz="1400"/>
          </a:p>
          <a:p>
            <a:pPr marL="0" indent="0">
              <a:buNone/>
            </a:pPr>
            <a:endParaRPr lang="en-US" sz="1400"/>
          </a:p>
          <a:p>
            <a:pPr marL="0" indent="0">
              <a:buNone/>
            </a:pPr>
            <a:r>
              <a:rPr lang="en-US" sz="1400"/>
              <a:t>// example to use json</a:t>
            </a:r>
            <a:endParaRPr lang="en-US" sz="1400"/>
          </a:p>
          <a:p>
            <a:pPr marL="0" indent="0">
              <a:buNone/>
            </a:pPr>
            <a:r>
              <a:rPr lang="en-US" sz="1400"/>
              <a:t>void json_example() {</a:t>
            </a:r>
            <a:endParaRPr lang="en-US" sz="1400"/>
          </a:p>
          <a:p>
            <a:pPr marL="0" indent="0">
              <a:buNone/>
            </a:pPr>
            <a:endParaRPr lang="en-US" sz="1400"/>
          </a:p>
          <a:p>
            <a:pPr marL="0" indent="0">
              <a:buNone/>
            </a:pPr>
            <a:r>
              <a:rPr lang="en-US" sz="1400"/>
              <a:t>    using std::pair;</a:t>
            </a:r>
            <a:endParaRPr lang="en-US" sz="1400"/>
          </a:p>
          <a:p>
            <a:pPr marL="0" indent="0">
              <a:buNone/>
            </a:pPr>
            <a:r>
              <a:rPr lang="en-US" sz="1400"/>
              <a:t>    std::map&lt;int, pair&lt;int, int&gt;&gt; record = {{1, {1,1}}};</a:t>
            </a:r>
            <a:endParaRPr lang="en-US" sz="1400"/>
          </a:p>
          <a:p>
            <a:pPr marL="0" indent="0">
              <a:buNone/>
            </a:pPr>
            <a:r>
              <a:rPr lang="en-US" sz="1400"/>
              <a:t>    map&lt;int, map&lt;int, pair&lt;int, int&gt;&gt;&gt; records = {{4, record}};</a:t>
            </a:r>
            <a:endParaRPr lang="en-US" sz="1400"/>
          </a:p>
          <a:p>
            <a:pPr marL="0" indent="0">
              <a:buNone/>
            </a:pPr>
            <a:r>
              <a:rPr lang="en-US" sz="1400"/>
              <a:t>    json j_map(records);</a:t>
            </a:r>
            <a:endParaRPr lang="en-US" sz="1400"/>
          </a:p>
          <a:p>
            <a:pPr marL="0" indent="0">
              <a:buNone/>
            </a:pPr>
            <a:r>
              <a:rPr lang="en-US" sz="1400"/>
              <a:t>    string map_dump = j_map.dump();</a:t>
            </a:r>
            <a:endParaRPr lang="en-US" sz="1400"/>
          </a:p>
          <a:p>
            <a:pPr marL="0" indent="0">
              <a:buNone/>
            </a:pPr>
            <a:r>
              <a:rPr lang="en-US" sz="1400"/>
              <a:t>    std::cout &lt;&lt; j_map &lt;&lt; std::endl; // print json out</a:t>
            </a:r>
            <a:endParaRPr lang="en-US" sz="1400"/>
          </a:p>
          <a:p>
            <a:pPr marL="0" indent="0">
              <a:buNone/>
            </a:pPr>
            <a:r>
              <a:rPr lang="en-US" sz="1400"/>
              <a:t>    json j_map(</a:t>
            </a:r>
            <a:r>
              <a:rPr lang="en-US" sz="1400">
                <a:sym typeface="+mn-ea"/>
              </a:rPr>
              <a:t>map_dump); // from string to json</a:t>
            </a:r>
            <a:endParaRPr lang="en-US" sz="1400"/>
          </a:p>
          <a:p>
            <a:pPr marL="0" indent="0">
              <a:buNone/>
            </a:pPr>
            <a:r>
              <a:rPr lang="en-US" sz="1400"/>
              <a:t>    // json object to actual stl container object</a:t>
            </a:r>
            <a:endParaRPr lang="en-US" sz="1400"/>
          </a:p>
          <a:p>
            <a:pPr marL="0" indent="0">
              <a:buNone/>
            </a:pPr>
            <a:r>
              <a:rPr lang="en-US" sz="1400"/>
              <a:t>    auto output = j_map.get&lt;map&lt;int, map&lt;int, pair&lt;int, int&gt;&gt;&gt;&gt;(); </a:t>
            </a:r>
            <a:endParaRPr lang="en-US" sz="1400"/>
          </a:p>
          <a:p>
            <a:pPr marL="0" indent="0">
              <a:buNone/>
            </a:pPr>
            <a:r>
              <a:rPr lang="en-US" sz="1400"/>
              <a:t>}</a:t>
            </a:r>
            <a:endParaRPr 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 Macro</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#define DEBUG 1</a:t>
            </a:r>
            <a:endParaRPr lang="en-US"/>
          </a:p>
          <a:p>
            <a:pPr marL="0" indent="0">
              <a:buNone/>
            </a:pPr>
            <a:endParaRPr lang="en-US"/>
          </a:p>
          <a:p>
            <a:pPr marL="0" indent="0">
              <a:buNone/>
            </a:pPr>
            <a:r>
              <a:rPr lang="en-US"/>
              <a:t>#define DEBUG_PRINTF(fmt, ...) \</a:t>
            </a:r>
            <a:endParaRPr lang="en-US"/>
          </a:p>
          <a:p>
            <a:pPr marL="0" indent="0">
              <a:buNone/>
            </a:pPr>
            <a:r>
              <a:rPr lang="en-US"/>
              <a:t>        do { if (DEBUG) fprintf(stderr, "node%d:%s:%d:%s(): " fmt "\n", globalMyID, __FILE__, \</a:t>
            </a:r>
            <a:endParaRPr lang="en-US"/>
          </a:p>
          <a:p>
            <a:pPr marL="0" indent="0">
              <a:buNone/>
            </a:pPr>
            <a:r>
              <a:rPr lang="en-US"/>
              <a:t>                                __LINE__, __func__, __VA_ARGS__); } while (0)</a:t>
            </a:r>
            <a:endParaRPr lang="en-US"/>
          </a:p>
          <a:p>
            <a:pPr marL="0" indent="0">
              <a:buNone/>
            </a:pPr>
            <a:endParaRPr lang="en-US"/>
          </a:p>
          <a:p>
            <a:pPr marL="0" indent="0">
              <a:buNone/>
            </a:pPr>
            <a:r>
              <a:rPr lang="en-US"/>
              <a:t>#define DEBUG_PRINT(text) \</a:t>
            </a:r>
            <a:endParaRPr lang="en-US"/>
          </a:p>
          <a:p>
            <a:pPr marL="0" indent="0">
              <a:buNone/>
            </a:pPr>
            <a:r>
              <a:rPr lang="en-US"/>
              <a:t>        do { if (DEBUG) fprintf(stderr, "node%d:%s:%d:%s(): " text "\n", globalMyID, __FILE__, \</a:t>
            </a:r>
            <a:endParaRPr lang="en-US"/>
          </a:p>
          <a:p>
            <a:pPr marL="0" indent="0">
              <a:buNone/>
            </a:pPr>
            <a:r>
              <a:rPr lang="en-US"/>
              <a:t>                                __LINE__, __func__); } while (0)</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US" dirty="0"/>
          </a:p>
        </p:txBody>
      </p:sp>
      <p:sp>
        <p:nvSpPr>
          <p:cNvPr id="3" name="Content Placeholder 2"/>
          <p:cNvSpPr>
            <a:spLocks noGrp="1"/>
          </p:cNvSpPr>
          <p:nvPr>
            <p:ph idx="1"/>
          </p:nvPr>
        </p:nvSpPr>
        <p:spPr>
          <a:xfrm>
            <a:off x="838200" y="1546225"/>
            <a:ext cx="10515600" cy="4946650"/>
          </a:xfrm>
        </p:spPr>
        <p:txBody>
          <a:bodyPr>
            <a:normAutofit fontScale="92500" lnSpcReduction="10000"/>
          </a:bodyPr>
          <a:lstStyle/>
          <a:p>
            <a:pPr marL="0" indent="0">
              <a:buNone/>
            </a:pPr>
            <a:r>
              <a:rPr lang="en-US" sz="3200" dirty="0"/>
              <a:t>How do you go about testing the code you have developed?</a:t>
            </a:r>
            <a:endParaRPr lang="en-US" sz="3200" dirty="0"/>
          </a:p>
          <a:p>
            <a:pPr marL="0" indent="0">
              <a:buNone/>
            </a:pPr>
            <a:r>
              <a:rPr lang="en-US" dirty="0"/>
              <a:t>1</a:t>
            </a:r>
            <a:r>
              <a:rPr lang="en-US" baseline="30000" dirty="0"/>
              <a:t>st</a:t>
            </a:r>
            <a:r>
              <a:rPr lang="en-US" dirty="0"/>
              <a:t> option, use the test topology in mp2_code/ files</a:t>
            </a:r>
            <a:endParaRPr lang="en-US" dirty="0"/>
          </a:p>
          <a:p>
            <a:pPr lvl="1"/>
            <a:r>
              <a:rPr lang="en-US" dirty="0"/>
              <a:t>Setup the test topology </a:t>
            </a:r>
            <a:endParaRPr lang="en-US" dirty="0"/>
          </a:p>
          <a:p>
            <a:pPr lvl="1"/>
            <a:r>
              <a:rPr lang="en-US" dirty="0"/>
              <a:t>Run the code binary for multiple nodes</a:t>
            </a:r>
            <a:endParaRPr lang="en-US" dirty="0"/>
          </a:p>
          <a:p>
            <a:pPr lvl="2"/>
            <a:r>
              <a:rPr lang="en-US" dirty="0"/>
              <a:t>Open multiple terminals.</a:t>
            </a:r>
            <a:endParaRPr lang="en-US" dirty="0"/>
          </a:p>
          <a:p>
            <a:pPr lvl="3"/>
            <a:r>
              <a:rPr lang="en-US" dirty="0"/>
              <a:t>One terminal per node/router</a:t>
            </a:r>
            <a:endParaRPr lang="en-US" dirty="0"/>
          </a:p>
          <a:p>
            <a:pPr lvl="3"/>
            <a:r>
              <a:rPr lang="en-US" dirty="0"/>
              <a:t>Command to start router process:</a:t>
            </a:r>
            <a:endParaRPr lang="en-US" dirty="0"/>
          </a:p>
          <a:p>
            <a:pPr marL="1371600" lvl="3" indent="0">
              <a:buNone/>
            </a:pPr>
            <a:r>
              <a:rPr lang="en-US" sz="1200" i="1" dirty="0">
                <a:latin typeface="Courier Oblique" pitchFamily="2" charset="0"/>
              </a:rPr>
              <a:t>./&lt;</a:t>
            </a:r>
            <a:r>
              <a:rPr lang="en-US" sz="1200" i="1" dirty="0" err="1">
                <a:latin typeface="Courier Oblique" pitchFamily="2" charset="0"/>
              </a:rPr>
              <a:t>router_binary</a:t>
            </a:r>
            <a:r>
              <a:rPr lang="en-US" sz="1200" i="1" dirty="0">
                <a:latin typeface="Courier Oblique" pitchFamily="2" charset="0"/>
              </a:rPr>
              <a:t>&gt; </a:t>
            </a:r>
            <a:r>
              <a:rPr lang="en-US" sz="1200" i="1" dirty="0" err="1">
                <a:latin typeface="Courier Oblique" pitchFamily="2" charset="0"/>
              </a:rPr>
              <a:t>mynodeid</a:t>
            </a:r>
            <a:r>
              <a:rPr lang="en-US" sz="1200" i="1" dirty="0">
                <a:latin typeface="Courier Oblique" pitchFamily="2" charset="0"/>
              </a:rPr>
              <a:t> </a:t>
            </a:r>
            <a:r>
              <a:rPr lang="en-US" sz="1200" i="1" dirty="0" err="1">
                <a:latin typeface="Courier Oblique" pitchFamily="2" charset="0"/>
              </a:rPr>
              <a:t>initial_costs_file</a:t>
            </a:r>
            <a:r>
              <a:rPr lang="en-US" sz="1200" i="1" dirty="0">
                <a:latin typeface="Courier Oblique" pitchFamily="2" charset="0"/>
              </a:rPr>
              <a:t> logfile</a:t>
            </a:r>
            <a:endParaRPr lang="en-US" sz="1200" i="1" dirty="0">
              <a:latin typeface="Courier Oblique" pitchFamily="2" charset="0"/>
            </a:endParaRPr>
          </a:p>
          <a:p>
            <a:pPr lvl="1"/>
            <a:r>
              <a:rPr lang="en-US" dirty="0"/>
              <a:t>Use manager from another terminal to send various commands</a:t>
            </a:r>
            <a:endParaRPr lang="en-US" dirty="0"/>
          </a:p>
          <a:p>
            <a:pPr lvl="2"/>
            <a:r>
              <a:rPr lang="en-US" dirty="0"/>
              <a:t>Command to execute a manager command:</a:t>
            </a:r>
            <a:endParaRPr lang="en-US" dirty="0"/>
          </a:p>
          <a:p>
            <a:pPr marL="914400" lvl="2" indent="0">
              <a:buNone/>
            </a:pPr>
            <a:r>
              <a:rPr lang="en-US" sz="1200" i="1" dirty="0">
                <a:latin typeface="Courier Oblique" pitchFamily="2" charset="0"/>
              </a:rPr>
              <a:t>./&lt;</a:t>
            </a:r>
            <a:r>
              <a:rPr lang="en-US" sz="1200" i="1" dirty="0" err="1">
                <a:latin typeface="Courier Oblique" pitchFamily="2" charset="0"/>
              </a:rPr>
              <a:t>manager_binary</a:t>
            </a:r>
            <a:r>
              <a:rPr lang="en-US" sz="1200" i="1" dirty="0">
                <a:latin typeface="Courier Oblique" pitchFamily="2" charset="0"/>
              </a:rPr>
              <a:t>&gt; </a:t>
            </a:r>
            <a:r>
              <a:rPr lang="en-US" sz="1200" i="1" dirty="0" err="1">
                <a:latin typeface="Courier Oblique" pitchFamily="2" charset="0"/>
              </a:rPr>
              <a:t>destnode</a:t>
            </a:r>
            <a:r>
              <a:rPr lang="en-US" sz="1200" i="1" dirty="0">
                <a:latin typeface="Courier Oblique" pitchFamily="2" charset="0"/>
              </a:rPr>
              <a:t> command [</a:t>
            </a:r>
            <a:r>
              <a:rPr lang="en-US" sz="1200" i="1" dirty="0" err="1">
                <a:latin typeface="Courier Oblique" pitchFamily="2" charset="0"/>
              </a:rPr>
              <a:t>args</a:t>
            </a:r>
            <a:r>
              <a:rPr lang="en-US" sz="1200" i="1" dirty="0">
                <a:latin typeface="Courier Oblique" pitchFamily="2" charset="0"/>
              </a:rPr>
              <a:t>]</a:t>
            </a:r>
            <a:endParaRPr lang="en-US" sz="1200" i="1" dirty="0">
              <a:latin typeface="Courier Oblique" pitchFamily="2" charset="0"/>
            </a:endParaRPr>
          </a:p>
          <a:p>
            <a:pPr marL="914400" lvl="2" indent="0">
              <a:buNone/>
            </a:pPr>
            <a:endParaRPr lang="en-US" dirty="0"/>
          </a:p>
          <a:p>
            <a:pPr marL="0" indent="0">
              <a:buNone/>
            </a:pPr>
            <a:r>
              <a:rPr lang="en-US" dirty="0"/>
              <a:t>2</a:t>
            </a:r>
            <a:r>
              <a:rPr lang="en-US" baseline="30000" dirty="0"/>
              <a:t>nd</a:t>
            </a:r>
            <a:r>
              <a:rPr lang="en-US" dirty="0"/>
              <a:t> option, use the </a:t>
            </a:r>
            <a:r>
              <a:rPr lang="en-US" dirty="0" err="1"/>
              <a:t>autograder</a:t>
            </a:r>
            <a:endParaRPr lang="en-US" dirty="0"/>
          </a:p>
          <a:p>
            <a:pPr lvl="1"/>
            <a:r>
              <a:rPr lang="en-US" dirty="0"/>
              <a:t>When you’ve done testing with 1</a:t>
            </a:r>
            <a:r>
              <a:rPr lang="en-US" baseline="30000" dirty="0"/>
              <a:t>st</a:t>
            </a:r>
            <a:r>
              <a:rPr lang="en-US" dirty="0"/>
              <a:t> option, use </a:t>
            </a:r>
            <a:r>
              <a:rPr lang="en-US" dirty="0" err="1"/>
              <a:t>autograder</a:t>
            </a:r>
            <a:r>
              <a:rPr lang="en-US" dirty="0"/>
              <a:t> to test your code automatically under more complicated network topologies</a:t>
            </a:r>
            <a:endParaRPr lang="en-US" dirty="0">
              <a:latin typeface="Courier Oblique"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ScreenShot1</a:t>
            </a:r>
            <a:endParaRPr lang="en-US" dirty="0"/>
          </a:p>
        </p:txBody>
      </p:sp>
      <p:sp>
        <p:nvSpPr>
          <p:cNvPr id="3" name="Content Placeholder 2"/>
          <p:cNvSpPr>
            <a:spLocks noGrp="1"/>
          </p:cNvSpPr>
          <p:nvPr>
            <p:ph idx="1"/>
          </p:nvPr>
        </p:nvSpPr>
        <p:spPr/>
        <p:txBody>
          <a:bodyPr/>
          <a:lstStyle/>
          <a:p>
            <a:r>
              <a:rPr lang="en-US" dirty="0"/>
              <a:t>To start a router process</a:t>
            </a:r>
            <a:endParaRPr lang="en-US" dirty="0"/>
          </a:p>
          <a:p>
            <a:pPr lvl="1"/>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42458" y="2274662"/>
            <a:ext cx="6749142" cy="421821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ScreenShot2</a:t>
            </a:r>
            <a:endParaRPr lang="en-US" dirty="0"/>
          </a:p>
        </p:txBody>
      </p:sp>
      <p:sp>
        <p:nvSpPr>
          <p:cNvPr id="3" name="Content Placeholder 2"/>
          <p:cNvSpPr>
            <a:spLocks noGrp="1"/>
          </p:cNvSpPr>
          <p:nvPr>
            <p:ph idx="1"/>
          </p:nvPr>
        </p:nvSpPr>
        <p:spPr/>
        <p:txBody>
          <a:bodyPr/>
          <a:lstStyle/>
          <a:p>
            <a:r>
              <a:rPr lang="en-US" dirty="0"/>
              <a:t>To send a manager command</a:t>
            </a:r>
            <a:endParaRPr lang="en-US" dirty="0"/>
          </a:p>
          <a:p>
            <a:pPr lvl="1"/>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4230" y="2286341"/>
            <a:ext cx="6966856" cy="43542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rminator 19"/>
          <p:cNvSpPr/>
          <p:nvPr/>
        </p:nvSpPr>
        <p:spPr>
          <a:xfrm>
            <a:off x="2040340" y="3116801"/>
            <a:ext cx="1705970" cy="140742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endParaRPr lang="en-US" dirty="0"/>
          </a:p>
        </p:txBody>
      </p:sp>
      <p:sp>
        <p:nvSpPr>
          <p:cNvPr id="2" name="Rectangle 1"/>
          <p:cNvSpPr/>
          <p:nvPr/>
        </p:nvSpPr>
        <p:spPr>
          <a:xfrm>
            <a:off x="5868537" y="2542743"/>
            <a:ext cx="4030638" cy="30980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p:cNvSpPr/>
          <p:nvPr/>
        </p:nvSpPr>
        <p:spPr>
          <a:xfrm>
            <a:off x="6257499" y="2837026"/>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Node1</a:t>
            </a:r>
            <a:endParaRPr lang="en-US" dirty="0"/>
          </a:p>
        </p:txBody>
      </p:sp>
      <p:sp>
        <p:nvSpPr>
          <p:cNvPr id="4" name="Rounded Rectangle 3"/>
          <p:cNvSpPr/>
          <p:nvPr/>
        </p:nvSpPr>
        <p:spPr>
          <a:xfrm>
            <a:off x="6291616" y="4473052"/>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Node2</a:t>
            </a:r>
            <a:endParaRPr lang="en-US" dirty="0"/>
          </a:p>
        </p:txBody>
      </p:sp>
      <p:sp>
        <p:nvSpPr>
          <p:cNvPr id="5" name="Rounded Rectangle 4"/>
          <p:cNvSpPr/>
          <p:nvPr/>
        </p:nvSpPr>
        <p:spPr>
          <a:xfrm>
            <a:off x="8542359" y="4524229"/>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Node3</a:t>
            </a:r>
            <a:endParaRPr lang="en-US" dirty="0"/>
          </a:p>
        </p:txBody>
      </p:sp>
      <p:sp>
        <p:nvSpPr>
          <p:cNvPr id="6" name="Rounded Rectangle 5"/>
          <p:cNvSpPr/>
          <p:nvPr/>
        </p:nvSpPr>
        <p:spPr>
          <a:xfrm>
            <a:off x="8451091" y="2895025"/>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Node4</a:t>
            </a:r>
            <a:endParaRPr lang="en-US" dirty="0"/>
          </a:p>
        </p:txBody>
      </p:sp>
      <p:sp>
        <p:nvSpPr>
          <p:cNvPr id="7" name="TextBox 6"/>
          <p:cNvSpPr txBox="1"/>
          <p:nvPr/>
        </p:nvSpPr>
        <p:spPr>
          <a:xfrm>
            <a:off x="6910315" y="2158900"/>
            <a:ext cx="2224585" cy="368490"/>
          </a:xfrm>
          <a:prstGeom prst="rect">
            <a:avLst/>
          </a:prstGeom>
          <a:noFill/>
        </p:spPr>
        <p:txBody>
          <a:bodyPr wrap="square" rtlCol="0">
            <a:spAutoFit/>
          </a:bodyPr>
          <a:lstStyle/>
          <a:p>
            <a:r>
              <a:rPr lang="en-US" dirty="0"/>
              <a:t>VIRTUAL NETWORK</a:t>
            </a:r>
            <a:endParaRPr lang="en-US" dirty="0"/>
          </a:p>
        </p:txBody>
      </p:sp>
      <p:cxnSp>
        <p:nvCxnSpPr>
          <p:cNvPr id="9" name="Straight Arrow Connector 8"/>
          <p:cNvCxnSpPr>
            <a:stCxn id="5" idx="1"/>
          </p:cNvCxnSpPr>
          <p:nvPr/>
        </p:nvCxnSpPr>
        <p:spPr>
          <a:xfrm flipH="1" flipV="1">
            <a:off x="7237294" y="3278871"/>
            <a:ext cx="1305065" cy="162749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0"/>
          </p:cNvCxnSpPr>
          <p:nvPr/>
        </p:nvCxnSpPr>
        <p:spPr>
          <a:xfrm flipH="1" flipV="1">
            <a:off x="6776111" y="3601300"/>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3"/>
            <a:endCxn id="6" idx="1"/>
          </p:cNvCxnSpPr>
          <p:nvPr/>
        </p:nvCxnSpPr>
        <p:spPr>
          <a:xfrm flipV="1">
            <a:off x="7260607" y="3277162"/>
            <a:ext cx="1190484" cy="157802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8935586" y="3655888"/>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rminator 25"/>
          <p:cNvSpPr/>
          <p:nvPr/>
        </p:nvSpPr>
        <p:spPr>
          <a:xfrm>
            <a:off x="6776111" y="853833"/>
            <a:ext cx="2159476" cy="6141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iptables</a:t>
            </a:r>
            <a:endParaRPr lang="en-US" dirty="0"/>
          </a:p>
        </p:txBody>
      </p:sp>
      <p:sp>
        <p:nvSpPr>
          <p:cNvPr id="27" name="Down Arrow 26"/>
          <p:cNvSpPr/>
          <p:nvPr/>
        </p:nvSpPr>
        <p:spPr>
          <a:xfrm flipH="1">
            <a:off x="7739843" y="1475446"/>
            <a:ext cx="232012" cy="70498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0" idx="3"/>
            <a:endCxn id="3" idx="1"/>
          </p:cNvCxnSpPr>
          <p:nvPr/>
        </p:nvCxnSpPr>
        <p:spPr>
          <a:xfrm flipV="1">
            <a:off x="3746310" y="3219163"/>
            <a:ext cx="2511189" cy="601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rot="20675989">
            <a:off x="3850261" y="3012460"/>
            <a:ext cx="2058402" cy="365760"/>
          </a:xfrm>
          <a:prstGeom prst="rect">
            <a:avLst/>
          </a:prstGeom>
          <a:noFill/>
        </p:spPr>
        <p:txBody>
          <a:bodyPr wrap="square" rtlCol="0">
            <a:spAutoFit/>
          </a:bodyPr>
          <a:lstStyle/>
          <a:p>
            <a:r>
              <a:rPr lang="en-US" dirty="0"/>
              <a:t>Send msg to node4  </a:t>
            </a:r>
            <a:endParaRPr lang="en-US" dirty="0"/>
          </a:p>
        </p:txBody>
      </p:sp>
      <p:cxnSp>
        <p:nvCxnSpPr>
          <p:cNvPr id="33" name="Straight Arrow Connector 32"/>
          <p:cNvCxnSpPr>
            <a:stCxn id="20" idx="3"/>
            <a:endCxn id="4" idx="1"/>
          </p:cNvCxnSpPr>
          <p:nvPr/>
        </p:nvCxnSpPr>
        <p:spPr>
          <a:xfrm>
            <a:off x="3746310" y="3820515"/>
            <a:ext cx="2545306" cy="1034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rot="1440242">
            <a:off x="3803718" y="4271824"/>
            <a:ext cx="2020734" cy="646331"/>
          </a:xfrm>
          <a:prstGeom prst="rect">
            <a:avLst/>
          </a:prstGeom>
          <a:noFill/>
        </p:spPr>
        <p:txBody>
          <a:bodyPr wrap="square" rtlCol="0">
            <a:spAutoFit/>
          </a:bodyPr>
          <a:lstStyle/>
          <a:p>
            <a:r>
              <a:rPr lang="en-US" dirty="0"/>
              <a:t>Change cost b/w node2 &amp; node1  </a:t>
            </a:r>
            <a:endParaRPr lang="en-US" dirty="0"/>
          </a:p>
        </p:txBody>
      </p:sp>
      <p:sp>
        <p:nvSpPr>
          <p:cNvPr id="37" name="TextBox 36"/>
          <p:cNvSpPr txBox="1"/>
          <p:nvPr/>
        </p:nvSpPr>
        <p:spPr>
          <a:xfrm>
            <a:off x="6488233" y="3820515"/>
            <a:ext cx="393219" cy="369332"/>
          </a:xfrm>
          <a:prstGeom prst="rect">
            <a:avLst/>
          </a:prstGeom>
          <a:noFill/>
        </p:spPr>
        <p:txBody>
          <a:bodyPr wrap="square" rtlCol="0">
            <a:spAutoFit/>
          </a:bodyPr>
          <a:lstStyle/>
          <a:p>
            <a:r>
              <a:rPr lang="en-US" dirty="0"/>
              <a:t>4</a:t>
            </a:r>
            <a:endParaRPr lang="en-US" dirty="0"/>
          </a:p>
        </p:txBody>
      </p:sp>
      <p:sp>
        <p:nvSpPr>
          <p:cNvPr id="39" name="TextBox 38"/>
          <p:cNvSpPr txBox="1"/>
          <p:nvPr/>
        </p:nvSpPr>
        <p:spPr>
          <a:xfrm>
            <a:off x="8911340" y="3820944"/>
            <a:ext cx="508742" cy="369332"/>
          </a:xfrm>
          <a:prstGeom prst="rect">
            <a:avLst/>
          </a:prstGeom>
          <a:noFill/>
        </p:spPr>
        <p:txBody>
          <a:bodyPr wrap="square" rtlCol="0">
            <a:spAutoFit/>
          </a:bodyPr>
          <a:lstStyle/>
          <a:p>
            <a:r>
              <a:rPr lang="en-US" dirty="0"/>
              <a:t>10</a:t>
            </a:r>
            <a:endParaRPr lang="en-US" dirty="0"/>
          </a:p>
        </p:txBody>
      </p:sp>
      <p:sp>
        <p:nvSpPr>
          <p:cNvPr id="40" name="TextBox 39"/>
          <p:cNvSpPr txBox="1"/>
          <p:nvPr/>
        </p:nvSpPr>
        <p:spPr>
          <a:xfrm rot="18593495">
            <a:off x="7524847" y="4243730"/>
            <a:ext cx="508742" cy="369332"/>
          </a:xfrm>
          <a:prstGeom prst="rect">
            <a:avLst/>
          </a:prstGeom>
          <a:noFill/>
        </p:spPr>
        <p:txBody>
          <a:bodyPr wrap="square" rtlCol="0">
            <a:spAutoFit/>
          </a:bodyPr>
          <a:lstStyle/>
          <a:p>
            <a:r>
              <a:rPr lang="en-US" dirty="0"/>
              <a:t>8</a:t>
            </a:r>
            <a:endParaRPr lang="en-US" dirty="0"/>
          </a:p>
        </p:txBody>
      </p:sp>
      <p:sp>
        <p:nvSpPr>
          <p:cNvPr id="41" name="TextBox 40"/>
          <p:cNvSpPr txBox="1"/>
          <p:nvPr/>
        </p:nvSpPr>
        <p:spPr>
          <a:xfrm rot="3197066">
            <a:off x="7496130" y="3441527"/>
            <a:ext cx="508742" cy="369332"/>
          </a:xfrm>
          <a:prstGeom prst="rect">
            <a:avLst/>
          </a:prstGeom>
          <a:noFill/>
        </p:spPr>
        <p:txBody>
          <a:bodyPr wrap="square" rtlCol="0">
            <a:spAutoFit/>
          </a:bodyPr>
          <a:lstStyle/>
          <a:p>
            <a:r>
              <a:rPr lang="en-US" dirty="0"/>
              <a:t>5</a:t>
            </a:r>
            <a:endParaRPr lang="en-US" dirty="0"/>
          </a:p>
        </p:txBody>
      </p:sp>
      <p:sp>
        <p:nvSpPr>
          <p:cNvPr id="42" name="TextBox 41"/>
          <p:cNvSpPr txBox="1"/>
          <p:nvPr/>
        </p:nvSpPr>
        <p:spPr>
          <a:xfrm>
            <a:off x="1869743" y="889470"/>
            <a:ext cx="2159476" cy="584775"/>
          </a:xfrm>
          <a:prstGeom prst="rect">
            <a:avLst/>
          </a:prstGeom>
          <a:solidFill>
            <a:schemeClr val="bg1"/>
          </a:solidFill>
        </p:spPr>
        <p:txBody>
          <a:bodyPr wrap="square" rtlCol="0">
            <a:spAutoFit/>
          </a:bodyPr>
          <a:lstStyle/>
          <a:p>
            <a:r>
              <a:rPr lang="en-US" sz="3200" dirty="0"/>
              <a:t>Manager </a:t>
            </a:r>
            <a:endParaRPr lang="en-US" sz="3200" dirty="0"/>
          </a:p>
        </p:txBody>
      </p:sp>
      <p:sp>
        <p:nvSpPr>
          <p:cNvPr id="28" name="Rectangle 27"/>
          <p:cNvSpPr/>
          <p:nvPr/>
        </p:nvSpPr>
        <p:spPr>
          <a:xfrm>
            <a:off x="5680879" y="531473"/>
            <a:ext cx="4405953" cy="5560822"/>
          </a:xfrm>
          <a:prstGeom prst="rect">
            <a:avLst/>
          </a:prstGeom>
          <a:solidFill>
            <a:schemeClr val="accent3">
              <a:alpha val="74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rminator 19"/>
          <p:cNvSpPr/>
          <p:nvPr/>
        </p:nvSpPr>
        <p:spPr>
          <a:xfrm>
            <a:off x="2040340" y="3116801"/>
            <a:ext cx="1705970" cy="140742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endParaRPr lang="en-US" dirty="0"/>
          </a:p>
        </p:txBody>
      </p:sp>
      <p:sp>
        <p:nvSpPr>
          <p:cNvPr id="2" name="Rectangle 1"/>
          <p:cNvSpPr/>
          <p:nvPr/>
        </p:nvSpPr>
        <p:spPr>
          <a:xfrm>
            <a:off x="5868537" y="2528244"/>
            <a:ext cx="4030638" cy="30980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p:cNvSpPr/>
          <p:nvPr/>
        </p:nvSpPr>
        <p:spPr>
          <a:xfrm>
            <a:off x="6257499" y="2837026"/>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Node1</a:t>
            </a:r>
            <a:endParaRPr lang="en-US" dirty="0"/>
          </a:p>
        </p:txBody>
      </p:sp>
      <p:sp>
        <p:nvSpPr>
          <p:cNvPr id="4" name="Rounded Rectangle 3"/>
          <p:cNvSpPr/>
          <p:nvPr/>
        </p:nvSpPr>
        <p:spPr>
          <a:xfrm>
            <a:off x="6291616" y="4473052"/>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Node2</a:t>
            </a:r>
            <a:endParaRPr lang="en-US" dirty="0"/>
          </a:p>
        </p:txBody>
      </p:sp>
      <p:sp>
        <p:nvSpPr>
          <p:cNvPr id="5" name="Rounded Rectangle 4"/>
          <p:cNvSpPr/>
          <p:nvPr/>
        </p:nvSpPr>
        <p:spPr>
          <a:xfrm>
            <a:off x="8542359" y="4524229"/>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Node3</a:t>
            </a:r>
            <a:endParaRPr lang="en-US" dirty="0"/>
          </a:p>
        </p:txBody>
      </p:sp>
      <p:sp>
        <p:nvSpPr>
          <p:cNvPr id="6" name="Rounded Rectangle 5"/>
          <p:cNvSpPr/>
          <p:nvPr/>
        </p:nvSpPr>
        <p:spPr>
          <a:xfrm>
            <a:off x="8451091" y="2895025"/>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Node4</a:t>
            </a:r>
            <a:endParaRPr lang="en-US" dirty="0"/>
          </a:p>
        </p:txBody>
      </p:sp>
      <p:sp>
        <p:nvSpPr>
          <p:cNvPr id="7" name="TextBox 6"/>
          <p:cNvSpPr txBox="1"/>
          <p:nvPr/>
        </p:nvSpPr>
        <p:spPr>
          <a:xfrm>
            <a:off x="6910315" y="2158900"/>
            <a:ext cx="2224585" cy="368490"/>
          </a:xfrm>
          <a:prstGeom prst="rect">
            <a:avLst/>
          </a:prstGeom>
          <a:noFill/>
        </p:spPr>
        <p:txBody>
          <a:bodyPr wrap="square" rtlCol="0">
            <a:spAutoFit/>
          </a:bodyPr>
          <a:lstStyle/>
          <a:p>
            <a:r>
              <a:rPr lang="en-US" dirty="0"/>
              <a:t>VIRTUAL NETWORK</a:t>
            </a:r>
            <a:endParaRPr lang="en-US" dirty="0"/>
          </a:p>
        </p:txBody>
      </p:sp>
      <p:cxnSp>
        <p:nvCxnSpPr>
          <p:cNvPr id="9" name="Straight Arrow Connector 8"/>
          <p:cNvCxnSpPr>
            <a:stCxn id="5" idx="1"/>
          </p:cNvCxnSpPr>
          <p:nvPr/>
        </p:nvCxnSpPr>
        <p:spPr>
          <a:xfrm flipH="1" flipV="1">
            <a:off x="7237294" y="3278871"/>
            <a:ext cx="1305065" cy="162749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0"/>
          </p:cNvCxnSpPr>
          <p:nvPr/>
        </p:nvCxnSpPr>
        <p:spPr>
          <a:xfrm flipH="1" flipV="1">
            <a:off x="6776111" y="3601300"/>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3"/>
            <a:endCxn id="6" idx="1"/>
          </p:cNvCxnSpPr>
          <p:nvPr/>
        </p:nvCxnSpPr>
        <p:spPr>
          <a:xfrm flipV="1">
            <a:off x="7260607" y="3277162"/>
            <a:ext cx="1190484" cy="157802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8935586" y="3655888"/>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rminator 25"/>
          <p:cNvSpPr/>
          <p:nvPr/>
        </p:nvSpPr>
        <p:spPr>
          <a:xfrm>
            <a:off x="6776111" y="853833"/>
            <a:ext cx="2159476" cy="6141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iptables</a:t>
            </a:r>
            <a:endParaRPr lang="en-US" dirty="0"/>
          </a:p>
        </p:txBody>
      </p:sp>
      <p:sp>
        <p:nvSpPr>
          <p:cNvPr id="27" name="Down Arrow 26"/>
          <p:cNvSpPr/>
          <p:nvPr/>
        </p:nvSpPr>
        <p:spPr>
          <a:xfrm flipH="1">
            <a:off x="7739843" y="1475446"/>
            <a:ext cx="232012" cy="70498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0" idx="3"/>
            <a:endCxn id="3" idx="1"/>
          </p:cNvCxnSpPr>
          <p:nvPr/>
        </p:nvCxnSpPr>
        <p:spPr>
          <a:xfrm flipV="1">
            <a:off x="3746310" y="3219163"/>
            <a:ext cx="2511189" cy="601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rot="20675989">
            <a:off x="3850261" y="3012460"/>
            <a:ext cx="2058402" cy="365760"/>
          </a:xfrm>
          <a:prstGeom prst="rect">
            <a:avLst/>
          </a:prstGeom>
          <a:noFill/>
        </p:spPr>
        <p:txBody>
          <a:bodyPr wrap="square" rtlCol="0">
            <a:spAutoFit/>
          </a:bodyPr>
          <a:lstStyle/>
          <a:p>
            <a:r>
              <a:rPr lang="en-US" dirty="0"/>
              <a:t>Send msg to node4  </a:t>
            </a:r>
            <a:endParaRPr lang="en-US" dirty="0"/>
          </a:p>
        </p:txBody>
      </p:sp>
      <p:cxnSp>
        <p:nvCxnSpPr>
          <p:cNvPr id="33" name="Straight Arrow Connector 32"/>
          <p:cNvCxnSpPr>
            <a:stCxn id="20" idx="3"/>
            <a:endCxn id="4" idx="1"/>
          </p:cNvCxnSpPr>
          <p:nvPr/>
        </p:nvCxnSpPr>
        <p:spPr>
          <a:xfrm>
            <a:off x="3746310" y="3820515"/>
            <a:ext cx="2545306" cy="1034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rot="1440242">
            <a:off x="3803718" y="4271824"/>
            <a:ext cx="2020734" cy="646331"/>
          </a:xfrm>
          <a:prstGeom prst="rect">
            <a:avLst/>
          </a:prstGeom>
          <a:noFill/>
        </p:spPr>
        <p:txBody>
          <a:bodyPr wrap="square" rtlCol="0">
            <a:spAutoFit/>
          </a:bodyPr>
          <a:lstStyle/>
          <a:p>
            <a:r>
              <a:rPr lang="en-US" dirty="0"/>
              <a:t>Change cost b/w node2 &amp; node1  </a:t>
            </a:r>
            <a:endParaRPr lang="en-US" dirty="0"/>
          </a:p>
        </p:txBody>
      </p:sp>
      <p:sp>
        <p:nvSpPr>
          <p:cNvPr id="37" name="TextBox 36"/>
          <p:cNvSpPr txBox="1"/>
          <p:nvPr/>
        </p:nvSpPr>
        <p:spPr>
          <a:xfrm>
            <a:off x="6488233" y="3820515"/>
            <a:ext cx="393219" cy="369332"/>
          </a:xfrm>
          <a:prstGeom prst="rect">
            <a:avLst/>
          </a:prstGeom>
          <a:noFill/>
        </p:spPr>
        <p:txBody>
          <a:bodyPr wrap="square" rtlCol="0">
            <a:spAutoFit/>
          </a:bodyPr>
          <a:lstStyle/>
          <a:p>
            <a:r>
              <a:rPr lang="en-US" dirty="0"/>
              <a:t>4</a:t>
            </a:r>
            <a:endParaRPr lang="en-US" dirty="0"/>
          </a:p>
        </p:txBody>
      </p:sp>
      <p:sp>
        <p:nvSpPr>
          <p:cNvPr id="39" name="TextBox 38"/>
          <p:cNvSpPr txBox="1"/>
          <p:nvPr/>
        </p:nvSpPr>
        <p:spPr>
          <a:xfrm>
            <a:off x="8911340" y="3820944"/>
            <a:ext cx="508742" cy="369332"/>
          </a:xfrm>
          <a:prstGeom prst="rect">
            <a:avLst/>
          </a:prstGeom>
          <a:noFill/>
        </p:spPr>
        <p:txBody>
          <a:bodyPr wrap="square" rtlCol="0">
            <a:spAutoFit/>
          </a:bodyPr>
          <a:lstStyle/>
          <a:p>
            <a:r>
              <a:rPr lang="en-US" dirty="0"/>
              <a:t>10</a:t>
            </a:r>
            <a:endParaRPr lang="en-US" dirty="0"/>
          </a:p>
        </p:txBody>
      </p:sp>
      <p:sp>
        <p:nvSpPr>
          <p:cNvPr id="40" name="TextBox 39"/>
          <p:cNvSpPr txBox="1"/>
          <p:nvPr/>
        </p:nvSpPr>
        <p:spPr>
          <a:xfrm rot="18593495">
            <a:off x="7524847" y="4243730"/>
            <a:ext cx="508742" cy="369332"/>
          </a:xfrm>
          <a:prstGeom prst="rect">
            <a:avLst/>
          </a:prstGeom>
          <a:noFill/>
        </p:spPr>
        <p:txBody>
          <a:bodyPr wrap="square" rtlCol="0">
            <a:spAutoFit/>
          </a:bodyPr>
          <a:lstStyle/>
          <a:p>
            <a:r>
              <a:rPr lang="en-US" dirty="0"/>
              <a:t>8</a:t>
            </a:r>
            <a:endParaRPr lang="en-US" dirty="0"/>
          </a:p>
        </p:txBody>
      </p:sp>
      <p:sp>
        <p:nvSpPr>
          <p:cNvPr id="41" name="TextBox 40"/>
          <p:cNvSpPr txBox="1"/>
          <p:nvPr/>
        </p:nvSpPr>
        <p:spPr>
          <a:xfrm rot="3197066">
            <a:off x="7496130" y="3441527"/>
            <a:ext cx="508742" cy="369332"/>
          </a:xfrm>
          <a:prstGeom prst="rect">
            <a:avLst/>
          </a:prstGeom>
          <a:noFill/>
        </p:spPr>
        <p:txBody>
          <a:bodyPr wrap="square" rtlCol="0">
            <a:spAutoFit/>
          </a:bodyPr>
          <a:lstStyle/>
          <a:p>
            <a:r>
              <a:rPr lang="en-US" dirty="0"/>
              <a:t>5</a:t>
            </a:r>
            <a:endParaRPr lang="en-US" dirty="0"/>
          </a:p>
        </p:txBody>
      </p:sp>
      <p:sp>
        <p:nvSpPr>
          <p:cNvPr id="42" name="TextBox 41"/>
          <p:cNvSpPr txBox="1"/>
          <p:nvPr/>
        </p:nvSpPr>
        <p:spPr>
          <a:xfrm>
            <a:off x="1869742" y="889470"/>
            <a:ext cx="4906369" cy="646331"/>
          </a:xfrm>
          <a:prstGeom prst="rect">
            <a:avLst/>
          </a:prstGeom>
          <a:solidFill>
            <a:schemeClr val="bg1"/>
          </a:solidFill>
        </p:spPr>
        <p:txBody>
          <a:bodyPr wrap="square" rtlCol="0">
            <a:spAutoFit/>
          </a:bodyPr>
          <a:lstStyle/>
          <a:p>
            <a:r>
              <a:rPr lang="en-US" sz="3600" dirty="0"/>
              <a:t>Complete Workflow</a:t>
            </a:r>
            <a:r>
              <a:rPr lang="en-US" sz="3200" dirty="0"/>
              <a:t> </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Manager</a:t>
            </a:r>
            <a:endParaRPr lang="x-none" dirty="0"/>
          </a:p>
        </p:txBody>
      </p:sp>
      <p:sp>
        <p:nvSpPr>
          <p:cNvPr id="3" name="Content Placeholder 2"/>
          <p:cNvSpPr>
            <a:spLocks noGrp="1"/>
          </p:cNvSpPr>
          <p:nvPr>
            <p:ph idx="1"/>
          </p:nvPr>
        </p:nvSpPr>
        <p:spPr/>
        <p:txBody>
          <a:bodyPr>
            <a:normAutofit/>
          </a:bodyPr>
          <a:lstStyle/>
          <a:p>
            <a:r>
              <a:rPr lang="en-US" dirty="0"/>
              <a:t>Used to send commands to nodes in the virtual network.</a:t>
            </a:r>
            <a:endParaRPr lang="en-US" dirty="0"/>
          </a:p>
          <a:p>
            <a:r>
              <a:rPr lang="en-US" dirty="0"/>
              <a:t>Two commands sent in UDP packets:</a:t>
            </a:r>
            <a:endParaRPr lang="en-US" dirty="0"/>
          </a:p>
          <a:p>
            <a:pPr lvl="1"/>
            <a:r>
              <a:rPr lang="en-US" dirty="0"/>
              <a:t>Send a packet</a:t>
            </a:r>
            <a:endParaRPr lang="en-US" dirty="0"/>
          </a:p>
          <a:p>
            <a:pPr marL="457200" lvl="1" indent="0">
              <a:buNone/>
            </a:pPr>
            <a:r>
              <a:rPr lang="en-US" sz="1600" i="1" dirty="0">
                <a:latin typeface="Courier Oblique" pitchFamily="2" charset="0"/>
              </a:rPr>
              <a:t>./&lt;</a:t>
            </a:r>
            <a:r>
              <a:rPr lang="en-US" sz="1600" i="1" dirty="0" err="1">
                <a:latin typeface="Courier Oblique" pitchFamily="2" charset="0"/>
              </a:rPr>
              <a:t>manager_binary</a:t>
            </a:r>
            <a:r>
              <a:rPr lang="en-US" sz="1600" i="1" dirty="0">
                <a:latin typeface="Courier Oblique" pitchFamily="2" charset="0"/>
              </a:rPr>
              <a:t>&gt;</a:t>
            </a:r>
            <a:r>
              <a:rPr lang="zh-CN" altLang="en-US" sz="1600" i="1" dirty="0">
                <a:latin typeface="Courier Oblique" pitchFamily="2" charset="0"/>
              </a:rPr>
              <a:t> </a:t>
            </a:r>
            <a:r>
              <a:rPr lang="en-US" altLang="zh-CN" sz="1600" i="1" dirty="0">
                <a:latin typeface="Courier Oblique" pitchFamily="2" charset="0"/>
              </a:rPr>
              <a:t>&lt;</a:t>
            </a:r>
            <a:r>
              <a:rPr lang="en-US" altLang="zh-CN" sz="1600" i="1" dirty="0" err="1">
                <a:latin typeface="Courier Oblique" pitchFamily="2" charset="0"/>
              </a:rPr>
              <a:t>source_node</a:t>
            </a:r>
            <a:r>
              <a:rPr lang="en-US" altLang="zh-CN" sz="1600" i="1" dirty="0">
                <a:latin typeface="Courier Oblique" pitchFamily="2" charset="0"/>
              </a:rPr>
              <a:t>&gt;</a:t>
            </a:r>
            <a:r>
              <a:rPr lang="en-US" sz="1600" i="1" dirty="0">
                <a:latin typeface="Courier Oblique" pitchFamily="2" charset="0"/>
              </a:rPr>
              <a:t> send &lt;</a:t>
            </a:r>
            <a:r>
              <a:rPr lang="en-US" sz="1600" i="1" dirty="0" err="1">
                <a:latin typeface="Courier Oblique" pitchFamily="2" charset="0"/>
              </a:rPr>
              <a:t>dest_node</a:t>
            </a:r>
            <a:r>
              <a:rPr lang="en-US" sz="1600" i="1" dirty="0">
                <a:latin typeface="Courier Oblique" pitchFamily="2" charset="0"/>
              </a:rPr>
              <a:t>&gt; &lt;message&gt;</a:t>
            </a:r>
            <a:endParaRPr lang="en-US" sz="1600" i="1" dirty="0">
              <a:latin typeface="Courier Oblique" pitchFamily="2" charset="0"/>
            </a:endParaRPr>
          </a:p>
          <a:p>
            <a:pPr lvl="1"/>
            <a:r>
              <a:rPr lang="en-US" dirty="0"/>
              <a:t>Change costs</a:t>
            </a:r>
            <a:endParaRPr lang="en-US" dirty="0"/>
          </a:p>
          <a:p>
            <a:pPr marL="457200" lvl="1" indent="0">
              <a:buNone/>
            </a:pPr>
            <a:r>
              <a:rPr lang="en-US" dirty="0"/>
              <a:t>  </a:t>
            </a:r>
            <a:r>
              <a:rPr lang="en-US" sz="1600" i="1" dirty="0">
                <a:latin typeface="Courier Oblique" pitchFamily="2" charset="0"/>
              </a:rPr>
              <a:t>./&lt;</a:t>
            </a:r>
            <a:r>
              <a:rPr lang="en-US" sz="1600" i="1" dirty="0" err="1">
                <a:latin typeface="Courier Oblique" pitchFamily="2" charset="0"/>
              </a:rPr>
              <a:t>manager_binary</a:t>
            </a:r>
            <a:r>
              <a:rPr lang="en-US" sz="1600" i="1" dirty="0">
                <a:latin typeface="Courier Oblique" pitchFamily="2" charset="0"/>
              </a:rPr>
              <a:t>&gt; &lt;</a:t>
            </a:r>
            <a:r>
              <a:rPr lang="en-US" altLang="zh-CN" sz="1600" i="1" dirty="0">
                <a:latin typeface="Courier Oblique" pitchFamily="2" charset="0"/>
              </a:rPr>
              <a:t>node1</a:t>
            </a:r>
            <a:r>
              <a:rPr lang="en-US" sz="1600" i="1" dirty="0">
                <a:latin typeface="Courier Oblique" pitchFamily="2" charset="0"/>
              </a:rPr>
              <a:t>&gt; cost &lt;node2&gt; &lt;</a:t>
            </a:r>
            <a:r>
              <a:rPr lang="en-US" sz="1600" i="1" dirty="0" err="1">
                <a:latin typeface="Courier Oblique" pitchFamily="2" charset="0"/>
              </a:rPr>
              <a:t>new_cost</a:t>
            </a:r>
            <a:r>
              <a:rPr lang="en-US" sz="1600" i="1" dirty="0">
                <a:latin typeface="Courier Oblique" pitchFamily="2" charset="0"/>
              </a:rPr>
              <a:t>&gt; </a:t>
            </a:r>
            <a:endParaRPr lang="en-US" sz="1600" i="1" dirty="0">
              <a:latin typeface="Courier Oblique" pitchFamily="2" charset="0"/>
            </a:endParaRPr>
          </a:p>
          <a:p>
            <a:pPr marL="457200" lvl="1" indent="0">
              <a:buNone/>
            </a:pPr>
            <a:r>
              <a:rPr lang="en-US" altLang="zh-CN" dirty="0"/>
              <a:t>  </a:t>
            </a:r>
            <a:r>
              <a:rPr lang="en-US" sz="1600" i="1" dirty="0">
                <a:latin typeface="Courier Oblique" pitchFamily="2" charset="0"/>
              </a:rPr>
              <a:t>./&lt;</a:t>
            </a:r>
            <a:r>
              <a:rPr lang="en-US" sz="1600" i="1" dirty="0" err="1">
                <a:latin typeface="Courier Oblique" pitchFamily="2" charset="0"/>
              </a:rPr>
              <a:t>manager_binary</a:t>
            </a:r>
            <a:r>
              <a:rPr lang="en-US" sz="1600" i="1" dirty="0">
                <a:latin typeface="Courier Oblique" pitchFamily="2" charset="0"/>
              </a:rPr>
              <a:t>&gt; &lt;</a:t>
            </a:r>
            <a:r>
              <a:rPr lang="en-US" altLang="zh-CN" sz="1600" i="1" dirty="0">
                <a:latin typeface="Courier Oblique" pitchFamily="2" charset="0"/>
              </a:rPr>
              <a:t>node2</a:t>
            </a:r>
            <a:r>
              <a:rPr lang="en-US" sz="1600" i="1" dirty="0">
                <a:latin typeface="Courier Oblique" pitchFamily="2" charset="0"/>
              </a:rPr>
              <a:t>&gt; cost &lt;node1&gt; &lt;</a:t>
            </a:r>
            <a:r>
              <a:rPr lang="en-US" sz="1600" i="1" dirty="0" err="1">
                <a:latin typeface="Courier Oblique" pitchFamily="2" charset="0"/>
              </a:rPr>
              <a:t>new_cost</a:t>
            </a:r>
            <a:r>
              <a:rPr lang="en-US" sz="1600" i="1" dirty="0">
                <a:latin typeface="Courier Oblique" pitchFamily="2" charset="0"/>
              </a:rPr>
              <a:t>&gt;</a:t>
            </a:r>
            <a:endParaRPr lang="en-US" sz="1600" i="1" dirty="0">
              <a:latin typeface="Courier Oblique" pitchFamily="2" charset="0"/>
            </a:endParaRPr>
          </a:p>
          <a:p>
            <a:r>
              <a:rPr lang="en-US" dirty="0"/>
              <a:t>Source code &amp; binary for the manager is provided. You are welcome to read it to have a better understanding of what it does.</a:t>
            </a:r>
            <a:endParaRPr lang="en-US" dirty="0"/>
          </a:p>
          <a:p>
            <a:endParaRPr lang="en-US" sz="2000" i="1" dirty="0">
              <a:latin typeface="Courier Oblique" pitchFamily="2" charset="0"/>
            </a:endParaRPr>
          </a:p>
          <a:p>
            <a:pPr marL="457200" lvl="1" indent="0">
              <a:buNone/>
            </a:pPr>
            <a:endParaRPr lang="en-US" sz="1600" i="1" dirty="0">
              <a:latin typeface="Courier Oblique" pitchFamily="2" charset="0"/>
            </a:endParaRPr>
          </a:p>
          <a:p>
            <a:pPr marL="0" indent="0">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Manager (continued)</a:t>
            </a:r>
            <a:endParaRPr lang="x-none" dirty="0"/>
          </a:p>
        </p:txBody>
      </p:sp>
      <p:sp>
        <p:nvSpPr>
          <p:cNvPr id="3" name="Content Placeholder 2"/>
          <p:cNvSpPr>
            <a:spLocks noGrp="1"/>
          </p:cNvSpPr>
          <p:nvPr>
            <p:ph idx="1"/>
          </p:nvPr>
        </p:nvSpPr>
        <p:spPr/>
        <p:txBody>
          <a:bodyPr>
            <a:normAutofit/>
          </a:bodyPr>
          <a:lstStyle/>
          <a:p>
            <a:pPr marL="0" indent="0">
              <a:buNone/>
            </a:pPr>
            <a:r>
              <a:rPr lang="en-US" b="1" dirty="0"/>
              <a:t>Examples:</a:t>
            </a:r>
            <a:endParaRPr lang="en-US" b="1" dirty="0"/>
          </a:p>
          <a:p>
            <a:r>
              <a:rPr lang="en-US" altLang="zh-CN" b="1" dirty="0"/>
              <a:t>Example1</a:t>
            </a:r>
            <a:r>
              <a:rPr lang="en-US" altLang="zh-CN" dirty="0"/>
              <a:t>: Request Node 12 to s</a:t>
            </a:r>
            <a:r>
              <a:rPr lang="en-US" dirty="0"/>
              <a:t>end a message “</a:t>
            </a:r>
            <a:r>
              <a:rPr lang="en-US" i="1" dirty="0" err="1"/>
              <a:t>this_message</a:t>
            </a:r>
            <a:r>
              <a:rPr lang="en-US" dirty="0"/>
              <a:t>” to Node 23:</a:t>
            </a:r>
            <a:br>
              <a:rPr lang="en-US" dirty="0"/>
            </a:br>
            <a:r>
              <a:rPr lang="en-US" sz="1600" i="1" dirty="0">
                <a:latin typeface="Courier Oblique" pitchFamily="2" charset="0"/>
              </a:rPr>
              <a:t>./</a:t>
            </a:r>
            <a:r>
              <a:rPr lang="en-US" sz="1600" i="1" dirty="0" err="1">
                <a:latin typeface="Courier Oblique" pitchFamily="2" charset="0"/>
              </a:rPr>
              <a:t>manager_send</a:t>
            </a:r>
            <a:r>
              <a:rPr lang="zh-CN" altLang="en-US" sz="1600" i="1" dirty="0">
                <a:latin typeface="Courier Oblique" pitchFamily="2" charset="0"/>
              </a:rPr>
              <a:t> </a:t>
            </a:r>
            <a:r>
              <a:rPr lang="en-US" altLang="zh-CN" sz="1600" i="1" dirty="0">
                <a:latin typeface="Courier Oblique" pitchFamily="2" charset="0"/>
              </a:rPr>
              <a:t>12</a:t>
            </a:r>
            <a:r>
              <a:rPr lang="en-US" sz="1600" i="1" dirty="0">
                <a:latin typeface="Courier Oblique" pitchFamily="2" charset="0"/>
              </a:rPr>
              <a:t> send 23 </a:t>
            </a:r>
            <a:r>
              <a:rPr lang="en-US" sz="1600" i="1" dirty="0" err="1">
                <a:latin typeface="Courier Oblique" pitchFamily="2" charset="0"/>
              </a:rPr>
              <a:t>this_message</a:t>
            </a:r>
            <a:endParaRPr lang="en-US" sz="1600" i="1" dirty="0">
              <a:latin typeface="Courier Oblique" pitchFamily="2" charset="0"/>
            </a:endParaRPr>
          </a:p>
          <a:p>
            <a:r>
              <a:rPr lang="en-US" b="1" dirty="0"/>
              <a:t>Example2</a:t>
            </a:r>
            <a:r>
              <a:rPr lang="en-US" dirty="0"/>
              <a:t>: Set the new cost between Node 12 and 30 as 2:</a:t>
            </a:r>
            <a:br>
              <a:rPr lang="en-US" dirty="0"/>
            </a:br>
            <a:r>
              <a:rPr lang="en-US" sz="1600" i="1" dirty="0">
                <a:latin typeface="Courier Oblique" pitchFamily="2" charset="0"/>
              </a:rPr>
              <a:t>./</a:t>
            </a:r>
            <a:r>
              <a:rPr lang="en-US" sz="1600" i="1" dirty="0" err="1">
                <a:latin typeface="Courier Oblique" pitchFamily="2" charset="0"/>
              </a:rPr>
              <a:t>manager_send</a:t>
            </a:r>
            <a:r>
              <a:rPr lang="en-US" sz="1600" i="1" dirty="0">
                <a:latin typeface="Courier Oblique" pitchFamily="2" charset="0"/>
              </a:rPr>
              <a:t> 12 cost 30 2</a:t>
            </a:r>
            <a:endParaRPr lang="en-US" sz="1600" i="1" dirty="0">
              <a:latin typeface="Courier Oblique" pitchFamily="2" charset="0"/>
            </a:endParaRPr>
          </a:p>
          <a:p>
            <a:pPr marL="0" indent="0">
              <a:buNone/>
            </a:pPr>
            <a:r>
              <a:rPr lang="en-US" altLang="zh-CN" sz="1600" i="1" dirty="0">
                <a:latin typeface="Courier Oblique" pitchFamily="2" charset="0"/>
              </a:rPr>
              <a:t>  ./</a:t>
            </a:r>
            <a:r>
              <a:rPr lang="en-US" altLang="zh-CN" sz="1600" i="1" dirty="0" err="1">
                <a:latin typeface="Courier Oblique" pitchFamily="2" charset="0"/>
              </a:rPr>
              <a:t>manager_send</a:t>
            </a:r>
            <a:r>
              <a:rPr lang="en-US" altLang="zh-CN" sz="1600" i="1" dirty="0">
                <a:latin typeface="Courier Oblique" pitchFamily="2" charset="0"/>
              </a:rPr>
              <a:t> 30</a:t>
            </a:r>
            <a:r>
              <a:rPr lang="zh-CN" altLang="en-US" sz="1600" i="1" dirty="0">
                <a:latin typeface="Courier Oblique" pitchFamily="2" charset="0"/>
              </a:rPr>
              <a:t> </a:t>
            </a:r>
            <a:r>
              <a:rPr lang="en-US" altLang="zh-CN" sz="1600" i="1" dirty="0">
                <a:latin typeface="Courier Oblique" pitchFamily="2" charset="0"/>
              </a:rPr>
              <a:t>cost 12 2 </a:t>
            </a: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 Manager Msg Handling in Node</a:t>
            </a:r>
            <a:endParaRPr lang="x-none" dirty="0"/>
          </a:p>
        </p:txBody>
      </p:sp>
      <p:sp>
        <p:nvSpPr>
          <p:cNvPr id="3" name="Content Placeholder 2"/>
          <p:cNvSpPr>
            <a:spLocks noGrp="1"/>
          </p:cNvSpPr>
          <p:nvPr>
            <p:ph idx="1"/>
          </p:nvPr>
        </p:nvSpPr>
        <p:spPr/>
        <p:txBody>
          <a:bodyPr>
            <a:normAutofit/>
          </a:bodyPr>
          <a:lstStyle/>
          <a:p>
            <a:r>
              <a:rPr lang="en-US" dirty="0"/>
              <a:t>Two types of messages are received by nodes from manager</a:t>
            </a:r>
            <a:endParaRPr lang="en-US" dirty="0"/>
          </a:p>
          <a:p>
            <a:pPr marL="0" indent="0">
              <a:buNone/>
            </a:pPr>
            <a:endParaRPr lang="en-US" b="1" dirty="0"/>
          </a:p>
          <a:p>
            <a:r>
              <a:rPr lang="en-US" dirty="0"/>
              <a:t>Send a packet</a:t>
            </a:r>
            <a:r>
              <a:rPr lang="en-US" b="1" dirty="0"/>
              <a:t>: </a:t>
            </a:r>
            <a:r>
              <a:rPr lang="en-US" b="1" dirty="0" err="1"/>
              <a:t>send</a:t>
            </a:r>
            <a:r>
              <a:rPr lang="en-US" b="1" dirty="0" err="1">
                <a:solidFill>
                  <a:schemeClr val="accent6"/>
                </a:solidFill>
              </a:rPr>
              <a:t>destID</a:t>
            </a:r>
            <a:r>
              <a:rPr lang="en-US" b="1" dirty="0" err="1">
                <a:solidFill>
                  <a:schemeClr val="accent1"/>
                </a:solidFill>
              </a:rPr>
              <a:t>message</a:t>
            </a:r>
            <a:endParaRPr lang="en-US" b="1" dirty="0">
              <a:solidFill>
                <a:schemeClr val="accent1"/>
              </a:solidFill>
            </a:endParaRPr>
          </a:p>
          <a:p>
            <a:pPr marL="0" indent="0">
              <a:buNone/>
            </a:pPr>
            <a:endParaRPr lang="en-US" b="1" dirty="0"/>
          </a:p>
          <a:p>
            <a:r>
              <a:rPr lang="en-US" dirty="0"/>
              <a:t>Change costs</a:t>
            </a:r>
            <a:r>
              <a:rPr lang="en-US" b="1" dirty="0"/>
              <a:t>: </a:t>
            </a:r>
            <a:r>
              <a:rPr lang="en-US" b="1" dirty="0" err="1"/>
              <a:t>cost</a:t>
            </a:r>
            <a:r>
              <a:rPr lang="en-US" b="1" dirty="0" err="1">
                <a:solidFill>
                  <a:schemeClr val="accent6"/>
                </a:solidFill>
              </a:rPr>
              <a:t>destID</a:t>
            </a:r>
            <a:r>
              <a:rPr lang="en-US" b="1" dirty="0" err="1">
                <a:solidFill>
                  <a:schemeClr val="accent2"/>
                </a:solidFill>
              </a:rPr>
              <a:t>newCost</a:t>
            </a:r>
            <a:endParaRPr lang="en-US" dirty="0"/>
          </a:p>
          <a:p>
            <a:endParaRPr lang="en-US" dirty="0"/>
          </a:p>
        </p:txBody>
      </p:sp>
      <p:sp>
        <p:nvSpPr>
          <p:cNvPr id="7" name="TextBox 6"/>
          <p:cNvSpPr txBox="1"/>
          <p:nvPr/>
        </p:nvSpPr>
        <p:spPr>
          <a:xfrm>
            <a:off x="4855786" y="2306669"/>
            <a:ext cx="1396785" cy="338554"/>
          </a:xfrm>
          <a:prstGeom prst="rect">
            <a:avLst/>
          </a:prstGeom>
          <a:noFill/>
        </p:spPr>
        <p:txBody>
          <a:bodyPr wrap="square" rtlCol="0">
            <a:spAutoFit/>
          </a:bodyPr>
          <a:lstStyle/>
          <a:p>
            <a:r>
              <a:rPr lang="en-US" sz="1600" b="1" dirty="0">
                <a:solidFill>
                  <a:srgbClr val="FF0000"/>
                </a:solidFill>
              </a:rPr>
              <a:t>4 ASCII bytes</a:t>
            </a:r>
            <a:endParaRPr lang="en-US" sz="1600" b="1" dirty="0">
              <a:solidFill>
                <a:srgbClr val="FF0000"/>
              </a:solidFill>
            </a:endParaRPr>
          </a:p>
        </p:txBody>
      </p:sp>
      <p:sp>
        <p:nvSpPr>
          <p:cNvPr id="10" name="TextBox 9"/>
          <p:cNvSpPr txBox="1"/>
          <p:nvPr/>
        </p:nvSpPr>
        <p:spPr>
          <a:xfrm>
            <a:off x="5753922" y="3408815"/>
            <a:ext cx="1751164" cy="338554"/>
          </a:xfrm>
          <a:prstGeom prst="rect">
            <a:avLst/>
          </a:prstGeom>
          <a:noFill/>
        </p:spPr>
        <p:txBody>
          <a:bodyPr wrap="square" rtlCol="0">
            <a:spAutoFit/>
          </a:bodyPr>
          <a:lstStyle/>
          <a:p>
            <a:r>
              <a:rPr lang="en-US" sz="1600" b="1" dirty="0">
                <a:solidFill>
                  <a:srgbClr val="FF0000"/>
                </a:solidFill>
              </a:rPr>
              <a:t>Net order 2 bytes</a:t>
            </a:r>
            <a:endParaRPr lang="en-US" sz="1600" b="1" dirty="0">
              <a:solidFill>
                <a:srgbClr val="FF0000"/>
              </a:solidFill>
            </a:endParaRPr>
          </a:p>
        </p:txBody>
      </p:sp>
      <p:sp>
        <p:nvSpPr>
          <p:cNvPr id="12" name="TextBox 11"/>
          <p:cNvSpPr txBox="1"/>
          <p:nvPr/>
        </p:nvSpPr>
        <p:spPr>
          <a:xfrm>
            <a:off x="7578311" y="2836113"/>
            <a:ext cx="1971675" cy="584775"/>
          </a:xfrm>
          <a:prstGeom prst="rect">
            <a:avLst/>
          </a:prstGeom>
          <a:noFill/>
        </p:spPr>
        <p:txBody>
          <a:bodyPr wrap="square" rtlCol="0">
            <a:spAutoFit/>
          </a:bodyPr>
          <a:lstStyle/>
          <a:p>
            <a:r>
              <a:rPr lang="en-US" sz="1600" b="1" dirty="0">
                <a:solidFill>
                  <a:srgbClr val="FF0000"/>
                </a:solidFill>
              </a:rPr>
              <a:t>ASCII message </a:t>
            </a:r>
            <a:endParaRPr lang="en-US" sz="1600" b="1" dirty="0">
              <a:solidFill>
                <a:srgbClr val="FF0000"/>
              </a:solidFill>
            </a:endParaRPr>
          </a:p>
          <a:p>
            <a:r>
              <a:rPr lang="en-US" sz="1600" b="1" dirty="0">
                <a:solidFill>
                  <a:srgbClr val="FF0000"/>
                </a:solidFill>
              </a:rPr>
              <a:t>(&lt;= 100 bytes)</a:t>
            </a:r>
            <a:endParaRPr lang="en-US" sz="1600" b="1" dirty="0">
              <a:solidFill>
                <a:srgbClr val="FF0000"/>
              </a:solidFill>
            </a:endParaRPr>
          </a:p>
        </p:txBody>
      </p:sp>
      <p:sp>
        <p:nvSpPr>
          <p:cNvPr id="19" name="TextBox 18"/>
          <p:cNvSpPr txBox="1"/>
          <p:nvPr/>
        </p:nvSpPr>
        <p:spPr>
          <a:xfrm>
            <a:off x="6964536" y="4421730"/>
            <a:ext cx="1971675" cy="338554"/>
          </a:xfrm>
          <a:prstGeom prst="rect">
            <a:avLst/>
          </a:prstGeom>
          <a:noFill/>
        </p:spPr>
        <p:txBody>
          <a:bodyPr wrap="square" rtlCol="0">
            <a:spAutoFit/>
          </a:bodyPr>
          <a:lstStyle/>
          <a:p>
            <a:r>
              <a:rPr lang="en-US" sz="1600" b="1" dirty="0">
                <a:solidFill>
                  <a:srgbClr val="FF0000"/>
                </a:solidFill>
              </a:rPr>
              <a:t>Net order 4 bytes</a:t>
            </a:r>
            <a:endParaRPr lang="en-US" sz="1600" b="1" dirty="0">
              <a:solidFill>
                <a:srgbClr val="FF0000"/>
              </a:solidFill>
            </a:endParaRPr>
          </a:p>
        </p:txBody>
      </p:sp>
      <p:cxnSp>
        <p:nvCxnSpPr>
          <p:cNvPr id="18" name="Elbow Connector 17"/>
          <p:cNvCxnSpPr/>
          <p:nvPr/>
        </p:nvCxnSpPr>
        <p:spPr>
          <a:xfrm flipV="1">
            <a:off x="3769617" y="2473326"/>
            <a:ext cx="1157216" cy="522631"/>
          </a:xfrm>
          <a:prstGeom prst="bentConnector3">
            <a:avLst>
              <a:gd name="adj1" fmla="val -87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4348225" y="3305107"/>
            <a:ext cx="1426272" cy="261316"/>
          </a:xfrm>
          <a:prstGeom prst="bentConnector3">
            <a:avLst>
              <a:gd name="adj1" fmla="val -5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5500299" y="4300553"/>
            <a:ext cx="1426272" cy="261316"/>
          </a:xfrm>
          <a:prstGeom prst="bentConnector3">
            <a:avLst>
              <a:gd name="adj1" fmla="val -5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350761" y="3128501"/>
            <a:ext cx="1227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Aside – Manager Msg Handling in Node</a:t>
            </a:r>
            <a:endParaRPr kumimoji="1" lang="zh-CN" altLang="en-US" dirty="0"/>
          </a:p>
        </p:txBody>
      </p:sp>
      <p:sp>
        <p:nvSpPr>
          <p:cNvPr id="3" name="内容占位符 2"/>
          <p:cNvSpPr>
            <a:spLocks noGrp="1"/>
          </p:cNvSpPr>
          <p:nvPr>
            <p:ph idx="1"/>
          </p:nvPr>
        </p:nvSpPr>
        <p:spPr>
          <a:xfrm>
            <a:off x="838200" y="1416206"/>
            <a:ext cx="10515600" cy="5441794"/>
          </a:xfrm>
        </p:spPr>
        <p:txBody>
          <a:bodyPr>
            <a:normAutofit fontScale="77500" lnSpcReduction="20000"/>
          </a:bodyPr>
          <a:lstStyle/>
          <a:p>
            <a:pPr marL="0" indent="0">
              <a:buNone/>
            </a:pPr>
            <a:r>
              <a:rPr lang="en-US" altLang="zh-CN" sz="3600" b="1" dirty="0"/>
              <a:t>Examples:</a:t>
            </a:r>
            <a:endParaRPr lang="en-US" altLang="zh-CN" sz="3600" b="1" dirty="0"/>
          </a:p>
          <a:p>
            <a:r>
              <a:rPr lang="en-US" altLang="zh-CN" b="1" dirty="0"/>
              <a:t>Example1</a:t>
            </a:r>
            <a:r>
              <a:rPr lang="en-US" altLang="zh-CN" dirty="0"/>
              <a:t>: destination Id is 4 and message is “hello”. Message from manger will be </a:t>
            </a:r>
            <a:endParaRPr lang="en-US" altLang="zh-CN" dirty="0"/>
          </a:p>
          <a:p>
            <a:pPr lvl="1"/>
            <a:r>
              <a:rPr lang="en-US" altLang="zh-CN" dirty="0"/>
              <a:t>“send4hello”</a:t>
            </a:r>
            <a:endParaRPr lang="en-US" altLang="zh-CN" dirty="0"/>
          </a:p>
          <a:p>
            <a:pPr lvl="1"/>
            <a:r>
              <a:rPr lang="en-US" altLang="zh-CN" dirty="0"/>
              <a:t>where 4 occupies 2 bytes and is in the </a:t>
            </a:r>
            <a:r>
              <a:rPr lang="en-US" altLang="zh-CN" b="1" dirty="0"/>
              <a:t>network order</a:t>
            </a:r>
            <a:r>
              <a:rPr lang="en-US" altLang="zh-CN" dirty="0"/>
              <a:t>. You need to convert it to the </a:t>
            </a:r>
            <a:r>
              <a:rPr lang="en-US" altLang="zh-CN" b="1" dirty="0"/>
              <a:t>host order</a:t>
            </a:r>
            <a:r>
              <a:rPr lang="en-US" altLang="zh-CN" dirty="0"/>
              <a:t> to get the correct destID. Note that there is no space delimiter among "send", destID and the message body.</a:t>
            </a:r>
            <a:endParaRPr lang="en-US" altLang="zh-CN" dirty="0"/>
          </a:p>
          <a:p>
            <a:pPr marL="0" indent="0">
              <a:buNone/>
            </a:pPr>
            <a:endParaRPr lang="en-US" altLang="zh-CN" b="1" dirty="0"/>
          </a:p>
          <a:p>
            <a:r>
              <a:rPr lang="en-US" altLang="zh-CN" b="1" dirty="0"/>
              <a:t>Example2</a:t>
            </a:r>
            <a:r>
              <a:rPr lang="en-US" altLang="zh-CN" dirty="0"/>
              <a:t>: the manager informs node 2 that the cost to node 5 is set to 33. The command received by node 2 will be:</a:t>
            </a:r>
            <a:endParaRPr lang="en-US" altLang="zh-CN" dirty="0"/>
          </a:p>
          <a:p>
            <a:pPr lvl="1"/>
            <a:r>
              <a:rPr lang="en-US" altLang="zh-CN" dirty="0"/>
              <a:t>“cost533”</a:t>
            </a:r>
            <a:endParaRPr lang="en-US" altLang="zh-CN" dirty="0"/>
          </a:p>
          <a:p>
            <a:pPr lvl="1"/>
            <a:r>
              <a:rPr lang="en-US" altLang="zh-CN" dirty="0"/>
              <a:t>where 5 occupies 2 bytes and 33 occupies 4 bytes. Both of them are in the </a:t>
            </a:r>
            <a:r>
              <a:rPr lang="en-US" altLang="zh-CN" b="1" dirty="0"/>
              <a:t>network order</a:t>
            </a:r>
            <a:r>
              <a:rPr lang="en-US" altLang="zh-CN" dirty="0"/>
              <a:t>. You need to convert them to the host order to get the correct destID and newCost. Note that there is no space delimiter among "cost", destID and </a:t>
            </a:r>
            <a:r>
              <a:rPr lang="en-US" altLang="zh-CN" dirty="0" err="1"/>
              <a:t>newCost</a:t>
            </a:r>
            <a:r>
              <a:rPr lang="en-US" altLang="zh-CN" dirty="0"/>
              <a:t>.</a:t>
            </a:r>
            <a:endParaRPr kumimoji="1" lang="en-US" altLang="zh-CN" dirty="0"/>
          </a:p>
          <a:p>
            <a:pPr marL="0" indent="0">
              <a:buNone/>
            </a:pPr>
            <a:endParaRPr lang="en-US" altLang="zh-CN" b="1" dirty="0"/>
          </a:p>
          <a:p>
            <a:pPr marL="0" indent="0">
              <a:buNone/>
            </a:pPr>
            <a:r>
              <a:rPr lang="en-US" altLang="zh-CN" b="1" dirty="0"/>
              <a:t>Notes:</a:t>
            </a:r>
            <a:endParaRPr lang="en-US" altLang="zh-CN" b="1" dirty="0"/>
          </a:p>
          <a:p>
            <a:r>
              <a:rPr lang="en-US" altLang="zh-CN" dirty="0"/>
              <a:t>The source code of the manager is included in the attachment. You can read it to gain a better understanding.</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 note about </a:t>
            </a:r>
            <a:r>
              <a:rPr lang="en-US" dirty="0" err="1"/>
              <a:t>autograder</a:t>
            </a:r>
            <a:endParaRPr lang="en-US" dirty="0"/>
          </a:p>
        </p:txBody>
      </p:sp>
      <p:sp>
        <p:nvSpPr>
          <p:cNvPr id="3" name="Content Placeholder 2"/>
          <p:cNvSpPr>
            <a:spLocks noGrp="1"/>
          </p:cNvSpPr>
          <p:nvPr>
            <p:ph idx="1"/>
          </p:nvPr>
        </p:nvSpPr>
        <p:spPr/>
        <p:txBody>
          <a:bodyPr/>
          <a:lstStyle/>
          <a:p>
            <a:r>
              <a:rPr lang="en-US" dirty="0"/>
              <a:t>Autograder only tests sending packets (”send” msg) and bringing a link up/down. It does not include changing costs</a:t>
            </a:r>
            <a:endParaRPr lang="en-US" dirty="0"/>
          </a:p>
          <a:p>
            <a:r>
              <a:rPr lang="en-US" dirty="0"/>
              <a:t>However, we recommend handling “cost” msgs in your code</a:t>
            </a:r>
            <a:endParaRPr lang="en-US" dirty="0"/>
          </a:p>
          <a:p>
            <a:pPr lvl="1"/>
            <a:r>
              <a:rPr lang="en-US" dirty="0"/>
              <a:t>Ease of testing for bringing link up/down – can just change the cost to some special value, like -1 to  signal infinite link cost</a:t>
            </a:r>
            <a:endParaRPr lang="en-US" dirty="0"/>
          </a:p>
          <a:p>
            <a:pPr lvl="1"/>
            <a:r>
              <a:rPr lang="en-US" dirty="0"/>
              <a:t>Additional code change to handle these msgs is minimal as one must handle link state changes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 Network Order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Network order – big endianness</a:t>
            </a:r>
            <a:endParaRPr lang="en-US" dirty="0"/>
          </a:p>
          <a:p>
            <a:pPr lvl="1"/>
            <a:r>
              <a:rPr lang="en-US" dirty="0"/>
              <a:t>the most significant byte at the smallest </a:t>
            </a:r>
            <a:endParaRPr lang="en-US" dirty="0"/>
          </a:p>
          <a:p>
            <a:pPr marL="457200" lvl="1" indent="0">
              <a:buNone/>
            </a:pPr>
            <a:r>
              <a:rPr lang="en-US" dirty="0"/>
              <a:t>   memory address</a:t>
            </a:r>
            <a:endParaRPr lang="en-US" dirty="0"/>
          </a:p>
          <a:p>
            <a:pPr marL="0" indent="0">
              <a:buNone/>
            </a:pPr>
            <a:endParaRPr lang="en-US" dirty="0"/>
          </a:p>
          <a:p>
            <a:r>
              <a:rPr lang="en-US" dirty="0"/>
              <a:t>Host order – Depends on the host</a:t>
            </a:r>
            <a:endParaRPr lang="en-US" dirty="0"/>
          </a:p>
          <a:p>
            <a:pPr lvl="1"/>
            <a:r>
              <a:rPr lang="en-US" dirty="0"/>
              <a:t>Common case: little endianness</a:t>
            </a:r>
            <a:endParaRPr lang="en-US" dirty="0"/>
          </a:p>
          <a:p>
            <a:pPr marL="457200" lvl="1" indent="0">
              <a:buNone/>
            </a:pPr>
            <a:r>
              <a:rPr lang="en-US" dirty="0"/>
              <a:t>       the least significant byte at the smallest </a:t>
            </a:r>
            <a:endParaRPr lang="en-US" dirty="0"/>
          </a:p>
          <a:p>
            <a:pPr marL="457200" lvl="1" indent="0">
              <a:buNone/>
            </a:pPr>
            <a:r>
              <a:rPr lang="en-US" dirty="0"/>
              <a:t>       address</a:t>
            </a:r>
            <a:endParaRPr lang="en-US" dirty="0"/>
          </a:p>
          <a:p>
            <a:pPr marL="0" indent="0">
              <a:buNone/>
            </a:pPr>
            <a:endParaRPr lang="en-US" dirty="0"/>
          </a:p>
          <a:p>
            <a:r>
              <a:rPr lang="en-US" dirty="0"/>
              <a:t>Need to convert when sending </a:t>
            </a:r>
            <a:r>
              <a:rPr lang="en-US" dirty="0" err="1"/>
              <a:t>ints</a:t>
            </a:r>
            <a:r>
              <a:rPr lang="en-US" dirty="0"/>
              <a:t> to network!</a:t>
            </a:r>
            <a:endParaRPr lang="en-US" dirty="0"/>
          </a:p>
          <a:p>
            <a:pPr lvl="1"/>
            <a:r>
              <a:rPr lang="en-US" altLang="zh-CN" dirty="0"/>
              <a:t>Look up </a:t>
            </a:r>
            <a:r>
              <a:rPr lang="en-US" altLang="zh-CN" dirty="0" err="1"/>
              <a:t>htons</a:t>
            </a:r>
            <a:r>
              <a:rPr lang="en-US" altLang="zh-CN" dirty="0"/>
              <a:t>(), </a:t>
            </a:r>
            <a:r>
              <a:rPr lang="en-US" altLang="zh-CN" dirty="0" err="1"/>
              <a:t>htonl</a:t>
            </a:r>
            <a:r>
              <a:rPr lang="en-US" altLang="zh-CN" dirty="0"/>
              <a:t>(), </a:t>
            </a:r>
            <a:r>
              <a:rPr lang="en-US" altLang="zh-CN" dirty="0" err="1"/>
              <a:t>ntohs</a:t>
            </a:r>
            <a:r>
              <a:rPr lang="en-US" altLang="zh-CN" dirty="0"/>
              <a:t>(), </a:t>
            </a:r>
            <a:r>
              <a:rPr lang="en-US" altLang="zh-CN" dirty="0" err="1"/>
              <a:t>ntohl</a:t>
            </a:r>
            <a:r>
              <a:rPr lang="en-US" altLang="zh-CN" dirty="0"/>
              <a:t>() for information.</a:t>
            </a:r>
            <a:endParaRPr lang="en-US" altLang="zh-CN" dirty="0"/>
          </a:p>
          <a:p>
            <a:pPr lvl="1"/>
            <a:endParaRPr lang="en-US" dirty="0"/>
          </a:p>
          <a:p>
            <a:pPr marL="457200" lvl="1" indent="0">
              <a:buNone/>
            </a:pPr>
            <a:r>
              <a:rPr lang="en-US" dirty="0"/>
              <a:t> </a:t>
            </a:r>
            <a:endParaRPr lang="en-US" dirty="0"/>
          </a:p>
        </p:txBody>
      </p:sp>
      <p:pic>
        <p:nvPicPr>
          <p:cNvPr id="4" name="Picture 3"/>
          <p:cNvPicPr>
            <a:picLocks noChangeAspect="1"/>
          </p:cNvPicPr>
          <p:nvPr/>
        </p:nvPicPr>
        <p:blipFill>
          <a:blip r:embed="rId1"/>
          <a:stretch>
            <a:fillRect/>
          </a:stretch>
        </p:blipFill>
        <p:spPr>
          <a:xfrm>
            <a:off x="7776461" y="912585"/>
            <a:ext cx="2693462" cy="2402568"/>
          </a:xfrm>
          <a:prstGeom prst="rect">
            <a:avLst/>
          </a:prstGeom>
        </p:spPr>
      </p:pic>
      <p:pic>
        <p:nvPicPr>
          <p:cNvPr id="5" name="Picture 4"/>
          <p:cNvPicPr>
            <a:picLocks noChangeAspect="1"/>
          </p:cNvPicPr>
          <p:nvPr/>
        </p:nvPicPr>
        <p:blipFill>
          <a:blip r:embed="rId2"/>
          <a:stretch>
            <a:fillRect/>
          </a:stretch>
        </p:blipFill>
        <p:spPr>
          <a:xfrm>
            <a:off x="7961042" y="3315153"/>
            <a:ext cx="2324299" cy="20732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x-none" dirty="0"/>
          </a:p>
        </p:txBody>
      </p:sp>
      <p:sp>
        <p:nvSpPr>
          <p:cNvPr id="3" name="Content Placeholder 2"/>
          <p:cNvSpPr>
            <a:spLocks noGrp="1"/>
          </p:cNvSpPr>
          <p:nvPr>
            <p:ph idx="1"/>
          </p:nvPr>
        </p:nvSpPr>
        <p:spPr/>
        <p:txBody>
          <a:bodyPr>
            <a:normAutofit/>
          </a:bodyPr>
          <a:lstStyle/>
          <a:p>
            <a:r>
              <a:rPr lang="en-US" dirty="0"/>
              <a:t>Can also modify the given topology dynamically</a:t>
            </a:r>
            <a:endParaRPr lang="en-US" dirty="0"/>
          </a:p>
          <a:p>
            <a:r>
              <a:rPr lang="en-US" dirty="0"/>
              <a:t>How – Remember iptables!</a:t>
            </a:r>
            <a:endParaRPr lang="en-US" dirty="0"/>
          </a:p>
          <a:p>
            <a:pPr lvl="1"/>
            <a:r>
              <a:rPr lang="en-US" sz="2600" dirty="0"/>
              <a:t>To create a link</a:t>
            </a:r>
            <a:endParaRPr lang="en-US" sz="2600" dirty="0"/>
          </a:p>
          <a:p>
            <a:pPr marL="914400" lvl="2" indent="0">
              <a:buNone/>
            </a:pPr>
            <a:r>
              <a:rPr lang="en-US" sz="1600" i="1" dirty="0" err="1">
                <a:latin typeface="Courier Oblique" pitchFamily="2" charset="0"/>
              </a:rPr>
              <a:t>sudo</a:t>
            </a:r>
            <a:r>
              <a:rPr lang="en-US" sz="1600" i="1" dirty="0">
                <a:latin typeface="Courier Oblique" pitchFamily="2" charset="0"/>
              </a:rPr>
              <a:t> iptables -I OUTPUT -s &lt;node1_ip_addr&gt; -d &lt;node2_ip_addr&gt; -j ACCEPT &amp;&amp; </a:t>
            </a:r>
            <a:endParaRPr lang="en-US" sz="1600" i="1" dirty="0">
              <a:latin typeface="Courier Oblique" pitchFamily="2" charset="0"/>
            </a:endParaRPr>
          </a:p>
          <a:p>
            <a:pPr marL="914400" lvl="2" indent="0">
              <a:buNone/>
            </a:pPr>
            <a:r>
              <a:rPr lang="en-US" sz="1600" i="1" dirty="0" err="1">
                <a:latin typeface="Courier Oblique" pitchFamily="2" charset="0"/>
              </a:rPr>
              <a:t>sudo</a:t>
            </a:r>
            <a:r>
              <a:rPr lang="en-US" sz="1600" i="1" dirty="0">
                <a:latin typeface="Courier Oblique" pitchFamily="2" charset="0"/>
              </a:rPr>
              <a:t> iptables -I OUTPUT -s &lt;node2_ip_addr&gt; -d &lt;node1_ip_addr&gt; -j ACCEPT</a:t>
            </a:r>
            <a:endParaRPr lang="en-US" sz="1600" i="1" dirty="0">
              <a:latin typeface="Courier Oblique" pitchFamily="2" charset="0"/>
            </a:endParaRPr>
          </a:p>
          <a:p>
            <a:pPr lvl="1"/>
            <a:r>
              <a:rPr lang="en-US" sz="2600" dirty="0"/>
              <a:t>To take down a link</a:t>
            </a:r>
            <a:endParaRPr lang="en-US" sz="2600" dirty="0"/>
          </a:p>
          <a:p>
            <a:pPr marL="914400" lvl="2" indent="0">
              <a:buNone/>
            </a:pPr>
            <a:r>
              <a:rPr lang="en-US" sz="1600" i="1" dirty="0" err="1">
                <a:latin typeface="Courier Oblique" pitchFamily="2" charset="0"/>
              </a:rPr>
              <a:t>sudo</a:t>
            </a:r>
            <a:r>
              <a:rPr lang="en-US" sz="1600" i="1" dirty="0">
                <a:latin typeface="Courier Oblique" pitchFamily="2" charset="0"/>
              </a:rPr>
              <a:t> iptables -D OUTPUT -s &lt;node1_ip_addr&gt; -d &lt;node2_ip_addr&gt; -j ACCEPT &amp;&amp; </a:t>
            </a:r>
            <a:endParaRPr lang="en-US" sz="1600" i="1" dirty="0">
              <a:latin typeface="Courier Oblique" pitchFamily="2" charset="0"/>
            </a:endParaRPr>
          </a:p>
          <a:p>
            <a:pPr marL="914400" lvl="2" indent="0">
              <a:buNone/>
            </a:pPr>
            <a:r>
              <a:rPr lang="en-US" sz="1600" i="1" dirty="0" err="1">
                <a:latin typeface="Courier Oblique" pitchFamily="2" charset="0"/>
              </a:rPr>
              <a:t>sudo</a:t>
            </a:r>
            <a:r>
              <a:rPr lang="en-US" sz="1600" i="1" dirty="0">
                <a:latin typeface="Courier Oblique" pitchFamily="2" charset="0"/>
              </a:rPr>
              <a:t> iptables -D OUTPUT -s &lt;node2_ip_addr&gt; -d &lt;node1_ip_addr&gt; -j ACCEPT</a:t>
            </a:r>
            <a:endParaRPr lang="en-US" sz="1600" i="1" dirty="0">
              <a:latin typeface="Courier Oblique" pitchFamily="2" charset="0"/>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endParaRPr lang="x-none"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autograde.py</a:t>
            </a:r>
            <a:r>
              <a:rPr lang="en-US" dirty="0"/>
              <a:t> is in MP2.zip, provided on Coursera.</a:t>
            </a:r>
            <a:endParaRPr lang="en-US" dirty="0"/>
          </a:p>
          <a:p>
            <a:pPr marL="0" indent="0">
              <a:buNone/>
            </a:pPr>
            <a:r>
              <a:rPr lang="en-US" dirty="0"/>
              <a:t>1. Copy your code and its compiled version into the directory where you unzip.</a:t>
            </a:r>
            <a:endParaRPr lang="en-US" dirty="0"/>
          </a:p>
          <a:p>
            <a:pPr marL="0" indent="0">
              <a:buNone/>
            </a:pPr>
            <a:r>
              <a:rPr lang="en-US" dirty="0"/>
              <a:t>2. Run “</a:t>
            </a:r>
            <a:r>
              <a:rPr lang="en-US" sz="2000" i="1" dirty="0">
                <a:latin typeface="Courier Oblique" pitchFamily="2" charset="0"/>
              </a:rPr>
              <a:t>python </a:t>
            </a:r>
            <a:r>
              <a:rPr lang="en-US" sz="2000" i="1" dirty="0" err="1">
                <a:latin typeface="Courier Oblique" pitchFamily="2" charset="0"/>
              </a:rPr>
              <a:t>autograde.py</a:t>
            </a:r>
            <a:r>
              <a:rPr lang="en-US" sz="2000" i="1" dirty="0">
                <a:latin typeface="Courier Oblique" pitchFamily="2" charset="0"/>
              </a:rPr>
              <a:t> &lt;</a:t>
            </a:r>
            <a:r>
              <a:rPr lang="en-US" sz="2000" i="1" dirty="0" err="1">
                <a:latin typeface="Courier Oblique" pitchFamily="2" charset="0"/>
              </a:rPr>
              <a:t>program_name</a:t>
            </a:r>
            <a:r>
              <a:rPr lang="en-US" sz="2000" i="1" dirty="0">
                <a:latin typeface="Courier Oblique" pitchFamily="2" charset="0"/>
              </a:rPr>
              <a:t>&gt; &lt;</a:t>
            </a:r>
            <a:r>
              <a:rPr lang="en-US" sz="2000" dirty="0"/>
              <a:t> </a:t>
            </a:r>
            <a:r>
              <a:rPr lang="en-US" sz="2000" i="1" dirty="0" err="1">
                <a:latin typeface="Courier" pitchFamily="2" charset="0"/>
              </a:rPr>
              <a:t>VM_network_interface</a:t>
            </a:r>
            <a:r>
              <a:rPr lang="en-US" sz="2000" i="1" dirty="0">
                <a:latin typeface="Courier Oblique" pitchFamily="2" charset="0"/>
              </a:rPr>
              <a:t>&gt;”</a:t>
            </a:r>
            <a:endParaRPr lang="en-US" sz="2000" i="1" dirty="0">
              <a:latin typeface="Courier Oblique" pitchFamily="2" charset="0"/>
            </a:endParaRPr>
          </a:p>
          <a:p>
            <a:pPr marL="457200" lvl="1" indent="0">
              <a:buNone/>
            </a:pPr>
            <a:r>
              <a:rPr lang="en-US" sz="2000" dirty="0">
                <a:latin typeface="Calibri" charset="0"/>
                <a:cs typeface="Calibri" charset="0"/>
              </a:rPr>
              <a:t>Example:</a:t>
            </a:r>
            <a:r>
              <a:rPr lang="en-US" sz="2000" i="1" dirty="0">
                <a:latin typeface="Courier Oblique" pitchFamily="2" charset="0"/>
              </a:rPr>
              <a:t> python autograde.py </a:t>
            </a:r>
            <a:r>
              <a:rPr lang="en-US" sz="2000" i="1" dirty="0" err="1">
                <a:latin typeface="Courier Oblique" pitchFamily="2" charset="0"/>
              </a:rPr>
              <a:t>vec_router</a:t>
            </a:r>
            <a:r>
              <a:rPr lang="en-US" sz="2000" i="1" dirty="0">
                <a:latin typeface="Courier Oblique" pitchFamily="2" charset="0"/>
              </a:rPr>
              <a:t> enp0s3</a:t>
            </a:r>
            <a:endParaRPr lang="en-US" sz="2000" i="1" dirty="0">
              <a:latin typeface="Courier Oblique" pitchFamily="2" charset="0"/>
            </a:endParaRPr>
          </a:p>
          <a:p>
            <a:pPr marL="0" indent="0">
              <a:buNone/>
            </a:pPr>
            <a:r>
              <a:rPr lang="en-US" dirty="0"/>
              <a:t>3. If successful, an </a:t>
            </a:r>
            <a:r>
              <a:rPr lang="en-US" sz="2000" dirty="0" err="1">
                <a:latin typeface="Courier" pitchFamily="2" charset="0"/>
              </a:rPr>
              <a:t>out.zip</a:t>
            </a:r>
            <a:r>
              <a:rPr lang="en-US" sz="2000" dirty="0">
                <a:latin typeface="Courier" pitchFamily="2" charset="0"/>
              </a:rPr>
              <a:t> </a:t>
            </a:r>
            <a:r>
              <a:rPr lang="en-US" dirty="0"/>
              <a:t>file will be generated. Unzip the </a:t>
            </a:r>
            <a:r>
              <a:rPr lang="en-US" sz="2000" dirty="0" err="1">
                <a:latin typeface="Courier" pitchFamily="2" charset="0"/>
              </a:rPr>
              <a:t>out.zip</a:t>
            </a:r>
            <a:r>
              <a:rPr lang="en-US" sz="2000" dirty="0">
                <a:latin typeface="Courier" pitchFamily="2" charset="0"/>
              </a:rPr>
              <a:t> </a:t>
            </a:r>
            <a:r>
              <a:rPr lang="en-US" dirty="0"/>
              <a:t>file ”</a:t>
            </a:r>
            <a:r>
              <a:rPr lang="en-US" sz="2000" i="1" dirty="0">
                <a:latin typeface="Courier Oblique" pitchFamily="2" charset="0"/>
              </a:rPr>
              <a:t>unzip –r </a:t>
            </a:r>
            <a:r>
              <a:rPr lang="en-US" sz="2000" i="1" dirty="0" err="1">
                <a:latin typeface="Courier Oblique" pitchFamily="2" charset="0"/>
              </a:rPr>
              <a:t>out.zip</a:t>
            </a:r>
            <a:r>
              <a:rPr lang="en-US" dirty="0"/>
              <a:t>”</a:t>
            </a:r>
            <a:endParaRPr lang="en-US" dirty="0"/>
          </a:p>
          <a:p>
            <a:pPr marL="0" indent="0">
              <a:buNone/>
            </a:pPr>
            <a:r>
              <a:rPr lang="en-US" dirty="0"/>
              <a:t>4. Create a new directory called “</a:t>
            </a:r>
            <a:r>
              <a:rPr lang="en-US" sz="2000" dirty="0">
                <a:latin typeface="Courier" pitchFamily="2" charset="0"/>
              </a:rPr>
              <a:t>code/</a:t>
            </a:r>
            <a:r>
              <a:rPr lang="en-US" dirty="0"/>
              <a:t>”. Copy your .c files, .h files and </a:t>
            </a:r>
            <a:r>
              <a:rPr lang="en-US" dirty="0" err="1"/>
              <a:t>Makefile</a:t>
            </a:r>
            <a:r>
              <a:rPr lang="en-US" dirty="0"/>
              <a:t> to the folder.</a:t>
            </a:r>
            <a:endParaRPr lang="en-US" dirty="0"/>
          </a:p>
          <a:p>
            <a:pPr marL="0" indent="0">
              <a:buNone/>
            </a:pPr>
            <a:r>
              <a:rPr lang="en-US" dirty="0"/>
              <a:t>5. Zip both folders “</a:t>
            </a:r>
            <a:r>
              <a:rPr lang="en-US" sz="2200" dirty="0">
                <a:latin typeface="Courier" pitchFamily="2" charset="0"/>
              </a:rPr>
              <a:t>zip –r </a:t>
            </a:r>
            <a:r>
              <a:rPr lang="en-US" sz="2200" dirty="0" err="1">
                <a:latin typeface="Courier" pitchFamily="2" charset="0"/>
              </a:rPr>
              <a:t>out.zip</a:t>
            </a:r>
            <a:r>
              <a:rPr lang="en-US" sz="2200" dirty="0">
                <a:latin typeface="Courier" pitchFamily="2" charset="0"/>
              </a:rPr>
              <a:t> results/ code/</a:t>
            </a:r>
            <a:r>
              <a:rPr lang="en-US" dirty="0">
                <a:latin typeface="Courier" pitchFamily="2" charset="0"/>
              </a:rPr>
              <a:t>“</a:t>
            </a:r>
            <a:endParaRPr lang="x-non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endParaRPr lang="x-none" dirty="0"/>
          </a:p>
        </p:txBody>
      </p:sp>
      <p:sp>
        <p:nvSpPr>
          <p:cNvPr id="3" name="Content Placeholder 2"/>
          <p:cNvSpPr>
            <a:spLocks noGrp="1"/>
          </p:cNvSpPr>
          <p:nvPr>
            <p:ph idx="1"/>
          </p:nvPr>
        </p:nvSpPr>
        <p:spPr/>
        <p:txBody>
          <a:bodyPr>
            <a:normAutofit/>
          </a:bodyPr>
          <a:lstStyle/>
          <a:p>
            <a:r>
              <a:rPr lang="en-US" dirty="0"/>
              <a:t>Notes</a:t>
            </a:r>
            <a:endParaRPr lang="en-US" dirty="0"/>
          </a:p>
          <a:p>
            <a:pPr lvl="1"/>
            <a:r>
              <a:rPr lang="en-US" dirty="0"/>
              <a:t>Eight progressively hard test cases. </a:t>
            </a:r>
            <a:endParaRPr lang="en-US" dirty="0"/>
          </a:p>
          <a:p>
            <a:pPr lvl="1"/>
            <a:r>
              <a:rPr lang="en-US" dirty="0"/>
              <a:t>Use testcases as a guideline to add features to your program incrementally.</a:t>
            </a:r>
            <a:endParaRPr lang="x-non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Tips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When sending a message, your node should send it via the path with the lowest cost.</a:t>
            </a:r>
            <a:endParaRPr kumimoji="1" lang="en-US" altLang="zh-CN" dirty="0"/>
          </a:p>
          <a:p>
            <a:pPr lvl="1"/>
            <a:r>
              <a:rPr kumimoji="1" lang="en-US" altLang="zh-CN" dirty="0"/>
              <a:t>Pay attention to cost ties, choose lowest ID next hop</a:t>
            </a:r>
            <a:endParaRPr kumimoji="1" lang="en-US" altLang="zh-CN" dirty="0"/>
          </a:p>
          <a:p>
            <a:r>
              <a:rPr kumimoji="1" lang="en-US" altLang="zh-CN" dirty="0"/>
              <a:t>Once link state changes, the routing should </a:t>
            </a:r>
            <a:r>
              <a:rPr lang="en-US" altLang="zh-CN" dirty="0"/>
              <a:t>converge quickly.</a:t>
            </a:r>
            <a:endParaRPr kumimoji="1" lang="en-US" altLang="zh-CN" dirty="0"/>
          </a:p>
          <a:p>
            <a:r>
              <a:rPr kumimoji="1" lang="en-US" altLang="zh-CN" dirty="0"/>
              <a:t>You need to design the message format between your routers.</a:t>
            </a:r>
            <a:endParaRPr kumimoji="1" lang="en-US" altLang="zh-CN" dirty="0"/>
          </a:p>
          <a:p>
            <a:r>
              <a:rPr kumimoji="1" lang="en-US" altLang="zh-CN" dirty="0"/>
              <a:t>Be careful! Avoid flooding too many messages to the network.</a:t>
            </a:r>
            <a:endParaRPr kumimoji="1" lang="en-US" altLang="zh-CN" dirty="0"/>
          </a:p>
          <a:p>
            <a:pPr lvl="1"/>
            <a:r>
              <a:rPr kumimoji="1" lang="en-US" altLang="zh-CN" dirty="0"/>
              <a:t>Adjust the interval between periodic messages.</a:t>
            </a:r>
            <a:endParaRPr kumimoji="1" lang="en-US" altLang="zh-CN" dirty="0"/>
          </a:p>
          <a:p>
            <a:pPr lvl="1"/>
            <a:r>
              <a:rPr kumimoji="1" lang="en-US" altLang="zh-CN" dirty="0"/>
              <a:t>Avoid the loop: A sends update to B, B sends back to A, A sends back to B </a:t>
            </a:r>
            <a:r>
              <a:rPr kumimoji="1" lang="en-US" altLang="zh-CN" dirty="0"/>
              <a:t>…</a:t>
            </a:r>
            <a:endParaRPr kumimoji="1" lang="en-US" altLang="zh-CN" dirty="0"/>
          </a:p>
          <a:p>
            <a:r>
              <a:rPr kumimoji="1" lang="en-US" altLang="zh-CN" dirty="0"/>
              <a:t>Flush the file buffer after fwrite</a:t>
            </a:r>
            <a:endParaRPr kumimoji="1" lang="en-US" altLang="zh-CN" dirty="0"/>
          </a:p>
          <a:p>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be done?</a:t>
            </a:r>
            <a:endParaRPr lang="en-US" dirty="0"/>
          </a:p>
        </p:txBody>
      </p:sp>
      <p:sp>
        <p:nvSpPr>
          <p:cNvPr id="3" name="Content Placeholder 2"/>
          <p:cNvSpPr>
            <a:spLocks noGrp="1"/>
          </p:cNvSpPr>
          <p:nvPr>
            <p:ph idx="1"/>
          </p:nvPr>
        </p:nvSpPr>
        <p:spPr>
          <a:xfrm>
            <a:off x="838199" y="1825625"/>
            <a:ext cx="10690781" cy="4351338"/>
          </a:xfrm>
        </p:spPr>
        <p:txBody>
          <a:bodyPr>
            <a:normAutofit lnSpcReduction="10000"/>
          </a:bodyPr>
          <a:lstStyle/>
          <a:p>
            <a:r>
              <a:rPr lang="en-US" dirty="0"/>
              <a:t>Implement a shortest path routing algorithm</a:t>
            </a:r>
            <a:endParaRPr lang="en-US" dirty="0"/>
          </a:p>
          <a:p>
            <a:pPr lvl="1"/>
            <a:r>
              <a:rPr lang="en-US" dirty="0"/>
              <a:t>Either Distance Vector/Path Vector </a:t>
            </a:r>
            <a:r>
              <a:rPr lang="en-US" b="1" dirty="0">
                <a:solidFill>
                  <a:schemeClr val="accent2"/>
                </a:solidFill>
              </a:rPr>
              <a:t>OR</a:t>
            </a:r>
            <a:r>
              <a:rPr lang="en-US" dirty="0"/>
              <a:t> Link State Routing</a:t>
            </a:r>
            <a:endParaRPr lang="en-US" dirty="0"/>
          </a:p>
          <a:p>
            <a:pPr lvl="1"/>
            <a:r>
              <a:rPr lang="en-US" dirty="0"/>
              <a:t>Route packets (messages) from source to destination</a:t>
            </a:r>
            <a:endParaRPr lang="en-US" dirty="0"/>
          </a:p>
          <a:p>
            <a:pPr lvl="1"/>
            <a:r>
              <a:rPr lang="en-US" dirty="0"/>
              <a:t>Update routes based on configuration changes – link cost changes, failures</a:t>
            </a:r>
            <a:endParaRPr lang="en-US" dirty="0"/>
          </a:p>
          <a:p>
            <a:r>
              <a:rPr lang="en-US" dirty="0"/>
              <a:t>What will be the routers/nodes?</a:t>
            </a:r>
            <a:endParaRPr lang="en-US" dirty="0"/>
          </a:p>
          <a:p>
            <a:pPr lvl="1"/>
            <a:r>
              <a:rPr lang="en-US" dirty="0"/>
              <a:t>Individual processes bound to a virtual interface &amp; assigned a Virtual IP address</a:t>
            </a:r>
            <a:endParaRPr lang="en-US" dirty="0"/>
          </a:p>
          <a:p>
            <a:r>
              <a:rPr lang="en-US" dirty="0"/>
              <a:t>How links are set up between routers/nodes</a:t>
            </a:r>
            <a:endParaRPr lang="en-US" dirty="0"/>
          </a:p>
          <a:p>
            <a:pPr lvl="1"/>
            <a:r>
              <a:rPr lang="en-US" dirty="0"/>
              <a:t>Virtual network interfaces using Linux iptables</a:t>
            </a:r>
            <a:endParaRPr lang="en-US" dirty="0"/>
          </a:p>
          <a:p>
            <a:r>
              <a:rPr lang="en-US" dirty="0"/>
              <a:t>Where will be doing this?</a:t>
            </a:r>
            <a:endParaRPr lang="en-US" dirty="0"/>
          </a:p>
          <a:p>
            <a:pPr lvl="1"/>
            <a:r>
              <a:rPr lang="en-US" dirty="0"/>
              <a:t>Should be done inside VM from MP1 (Ubuntu 20.04 LTS)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rminator 19"/>
          <p:cNvSpPr/>
          <p:nvPr/>
        </p:nvSpPr>
        <p:spPr>
          <a:xfrm>
            <a:off x="2040340" y="3116801"/>
            <a:ext cx="1705970" cy="140742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endParaRPr lang="en-US" dirty="0"/>
          </a:p>
        </p:txBody>
      </p:sp>
      <p:sp>
        <p:nvSpPr>
          <p:cNvPr id="2" name="Rectangle 1"/>
          <p:cNvSpPr/>
          <p:nvPr/>
        </p:nvSpPr>
        <p:spPr>
          <a:xfrm>
            <a:off x="5868537" y="2542743"/>
            <a:ext cx="4030638" cy="30980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p:cNvSpPr/>
          <p:nvPr/>
        </p:nvSpPr>
        <p:spPr>
          <a:xfrm>
            <a:off x="6257499" y="2837026"/>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Node1</a:t>
            </a:r>
            <a:endParaRPr lang="en-US" dirty="0"/>
          </a:p>
        </p:txBody>
      </p:sp>
      <p:sp>
        <p:nvSpPr>
          <p:cNvPr id="4" name="Rounded Rectangle 3"/>
          <p:cNvSpPr/>
          <p:nvPr/>
        </p:nvSpPr>
        <p:spPr>
          <a:xfrm>
            <a:off x="6291616" y="4473052"/>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Node2</a:t>
            </a:r>
            <a:endParaRPr lang="en-US" dirty="0"/>
          </a:p>
        </p:txBody>
      </p:sp>
      <p:sp>
        <p:nvSpPr>
          <p:cNvPr id="5" name="Rounded Rectangle 4"/>
          <p:cNvSpPr/>
          <p:nvPr/>
        </p:nvSpPr>
        <p:spPr>
          <a:xfrm>
            <a:off x="8542359" y="4524229"/>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Node3</a:t>
            </a:r>
            <a:endParaRPr lang="en-US" dirty="0"/>
          </a:p>
        </p:txBody>
      </p:sp>
      <p:sp>
        <p:nvSpPr>
          <p:cNvPr id="6" name="Rounded Rectangle 5"/>
          <p:cNvSpPr/>
          <p:nvPr/>
        </p:nvSpPr>
        <p:spPr>
          <a:xfrm>
            <a:off x="8451091" y="2895025"/>
            <a:ext cx="968991" cy="764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Node4</a:t>
            </a:r>
            <a:endParaRPr lang="en-US" dirty="0"/>
          </a:p>
        </p:txBody>
      </p:sp>
      <p:sp>
        <p:nvSpPr>
          <p:cNvPr id="7" name="TextBox 6"/>
          <p:cNvSpPr txBox="1"/>
          <p:nvPr/>
        </p:nvSpPr>
        <p:spPr>
          <a:xfrm>
            <a:off x="6910315" y="2158900"/>
            <a:ext cx="2224585" cy="368490"/>
          </a:xfrm>
          <a:prstGeom prst="rect">
            <a:avLst/>
          </a:prstGeom>
          <a:noFill/>
        </p:spPr>
        <p:txBody>
          <a:bodyPr wrap="square" rtlCol="0">
            <a:spAutoFit/>
          </a:bodyPr>
          <a:lstStyle/>
          <a:p>
            <a:r>
              <a:rPr lang="en-US" dirty="0"/>
              <a:t>VIRTUAL NETWORK</a:t>
            </a:r>
            <a:endParaRPr lang="en-US" dirty="0"/>
          </a:p>
        </p:txBody>
      </p:sp>
      <p:cxnSp>
        <p:nvCxnSpPr>
          <p:cNvPr id="9" name="Straight Arrow Connector 8"/>
          <p:cNvCxnSpPr>
            <a:stCxn id="5" idx="1"/>
          </p:cNvCxnSpPr>
          <p:nvPr/>
        </p:nvCxnSpPr>
        <p:spPr>
          <a:xfrm flipH="1" flipV="1">
            <a:off x="7237294" y="3278871"/>
            <a:ext cx="1305065" cy="162749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0"/>
          </p:cNvCxnSpPr>
          <p:nvPr/>
        </p:nvCxnSpPr>
        <p:spPr>
          <a:xfrm flipH="1" flipV="1">
            <a:off x="6776111" y="3601300"/>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3"/>
            <a:endCxn id="6" idx="1"/>
          </p:cNvCxnSpPr>
          <p:nvPr/>
        </p:nvCxnSpPr>
        <p:spPr>
          <a:xfrm flipV="1">
            <a:off x="7260607" y="3277162"/>
            <a:ext cx="1190484" cy="157802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8935586" y="3655888"/>
            <a:ext cx="1" cy="871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rminator 25"/>
          <p:cNvSpPr/>
          <p:nvPr/>
        </p:nvSpPr>
        <p:spPr>
          <a:xfrm>
            <a:off x="6776111" y="853833"/>
            <a:ext cx="2159476" cy="6141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iptables</a:t>
            </a:r>
            <a:endParaRPr lang="en-US" dirty="0"/>
          </a:p>
        </p:txBody>
      </p:sp>
      <p:sp>
        <p:nvSpPr>
          <p:cNvPr id="27" name="Down Arrow 26"/>
          <p:cNvSpPr/>
          <p:nvPr/>
        </p:nvSpPr>
        <p:spPr>
          <a:xfrm flipH="1">
            <a:off x="7739843" y="1475446"/>
            <a:ext cx="232012" cy="70498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0" idx="3"/>
            <a:endCxn id="3" idx="1"/>
          </p:cNvCxnSpPr>
          <p:nvPr/>
        </p:nvCxnSpPr>
        <p:spPr>
          <a:xfrm flipV="1">
            <a:off x="3746310" y="3219163"/>
            <a:ext cx="2511189" cy="601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rot="20675989">
            <a:off x="3850261" y="3012460"/>
            <a:ext cx="2058402" cy="365760"/>
          </a:xfrm>
          <a:prstGeom prst="rect">
            <a:avLst/>
          </a:prstGeom>
          <a:noFill/>
        </p:spPr>
        <p:txBody>
          <a:bodyPr wrap="square" rtlCol="0">
            <a:spAutoFit/>
          </a:bodyPr>
          <a:lstStyle/>
          <a:p>
            <a:r>
              <a:rPr lang="en-US" dirty="0"/>
              <a:t>Send msg to node4  </a:t>
            </a:r>
            <a:endParaRPr lang="en-US" dirty="0"/>
          </a:p>
        </p:txBody>
      </p:sp>
      <p:cxnSp>
        <p:nvCxnSpPr>
          <p:cNvPr id="33" name="Straight Arrow Connector 32"/>
          <p:cNvCxnSpPr>
            <a:stCxn id="20" idx="3"/>
            <a:endCxn id="4" idx="1"/>
          </p:cNvCxnSpPr>
          <p:nvPr/>
        </p:nvCxnSpPr>
        <p:spPr>
          <a:xfrm>
            <a:off x="3746310" y="3820515"/>
            <a:ext cx="2545306" cy="1034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rot="1440242">
            <a:off x="3803718" y="4271824"/>
            <a:ext cx="2020734" cy="646331"/>
          </a:xfrm>
          <a:prstGeom prst="rect">
            <a:avLst/>
          </a:prstGeom>
          <a:noFill/>
        </p:spPr>
        <p:txBody>
          <a:bodyPr wrap="square" rtlCol="0">
            <a:spAutoFit/>
          </a:bodyPr>
          <a:lstStyle/>
          <a:p>
            <a:r>
              <a:rPr lang="en-US" dirty="0"/>
              <a:t>Change cost b/w node2 &amp; node1  </a:t>
            </a:r>
            <a:endParaRPr lang="en-US" dirty="0"/>
          </a:p>
        </p:txBody>
      </p:sp>
      <p:sp>
        <p:nvSpPr>
          <p:cNvPr id="37" name="TextBox 36"/>
          <p:cNvSpPr txBox="1"/>
          <p:nvPr/>
        </p:nvSpPr>
        <p:spPr>
          <a:xfrm>
            <a:off x="6488233" y="3820515"/>
            <a:ext cx="393219" cy="369332"/>
          </a:xfrm>
          <a:prstGeom prst="rect">
            <a:avLst/>
          </a:prstGeom>
          <a:noFill/>
        </p:spPr>
        <p:txBody>
          <a:bodyPr wrap="square" rtlCol="0">
            <a:spAutoFit/>
          </a:bodyPr>
          <a:lstStyle/>
          <a:p>
            <a:r>
              <a:rPr lang="en-US" dirty="0"/>
              <a:t>4</a:t>
            </a:r>
            <a:endParaRPr lang="en-US" dirty="0"/>
          </a:p>
        </p:txBody>
      </p:sp>
      <p:sp>
        <p:nvSpPr>
          <p:cNvPr id="39" name="TextBox 38"/>
          <p:cNvSpPr txBox="1"/>
          <p:nvPr/>
        </p:nvSpPr>
        <p:spPr>
          <a:xfrm>
            <a:off x="8911340" y="3820944"/>
            <a:ext cx="508742" cy="369332"/>
          </a:xfrm>
          <a:prstGeom prst="rect">
            <a:avLst/>
          </a:prstGeom>
          <a:noFill/>
        </p:spPr>
        <p:txBody>
          <a:bodyPr wrap="square" rtlCol="0">
            <a:spAutoFit/>
          </a:bodyPr>
          <a:lstStyle/>
          <a:p>
            <a:r>
              <a:rPr lang="en-US" dirty="0"/>
              <a:t>10</a:t>
            </a:r>
            <a:endParaRPr lang="en-US" dirty="0"/>
          </a:p>
        </p:txBody>
      </p:sp>
      <p:sp>
        <p:nvSpPr>
          <p:cNvPr id="40" name="TextBox 39"/>
          <p:cNvSpPr txBox="1"/>
          <p:nvPr/>
        </p:nvSpPr>
        <p:spPr>
          <a:xfrm rot="18593495">
            <a:off x="7524847" y="4243730"/>
            <a:ext cx="508742" cy="369332"/>
          </a:xfrm>
          <a:prstGeom prst="rect">
            <a:avLst/>
          </a:prstGeom>
          <a:noFill/>
        </p:spPr>
        <p:txBody>
          <a:bodyPr wrap="square" rtlCol="0">
            <a:spAutoFit/>
          </a:bodyPr>
          <a:lstStyle/>
          <a:p>
            <a:r>
              <a:rPr lang="en-US" dirty="0"/>
              <a:t>8</a:t>
            </a:r>
            <a:endParaRPr lang="en-US" dirty="0"/>
          </a:p>
        </p:txBody>
      </p:sp>
      <p:sp>
        <p:nvSpPr>
          <p:cNvPr id="41" name="TextBox 40"/>
          <p:cNvSpPr txBox="1"/>
          <p:nvPr/>
        </p:nvSpPr>
        <p:spPr>
          <a:xfrm rot="3197066">
            <a:off x="7496130" y="3441527"/>
            <a:ext cx="508742" cy="369332"/>
          </a:xfrm>
          <a:prstGeom prst="rect">
            <a:avLst/>
          </a:prstGeom>
          <a:noFill/>
        </p:spPr>
        <p:txBody>
          <a:bodyPr wrap="square" rtlCol="0">
            <a:spAutoFit/>
          </a:bodyPr>
          <a:lstStyle/>
          <a:p>
            <a:r>
              <a:rPr lang="en-US" dirty="0"/>
              <a:t>5</a:t>
            </a:r>
            <a:endParaRPr lang="en-US" dirty="0"/>
          </a:p>
        </p:txBody>
      </p:sp>
      <p:sp>
        <p:nvSpPr>
          <p:cNvPr id="42" name="TextBox 41"/>
          <p:cNvSpPr txBox="1"/>
          <p:nvPr/>
        </p:nvSpPr>
        <p:spPr>
          <a:xfrm>
            <a:off x="1869742" y="889470"/>
            <a:ext cx="3743323" cy="584775"/>
          </a:xfrm>
          <a:prstGeom prst="rect">
            <a:avLst/>
          </a:prstGeom>
          <a:solidFill>
            <a:schemeClr val="bg1"/>
          </a:solidFill>
        </p:spPr>
        <p:txBody>
          <a:bodyPr wrap="square" rtlCol="0">
            <a:spAutoFit/>
          </a:bodyPr>
          <a:lstStyle/>
          <a:p>
            <a:r>
              <a:rPr lang="en-US" sz="3200" dirty="0"/>
              <a:t>Environment Setup </a:t>
            </a:r>
            <a:endParaRPr lang="en-US" sz="3200" dirty="0"/>
          </a:p>
        </p:txBody>
      </p:sp>
      <p:sp>
        <p:nvSpPr>
          <p:cNvPr id="10" name="Rectangle 9"/>
          <p:cNvSpPr/>
          <p:nvPr/>
        </p:nvSpPr>
        <p:spPr>
          <a:xfrm>
            <a:off x="1228299" y="2187897"/>
            <a:ext cx="10235820" cy="4076425"/>
          </a:xfrm>
          <a:prstGeom prst="rect">
            <a:avLst/>
          </a:prstGeom>
          <a:solidFill>
            <a:schemeClr val="accent3">
              <a:alpha val="74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 iptables</a:t>
            </a:r>
            <a:endParaRPr lang="x-none"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t>Wikipedia: “iptables is a user-space utility program that allows a system administrator to configure the IP packet filter rules of the Linux kernel firewall.”</a:t>
            </a:r>
            <a:endParaRPr lang="en-US" sz="2400" dirty="0"/>
          </a:p>
          <a:p>
            <a:r>
              <a:rPr lang="en-US" sz="2400" dirty="0"/>
              <a:t>References:</a:t>
            </a:r>
            <a:endParaRPr lang="en-US" sz="2400" dirty="0"/>
          </a:p>
          <a:p>
            <a:pPr lvl="1"/>
            <a:r>
              <a:rPr lang="en-US" sz="1100" dirty="0">
                <a:hlinkClick r:id="rId1"/>
              </a:rPr>
              <a:t>https://</a:t>
            </a:r>
            <a:r>
              <a:rPr lang="en-US" sz="1100" dirty="0" err="1">
                <a:hlinkClick r:id="rId1"/>
              </a:rPr>
              <a:t>linux.die.net</a:t>
            </a:r>
            <a:r>
              <a:rPr lang="en-US" sz="1100" dirty="0">
                <a:hlinkClick r:id="rId1"/>
              </a:rPr>
              <a:t>/man/8/iptables</a:t>
            </a:r>
            <a:endParaRPr lang="en-US" sz="1100" dirty="0"/>
          </a:p>
          <a:p>
            <a:pPr lvl="1"/>
            <a:r>
              <a:rPr lang="en-US" sz="1100" dirty="0">
                <a:hlinkClick r:id="rId2"/>
              </a:rPr>
              <a:t>https://www.thegeekstuff.com/2011/06/iptables-rules-examples/</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 iptables</a:t>
            </a:r>
            <a:endParaRPr lang="x-none" dirty="0"/>
          </a:p>
        </p:txBody>
      </p:sp>
      <p:sp>
        <p:nvSpPr>
          <p:cNvPr id="3" name="Content Placeholder 2"/>
          <p:cNvSpPr>
            <a:spLocks noGrp="1"/>
          </p:cNvSpPr>
          <p:nvPr>
            <p:ph idx="1"/>
          </p:nvPr>
        </p:nvSpPr>
        <p:spPr/>
        <p:txBody>
          <a:bodyPr>
            <a:normAutofit/>
          </a:bodyPr>
          <a:lstStyle/>
          <a:p>
            <a:r>
              <a:rPr lang="en-US" dirty="0"/>
              <a:t>Example: list incoming/outgoing traffic</a:t>
            </a:r>
            <a:endParaRPr lang="en-US" dirty="0"/>
          </a:p>
          <a:p>
            <a:pPr marL="457200" lvl="1" indent="0">
              <a:buNone/>
            </a:pPr>
            <a:br>
              <a:rPr lang="en-US" dirty="0"/>
            </a:b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2443" y="2344891"/>
            <a:ext cx="7007493" cy="4147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 iptables</a:t>
            </a:r>
            <a:endParaRPr lang="x-none" dirty="0"/>
          </a:p>
        </p:txBody>
      </p:sp>
      <p:sp>
        <p:nvSpPr>
          <p:cNvPr id="3" name="Content Placeholder 2"/>
          <p:cNvSpPr>
            <a:spLocks noGrp="1"/>
          </p:cNvSpPr>
          <p:nvPr>
            <p:ph idx="1"/>
          </p:nvPr>
        </p:nvSpPr>
        <p:spPr/>
        <p:txBody>
          <a:bodyPr>
            <a:normAutofit/>
          </a:bodyPr>
          <a:lstStyle/>
          <a:p>
            <a:r>
              <a:rPr lang="en-US" dirty="0"/>
              <a:t>Example: show rules – block outgoing traffic to FB – show rules</a:t>
            </a:r>
            <a:endParaRPr lang="en-US" dirty="0"/>
          </a:p>
          <a:p>
            <a:pPr marL="457200" lvl="1" indent="0">
              <a:buNone/>
            </a:pPr>
            <a:br>
              <a:rPr lang="en-US" dirty="0"/>
            </a:b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5956" y="2457710"/>
            <a:ext cx="6862772" cy="40623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 iptables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will use Linux iptables to setup &amp; enforce communication rules in the virtual network</a:t>
            </a:r>
            <a:endParaRPr lang="en-US" dirty="0"/>
          </a:p>
          <a:p>
            <a:pPr lvl="1"/>
            <a:r>
              <a:rPr lang="en-US" dirty="0"/>
              <a:t>A virtual interface (e.g. eth0:1, eth0:2, etc.) &amp; a virtual IP address will be created &amp; assigned to each node/process in the system </a:t>
            </a:r>
            <a:endParaRPr lang="en-US" dirty="0"/>
          </a:p>
          <a:p>
            <a:pPr lvl="1"/>
            <a:r>
              <a:rPr lang="en-US" dirty="0"/>
              <a:t>A node with ID n gets address 10.1.1.n. IDs from 0 through and including 255 are valid.</a:t>
            </a:r>
            <a:endParaRPr lang="en-US" dirty="0"/>
          </a:p>
          <a:p>
            <a:pPr lvl="1"/>
            <a:r>
              <a:rPr lang="en-US" dirty="0"/>
              <a:t>iptables rules will be applied to restrict which of these addresses can talk to which others. 10.1.1.30 and 10.1.1.0 can talk to each other if and only if they are neighbors in the emulated topology. </a:t>
            </a:r>
            <a:endParaRPr lang="en-US" dirty="0"/>
          </a:p>
          <a:p>
            <a:r>
              <a:rPr lang="en-US" sz="2400" dirty="0"/>
              <a:t>To create a link</a:t>
            </a:r>
            <a:endParaRPr lang="en-US" sz="2400" dirty="0"/>
          </a:p>
          <a:p>
            <a:pPr marL="457200" lvl="1" indent="0">
              <a:buNone/>
            </a:pPr>
            <a:r>
              <a:rPr lang="en-US" sz="1100" i="1" dirty="0" err="1">
                <a:latin typeface="Courier Oblique" pitchFamily="2" charset="0"/>
              </a:rPr>
              <a:t>sudo</a:t>
            </a:r>
            <a:r>
              <a:rPr lang="en-US" sz="1100" i="1" dirty="0">
                <a:latin typeface="Courier Oblique" pitchFamily="2" charset="0"/>
              </a:rPr>
              <a:t> iptables -I OUTPUT -s &lt;node1_ip_addr&gt; -d &lt;node2_ip_addr&gt; -j ACCEPT &amp;&amp; </a:t>
            </a:r>
            <a:endParaRPr lang="en-US" sz="1100" i="1" dirty="0">
              <a:latin typeface="Courier Oblique" pitchFamily="2" charset="0"/>
            </a:endParaRPr>
          </a:p>
          <a:p>
            <a:pPr marL="457200" lvl="1" indent="0">
              <a:buNone/>
            </a:pPr>
            <a:r>
              <a:rPr lang="en-US" sz="1100" i="1" dirty="0" err="1">
                <a:latin typeface="Courier Oblique" pitchFamily="2" charset="0"/>
              </a:rPr>
              <a:t>sudo</a:t>
            </a:r>
            <a:r>
              <a:rPr lang="en-US" sz="1100" i="1" dirty="0">
                <a:latin typeface="Courier Oblique" pitchFamily="2" charset="0"/>
              </a:rPr>
              <a:t> iptables -I OUTPUT -s &lt;node2_ip_addr&gt; -d &lt;node1_ip_addr&gt; -j ACCEPT</a:t>
            </a:r>
            <a:endParaRPr lang="en-US" sz="1100" i="1" dirty="0">
              <a:latin typeface="Courier Oblique" pitchFamily="2" charset="0"/>
            </a:endParaRPr>
          </a:p>
          <a:p>
            <a:r>
              <a:rPr lang="en-US" sz="2400" dirty="0"/>
              <a:t>To take down a link</a:t>
            </a:r>
            <a:endParaRPr lang="en-US" sz="2400" dirty="0"/>
          </a:p>
          <a:p>
            <a:pPr marL="457200" lvl="1" indent="0">
              <a:buNone/>
            </a:pPr>
            <a:r>
              <a:rPr lang="en-US" sz="1100" i="1" dirty="0" err="1">
                <a:latin typeface="Courier Oblique" pitchFamily="2" charset="0"/>
              </a:rPr>
              <a:t>sudo</a:t>
            </a:r>
            <a:r>
              <a:rPr lang="en-US" sz="1100" i="1" dirty="0">
                <a:latin typeface="Courier Oblique" pitchFamily="2" charset="0"/>
              </a:rPr>
              <a:t> iptables -D OUTPUT -s &lt;node1_ip_addr&gt; -d &lt;node2_ip_addr&gt; -j ACCEPT &amp;&amp; </a:t>
            </a:r>
            <a:endParaRPr lang="en-US" sz="1100" i="1" dirty="0">
              <a:latin typeface="Courier Oblique" pitchFamily="2" charset="0"/>
            </a:endParaRPr>
          </a:p>
          <a:p>
            <a:pPr marL="457200" lvl="1" indent="0">
              <a:buNone/>
            </a:pPr>
            <a:r>
              <a:rPr lang="en-US" sz="1100" i="1" dirty="0" err="1">
                <a:latin typeface="Courier Oblique" pitchFamily="2" charset="0"/>
              </a:rPr>
              <a:t>sudo</a:t>
            </a:r>
            <a:r>
              <a:rPr lang="en-US" sz="1100" i="1" dirty="0">
                <a:latin typeface="Courier Oblique" pitchFamily="2" charset="0"/>
              </a:rPr>
              <a:t> iptables -D OUTPUT -s &lt;node2_ip_addr&gt; -d &lt;node1_ip_addr&gt; -j ACCEPT</a:t>
            </a:r>
            <a:endParaRPr lang="en-US" sz="1100" i="1" dirty="0">
              <a:latin typeface="Courier Oblique" pitchFamily="2"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12870</Words>
  <Application>WPS Presentation</Application>
  <PresentationFormat>Widescreen</PresentationFormat>
  <Paragraphs>519</Paragraphs>
  <Slides>39</Slides>
  <Notes>30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Arial</vt:lpstr>
      <vt:lpstr>SimSun</vt:lpstr>
      <vt:lpstr>Wingdings</vt:lpstr>
      <vt:lpstr>Nimbus Roman No9 L</vt:lpstr>
      <vt:lpstr>Calibri Light</vt:lpstr>
      <vt:lpstr>DejaVu Sans</vt:lpstr>
      <vt:lpstr>Calibri</vt:lpstr>
      <vt:lpstr>Microsoft YaHei</vt:lpstr>
      <vt:lpstr>Droid Sans Fallback</vt:lpstr>
      <vt:lpstr>Arial Unicode MS</vt:lpstr>
      <vt:lpstr>DengXian</vt:lpstr>
      <vt:lpstr>Gubbi</vt:lpstr>
      <vt:lpstr>Courier Oblique</vt:lpstr>
      <vt:lpstr>Courier New</vt:lpstr>
      <vt:lpstr>OpenSans</vt:lpstr>
      <vt:lpstr>Courier</vt:lpstr>
      <vt:lpstr>Office Theme</vt:lpstr>
      <vt:lpstr>CS 435: Cloud Networking</vt:lpstr>
      <vt:lpstr>Agenda</vt:lpstr>
      <vt:lpstr>PowerPoint 演示文稿</vt:lpstr>
      <vt:lpstr>What should be done?</vt:lpstr>
      <vt:lpstr>PowerPoint 演示文稿</vt:lpstr>
      <vt:lpstr>Environment Setup - iptables</vt:lpstr>
      <vt:lpstr>Environment Setup - iptables</vt:lpstr>
      <vt:lpstr>Environment Setup - iptables</vt:lpstr>
      <vt:lpstr>Environment Setup - iptables</vt:lpstr>
      <vt:lpstr>Environment Setup (cont.)</vt:lpstr>
      <vt:lpstr>PowerPoint 演示文稿</vt:lpstr>
      <vt:lpstr>PowerPoint 演示文稿</vt:lpstr>
      <vt:lpstr>Implementation - Your Router’s Key Tasks</vt:lpstr>
      <vt:lpstr>Implementation - Your code</vt:lpstr>
      <vt:lpstr>Implementation – Neighbor discovery</vt:lpstr>
      <vt:lpstr>Implementation - Heartbeat</vt:lpstr>
      <vt:lpstr>Implementation - Heartbeat</vt:lpstr>
      <vt:lpstr>Implementation - Heartbeat</vt:lpstr>
      <vt:lpstr>Implementation – Link Cost</vt:lpstr>
      <vt:lpstr>Implementation – Link Cost</vt:lpstr>
      <vt:lpstr>Implementation - Logging</vt:lpstr>
      <vt:lpstr>PowerPoint 演示文稿</vt:lpstr>
      <vt:lpstr>PowerPoint 演示文稿</vt:lpstr>
      <vt:lpstr>PowerPoint 演示文稿</vt:lpstr>
      <vt:lpstr>PowerPoint 演示文稿</vt:lpstr>
      <vt:lpstr>Testing</vt:lpstr>
      <vt:lpstr>Testing – ScreenShot1</vt:lpstr>
      <vt:lpstr>Testing – ScreenShot2</vt:lpstr>
      <vt:lpstr>PowerPoint 演示文稿</vt:lpstr>
      <vt:lpstr>Testing - Manager</vt:lpstr>
      <vt:lpstr>Testing - Manager (continued)</vt:lpstr>
      <vt:lpstr>Aside – Manager Msg Handling in Node</vt:lpstr>
      <vt:lpstr>Aside – Manager Msg Handling in Node</vt:lpstr>
      <vt:lpstr>Aside – note about autograder</vt:lpstr>
      <vt:lpstr>Aside – Network Order</vt:lpstr>
      <vt:lpstr>Testing</vt:lpstr>
      <vt:lpstr>Grading</vt:lpstr>
      <vt:lpstr>Grading</vt:lpstr>
      <vt:lpstr>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498: Cloud Networking</dc:title>
  <dc:creator>Cheema, Dost</dc:creator>
  <cp:lastModifiedBy>jake</cp:lastModifiedBy>
  <cp:revision>170</cp:revision>
  <dcterms:created xsi:type="dcterms:W3CDTF">2022-10-07T03:28:37Z</dcterms:created>
  <dcterms:modified xsi:type="dcterms:W3CDTF">2022-10-07T03:28:37Z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