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BE2540E-F0D0-4B3C-895C-78088FE5E84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EF66B2E-EBB2-4F03-ABA2-00D898D77B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75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40E-F0D0-4B3C-895C-78088FE5E84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6B2E-EBB2-4F03-ABA2-00D898D77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6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40E-F0D0-4B3C-895C-78088FE5E84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6B2E-EBB2-4F03-ABA2-00D898D77B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948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40E-F0D0-4B3C-895C-78088FE5E84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6B2E-EBB2-4F03-ABA2-00D898D77B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507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40E-F0D0-4B3C-895C-78088FE5E84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6B2E-EBB2-4F03-ABA2-00D898D77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634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40E-F0D0-4B3C-895C-78088FE5E84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6B2E-EBB2-4F03-ABA2-00D898D77B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639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40E-F0D0-4B3C-895C-78088FE5E84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6B2E-EBB2-4F03-ABA2-00D898D77B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064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40E-F0D0-4B3C-895C-78088FE5E84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6B2E-EBB2-4F03-ABA2-00D898D77B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70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40E-F0D0-4B3C-895C-78088FE5E84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6B2E-EBB2-4F03-ABA2-00D898D77B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40E-F0D0-4B3C-895C-78088FE5E84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6B2E-EBB2-4F03-ABA2-00D898D77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1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40E-F0D0-4B3C-895C-78088FE5E84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6B2E-EBB2-4F03-ABA2-00D898D77B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74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40E-F0D0-4B3C-895C-78088FE5E84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6B2E-EBB2-4F03-ABA2-00D898D77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40E-F0D0-4B3C-895C-78088FE5E84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6B2E-EBB2-4F03-ABA2-00D898D77B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24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40E-F0D0-4B3C-895C-78088FE5E84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6B2E-EBB2-4F03-ABA2-00D898D77B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29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40E-F0D0-4B3C-895C-78088FE5E84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6B2E-EBB2-4F03-ABA2-00D898D77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02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40E-F0D0-4B3C-895C-78088FE5E84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6B2E-EBB2-4F03-ABA2-00D898D77B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6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40E-F0D0-4B3C-895C-78088FE5E84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6B2E-EBB2-4F03-ABA2-00D898D77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84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E2540E-F0D0-4B3C-895C-78088FE5E84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F66B2E-EBB2-4F03-ABA2-00D898D77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86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1C1B7-35D1-4EC6-BCF3-EFC1405A4B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Heterojunctions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9F725E-57F7-4EC5-91FF-F9F8C79141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Jinling</a:t>
            </a:r>
            <a:r>
              <a:rPr lang="en-US" altLang="zh-CN" dirty="0"/>
              <a:t> Yu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30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CE457-12B4-497A-8CA0-57E90DB8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F5190-1F7C-4B72-8535-4BFA7CD02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3505200"/>
            <a:ext cx="9601196" cy="2370668"/>
          </a:xfrm>
        </p:spPr>
        <p:txBody>
          <a:bodyPr/>
          <a:lstStyle/>
          <a:p>
            <a:r>
              <a:rPr lang="en-US" altLang="zh-CN" b="1" dirty="0"/>
              <a:t>The principle of operation of this device </a:t>
            </a:r>
            <a:r>
              <a:rPr lang="en-US" altLang="zh-CN" b="1" dirty="0">
                <a:solidFill>
                  <a:srgbClr val="FF0000"/>
                </a:solidFill>
              </a:rPr>
              <a:t>differs slightly </a:t>
            </a:r>
            <a:r>
              <a:rPr lang="en-US" altLang="zh-CN" b="1" dirty="0"/>
              <a:t>from that of the MOSFET because of </a:t>
            </a:r>
            <a:r>
              <a:rPr lang="en-US" altLang="zh-CN" b="1" dirty="0">
                <a:solidFill>
                  <a:srgbClr val="FF0000"/>
                </a:solidFill>
              </a:rPr>
              <a:t>the absence of the oxide layer</a:t>
            </a:r>
            <a:r>
              <a:rPr lang="en-US" altLang="zh-CN" b="1" dirty="0"/>
              <a:t>.</a:t>
            </a:r>
          </a:p>
          <a:p>
            <a:r>
              <a:rPr lang="en-US" altLang="zh-CN" b="1" dirty="0"/>
              <a:t>However, the important point is </a:t>
            </a:r>
            <a:r>
              <a:rPr lang="en-US" altLang="zh-CN" b="1" dirty="0">
                <a:solidFill>
                  <a:srgbClr val="FF0000"/>
                </a:solidFill>
              </a:rPr>
              <a:t>that  a high-mobility channel </a:t>
            </a:r>
            <a:r>
              <a:rPr lang="en-US" altLang="zh-CN" b="1" dirty="0"/>
              <a:t>in the undoped GaAs links the source and drain, and so the device can operate </a:t>
            </a:r>
            <a:r>
              <a:rPr lang="en-US" altLang="zh-CN" b="1" dirty="0">
                <a:solidFill>
                  <a:srgbClr val="FF0000"/>
                </a:solidFill>
              </a:rPr>
              <a:t>much faster </a:t>
            </a:r>
            <a:r>
              <a:rPr lang="en-US" altLang="zh-CN" b="1" dirty="0"/>
              <a:t>than a conventional FET.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5EE383-BFFA-46F1-A9C6-DE2EF47F1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108" y="778931"/>
            <a:ext cx="6349264" cy="265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8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D7B03-2831-457E-B76B-198123A5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 of heterojunction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89D5F5-D976-4802-83F3-DCBEC226C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55332"/>
            <a:ext cx="9601196" cy="3813388"/>
          </a:xfrm>
        </p:spPr>
        <p:txBody>
          <a:bodyPr>
            <a:normAutofit lnSpcReduction="10000"/>
          </a:bodyPr>
          <a:lstStyle/>
          <a:p>
            <a:r>
              <a:rPr lang="en-US" altLang="zh-CN" sz="2800" b="1" dirty="0"/>
              <a:t>A heterojunction is an interface between </a:t>
            </a:r>
            <a:r>
              <a:rPr lang="en-US" altLang="zh-CN" sz="2800" b="1" dirty="0">
                <a:solidFill>
                  <a:srgbClr val="FF0000"/>
                </a:solidFill>
              </a:rPr>
              <a:t>two different types of semiconductor.</a:t>
            </a:r>
          </a:p>
          <a:p>
            <a:r>
              <a:rPr lang="en-US" altLang="zh-CN" sz="2800" b="1" dirty="0">
                <a:solidFill>
                  <a:schemeClr val="tx1"/>
                </a:solidFill>
              </a:rPr>
              <a:t>For example, GaAs/</a:t>
            </a:r>
            <a:r>
              <a:rPr lang="en-US" altLang="zh-CN" sz="2800" b="1" dirty="0" err="1">
                <a:solidFill>
                  <a:schemeClr val="tx1"/>
                </a:solidFill>
              </a:rPr>
              <a:t>AlGaAs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r>
              <a:rPr lang="en-US" altLang="zh-CN" sz="2800" b="1" dirty="0">
                <a:solidFill>
                  <a:schemeClr val="tx1"/>
                </a:solidFill>
              </a:rPr>
              <a:t>A crystal of </a:t>
            </a:r>
            <a:r>
              <a:rPr lang="en-US" altLang="zh-CN" sz="2800" b="1" dirty="0" err="1">
                <a:solidFill>
                  <a:schemeClr val="tx1"/>
                </a:solidFill>
              </a:rPr>
              <a:t>AlGaAs</a:t>
            </a:r>
            <a:r>
              <a:rPr lang="en-US" altLang="zh-CN" sz="2800" b="1" dirty="0">
                <a:solidFill>
                  <a:schemeClr val="tx1"/>
                </a:solidFill>
              </a:rPr>
              <a:t> is very similar in structure to one of GaAs, except that some of the </a:t>
            </a:r>
            <a:r>
              <a:rPr lang="en-US" altLang="zh-CN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gallium</a:t>
            </a:r>
            <a:r>
              <a:rPr lang="en-US" altLang="zh-CN" sz="2800" b="1" dirty="0">
                <a:solidFill>
                  <a:schemeClr val="tx1"/>
                </a:solidFill>
              </a:rPr>
              <a:t> (Ga) sites are occupied by </a:t>
            </a:r>
            <a:r>
              <a:rPr lang="en-US" altLang="zh-CN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aluminum </a:t>
            </a:r>
            <a:r>
              <a:rPr lang="en-US" altLang="zh-CN" sz="2800" b="1" dirty="0">
                <a:solidFill>
                  <a:schemeClr val="tx1"/>
                </a:solidFill>
              </a:rPr>
              <a:t>(Al) atoms.</a:t>
            </a:r>
          </a:p>
          <a:p>
            <a:r>
              <a:rPr lang="en-US" altLang="zh-CN" sz="2800" b="1" dirty="0">
                <a:solidFill>
                  <a:schemeClr val="tx1"/>
                </a:solidFill>
              </a:rPr>
              <a:t>The band gap of </a:t>
            </a:r>
            <a:r>
              <a:rPr lang="en-US" altLang="zh-CN" sz="2800" b="1" dirty="0" err="1">
                <a:solidFill>
                  <a:schemeClr val="tx1"/>
                </a:solidFill>
              </a:rPr>
              <a:t>AlGaAs</a:t>
            </a:r>
            <a:r>
              <a:rPr lang="en-US" altLang="zh-CN" sz="2800" b="1" dirty="0">
                <a:solidFill>
                  <a:schemeClr val="tx1"/>
                </a:solidFill>
              </a:rPr>
              <a:t> is dependent on the concentration of Al.</a:t>
            </a:r>
          </a:p>
          <a:p>
            <a:pPr marL="0" indent="0">
              <a:buNone/>
            </a:pPr>
            <a:endParaRPr lang="en-US" altLang="zh-CN" sz="2800" b="1" dirty="0">
              <a:solidFill>
                <a:schemeClr val="tx1"/>
              </a:solidFill>
            </a:endParaRPr>
          </a:p>
          <a:p>
            <a:endParaRPr lang="zh-CN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1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CBDFD-23D1-4D5E-8936-B3A70E9E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GaAs/</a:t>
            </a:r>
            <a:r>
              <a:rPr lang="en-US" altLang="zh-CN" dirty="0" err="1"/>
              <a:t>AlGaAs</a:t>
            </a:r>
            <a:r>
              <a:rPr lang="en-US" altLang="zh-CN" dirty="0"/>
              <a:t> </a:t>
            </a:r>
            <a:r>
              <a:rPr lang="en-US" altLang="zh-CN" dirty="0" err="1"/>
              <a:t>heterojuntion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EBBA83-34C2-4238-8CED-1DBB013D8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So at a GaAs/</a:t>
            </a:r>
            <a:r>
              <a:rPr lang="en-US" altLang="zh-CN" b="1" dirty="0" err="1">
                <a:solidFill>
                  <a:schemeClr val="tx1"/>
                </a:solidFill>
              </a:rPr>
              <a:t>AlGaAs</a:t>
            </a:r>
            <a:r>
              <a:rPr lang="en-US" altLang="zh-CN" b="1" dirty="0">
                <a:solidFill>
                  <a:schemeClr val="tx1"/>
                </a:solidFill>
              </a:rPr>
              <a:t> heterojunction, </a:t>
            </a:r>
            <a:r>
              <a:rPr lang="en-US" altLang="zh-CN" b="1" dirty="0">
                <a:solidFill>
                  <a:srgbClr val="FF0000"/>
                </a:solidFill>
              </a:rPr>
              <a:t>there is a change in the band gap </a:t>
            </a:r>
            <a:r>
              <a:rPr lang="en-US" altLang="zh-CN" b="1" dirty="0">
                <a:solidFill>
                  <a:schemeClr val="tx1"/>
                </a:solidFill>
              </a:rPr>
              <a:t>over a distance of a few atomic spacing.</a:t>
            </a:r>
          </a:p>
          <a:p>
            <a:pPr marL="0" indent="0">
              <a:buNone/>
            </a:pPr>
            <a:r>
              <a:rPr lang="en-US" altLang="zh-CN" b="1" dirty="0" err="1">
                <a:solidFill>
                  <a:schemeClr val="tx1"/>
                </a:solidFill>
              </a:rPr>
              <a:t>Eg</a:t>
            </a:r>
            <a:r>
              <a:rPr lang="en-US" altLang="zh-CN" b="1" dirty="0">
                <a:solidFill>
                  <a:schemeClr val="tx1"/>
                </a:solidFill>
              </a:rPr>
              <a:t>(</a:t>
            </a:r>
            <a:r>
              <a:rPr lang="en-US" altLang="zh-CN" b="1" dirty="0" err="1">
                <a:solidFill>
                  <a:schemeClr val="tx1"/>
                </a:solidFill>
              </a:rPr>
              <a:t>AlGaAs</a:t>
            </a:r>
            <a:r>
              <a:rPr lang="en-US" altLang="zh-CN" b="1" dirty="0">
                <a:solidFill>
                  <a:schemeClr val="tx1"/>
                </a:solidFill>
              </a:rPr>
              <a:t>)=</a:t>
            </a:r>
            <a:r>
              <a:rPr lang="en-US" altLang="zh-CN" b="1" dirty="0" err="1">
                <a:solidFill>
                  <a:schemeClr val="tx1"/>
                </a:solidFill>
              </a:rPr>
              <a:t>Eg</a:t>
            </a:r>
            <a:r>
              <a:rPr lang="en-US" altLang="zh-CN" b="1" dirty="0">
                <a:solidFill>
                  <a:schemeClr val="tx1"/>
                </a:solidFill>
              </a:rPr>
              <a:t>(GaAs)+</a:t>
            </a:r>
            <a:r>
              <a:rPr lang="el-GR" altLang="zh-CN" b="1" dirty="0">
                <a:solidFill>
                  <a:schemeClr val="tx1"/>
                </a:solidFill>
              </a:rPr>
              <a:t>Δ</a:t>
            </a:r>
            <a:r>
              <a:rPr lang="en-US" altLang="zh-CN" b="1" dirty="0" err="1">
                <a:solidFill>
                  <a:schemeClr val="tx1"/>
                </a:solidFill>
              </a:rPr>
              <a:t>Ev</a:t>
            </a:r>
            <a:r>
              <a:rPr lang="en-US" altLang="zh-CN" b="1" dirty="0">
                <a:solidFill>
                  <a:schemeClr val="tx1"/>
                </a:solidFill>
              </a:rPr>
              <a:t>+</a:t>
            </a:r>
            <a:r>
              <a:rPr lang="el-GR" altLang="zh-CN" b="1" dirty="0">
                <a:solidFill>
                  <a:schemeClr val="tx1"/>
                </a:solidFill>
              </a:rPr>
              <a:t> Δ</a:t>
            </a:r>
            <a:r>
              <a:rPr lang="en-US" altLang="zh-CN" b="1" dirty="0" err="1">
                <a:solidFill>
                  <a:schemeClr val="tx1"/>
                </a:solidFill>
              </a:rPr>
              <a:t>Ec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l-GR" altLang="zh-CN" b="1" dirty="0">
                <a:solidFill>
                  <a:schemeClr val="tx1"/>
                </a:solidFill>
              </a:rPr>
              <a:t>Δ</a:t>
            </a:r>
            <a:r>
              <a:rPr lang="en-US" altLang="zh-CN" b="1" dirty="0" err="1">
                <a:solidFill>
                  <a:schemeClr val="tx1"/>
                </a:solidFill>
              </a:rPr>
              <a:t>Ec</a:t>
            </a:r>
            <a:r>
              <a:rPr lang="en-US" altLang="zh-CN" b="1" dirty="0">
                <a:solidFill>
                  <a:schemeClr val="tx1"/>
                </a:solidFill>
              </a:rPr>
              <a:t>: conduction band offset</a:t>
            </a:r>
          </a:p>
          <a:p>
            <a:pPr marL="0" indent="0">
              <a:buNone/>
            </a:pPr>
            <a:r>
              <a:rPr lang="el-GR" altLang="zh-CN" b="1" dirty="0">
                <a:solidFill>
                  <a:schemeClr val="tx1"/>
                </a:solidFill>
              </a:rPr>
              <a:t>Δ</a:t>
            </a:r>
            <a:r>
              <a:rPr lang="en-US" altLang="zh-CN" b="1" dirty="0" err="1">
                <a:solidFill>
                  <a:schemeClr val="tx1"/>
                </a:solidFill>
              </a:rPr>
              <a:t>Ev</a:t>
            </a:r>
            <a:r>
              <a:rPr lang="en-US" altLang="zh-CN" b="1" dirty="0">
                <a:solidFill>
                  <a:schemeClr val="tx1"/>
                </a:solidFill>
              </a:rPr>
              <a:t>: valence band offset</a:t>
            </a:r>
          </a:p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8A08E9-258A-4E79-A6E0-E7CA55794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480" y="3123500"/>
            <a:ext cx="3048000" cy="294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0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4C76E-648C-4129-98F9-281B26AE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BAEF8-16A9-48E3-A7B2-E336CBE21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4BA99E-7FBC-4339-98D6-8BD80375C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840885"/>
            <a:ext cx="9168297" cy="517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0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A63B7-D0BA-453F-9FAB-A50109A8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Application of heterojunct</a:t>
            </a:r>
            <a:r>
              <a:rPr lang="en-US" altLang="zh-CN" dirty="0"/>
              <a:t>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0EE51-5F36-40D4-A140-D47A312C1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89200"/>
            <a:ext cx="9601196" cy="3386668"/>
          </a:xfrm>
        </p:spPr>
        <p:txBody>
          <a:bodyPr/>
          <a:lstStyle/>
          <a:p>
            <a:r>
              <a:rPr lang="en-US" altLang="zh-CN" sz="2800" b="1" dirty="0"/>
              <a:t>One application is </a:t>
            </a:r>
            <a:r>
              <a:rPr lang="en-US" altLang="zh-CN" sz="2800" b="1" dirty="0">
                <a:solidFill>
                  <a:srgbClr val="FF0000"/>
                </a:solidFill>
              </a:rPr>
              <a:t>the modulation-doped field-effect transistor, or MODFET.</a:t>
            </a: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D30EE9-D99D-4240-9368-1868726F5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508" y="3337560"/>
            <a:ext cx="6349264" cy="265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3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17A7E-26CF-4DBB-BDBC-42A5A077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modulation doping?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D949D8-C7E6-4871-941A-7D9D2CA70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5040" y="2629119"/>
            <a:ext cx="3952241" cy="3274908"/>
          </a:xfrm>
        </p:spPr>
        <p:txBody>
          <a:bodyPr>
            <a:normAutofit fontScale="92500"/>
          </a:bodyPr>
          <a:lstStyle/>
          <a:p>
            <a:r>
              <a:rPr lang="en-US" altLang="zh-CN" b="1" dirty="0"/>
              <a:t>Modulation doping:</a:t>
            </a:r>
          </a:p>
          <a:p>
            <a:pPr marL="0" indent="0">
              <a:buNone/>
            </a:pPr>
            <a:r>
              <a:rPr lang="en-US" altLang="zh-CN" b="1" dirty="0"/>
              <a:t> donor impurities </a:t>
            </a:r>
            <a:r>
              <a:rPr lang="en-US" altLang="zh-CN" b="1" dirty="0">
                <a:solidFill>
                  <a:srgbClr val="FF0000"/>
                </a:solidFill>
              </a:rPr>
              <a:t>only introduce in an large band gap material of the heterojunction, </a:t>
            </a:r>
            <a:r>
              <a:rPr lang="en-US" altLang="zh-CN" b="1" dirty="0"/>
              <a:t>and the electrons introduced by the donor will diffuse into the other side of the heterojunction, which has smaller band gap.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3F0B95-5622-488D-AA3C-D3AB3E534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610" y="2629119"/>
            <a:ext cx="6219430" cy="364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22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147C1-0DFF-4264-8D0B-236A72F0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advances of modulation doping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BFE10-8A1D-46AC-AA9C-653DC845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All of the conduction electrons </a:t>
            </a:r>
            <a:r>
              <a:rPr lang="en-US" altLang="zh-CN" b="1" dirty="0">
                <a:solidFill>
                  <a:srgbClr val="FF0000"/>
                </a:solidFill>
              </a:rPr>
              <a:t>start off initially in the </a:t>
            </a:r>
            <a:r>
              <a:rPr lang="en-US" altLang="zh-CN" b="1" dirty="0" err="1">
                <a:solidFill>
                  <a:srgbClr val="FF0000"/>
                </a:solidFill>
              </a:rPr>
              <a:t>AlGaAs</a:t>
            </a:r>
            <a:r>
              <a:rPr lang="en-US" altLang="zh-CN" b="1" dirty="0">
                <a:solidFill>
                  <a:srgbClr val="FF0000"/>
                </a:solidFill>
              </a:rPr>
              <a:t> region</a:t>
            </a:r>
            <a:r>
              <a:rPr lang="en-US" altLang="zh-CN" b="1" dirty="0">
                <a:solidFill>
                  <a:schemeClr val="tx1"/>
                </a:solidFill>
              </a:rPr>
              <a:t>, some of them </a:t>
            </a:r>
            <a:r>
              <a:rPr lang="en-US" altLang="zh-CN" b="1" dirty="0">
                <a:solidFill>
                  <a:srgbClr val="FF0000"/>
                </a:solidFill>
              </a:rPr>
              <a:t>soon diffuse into </a:t>
            </a:r>
            <a:r>
              <a:rPr lang="en-US" altLang="zh-CN" b="1" dirty="0">
                <a:solidFill>
                  <a:schemeClr val="tx1"/>
                </a:solidFill>
              </a:rPr>
              <a:t>the GaAs region. Once the electrons enter the lower energy conduction states in the GaAs, </a:t>
            </a:r>
            <a:r>
              <a:rPr lang="en-US" altLang="zh-CN" b="1" dirty="0">
                <a:solidFill>
                  <a:srgbClr val="FF0000"/>
                </a:solidFill>
              </a:rPr>
              <a:t>they on longer have sufficient energy to get back into the </a:t>
            </a:r>
            <a:r>
              <a:rPr lang="en-US" altLang="zh-CN" b="1" dirty="0" err="1">
                <a:solidFill>
                  <a:srgbClr val="FF0000"/>
                </a:solidFill>
              </a:rPr>
              <a:t>AlGaAs</a:t>
            </a:r>
            <a:r>
              <a:rPr lang="en-US" altLang="zh-CN" b="1" dirty="0">
                <a:solidFill>
                  <a:srgbClr val="FF0000"/>
                </a:solidFill>
              </a:rPr>
              <a:t> layer</a:t>
            </a:r>
            <a:r>
              <a:rPr lang="en-US" altLang="zh-CN" b="1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Consequently, we end up with </a:t>
            </a:r>
            <a:r>
              <a:rPr lang="en-US" altLang="zh-CN" b="1" dirty="0">
                <a:solidFill>
                  <a:srgbClr val="FF0000"/>
                </a:solidFill>
              </a:rPr>
              <a:t>a high concentration</a:t>
            </a:r>
            <a:r>
              <a:rPr lang="en-US" altLang="zh-CN" b="1" dirty="0">
                <a:solidFill>
                  <a:schemeClr val="tx1"/>
                </a:solidFill>
              </a:rPr>
              <a:t> of conduction electrons in </a:t>
            </a:r>
            <a:r>
              <a:rPr lang="en-US" altLang="zh-CN" b="1" dirty="0">
                <a:solidFill>
                  <a:srgbClr val="FF0000"/>
                </a:solidFill>
              </a:rPr>
              <a:t>the GaAs la</a:t>
            </a:r>
            <a:r>
              <a:rPr lang="en-US" altLang="zh-CN" b="1" dirty="0">
                <a:solidFill>
                  <a:schemeClr val="tx1"/>
                </a:solidFill>
              </a:rPr>
              <a:t>yer. Since the GaAs layer is </a:t>
            </a:r>
            <a:r>
              <a:rPr lang="en-US" altLang="zh-CN" b="1" dirty="0">
                <a:solidFill>
                  <a:srgbClr val="FF0000"/>
                </a:solidFill>
              </a:rPr>
              <a:t>undoped</a:t>
            </a:r>
            <a:r>
              <a:rPr lang="en-US" altLang="zh-CN" b="1" dirty="0">
                <a:solidFill>
                  <a:schemeClr val="tx1"/>
                </a:solidFill>
              </a:rPr>
              <a:t>, there are no ionized impurities to affect the motion of the electrons, and so at low temperature </a:t>
            </a:r>
            <a:r>
              <a:rPr lang="en-US" altLang="zh-CN" b="1" dirty="0">
                <a:solidFill>
                  <a:srgbClr val="FF0000"/>
                </a:solidFill>
              </a:rPr>
              <a:t>the drift velocity is much higher </a:t>
            </a:r>
            <a:r>
              <a:rPr lang="en-US" altLang="zh-CN" b="1" dirty="0">
                <a:solidFill>
                  <a:schemeClr val="tx1"/>
                </a:solidFill>
              </a:rPr>
              <a:t>than in a doped semiconductor.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59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078D9-1779-4004-A036-E59E04EC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impact factors of the drift velocity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3229FC-D02A-408E-A63E-CC3C0DE7D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800" b="1" dirty="0"/>
              <a:t>It depends on </a:t>
            </a:r>
            <a:r>
              <a:rPr lang="en-US" altLang="zh-CN" sz="2800" b="1" dirty="0">
                <a:solidFill>
                  <a:srgbClr val="FF0000"/>
                </a:solidFill>
              </a:rPr>
              <a:t>the mean free path </a:t>
            </a:r>
            <a:r>
              <a:rPr lang="en-US" altLang="zh-CN" sz="2800" b="1" dirty="0"/>
              <a:t>(the average length of the carrier goes before collision) of the carriers, which is influenced by the following factors:</a:t>
            </a:r>
          </a:p>
          <a:p>
            <a:pPr marL="457200" indent="-457200">
              <a:buAutoNum type="arabicParenBoth"/>
            </a:pPr>
            <a:r>
              <a:rPr lang="en-US" altLang="zh-CN" sz="2800" b="1" dirty="0"/>
              <a:t>Thermal vibrations of atoms</a:t>
            </a:r>
          </a:p>
          <a:p>
            <a:pPr marL="457200" indent="-457200">
              <a:buAutoNum type="arabicParenBoth"/>
            </a:pPr>
            <a:r>
              <a:rPr lang="en-US" altLang="zh-CN" sz="2800" b="1" dirty="0"/>
              <a:t>The presence of the impurities and imperfections in the crystal</a:t>
            </a:r>
          </a:p>
          <a:p>
            <a:pPr marL="0" indent="0">
              <a:buNone/>
            </a:pPr>
            <a:r>
              <a:rPr lang="en-US" altLang="zh-CN" sz="2800" b="1" dirty="0"/>
              <a:t>The influence of the first factor can be reduced by reducing the temperature.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181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8FD25-B175-48F2-BE1B-9FF006BA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impact factors of the drift velocity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E3449-A8F8-4239-8463-CA6704370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For the second factor, its  influence can be understood in this way.</a:t>
            </a:r>
          </a:p>
          <a:p>
            <a:pPr marL="0" indent="0">
              <a:buNone/>
            </a:pPr>
            <a:r>
              <a:rPr lang="en-US" altLang="zh-CN" b="1" dirty="0"/>
              <a:t>The impurities which provide the conduction electrons and holes are also </a:t>
            </a:r>
            <a:r>
              <a:rPr lang="en-US" altLang="zh-CN" b="1" dirty="0">
                <a:solidFill>
                  <a:srgbClr val="FF0000"/>
                </a:solidFill>
              </a:rPr>
              <a:t>the main culprit </a:t>
            </a:r>
            <a:r>
              <a:rPr lang="en-US" altLang="zh-CN" b="1" dirty="0"/>
              <a:t>in reducing the drift velocity of the carriers. This is because the ionized impurities are charged, which will scattering the carriers, thus decreasing the drift velocity.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87155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227</TotalTime>
  <Words>481</Words>
  <Application>Microsoft Office PowerPoint</Application>
  <PresentationFormat>宽屏</PresentationFormat>
  <Paragraphs>32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Arial</vt:lpstr>
      <vt:lpstr>Garamond</vt:lpstr>
      <vt:lpstr>环保</vt:lpstr>
      <vt:lpstr>Heterojunctions</vt:lpstr>
      <vt:lpstr>Definition of heterojunction</vt:lpstr>
      <vt:lpstr>Example of GaAs/AlGaAs heterojuntion </vt:lpstr>
      <vt:lpstr>PowerPoint 演示文稿</vt:lpstr>
      <vt:lpstr>Application of heterojunction</vt:lpstr>
      <vt:lpstr>What is modulation doping?</vt:lpstr>
      <vt:lpstr>The advances of modulation doping</vt:lpstr>
      <vt:lpstr>The impact factors of the drift velocity</vt:lpstr>
      <vt:lpstr>The impact factors of the drift velocity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Heterojunctions</dc:title>
  <dc:creator>俞 金玲</dc:creator>
  <cp:lastModifiedBy>俞 金玲</cp:lastModifiedBy>
  <cp:revision>16</cp:revision>
  <dcterms:created xsi:type="dcterms:W3CDTF">2020-12-09T06:44:20Z</dcterms:created>
  <dcterms:modified xsi:type="dcterms:W3CDTF">2021-12-14T07:50:22Z</dcterms:modified>
</cp:coreProperties>
</file>