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1" r:id="rId4"/>
    <p:sldId id="262" r:id="rId5"/>
    <p:sldId id="263" r:id="rId6"/>
    <p:sldId id="264" r:id="rId7"/>
    <p:sldId id="265" r:id="rId8"/>
    <p:sldId id="271" r:id="rId9"/>
    <p:sldId id="27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82"/>
      </p:cViewPr>
      <p:guideLst>
        <p:guide orient="horz" pos="2124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90"/>
      </p:cViewPr>
      <p:guideLst>
        <p:guide orient="horz" pos="283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B3438-5573-44BC-9A32-47E8CE9B8F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55A2-782D-44D1-A2D1-771DF2EFB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34306-D0D4-4BFB-94D6-F4D6D2D172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91248-7F71-4A00-8C9A-340084BCE1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0C85190-37A1-4561-8818-60E0974BAC49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EB73-59DD-41FF-9CBB-44BD3C6BDA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C44EA69-BAB0-4DFE-8E52-627C00EAD0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9C69-7C4D-4664-89FF-97CC5C1068A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C36-7E43-4C2E-BF5C-CC29003F3FA0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67B037-C1B5-40DB-821C-FD47548A827D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9DF30B-1EA7-430D-9B72-AF6653B82246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DCA-E14B-47E4-9083-DD714DA9D6C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236C-61DF-4375-9690-88E264F1EB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1BC2-EEDB-4C1B-BE95-94CF750150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9089BEB-C0C5-4BFA-BB8B-AEC919CB6E2F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EF8840-F50C-4EAB-9962-8E0F6F7F871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B640E4-5C43-429B-85F1-483ECE9E6D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NULL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ynooth University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69" y="6189687"/>
            <a:ext cx="1248882" cy="52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165304"/>
            <a:ext cx="1835390" cy="5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85433" y="188640"/>
            <a:ext cx="30149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Labs of Physics for Engineers</a:t>
            </a:r>
            <a:r>
              <a:rPr lang="en-US" altLang="zh-CN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b="1" i="1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27584" y="1772816"/>
            <a:ext cx="7920880" cy="1828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DUE TO GRAVITY</a:t>
            </a:r>
            <a:endParaRPr lang="zh-CN" altLang="en-US" sz="4400" b="1" cap="all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40E4-5C43-429B-85F1-483ECE9E6D2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6050" y="4000504"/>
            <a:ext cx="396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Experiment Teaching Center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5322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48" y="2189176"/>
            <a:ext cx="7786393" cy="316865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the acceleration due to gravity using a simple pendulum.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5322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4316" y="1928802"/>
            <a:ext cx="7858180" cy="150019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smtClean="0"/>
              <a:t>The motion of a simple pendulum is nearly simple harmonic. The periodic time </a:t>
            </a:r>
            <a:r>
              <a:rPr lang="en-US" altLang="zh-CN" sz="1800" b="1" i="1" dirty="0" smtClean="0"/>
              <a:t>T</a:t>
            </a:r>
            <a:r>
              <a:rPr lang="en-US" altLang="zh-CN" sz="1800" dirty="0" smtClean="0"/>
              <a:t> is related to the length </a:t>
            </a:r>
            <a:r>
              <a:rPr lang="en-US" altLang="zh-CN" sz="1800" b="1" i="1" dirty="0" smtClean="0"/>
              <a:t>L</a:t>
            </a:r>
            <a:r>
              <a:rPr lang="en-US" altLang="zh-CN" sz="1800" dirty="0" smtClean="0"/>
              <a:t> of the pendulum and the local acceleration due to gravity </a:t>
            </a:r>
            <a:r>
              <a:rPr lang="en-US" altLang="zh-CN" sz="1800" b="1" i="1" dirty="0" smtClean="0"/>
              <a:t>g</a:t>
            </a:r>
            <a:r>
              <a:rPr lang="en-US" altLang="zh-CN" sz="1800" dirty="0" smtClean="0"/>
              <a:t>.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-32" y="21431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660232" y="2780928"/>
            <a:ext cx="1939290" cy="297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内容占位符 2"/>
          <p:cNvSpPr txBox="1"/>
          <p:nvPr/>
        </p:nvSpPr>
        <p:spPr>
          <a:xfrm>
            <a:off x="755576" y="4653136"/>
            <a:ext cx="6048672" cy="18579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algn="just">
              <a:lnSpc>
                <a:spcPct val="150000"/>
              </a:lnSpc>
              <a:buClr>
                <a:schemeClr val="accent2"/>
              </a:buClr>
              <a:buSzPct val="60000"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/>
              <a:t>If we measure the periodic time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for different lengths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, and plot </a:t>
            </a:r>
            <a:r>
              <a:rPr lang="en-US" altLang="zh-CN" b="1" i="1" dirty="0" smtClean="0"/>
              <a:t>T</a:t>
            </a:r>
            <a:r>
              <a:rPr lang="en-US" altLang="zh-CN" b="1" i="1" baseline="30000" dirty="0" smtClean="0"/>
              <a:t>2</a:t>
            </a:r>
            <a:r>
              <a:rPr lang="en-US" altLang="zh-CN" dirty="0" smtClean="0"/>
              <a:t> versus </a:t>
            </a:r>
            <a:r>
              <a:rPr lang="en-US" altLang="zh-CN" b="1" i="1" dirty="0" smtClean="0"/>
              <a:t>L</a:t>
            </a:r>
            <a:r>
              <a:rPr lang="en-US" altLang="zh-CN" dirty="0" smtClean="0"/>
              <a:t>, we should get a straight line that passes through the origin. The graph will have </a:t>
            </a:r>
            <a:r>
              <a:rPr lang="en-US" altLang="zh-CN" dirty="0" smtClean="0"/>
              <a:t>slope               . </a:t>
            </a:r>
            <a:r>
              <a:rPr lang="en-US" altLang="zh-CN" dirty="0" smtClean="0"/>
              <a:t>Thus, by measuring the slope of the graph we can determine </a:t>
            </a:r>
            <a:r>
              <a:rPr lang="en-US" altLang="zh-CN" b="1" i="1" dirty="0" smtClean="0"/>
              <a:t>g</a:t>
            </a:r>
            <a:r>
              <a:rPr lang="en-US" altLang="zh-CN" dirty="0" smtClean="0"/>
              <a:t>.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970552" y="5418848"/>
          <a:ext cx="87167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14020800" imgH="11582400" progId="Equation.DSMT4">
                  <p:embed/>
                </p:oleObj>
              </mc:Choice>
              <mc:Fallback>
                <p:oleObj name="Equation" r:id="rId2" imgW="14020800" imgH="115824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70552" y="5418848"/>
                        <a:ext cx="871676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03648" y="3429000"/>
          <a:ext cx="152579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068800" imgH="11277600" progId="Equation.DSMT4">
                  <p:embed/>
                </p:oleObj>
              </mc:Choice>
              <mc:Fallback>
                <p:oleObj name="Equation" r:id="rId4" imgW="17068800" imgH="112776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3429000"/>
                        <a:ext cx="1525791" cy="1008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95936" y="3429000"/>
          <a:ext cx="18570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1336000" imgH="11582400" progId="Equation.DSMT4">
                  <p:embed/>
                </p:oleObj>
              </mc:Choice>
              <mc:Fallback>
                <p:oleObj name="Equation" r:id="rId6" imgW="21336000" imgH="115824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5936" y="3429000"/>
                        <a:ext cx="1857048" cy="1008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75856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5322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Apparatus</a:t>
            </a: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2.jpg"/>
          <p:cNvPicPr/>
          <p:nvPr/>
        </p:nvPicPr>
        <p:blipFill>
          <a:blip r:embed="rId1" cstate="print"/>
          <a:srcRect t="17335" r="12086" b="20477"/>
          <a:stretch>
            <a:fillRect/>
          </a:stretch>
        </p:blipFill>
        <p:spPr>
          <a:xfrm>
            <a:off x="5796136" y="1628800"/>
            <a:ext cx="3024336" cy="2736304"/>
          </a:xfrm>
          <a:prstGeom prst="rect">
            <a:avLst/>
          </a:prstGeom>
        </p:spPr>
      </p:pic>
      <p:pic>
        <p:nvPicPr>
          <p:cNvPr id="6" name="图片 5" descr="1.jpg"/>
          <p:cNvPicPr/>
          <p:nvPr/>
        </p:nvPicPr>
        <p:blipFill>
          <a:blip r:embed="rId2" cstate="print"/>
          <a:srcRect l="25933" t="8478" r="31014" b="44222"/>
          <a:stretch>
            <a:fillRect/>
          </a:stretch>
        </p:blipFill>
        <p:spPr>
          <a:xfrm>
            <a:off x="5796136" y="4581128"/>
            <a:ext cx="3024336" cy="216024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51520" y="2047349"/>
            <a:ext cx="5328592" cy="40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5322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556792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1. Set </a:t>
            </a:r>
            <a:r>
              <a:rPr lang="en-US" altLang="zh-CN" sz="2000" dirty="0" smtClean="0"/>
              <a:t>the pendulum bob swinging through a small arc by using the large protractor as a guide. Check that the swing is in a vertical plane. </a:t>
            </a:r>
            <a:r>
              <a:rPr lang="en-US" altLang="zh-CN" sz="2000" b="1" u="sng" dirty="0" smtClean="0"/>
              <a:t>Restart the bob if the swing is elliptical</a:t>
            </a:r>
            <a:r>
              <a:rPr lang="en-US" altLang="zh-CN" sz="2000" dirty="0" smtClean="0"/>
              <a:t>. A ‘small’ arc means less than 5</a:t>
            </a:r>
            <a:r>
              <a:rPr lang="en-US" altLang="zh-CN" baseline="30000" dirty="0" smtClean="0"/>
              <a:t>○</a:t>
            </a:r>
            <a:r>
              <a:rPr lang="en-US" altLang="zh-CN" sz="2000" dirty="0" smtClean="0"/>
              <a:t> or that the amplitude of swing is always less than one tenth of the length of the pendulum being used</a:t>
            </a:r>
            <a:r>
              <a:rPr lang="en-US" altLang="zh-CN" sz="2000" dirty="0" smtClean="0"/>
              <a:t>.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 Choose </a:t>
            </a:r>
            <a:r>
              <a:rPr lang="en-US" altLang="zh-CN" sz="2000" dirty="0" smtClean="0"/>
              <a:t>five lengths (e.g. 0.45, 0.50, 0.55, 0.60 and 0.65 m are satisfactory). It is not necessary to adjust the lengths to those exact values. The length used should however be measured accurately - </a:t>
            </a:r>
            <a:r>
              <a:rPr lang="en-US" altLang="zh-CN" sz="2000" b="1" u="sng" dirty="0" smtClean="0"/>
              <a:t>measure from the lower face of the hole of the fixed device to the centre of the bob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endParaRPr lang="zh-CN" altLang="zh-CN" sz="2000" dirty="0" smtClean="0"/>
          </a:p>
          <a:p>
            <a:r>
              <a:rPr lang="en-US" altLang="zh-CN" sz="2000" dirty="0" smtClean="0"/>
              <a:t>3. For </a:t>
            </a:r>
            <a:r>
              <a:rPr lang="en-US" altLang="zh-CN" sz="2000" dirty="0" smtClean="0"/>
              <a:t>each length, make three determinations of the time required for 50 complete swings. Count ‘0’ as the bob passes the vertical marker and ‘1, 2, 3 etc.’ as the bob passes the marker again </a:t>
            </a:r>
            <a:r>
              <a:rPr lang="en-US" altLang="zh-CN" sz="2000" b="1" u="sng" dirty="0" smtClean="0"/>
              <a:t>while going in the same direction</a:t>
            </a:r>
            <a:r>
              <a:rPr lang="en-US" altLang="zh-CN" sz="2000" dirty="0" smtClean="0"/>
              <a:t>. Average these three time values and calculate the time (periodic time) for one complete swing (oscillation).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5322" cy="990600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zh-CN" dirty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772816"/>
          <a:ext cx="8352924" cy="4608512"/>
        </p:xfrm>
        <a:graphic>
          <a:graphicData uri="http://schemas.openxmlformats.org/drawingml/2006/table">
            <a:tbl>
              <a:tblPr/>
              <a:tblGrid>
                <a:gridCol w="842025"/>
                <a:gridCol w="1100258"/>
                <a:gridCol w="1100258"/>
                <a:gridCol w="830958"/>
                <a:gridCol w="830958"/>
                <a:gridCol w="951774"/>
                <a:gridCol w="951774"/>
                <a:gridCol w="939784"/>
                <a:gridCol w="805135"/>
              </a:tblGrid>
              <a:tr h="534607"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TABLE OF RESULTS</a:t>
                      </a:r>
                      <a:endParaRPr lang="zh-CN" sz="24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04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Radius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(mm)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Thread Length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(m)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Pendulum 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Length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(m)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Time for 50 Oscillations (s)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Periodic Time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(s)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r>
                        <a:rPr lang="en-US" sz="1600" baseline="30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en-US" sz="16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(s</a:t>
                      </a:r>
                      <a:r>
                        <a:rPr lang="en-US" sz="1600" baseline="30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en-US" sz="16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6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193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en-US" sz="1600" baseline="30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Run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r>
                        <a:rPr lang="en-US" sz="1600" baseline="30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nd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Run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r>
                        <a:rPr lang="en-US" sz="1600" baseline="30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rd</a:t>
                      </a: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Run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Average</a:t>
                      </a:r>
                      <a:endParaRPr lang="zh-CN" sz="16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 vMerge="1">
                  <a:tcPr/>
                </a:tc>
              </a:tr>
              <a:tr h="500486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35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5322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786" y="1643051"/>
            <a:ext cx="7929618" cy="14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Plot </a:t>
            </a:r>
            <a:r>
              <a:rPr lang="en-US" altLang="zh-CN" sz="2000" i="1" dirty="0" smtClean="0"/>
              <a:t>T</a:t>
            </a:r>
            <a:r>
              <a:rPr lang="en-US" altLang="zh-CN" sz="2000" i="1" baseline="30000" dirty="0" smtClean="0"/>
              <a:t>2</a:t>
            </a:r>
            <a:r>
              <a:rPr lang="en-US" altLang="zh-CN" sz="2000" dirty="0" smtClean="0"/>
              <a:t> as a function of </a:t>
            </a:r>
            <a:r>
              <a:rPr lang="en-US" altLang="zh-CN" sz="2000" i="1" dirty="0" smtClean="0"/>
              <a:t>L</a:t>
            </a:r>
            <a:r>
              <a:rPr lang="en-US" altLang="zh-CN" sz="2000" dirty="0" smtClean="0"/>
              <a:t>. Obtain an average value of </a:t>
            </a:r>
            <a:r>
              <a:rPr lang="en-US" altLang="zh-CN" sz="2000" dirty="0" smtClean="0"/>
              <a:t>     from </a:t>
            </a:r>
            <a:r>
              <a:rPr lang="en-US" altLang="zh-CN" sz="2000" dirty="0" smtClean="0"/>
              <a:t>the slope of the graph. When drawing the graph ensure that the points are evenly spread on both sides of the line.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461792" y="1602424"/>
          <a:ext cx="360040" cy="660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486400" imgH="10058400" progId="Equation.DSMT4">
                  <p:embed/>
                </p:oleObj>
              </mc:Choice>
              <mc:Fallback>
                <p:oleObj name="Equation" r:id="rId1" imgW="5486400" imgH="100584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61792" y="1602424"/>
                        <a:ext cx="360040" cy="6600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5576" y="3023328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211651" y="3861792"/>
          <a:ext cx="3070338" cy="79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9014400" imgH="10058400" progId="Equation.DSMT4">
                  <p:embed/>
                </p:oleObj>
              </mc:Choice>
              <mc:Fallback>
                <p:oleObj name="Equation" r:id="rId4" imgW="39014400" imgH="100584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1651" y="3861792"/>
                        <a:ext cx="3070338" cy="7913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652120" y="4881810"/>
          <a:ext cx="1800200" cy="85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2555200" imgH="10668000" progId="Equation.DSMT4">
                  <p:embed/>
                </p:oleObj>
              </mc:Choice>
              <mc:Fallback>
                <p:oleObj name="Equation" r:id="rId6" imgW="22555200" imgH="106680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2120" y="4881810"/>
                        <a:ext cx="1800200" cy="8514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5322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C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783844"/>
            <a:ext cx="7992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/>
              <a:t>1. The </a:t>
            </a:r>
            <a:r>
              <a:rPr lang="en-US" altLang="zh-CN" sz="2000" dirty="0" smtClean="0"/>
              <a:t>nominal value of g on a smooth Earth, taking into account </a:t>
            </a:r>
            <a:r>
              <a:rPr lang="en-US" altLang="zh-CN" sz="2000" dirty="0" err="1" smtClean="0"/>
              <a:t>oblateness</a:t>
            </a:r>
            <a:r>
              <a:rPr lang="en-US" altLang="zh-CN" sz="2000" dirty="0" smtClean="0"/>
              <a:t> and rotation is, at sea level 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pPr algn="just"/>
            <a:endParaRPr lang="zh-CN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Where </a:t>
            </a:r>
            <a:r>
              <a:rPr lang="en-US" altLang="zh-CN" sz="2000" i="1" dirty="0" smtClean="0">
                <a:sym typeface="Symbol" panose="05050102010706020507"/>
              </a:rPr>
              <a:t>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is the latitude of the location. </a:t>
            </a:r>
            <a:r>
              <a:rPr lang="en-US" altLang="zh-CN" sz="2000" dirty="0" smtClean="0"/>
              <a:t>The </a:t>
            </a:r>
            <a:r>
              <a:rPr lang="en-US" altLang="zh-CN" sz="2000" dirty="0" smtClean="0"/>
              <a:t>latitude of FUZHOU UNIVERSITY is </a:t>
            </a:r>
            <a:r>
              <a:rPr lang="en-US" altLang="zh-CN" sz="2000" dirty="0" smtClean="0"/>
              <a:t>approximately 26.08</a:t>
            </a:r>
            <a:r>
              <a:rPr lang="en-US" altLang="zh-CN" baseline="30000" dirty="0" smtClean="0"/>
              <a:t>○</a:t>
            </a:r>
            <a:r>
              <a:rPr lang="en-US" altLang="zh-CN" sz="2000" dirty="0" smtClean="0"/>
              <a:t>.</a:t>
            </a:r>
            <a:endParaRPr lang="zh-CN" altLang="zh-CN" sz="2000" dirty="0" smtClean="0"/>
          </a:p>
          <a:p>
            <a:r>
              <a:rPr lang="en-US" altLang="zh-CN" sz="2000" dirty="0" smtClean="0"/>
              <a:t>Use </a:t>
            </a:r>
            <a:r>
              <a:rPr lang="en-US" altLang="zh-CN" sz="2000" dirty="0" smtClean="0"/>
              <a:t>this information to </a:t>
            </a:r>
            <a:r>
              <a:rPr lang="en-US" altLang="zh-CN" sz="2000" b="1" u="sng" dirty="0" smtClean="0"/>
              <a:t>calculate the value of g at FUZHOU UNIVERSITY, and compare this calculated figure with the value you have measured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 In </a:t>
            </a:r>
            <a:r>
              <a:rPr lang="en-US" altLang="zh-CN" sz="2000" dirty="0" smtClean="0"/>
              <a:t>no more than 100 words write a succinct summary of what you have done. State the goal and method of the experiment. State your main results, i.e.: What value did you get for the acceleration due to </a:t>
            </a:r>
            <a:r>
              <a:rPr lang="en-US" altLang="zh-CN" sz="2000" dirty="0" smtClean="0"/>
              <a:t>gravity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000" dirty="0" smtClean="0"/>
              <a:t> Is </a:t>
            </a:r>
            <a:r>
              <a:rPr lang="en-US" altLang="zh-CN" sz="2000" dirty="0" smtClean="0"/>
              <a:t>your result in agreement with the accepted </a:t>
            </a:r>
            <a:r>
              <a:rPr lang="en-US" altLang="zh-CN" sz="2000" dirty="0" smtClean="0"/>
              <a:t>value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If your result is not consistent with the accepted value can you suggest why </a:t>
            </a:r>
            <a:r>
              <a:rPr lang="en-US" altLang="zh-CN" sz="2000" dirty="0" smtClean="0"/>
              <a:t>not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31640" y="2492896"/>
          <a:ext cx="6731806" cy="56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9552800" imgH="6705600" progId="Equation.DSMT4">
                  <p:embed/>
                </p:oleObj>
              </mc:Choice>
              <mc:Fallback>
                <p:oleObj name="Equation" r:id="rId1" imgW="79552800" imgH="6705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640" y="2492896"/>
                        <a:ext cx="6731806" cy="5674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2895</Words>
  <Application>WPS 演示</Application>
  <PresentationFormat>全屏显示(4:3)</PresentationFormat>
  <Paragraphs>108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Wingdings 2</vt:lpstr>
      <vt:lpstr>Times New Roman</vt:lpstr>
      <vt:lpstr>黑体</vt:lpstr>
      <vt:lpstr>Times New Roman</vt:lpstr>
      <vt:lpstr>Symbol</vt:lpstr>
      <vt:lpstr>Tw Cen MT</vt:lpstr>
      <vt:lpstr>Segoe Print</vt:lpstr>
      <vt:lpstr>微软雅黑</vt:lpstr>
      <vt:lpstr>Arial Unicode MS</vt:lpstr>
      <vt:lpstr>华文仿宋</vt:lpstr>
      <vt:lpstr>仿宋</vt:lpstr>
      <vt:lpstr>Calibri</vt:lpstr>
      <vt:lpstr>Wingdings</vt:lpstr>
      <vt:lpstr>华光楷体_CNKI</vt:lpstr>
      <vt:lpstr>中性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Aim</vt:lpstr>
      <vt:lpstr>Theory</vt:lpstr>
      <vt:lpstr>Apparatus</vt:lpstr>
      <vt:lpstr>Procedure</vt:lpstr>
      <vt:lpstr>Results</vt:lpstr>
      <vt:lpstr>Results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admin</dc:creator>
  <cp:lastModifiedBy>阿布</cp:lastModifiedBy>
  <cp:revision>445</cp:revision>
  <dcterms:created xsi:type="dcterms:W3CDTF">2019-09-26T03:10:00Z</dcterms:created>
  <dcterms:modified xsi:type="dcterms:W3CDTF">2021-09-10T11:03:12Z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