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3" r:id="rId4"/>
    <p:sldId id="264" r:id="rId5"/>
    <p:sldId id="265" r:id="rId6"/>
    <p:sldId id="266" r:id="rId7"/>
    <p:sldId id="262" r:id="rId8"/>
    <p:sldId id="274" r:id="rId9"/>
    <p:sldId id="275" r:id="rId10"/>
    <p:sldId id="267" r:id="rId11"/>
    <p:sldId id="268" r:id="rId12"/>
    <p:sldId id="269" r:id="rId13"/>
    <p:sldId id="277" r:id="rId14"/>
    <p:sldId id="271" r:id="rId15"/>
    <p:sldId id="272" r:id="rId16"/>
    <p:sldId id="273" r:id="rId17"/>
    <p:sldId id="276" r:id="rId18"/>
  </p:sldIdLst>
  <p:sldSz cx="9144000" cy="6858000" type="screen4x3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4660"/>
  </p:normalViewPr>
  <p:slideViewPr>
    <p:cSldViewPr>
      <p:cViewPr varScale="1">
        <p:scale>
          <a:sx n="79" d="100"/>
          <a:sy n="79" d="100"/>
        </p:scale>
        <p:origin x="-1037" y="-67"/>
      </p:cViewPr>
      <p:guideLst>
        <p:guide orient="horz" pos="2124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90"/>
      </p:cViewPr>
      <p:guideLst>
        <p:guide orient="horz" pos="2105"/>
        <p:guide pos="3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899" y="0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B3438-5573-44BC-9A32-47E8CE9B8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899" y="6456612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55A2-782D-44D1-A2D1-771DF2EFB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34306-D0D4-4BFB-94D6-F4D6D2D172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28896"/>
            <a:ext cx="794004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2"/>
            <a:ext cx="4300855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91248-7F71-4A00-8C9A-340084BCE1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0C85190-37A1-4561-8818-60E0974BAC49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EB73-59DD-41FF-9CBB-44BD3C6BDA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C44EA69-BAB0-4DFE-8E52-627C00EAD0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9C69-7C4D-4664-89FF-97CC5C1068A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C36-7E43-4C2E-BF5C-CC29003F3FA0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67B037-C1B5-40DB-821C-FD47548A827D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9DF30B-1EA7-430D-9B72-AF6653B82246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DCA-E14B-47E4-9083-DD714DA9D6C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236C-61DF-4375-9690-88E264F1EB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BC2-EEDB-4C1B-BE95-94CF750150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9089BEB-C0C5-4BFA-BB8B-AEC919CB6E2F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EF8840-F50C-4EAB-9962-8E0F6F7F871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949280"/>
            <a:ext cx="2448272" cy="748680"/>
          </a:xfrm>
        </p:spPr>
        <p:txBody>
          <a:bodyPr>
            <a:normAutofit/>
          </a:bodyPr>
          <a:lstStyle/>
          <a:p>
            <a:r>
              <a:rPr lang="en-US" altLang="zh-CN" sz="2400" b="1" i="1" dirty="0" smtClean="0"/>
              <a:t>   </a:t>
            </a:r>
            <a:r>
              <a:rPr lang="en-US" altLang="zh-CN" sz="2400" b="1" i="1" dirty="0" smtClean="0">
                <a:solidFill>
                  <a:schemeClr val="tx1">
                    <a:lumMod val="95000"/>
                  </a:schemeClr>
                </a:solidFill>
              </a:rPr>
              <a:t>LECTURE 2</a:t>
            </a:r>
            <a:endParaRPr lang="zh-CN" altLang="en-US" sz="2400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2" descr="Maynooth University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69" y="6189687"/>
            <a:ext cx="1248882" cy="52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165304"/>
            <a:ext cx="1835390" cy="5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85433" y="188640"/>
            <a:ext cx="30149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Labs of Physics for Engineers</a:t>
            </a:r>
            <a:r>
              <a:rPr lang="en-US" altLang="zh-CN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b="1" i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27584" y="1772816"/>
            <a:ext cx="7387754" cy="13704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Archimedes' Principle</a:t>
            </a:r>
            <a:endParaRPr lang="en-US" altLang="en-US" sz="4800" b="1" cap="all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5548064" cy="685800"/>
          </a:xfrm>
        </p:spPr>
        <p:txBody>
          <a:bodyPr>
            <a:normAutofit/>
          </a:bodyPr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Physics Experiment Teaching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Center</a:t>
            </a:r>
            <a:endParaRPr lang="en-US" altLang="zh-CN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 the buoyant force of water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57158" y="2000241"/>
            <a:ext cx="857256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the lab jack to raise the beaker until </a:t>
            </a:r>
            <a:r>
              <a:rPr kumimoji="0" lang="en-US" altLang="zh-CN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lowest mark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the side of the cylinder is level with the surface of the water.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00438"/>
            <a:ext cx="3214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　</a:t>
            </a:r>
            <a:r>
              <a:rPr lang="en-US" sz="2400" dirty="0" smtClean="0"/>
              <a:t>After one or two minutes, to allow the system to stabilize, Read the scale on the force sensor and record the force.</a:t>
            </a:r>
            <a:endParaRPr lang="zh-CN" altLang="en-US" sz="2400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71935" y="3143248"/>
            <a:ext cx="4534326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 the buoyant force of water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571744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　</a:t>
            </a:r>
            <a:r>
              <a:rPr lang="en-US" sz="2400" dirty="0" smtClean="0"/>
              <a:t>Increase the depth of immersion by steps of 1 cm and record the force at each depth.</a:t>
            </a:r>
            <a:endParaRPr lang="zh-CN" altLang="en-US" sz="2400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1200" y="4214818"/>
            <a:ext cx="772001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2" y="642918"/>
            <a:ext cx="5484926" cy="622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714612" y="68025"/>
            <a:ext cx="428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Density of water</a:t>
            </a:r>
            <a:endParaRPr lang="zh-CN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29190" y="714356"/>
            <a:ext cx="38576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Plot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of force versus depth of immersion.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29190" y="1643050"/>
            <a:ext cx="442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two points from the graph, read their coordinate values, then calculate the slope of graph.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190" y="300037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A(0.40,2.14)     B(5.60,1.51)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929190" y="3786188"/>
          <a:ext cx="4105670" cy="78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49377600" imgH="9448800" progId="Equation.DSMT4">
                  <p:embed/>
                </p:oleObj>
              </mc:Choice>
              <mc:Fallback>
                <p:oleObj name="Equation" r:id="rId2" imgW="49377600" imgH="94488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9190" y="3786188"/>
                        <a:ext cx="4105670" cy="7858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643570" y="4719801"/>
          <a:ext cx="2000248" cy="128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6764000" imgH="10668000" progId="Equation.DSMT4">
                  <p:embed/>
                </p:oleObj>
              </mc:Choice>
              <mc:Fallback>
                <p:oleObj name="Equation" r:id="rId4" imgW="16764000" imgH="106680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3570" y="4719801"/>
                        <a:ext cx="2000248" cy="12809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215074" y="6072206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en-US" sz="2400" b="1" i="1" dirty="0" smtClean="0"/>
              <a:t>g</a:t>
            </a:r>
            <a:r>
              <a:rPr lang="en-US" sz="2400" dirty="0" smtClean="0"/>
              <a:t> = 9.79 m/s</a:t>
            </a:r>
            <a:r>
              <a:rPr lang="en-US" sz="2400" baseline="30000" dirty="0" smtClean="0"/>
              <a:t>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Procedure: </a:t>
            </a:r>
            <a:r>
              <a:rPr lang="en-US" altLang="zh-CN" dirty="0" smtClean="0"/>
              <a:t>Density of metal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8286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Measure the density of the metallic cylinders by weighing them in air and measuring their volume.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857496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Equipmennt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sz="2400" dirty="0" smtClean="0"/>
              <a:t>An Electronic Balance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v</a:t>
            </a:r>
            <a:r>
              <a:rPr lang="en-US" sz="2400" dirty="0" err="1" smtClean="0"/>
              <a:t>ernier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C</a:t>
            </a:r>
            <a:r>
              <a:rPr lang="en-US" sz="2400" dirty="0" smtClean="0"/>
              <a:t>aliper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a </a:t>
            </a:r>
            <a:r>
              <a:rPr lang="en-US" sz="2400" dirty="0" smtClean="0"/>
              <a:t>small metallic </a:t>
            </a:r>
            <a:r>
              <a:rPr lang="en-US" sz="2400" dirty="0" smtClean="0"/>
              <a:t>cylinder</a:t>
            </a:r>
            <a:endParaRPr lang="zh-CN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4143380"/>
            <a:ext cx="6357950" cy="242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4348" y="2285992"/>
            <a:ext cx="4714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Measure the diameter and height of the metallic cylinder 6 times each.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286512" y="3071810"/>
            <a:ext cx="2001852" cy="2571768"/>
            <a:chOff x="6286512" y="3071810"/>
            <a:chExt cx="2001852" cy="2571768"/>
          </a:xfrm>
        </p:grpSpPr>
        <p:sp>
          <p:nvSpPr>
            <p:cNvPr id="6" name="椭圆 5"/>
            <p:cNvSpPr/>
            <p:nvPr/>
          </p:nvSpPr>
          <p:spPr>
            <a:xfrm>
              <a:off x="6286512" y="5143512"/>
              <a:ext cx="200026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286512" y="3071810"/>
              <a:ext cx="200026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2"/>
              <a:endCxn id="6" idx="2"/>
            </p:cNvCxnSpPr>
            <p:nvPr/>
          </p:nvCxnSpPr>
          <p:spPr>
            <a:xfrm rot="10800000" flipV="1">
              <a:off x="6286512" y="3321843"/>
              <a:ext cx="1588" cy="207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6"/>
              <a:endCxn id="6" idx="6"/>
            </p:cNvCxnSpPr>
            <p:nvPr/>
          </p:nvCxnSpPr>
          <p:spPr>
            <a:xfrm>
              <a:off x="8286776" y="3321843"/>
              <a:ext cx="1588" cy="207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8286776" y="330943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300464" y="5398801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7553543" y="4357297"/>
            <a:ext cx="214314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15404" y="414338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7" idx="2"/>
          </p:cNvCxnSpPr>
          <p:nvPr/>
        </p:nvCxnSpPr>
        <p:spPr>
          <a:xfrm rot="10800000">
            <a:off x="6286512" y="2786059"/>
            <a:ext cx="1588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0800000">
            <a:off x="8285188" y="2786058"/>
            <a:ext cx="1588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6512" y="2928934"/>
            <a:ext cx="20002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206" y="25003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5786" y="3643314"/>
            <a:ext cx="458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Calculate the volume of the cylinder</a:t>
            </a:r>
            <a:endParaRPr lang="zh-CN" altLang="en-US" sz="2400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913607" y="4500570"/>
          <a:ext cx="1549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6764000" imgH="4876800" progId="Equation.DSMT4">
                  <p:embed/>
                </p:oleObj>
              </mc:Choice>
              <mc:Fallback>
                <p:oleObj name="Equation" r:id="rId1" imgW="16764000" imgH="48768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3607" y="4500570"/>
                        <a:ext cx="154940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28794" y="5429264"/>
          <a:ext cx="116341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582400" imgH="4267200" progId="Equation.DSMT4">
                  <p:embed/>
                </p:oleObj>
              </mc:Choice>
              <mc:Fallback>
                <p:oleObj name="Equation" r:id="rId3" imgW="11582400" imgH="42672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794" y="5429264"/>
                        <a:ext cx="1163419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/>
              <a:t>Measure the volume of the metallic cylinder</a:t>
            </a:r>
            <a:r>
              <a:rPr lang="en-US" altLang="zh-CN" sz="2700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Measur</a:t>
            </a:r>
            <a:r>
              <a:rPr lang="en-US" altLang="zh-CN" sz="2800" b="1" dirty="0" smtClean="0"/>
              <a:t>e </a:t>
            </a:r>
            <a:r>
              <a:rPr lang="en-US" sz="2800" b="1" dirty="0" smtClean="0"/>
              <a:t>the mass of </a:t>
            </a:r>
            <a:r>
              <a:rPr lang="en-US" altLang="zh-CN" sz="2800" b="1" dirty="0" smtClean="0"/>
              <a:t>metallic</a:t>
            </a:r>
            <a:r>
              <a:rPr lang="en-US" sz="2800" b="1" dirty="0" smtClean="0"/>
              <a:t> cylinder</a:t>
            </a:r>
            <a:endParaRPr lang="zh-CN" altLang="en-US" sz="28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2264" y="1714488"/>
            <a:ext cx="204275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2357430"/>
            <a:ext cx="5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Press the “on/off”  switch and wait till “0.0g” is displayed . </a:t>
            </a:r>
            <a:endParaRPr lang="en-US" altLang="zh-CN" sz="2400" dirty="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143380"/>
            <a:ext cx="2014689" cy="221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10" y="4286256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Place the object on the pan and wait for the screen to settle on the correct mass.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Density of metal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5786" y="2500306"/>
            <a:ext cx="7786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By comparing the densities you measure with those listed in the Tables , </a:t>
            </a:r>
            <a:r>
              <a:rPr lang="en-US" altLang="zh-CN" sz="2400" b="1" dirty="0" smtClean="0"/>
              <a:t>try to identify the metal</a:t>
            </a:r>
            <a:r>
              <a:rPr lang="en-US" altLang="zh-CN" sz="2400" dirty="0" smtClean="0"/>
              <a:t>. 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27600" y="2197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7600" y="2197100"/>
                        <a:ext cx="914400" cy="198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000364" y="1643050"/>
          <a:ext cx="1143008" cy="76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363200" imgH="9448800" progId="Equation.DSMT4">
                  <p:embed/>
                </p:oleObj>
              </mc:Choice>
              <mc:Fallback>
                <p:oleObj name="Equation" r:id="rId3" imgW="10363200" imgH="94488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64" y="1643050"/>
                        <a:ext cx="1143008" cy="7627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14414" y="350043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63524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                    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Alumium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2.70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Silvery-white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Titanium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4.51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Silver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Zinc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7.13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Blue-silvery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Iron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7.87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Silvery gray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Brass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8.5-8.8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Nickel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8.91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Silvery-white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Copper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8.96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Pinkish-orange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681804" y="3481188"/>
          <a:ext cx="121444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5544800" imgH="5486400" progId="Equation.DSMT4">
                  <p:embed/>
                </p:oleObj>
              </mc:Choice>
              <mc:Fallback>
                <p:oleObj name="Equation" r:id="rId5" imgW="15544800" imgH="54864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1804" y="3481188"/>
                        <a:ext cx="121444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Aim: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31318" cy="2400304"/>
          </a:xfrm>
        </p:spPr>
        <p:txBody>
          <a:bodyPr/>
          <a:lstStyle/>
          <a:p>
            <a:r>
              <a:rPr lang="en-US" altLang="zh-CN" dirty="0" smtClean="0"/>
              <a:t>Measure the density of water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Measure the density of the metallic cylinder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1785926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　</a:t>
            </a:r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When an object is partially or completely immersed in a liquid it experiences an upward force (</a:t>
            </a:r>
            <a:r>
              <a:rPr lang="en-US" altLang="zh-CN" sz="2400" b="1" dirty="0" err="1" smtClean="0"/>
              <a:t>upthrust</a:t>
            </a:r>
            <a:r>
              <a:rPr lang="en-US" altLang="zh-CN" sz="2400" b="1" dirty="0" smtClean="0"/>
              <a:t>) equal to the weight of the liquid displaced. </a:t>
            </a:r>
            <a:endParaRPr lang="zh-CN" altLang="en-US" sz="2400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143240" y="3143248"/>
          <a:ext cx="223171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3411200" imgH="4876800" progId="Equation.DSMT4">
                  <p:embed/>
                </p:oleObj>
              </mc:Choice>
              <mc:Fallback>
                <p:oleObj name="Equation" r:id="rId1" imgW="13411200" imgH="48768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40" y="3143248"/>
                        <a:ext cx="2231719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714348" y="4143380"/>
            <a:ext cx="3292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For a cylindrical object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786050" y="4929198"/>
          <a:ext cx="399594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33223200" imgH="4876800" progId="Equation.DSMT4">
                  <p:embed/>
                </p:oleObj>
              </mc:Choice>
              <mc:Fallback>
                <p:oleObj name="Equation" r:id="rId3" imgW="33223200" imgH="4876800" progId="Equation.DSMT4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6050" y="4929198"/>
                        <a:ext cx="3995946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85852" y="5786454"/>
            <a:ext cx="22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 </a:t>
            </a:r>
            <a:r>
              <a:rPr lang="en-US" dirty="0" smtClean="0"/>
              <a:t>cross-sectional area</a:t>
            </a:r>
            <a:endParaRPr lang="en-US" dirty="0" smtClean="0"/>
          </a:p>
          <a:p>
            <a:r>
              <a:rPr lang="en-US" altLang="zh-CN" dirty="0" smtClean="0"/>
              <a:t>h: </a:t>
            </a:r>
            <a:r>
              <a:rPr lang="en-US" dirty="0" smtClean="0"/>
              <a:t> submerged height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71472" y="2857496"/>
            <a:ext cx="81439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Apparent Loss in Weight = Weight of Liquid Displaced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 cstate="print"/>
          <a:srcRect r="-1144" b="15077"/>
          <a:stretch>
            <a:fillRect/>
          </a:stretch>
        </p:blipFill>
        <p:spPr>
          <a:xfrm>
            <a:off x="1428728" y="3571876"/>
            <a:ext cx="5929354" cy="2857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8596" y="185736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　</a:t>
            </a:r>
            <a:r>
              <a:rPr lang="en-US" sz="2400" dirty="0" smtClean="0"/>
              <a:t>If an object is weighed in air and then weighed while submerged in a liquid, the object will show an apparent loss in weight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Procedure:</a:t>
            </a:r>
            <a:r>
              <a:rPr lang="zh-CN" altLang="en-US" b="1" dirty="0" smtClean="0"/>
              <a:t>　</a:t>
            </a:r>
            <a:r>
              <a:rPr lang="en-US" sz="4000" dirty="0" smtClean="0"/>
              <a:t>Density of water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00438"/>
            <a:ext cx="46434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Equipmennt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sz="2400" dirty="0" smtClean="0"/>
              <a:t>A force sensor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V</a:t>
            </a:r>
            <a:r>
              <a:rPr lang="en-US" sz="2400" dirty="0" err="1" smtClean="0"/>
              <a:t>ernier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C</a:t>
            </a:r>
            <a:r>
              <a:rPr lang="en-US" sz="2400" dirty="0" smtClean="0"/>
              <a:t>aliper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 lab jack, a beaker, a test bench, a metallic cylinder with h</a:t>
            </a:r>
            <a:r>
              <a:rPr lang="en-US" sz="2400" dirty="0" smtClean="0"/>
              <a:t>anging point.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3" y="2071678"/>
            <a:ext cx="8001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Measure The density of water using Archimedes’ Principle</a:t>
            </a:r>
            <a:endParaRPr lang="zh-CN" altLang="en-US" sz="2800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00694" y="2786058"/>
            <a:ext cx="2625355" cy="381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1593849"/>
            <a:ext cx="8533010" cy="381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Measure the diameter of the cylinder</a:t>
            </a:r>
            <a:endParaRPr lang="zh-CN" altLang="en-US" sz="32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57224" y="5500702"/>
            <a:ext cx="1143008" cy="1143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28992" y="5572140"/>
            <a:ext cx="550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Measure the diameter 6 </a:t>
            </a:r>
            <a:r>
              <a:rPr lang="en-US" sz="2400" dirty="0" err="1" smtClean="0"/>
              <a:t>times,change</a:t>
            </a:r>
            <a:r>
              <a:rPr lang="en-US" sz="2400" dirty="0" smtClean="0"/>
              <a:t> angle and height when measuring. </a:t>
            </a:r>
            <a:endParaRPr lang="zh-CN" altLang="en-US" sz="2400" dirty="0"/>
          </a:p>
        </p:txBody>
      </p:sp>
      <p:sp>
        <p:nvSpPr>
          <p:cNvPr id="17" name="椭圆 16"/>
          <p:cNvSpPr/>
          <p:nvPr/>
        </p:nvSpPr>
        <p:spPr>
          <a:xfrm>
            <a:off x="1133351" y="4062317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28860" y="6421458"/>
            <a:ext cx="785195" cy="222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428860" y="5500702"/>
            <a:ext cx="785195" cy="222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2"/>
            <a:endCxn id="20" idx="2"/>
          </p:cNvCxnSpPr>
          <p:nvPr/>
        </p:nvCxnSpPr>
        <p:spPr>
          <a:xfrm rot="10800000" flipV="1">
            <a:off x="2428860" y="5611828"/>
            <a:ext cx="1588" cy="92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1" idx="6"/>
            <a:endCxn id="20" idx="6"/>
          </p:cNvCxnSpPr>
          <p:nvPr/>
        </p:nvCxnSpPr>
        <p:spPr>
          <a:xfrm>
            <a:off x="3214055" y="5611828"/>
            <a:ext cx="1588" cy="92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19235" y="6400521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438485" y="6110706"/>
            <a:ext cx="785195" cy="222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6200000" flipH="1">
            <a:off x="928662" y="5786454"/>
            <a:ext cx="1000132" cy="571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 flipH="1">
            <a:off x="857224" y="6062807"/>
            <a:ext cx="114300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919037" y="5786454"/>
            <a:ext cx="1000132" cy="571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2429483" y="6286520"/>
            <a:ext cx="785195" cy="222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32" idx="7"/>
            <a:endCxn id="41" idx="1"/>
          </p:cNvCxnSpPr>
          <p:nvPr/>
        </p:nvCxnSpPr>
        <p:spPr>
          <a:xfrm rot="16200000" flipH="1" flipV="1">
            <a:off x="2738675" y="5949051"/>
            <a:ext cx="175814" cy="5642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Vernier</a:t>
            </a:r>
            <a:r>
              <a:rPr lang="en-US" altLang="zh-CN" dirty="0" smtClean="0"/>
              <a:t> calipers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1857364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Read and record (in </a:t>
            </a:r>
            <a:r>
              <a:rPr lang="en-US" altLang="zh-CN" sz="2400" dirty="0" err="1" smtClean="0"/>
              <a:t>millimetres</a:t>
            </a:r>
            <a:r>
              <a:rPr lang="en-US" altLang="zh-CN" sz="2400" dirty="0" smtClean="0"/>
              <a:t>) the figure on the main scale immediately preceding the zero of the </a:t>
            </a:r>
            <a:r>
              <a:rPr lang="en-US" altLang="zh-CN" sz="2400" dirty="0" err="1" smtClean="0"/>
              <a:t>vernier</a:t>
            </a:r>
            <a:r>
              <a:rPr lang="en-US" altLang="zh-CN" sz="2400" dirty="0" smtClean="0"/>
              <a:t> scale (A on diagram). 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000372"/>
            <a:ext cx="8715436" cy="157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Move along the </a:t>
            </a:r>
            <a:r>
              <a:rPr lang="en-US" altLang="zh-CN" sz="2400" dirty="0" err="1" smtClean="0"/>
              <a:t>vernier</a:t>
            </a:r>
            <a:r>
              <a:rPr lang="en-US" altLang="zh-CN" sz="2400" dirty="0" smtClean="0"/>
              <a:t> scale to locate a division that is directly in line with a division on the main scale.  Record the position of this division on the ‘</a:t>
            </a:r>
            <a:r>
              <a:rPr lang="en-US" altLang="zh-CN" sz="2400" dirty="0" err="1" smtClean="0"/>
              <a:t>vernier</a:t>
            </a:r>
            <a:r>
              <a:rPr lang="en-US" altLang="zh-CN" sz="2400" dirty="0" smtClean="0"/>
              <a:t> scale’.  Each small division of the </a:t>
            </a:r>
            <a:r>
              <a:rPr lang="en-US" altLang="zh-CN" sz="2400" dirty="0" err="1" smtClean="0"/>
              <a:t>vernier</a:t>
            </a:r>
            <a:r>
              <a:rPr lang="en-US" altLang="zh-CN" sz="2400" dirty="0" smtClean="0"/>
              <a:t> scale is 0.02mm (B on diagram).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Vernier</a:t>
            </a:r>
            <a:r>
              <a:rPr lang="en-US" altLang="zh-CN" dirty="0" smtClean="0"/>
              <a:t> calipers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1928802"/>
            <a:ext cx="6957842" cy="347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071538" y="5715017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Reading A: 9 mm   Reading B: 0.26mm    Total: 9.26mm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2143116"/>
            <a:ext cx="6629400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357290" y="5929330"/>
          <a:ext cx="1928826" cy="51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8288000" imgH="4876800" progId="Equation.DSMT4">
                  <p:embed/>
                </p:oleObj>
              </mc:Choice>
              <mc:Fallback>
                <p:oleObj name="Equation" r:id="rId2" imgW="18288000" imgH="4876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7290" y="5929330"/>
                        <a:ext cx="1928826" cy="5143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27600" y="2197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743200" imgH="4267200" progId="Equation.DSMT4">
                  <p:embed/>
                </p:oleObj>
              </mc:Choice>
              <mc:Fallback>
                <p:oleObj name="Equation" r:id="rId4" imgW="2743200" imgH="42672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197100"/>
                        <a:ext cx="914400" cy="198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572000" y="5857892"/>
          <a:ext cx="2626828" cy="56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2860000" imgH="4876800" progId="Equation.DSMT4">
                  <p:embed/>
                </p:oleObj>
              </mc:Choice>
              <mc:Fallback>
                <p:oleObj name="Equation" r:id="rId6" imgW="22860000" imgH="48768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5857892"/>
                        <a:ext cx="2626828" cy="5603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Calculate the cross-sectional area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2874</Words>
  <Application>WPS 演示</Application>
  <PresentationFormat>全屏显示(4:3)</PresentationFormat>
  <Paragraphs>181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16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Wingdings 2</vt:lpstr>
      <vt:lpstr>Times New Roman</vt:lpstr>
      <vt:lpstr>黑体</vt:lpstr>
      <vt:lpstr>Tw Cen MT</vt:lpstr>
      <vt:lpstr>Segoe Print</vt:lpstr>
      <vt:lpstr>微软雅黑</vt:lpstr>
      <vt:lpstr>Arial Unicode MS</vt:lpstr>
      <vt:lpstr>华文仿宋</vt:lpstr>
      <vt:lpstr>仿宋</vt:lpstr>
      <vt:lpstr>Calibri</vt:lpstr>
      <vt:lpstr>Wingdings</vt:lpstr>
      <vt:lpstr>华光楷体_CNKI</vt:lpstr>
      <vt:lpstr>Cambria Math</vt:lpstr>
      <vt:lpstr>中性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   LECTURE 2</vt:lpstr>
      <vt:lpstr>Aim: </vt:lpstr>
      <vt:lpstr>Theory</vt:lpstr>
      <vt:lpstr>Theory</vt:lpstr>
      <vt:lpstr>Procedure:　Density of water</vt:lpstr>
      <vt:lpstr>Measure the diameter of the cylinder</vt:lpstr>
      <vt:lpstr>Vernier calipers</vt:lpstr>
      <vt:lpstr>Vernier calipers</vt:lpstr>
      <vt:lpstr>Calculate the cross-sectional area</vt:lpstr>
      <vt:lpstr>Measure the buoyant force of water</vt:lpstr>
      <vt:lpstr>Measure the buoyant force of water</vt:lpstr>
      <vt:lpstr>PowerPoint 演示文稿</vt:lpstr>
      <vt:lpstr>Procedure: Density of metal</vt:lpstr>
      <vt:lpstr>Measure the volume of the metallic cylinder.</vt:lpstr>
      <vt:lpstr>Measure the mass of metallic cylinder</vt:lpstr>
      <vt:lpstr>Density of metal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admin</dc:creator>
  <cp:lastModifiedBy>阿布</cp:lastModifiedBy>
  <cp:revision>404</cp:revision>
  <dcterms:created xsi:type="dcterms:W3CDTF">2019-09-26T03:10:00Z</dcterms:created>
  <dcterms:modified xsi:type="dcterms:W3CDTF">2021-09-10T11:04:55Z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