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32"/>
  </p:notesMasterIdLst>
  <p:sldIdLst>
    <p:sldId id="256" r:id="rId2"/>
    <p:sldId id="258" r:id="rId3"/>
    <p:sldId id="280" r:id="rId4"/>
    <p:sldId id="259" r:id="rId5"/>
    <p:sldId id="260" r:id="rId6"/>
    <p:sldId id="261" r:id="rId7"/>
    <p:sldId id="262" r:id="rId8"/>
    <p:sldId id="263" r:id="rId9"/>
    <p:sldId id="282" r:id="rId10"/>
    <p:sldId id="281" r:id="rId11"/>
    <p:sldId id="279" r:id="rId12"/>
    <p:sldId id="266" r:id="rId13"/>
    <p:sldId id="267" r:id="rId14"/>
    <p:sldId id="283" r:id="rId15"/>
    <p:sldId id="268" r:id="rId16"/>
    <p:sldId id="284" r:id="rId17"/>
    <p:sldId id="269" r:id="rId18"/>
    <p:sldId id="270" r:id="rId19"/>
    <p:sldId id="271" r:id="rId20"/>
    <p:sldId id="272" r:id="rId21"/>
    <p:sldId id="273" r:id="rId22"/>
    <p:sldId id="285" r:id="rId23"/>
    <p:sldId id="274" r:id="rId24"/>
    <p:sldId id="275" r:id="rId25"/>
    <p:sldId id="276" r:id="rId26"/>
    <p:sldId id="286" r:id="rId27"/>
    <p:sldId id="287" r:id="rId28"/>
    <p:sldId id="288" r:id="rId29"/>
    <p:sldId id="289" r:id="rId30"/>
    <p:sldId id="294"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D9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45"/>
    <p:restoredTop sz="94485"/>
  </p:normalViewPr>
  <p:slideViewPr>
    <p:cSldViewPr snapToGrid="0" snapToObjects="1">
      <p:cViewPr varScale="1">
        <p:scale>
          <a:sx n="99" d="100"/>
          <a:sy n="99" d="100"/>
        </p:scale>
        <p:origin x="126" y="10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2334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smtClean="0">
                <a:solidFill>
                  <a:schemeClr val="dk2"/>
                </a:solidFill>
              </a:rPr>
              <a:t>Note from Chuck.  </a:t>
            </a:r>
            <a:r>
              <a:rPr lang="en-US" smtClean="0">
                <a:solidFill>
                  <a:schemeClr val="dk2"/>
                </a:solidFill>
              </a:rPr>
              <a:t>If you are using these materials, you can remove the UM logo and replace it with your own, but please retain the CC-BY logo on the first page as well as retain the acknowledgement page(s)</a:t>
            </a:r>
            <a:r>
              <a:rPr lang="en-US" baseline="0" smtClean="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61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9242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0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18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192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70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2256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923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219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098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89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643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84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702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022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551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79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455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14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241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0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16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006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49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66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05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0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60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6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13824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9190823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y4inf.com/code/mbox-short.tx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stephen.marquard@uct.ac.za"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Reading Files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Chapter 7</a:t>
            </a:r>
          </a:p>
        </p:txBody>
      </p:sp>
      <p:sp>
        <p:nvSpPr>
          <p:cNvPr id="205" name="Shape 205"/>
          <p:cNvSpPr txBox="1"/>
          <p:nvPr/>
        </p:nvSpPr>
        <p:spPr>
          <a:xfrm>
            <a:off x="3996400" y="7077663"/>
            <a:ext cx="79670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a:t>
            </a:r>
            <a:r>
              <a:rPr lang="en-US" sz="3200" dirty="0" smtClean="0">
                <a:solidFill>
                  <a:srgbClr val="FFFF00"/>
                </a:solidFill>
                <a:latin typeface="Arial" charset="0"/>
                <a:ea typeface="Arial" charset="0"/>
                <a:cs typeface="Arial" charset="0"/>
                <a:sym typeface="Cabin"/>
              </a:rPr>
              <a:t>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06" name="Shape 206"/>
          <p:cNvPicPr preferRelativeResize="0"/>
          <p:nvPr/>
        </p:nvPicPr>
        <p:blipFill rotWithShape="1">
          <a:blip r:embed="rId4">
            <a:alphaModFix/>
          </a:blip>
          <a:srcRect/>
          <a:stretch/>
        </p:blipFill>
        <p:spPr>
          <a:xfrm>
            <a:off x="13744575" y="7327262"/>
            <a:ext cx="1968599" cy="66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1155700" y="375821"/>
            <a:ext cx="13932000"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The </a:t>
            </a:r>
            <a:r>
              <a:rPr lang="en-US" sz="7600" u="none" strike="noStrike" cap="none" dirty="0">
                <a:solidFill>
                  <a:srgbClr val="00FFFF"/>
                </a:solidFill>
                <a:latin typeface="Arial" charset="0"/>
                <a:ea typeface="Arial" charset="0"/>
                <a:cs typeface="Arial" charset="0"/>
                <a:sym typeface="Cabin"/>
              </a:rPr>
              <a:t>newline</a:t>
            </a:r>
            <a:r>
              <a:rPr lang="en-US" sz="7600" dirty="0">
                <a:solidFill>
                  <a:srgbClr val="FFD966"/>
                </a:solidFill>
                <a:latin typeface="Arial" charset="0"/>
                <a:ea typeface="Arial" charset="0"/>
                <a:cs typeface="Arial" charset="0"/>
                <a:sym typeface="Cabin"/>
              </a:rPr>
              <a:t> </a:t>
            </a:r>
            <a:r>
              <a:rPr lang="en-US" sz="7600" u="none" strike="noStrike" cap="none" dirty="0">
                <a:solidFill>
                  <a:srgbClr val="FFD966"/>
                </a:solidFill>
                <a:latin typeface="Arial" charset="0"/>
                <a:ea typeface="Arial" charset="0"/>
                <a:cs typeface="Arial" charset="0"/>
                <a:sym typeface="Cabin"/>
              </a:rPr>
              <a:t>Character</a:t>
            </a:r>
          </a:p>
        </p:txBody>
      </p:sp>
      <p:sp>
        <p:nvSpPr>
          <p:cNvPr id="267" name="Shape 267"/>
          <p:cNvSpPr txBox="1">
            <a:spLocks noGrp="1"/>
          </p:cNvSpPr>
          <p:nvPr>
            <p:ph type="body" idx="1"/>
          </p:nvPr>
        </p:nvSpPr>
        <p:spPr>
          <a:xfrm>
            <a:off x="346510" y="2603500"/>
            <a:ext cx="8268854" cy="5702399"/>
          </a:xfrm>
          <a:prstGeom prst="rect">
            <a:avLst/>
          </a:prstGeom>
          <a:noFill/>
          <a:ln>
            <a:noFill/>
          </a:ln>
        </p:spPr>
        <p:txBody>
          <a:bodyPr lIns="38100" tIns="38100" rIns="38100" bIns="38100" anchor="ctr" anchorCtr="0">
            <a:noAutofit/>
          </a:bodyPr>
          <a:lstStyle/>
          <a:p>
            <a:pPr marL="216000" algn="just">
              <a:spcBef>
                <a:spcPts val="0"/>
              </a:spcBef>
            </a:pPr>
            <a:r>
              <a:rPr lang="en-US" altLang="zh-CN" dirty="0" smtClean="0"/>
              <a:t>When we </a:t>
            </a:r>
            <a:r>
              <a:rPr lang="en-US" altLang="zh-CN" dirty="0"/>
              <a:t>look at the variable by entering “stuff” in the interpreter, it shows us the \</a:t>
            </a:r>
            <a:r>
              <a:rPr lang="en-US" altLang="zh-CN" dirty="0" smtClean="0"/>
              <a:t>n in </a:t>
            </a:r>
            <a:r>
              <a:rPr lang="en-US" altLang="zh-CN" dirty="0"/>
              <a:t>the string, but when we use print to show the string, we see the string </a:t>
            </a:r>
            <a:r>
              <a:rPr lang="en-US" altLang="zh-CN" dirty="0" smtClean="0"/>
              <a:t>broken into </a:t>
            </a:r>
            <a:r>
              <a:rPr lang="en-US" altLang="zh-CN" dirty="0"/>
              <a:t>two lines by the newline character.</a:t>
            </a:r>
            <a:endParaRPr lang="en-US" sz="3600" u="none" strike="noStrike" cap="none" dirty="0">
              <a:solidFill>
                <a:schemeClr val="lt1"/>
              </a:solidFill>
              <a:latin typeface="Arial" charset="0"/>
              <a:ea typeface="Arial" charset="0"/>
              <a:cs typeface="Arial" charset="0"/>
              <a:sym typeface="Cabin"/>
            </a:endParaRPr>
          </a:p>
        </p:txBody>
      </p:sp>
      <p:sp>
        <p:nvSpPr>
          <p:cNvPr id="268" name="Shape 268"/>
          <p:cNvSpPr txBox="1"/>
          <p:nvPr/>
        </p:nvSpPr>
        <p:spPr>
          <a:xfrm>
            <a:off x="9294500" y="2748725"/>
            <a:ext cx="6691499" cy="5245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'Hello</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World</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World</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stuff</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'X</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Y</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stuff</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a:t>
            </a:r>
          </a:p>
        </p:txBody>
      </p:sp>
    </p:spTree>
    <p:extLst>
      <p:ext uri="{BB962C8B-B14F-4D97-AF65-F5344CB8AC3E}">
        <p14:creationId xmlns:p14="http://schemas.microsoft.com/office/powerpoint/2010/main" val="3910483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D966"/>
                </a:solidFill>
              </a:rPr>
              <a:t>Reading Files in Python</a:t>
            </a:r>
            <a:endParaRPr lang="en-US" dirty="0">
              <a:solidFill>
                <a:srgbClr val="FFD966"/>
              </a:solidFill>
            </a:endParaRPr>
          </a:p>
        </p:txBody>
      </p:sp>
    </p:spTree>
    <p:extLst>
      <p:ext uri="{BB962C8B-B14F-4D97-AF65-F5344CB8AC3E}">
        <p14:creationId xmlns:p14="http://schemas.microsoft.com/office/powerpoint/2010/main" val="66483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155700" y="481700"/>
            <a:ext cx="13932000" cy="141447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dirty="0">
                <a:solidFill>
                  <a:srgbClr val="FFD966"/>
                </a:solidFill>
                <a:latin typeface="Arial" charset="0"/>
                <a:ea typeface="Arial" charset="0"/>
                <a:cs typeface="Arial" charset="0"/>
                <a:sym typeface="Cabin"/>
              </a:rPr>
              <a:t>File Handle as a Sequence</a:t>
            </a:r>
          </a:p>
        </p:txBody>
      </p:sp>
      <p:sp>
        <p:nvSpPr>
          <p:cNvPr id="288" name="Shape 288"/>
          <p:cNvSpPr txBox="1">
            <a:spLocks noGrp="1"/>
          </p:cNvSpPr>
          <p:nvPr>
            <p:ph type="body" idx="1"/>
          </p:nvPr>
        </p:nvSpPr>
        <p:spPr>
          <a:xfrm>
            <a:off x="231675" y="2406316"/>
            <a:ext cx="8633192" cy="6284594"/>
          </a:xfrm>
          <a:prstGeom prst="rect">
            <a:avLst/>
          </a:prstGeom>
          <a:noFill/>
          <a:ln>
            <a:noFill/>
          </a:ln>
        </p:spPr>
        <p:txBody>
          <a:bodyPr lIns="38100" tIns="38100" rIns="38100" bIns="38100" anchor="ctr" anchorCtr="0">
            <a:noAutofit/>
          </a:bodyPr>
          <a:lstStyle/>
          <a:p>
            <a:pPr marL="749300" lvl="0" indent="-358394" algn="just">
              <a:spcBef>
                <a:spcPts val="0"/>
              </a:spcBef>
              <a:buSzPct val="100000"/>
            </a:pPr>
            <a:r>
              <a:rPr lang="en-US" altLang="zh-CN" dirty="0"/>
              <a:t>While the </a:t>
            </a:r>
            <a:r>
              <a:rPr lang="en-US" altLang="zh-CN" i="1" dirty="0"/>
              <a:t>file handle </a:t>
            </a:r>
            <a:r>
              <a:rPr lang="en-US" altLang="zh-CN" dirty="0"/>
              <a:t>does not contain the data for the </a:t>
            </a:r>
            <a:r>
              <a:rPr lang="en-US" altLang="zh-CN" dirty="0" err="1" smtClean="0"/>
              <a:t>file</a:t>
            </a:r>
            <a:r>
              <a:rPr lang="en-US" altLang="zh-CN" sz="3400" dirty="0" err="1">
                <a:solidFill>
                  <a:schemeClr val="lt1"/>
                </a:solidFill>
                <a:latin typeface="Arial" charset="0"/>
                <a:cs typeface="Arial" charset="0"/>
                <a:sym typeface="Cabin"/>
              </a:rPr>
              <a:t>,</a:t>
            </a:r>
            <a:r>
              <a:rPr lang="en-US" sz="3400" u="none" strike="noStrike" cap="none" dirty="0" err="1" smtClean="0">
                <a:solidFill>
                  <a:schemeClr val="lt1"/>
                </a:solidFill>
                <a:latin typeface="Arial" charset="0"/>
                <a:ea typeface="Arial" charset="0"/>
                <a:cs typeface="Arial" charset="0"/>
                <a:sym typeface="Cabin"/>
              </a:rPr>
              <a:t>A</a:t>
            </a:r>
            <a:r>
              <a:rPr lang="en-US" sz="3400" u="none" strike="noStrike" cap="none" dirty="0" smtClean="0">
                <a:solidFill>
                  <a:schemeClr val="lt1"/>
                </a:solidFill>
                <a:latin typeface="Arial" charset="0"/>
                <a:ea typeface="Arial" charset="0"/>
                <a:cs typeface="Arial" charset="0"/>
                <a:sym typeface="Cabin"/>
              </a:rPr>
              <a:t> </a:t>
            </a:r>
            <a:r>
              <a:rPr lang="en-US" sz="3400" u="none" strike="noStrike" cap="none" dirty="0">
                <a:solidFill>
                  <a:srgbClr val="FF7F00"/>
                </a:solidFill>
                <a:latin typeface="Arial" charset="0"/>
                <a:ea typeface="Arial" charset="0"/>
                <a:cs typeface="Arial" charset="0"/>
                <a:sym typeface="Cabin"/>
              </a:rPr>
              <a:t>file handle</a:t>
            </a:r>
            <a:r>
              <a:rPr lang="en-US" sz="3400" u="none" strike="noStrike" cap="none" dirty="0">
                <a:solidFill>
                  <a:schemeClr val="lt1"/>
                </a:solidFill>
                <a:latin typeface="Arial" charset="0"/>
                <a:ea typeface="Arial" charset="0"/>
                <a:cs typeface="Arial" charset="0"/>
                <a:sym typeface="Cabin"/>
              </a:rPr>
              <a:t> open for read can be treated as a </a:t>
            </a:r>
            <a:r>
              <a:rPr lang="en-US" sz="3400" u="none" strike="noStrike" cap="none" dirty="0">
                <a:solidFill>
                  <a:srgbClr val="00FFFF"/>
                </a:solidFill>
                <a:latin typeface="Arial" charset="0"/>
                <a:ea typeface="Arial" charset="0"/>
                <a:cs typeface="Arial" charset="0"/>
                <a:sym typeface="Cabin"/>
              </a:rPr>
              <a:t>sequence</a:t>
            </a:r>
            <a:r>
              <a:rPr lang="en-US" sz="3400" u="none" strike="noStrike" cap="none" dirty="0">
                <a:solidFill>
                  <a:schemeClr val="lt1"/>
                </a:solidFill>
                <a:latin typeface="Arial" charset="0"/>
                <a:ea typeface="Arial" charset="0"/>
                <a:cs typeface="Arial" charset="0"/>
                <a:sym typeface="Cabin"/>
              </a:rPr>
              <a:t> of strings where each line in the file is a string in the sequence</a:t>
            </a:r>
          </a:p>
          <a:p>
            <a:pPr marL="749300" marR="0" lvl="0" indent="-358394" algn="just"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We can use the </a:t>
            </a:r>
            <a:r>
              <a:rPr lang="en-US" sz="3400" u="none" strike="noStrike" cap="none" dirty="0">
                <a:solidFill>
                  <a:srgbClr val="FFFF00"/>
                </a:solidFill>
                <a:latin typeface="Arial" charset="0"/>
                <a:ea typeface="Arial" charset="0"/>
                <a:cs typeface="Arial" charset="0"/>
                <a:sym typeface="Cabin"/>
              </a:rPr>
              <a:t>for</a:t>
            </a:r>
            <a:r>
              <a:rPr lang="en-US" sz="3400" u="none" strike="noStrike" cap="none" dirty="0">
                <a:solidFill>
                  <a:srgbClr val="00FF00"/>
                </a:solidFill>
                <a:latin typeface="Arial" charset="0"/>
                <a:ea typeface="Arial" charset="0"/>
                <a:cs typeface="Arial" charset="0"/>
                <a:sym typeface="Cabin"/>
              </a:rPr>
              <a:t> </a:t>
            </a:r>
            <a:r>
              <a:rPr lang="en-US" sz="3400" u="none" strike="noStrike" cap="none" dirty="0">
                <a:solidFill>
                  <a:schemeClr val="lt1"/>
                </a:solidFill>
                <a:latin typeface="Arial" charset="0"/>
                <a:ea typeface="Arial" charset="0"/>
                <a:cs typeface="Arial" charset="0"/>
                <a:sym typeface="Cabin"/>
              </a:rPr>
              <a:t>statement to iterate through a </a:t>
            </a:r>
            <a:r>
              <a:rPr lang="en-US" sz="3400" u="none" strike="noStrike" cap="none" dirty="0">
                <a:solidFill>
                  <a:srgbClr val="00FFFF"/>
                </a:solidFill>
                <a:latin typeface="Arial" charset="0"/>
                <a:ea typeface="Arial" charset="0"/>
                <a:cs typeface="Arial" charset="0"/>
                <a:sym typeface="Cabin"/>
              </a:rPr>
              <a:t>sequence</a:t>
            </a:r>
          </a:p>
          <a:p>
            <a:pPr marL="749300" marR="0" lvl="0" indent="-358394" algn="just"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Remember - a </a:t>
            </a:r>
            <a:r>
              <a:rPr lang="en-US" sz="3400" u="none" strike="noStrike" cap="none" dirty="0">
                <a:solidFill>
                  <a:srgbClr val="00FFFF"/>
                </a:solidFill>
                <a:latin typeface="Arial" charset="0"/>
                <a:ea typeface="Arial" charset="0"/>
                <a:cs typeface="Arial" charset="0"/>
                <a:sym typeface="Cabin"/>
              </a:rPr>
              <a:t>sequence</a:t>
            </a:r>
            <a:r>
              <a:rPr lang="en-US" sz="3400" u="none" strike="noStrike" cap="none" dirty="0">
                <a:solidFill>
                  <a:schemeClr val="lt1"/>
                </a:solidFill>
                <a:latin typeface="Arial" charset="0"/>
                <a:ea typeface="Arial" charset="0"/>
                <a:cs typeface="Arial" charset="0"/>
                <a:sym typeface="Cabin"/>
              </a:rPr>
              <a:t> is an ordered set</a:t>
            </a:r>
          </a:p>
        </p:txBody>
      </p:sp>
      <p:sp>
        <p:nvSpPr>
          <p:cNvPr id="289" name="Shape 289"/>
          <p:cNvSpPr txBox="1"/>
          <p:nvPr/>
        </p:nvSpPr>
        <p:spPr>
          <a:xfrm>
            <a:off x="9286875" y="3490925"/>
            <a:ext cx="6534699" cy="272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400" i="0" u="none" strike="noStrike" cap="none" dirty="0" err="1">
                <a:solidFill>
                  <a:srgbClr val="FF7F00"/>
                </a:solidFill>
                <a:latin typeface="Courier"/>
                <a:ea typeface="Courier"/>
                <a:cs typeface="Courier"/>
                <a:sym typeface="Courier New"/>
              </a:rPr>
              <a:t>xfile</a:t>
            </a:r>
            <a:r>
              <a:rPr lang="en-US" sz="3400" i="0" u="none" strike="noStrike" cap="none" dirty="0">
                <a:solidFill>
                  <a:schemeClr val="lt1"/>
                </a:solidFill>
                <a:latin typeface="Courier"/>
                <a:ea typeface="Courier"/>
                <a:cs typeface="Courier"/>
                <a:sym typeface="Courier New"/>
              </a:rPr>
              <a:t> = </a:t>
            </a:r>
            <a:r>
              <a:rPr lang="en-US" sz="3400" i="0" u="none" strike="noStrike" cap="none" dirty="0">
                <a:solidFill>
                  <a:srgbClr val="FF00FF"/>
                </a:solidFill>
                <a:latin typeface="Courier"/>
                <a:ea typeface="Courier"/>
                <a:cs typeface="Courier"/>
                <a:sym typeface="Courier New"/>
              </a:rPr>
              <a:t>open</a:t>
            </a:r>
            <a:r>
              <a:rPr lang="en-US" sz="3400" i="0" u="none" strike="noStrike" cap="none" dirty="0">
                <a:solidFill>
                  <a:schemeClr val="lt1"/>
                </a:solidFill>
                <a:latin typeface="Courier"/>
                <a:ea typeface="Courier"/>
                <a:cs typeface="Courier"/>
                <a:sym typeface="Courier New"/>
              </a:rPr>
              <a:t>('</a:t>
            </a:r>
            <a:r>
              <a:rPr lang="en-US" sz="3400" i="0" u="none" strike="noStrike" cap="none" dirty="0" err="1">
                <a:solidFill>
                  <a:schemeClr val="lt1"/>
                </a:solidFill>
                <a:latin typeface="Courier"/>
                <a:ea typeface="Courier"/>
                <a:cs typeface="Courier"/>
                <a:sym typeface="Courier New"/>
              </a:rPr>
              <a:t>mbox.txt</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400" i="0" u="none" strike="noStrike" cap="none" dirty="0">
                <a:solidFill>
                  <a:srgbClr val="FFFF00"/>
                </a:solidFill>
                <a:latin typeface="Courier"/>
                <a:ea typeface="Courier"/>
                <a:cs typeface="Courier"/>
                <a:sym typeface="Courier New"/>
              </a:rPr>
              <a:t>for</a:t>
            </a:r>
            <a:r>
              <a:rPr lang="en-US" sz="3400" i="0" u="none" strike="noStrike" cap="none" dirty="0">
                <a:solidFill>
                  <a:srgbClr val="00FF00"/>
                </a:solidFill>
                <a:latin typeface="Courier"/>
                <a:ea typeface="Courier"/>
                <a:cs typeface="Courier"/>
                <a:sym typeface="Courier New"/>
              </a:rPr>
              <a:t> cheese</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in</a:t>
            </a:r>
            <a:r>
              <a:rPr lang="en-US" sz="3400" i="0" u="none" strike="noStrike" cap="none" dirty="0">
                <a:solidFill>
                  <a:schemeClr val="lt1"/>
                </a:solidFill>
                <a:latin typeface="Courier"/>
                <a:ea typeface="Courier"/>
                <a:cs typeface="Courier"/>
                <a:sym typeface="Courier New"/>
              </a:rPr>
              <a:t> </a:t>
            </a:r>
            <a:r>
              <a:rPr lang="en-US" sz="3400" i="0" u="none" strike="noStrike" cap="none" dirty="0" err="1">
                <a:solidFill>
                  <a:srgbClr val="FF7F00"/>
                </a:solidFill>
                <a:latin typeface="Courier"/>
                <a:ea typeface="Courier"/>
                <a:cs typeface="Courier"/>
                <a:sym typeface="Courier New"/>
              </a:rPr>
              <a:t>xfile</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dirty="0">
                <a:solidFill>
                  <a:schemeClr val="lt1"/>
                </a:solidFill>
                <a:latin typeface="Courier"/>
                <a:ea typeface="Courier"/>
                <a:cs typeface="Courier"/>
                <a:sym typeface="Courier New"/>
              </a:rPr>
              <a:t>    </a:t>
            </a:r>
            <a:r>
              <a:rPr lang="en-US" sz="3400" i="0" u="none" strike="noStrike" cap="none" dirty="0" smtClean="0">
                <a:solidFill>
                  <a:srgbClr val="FFFF00"/>
                </a:solidFill>
                <a:latin typeface="Courier"/>
                <a:ea typeface="Courier"/>
                <a:cs typeface="Courier"/>
                <a:sym typeface="Courier New"/>
              </a:rPr>
              <a:t>print</a:t>
            </a:r>
            <a:r>
              <a:rPr lang="en-US" sz="3400" dirty="0" smtClean="0">
                <a:solidFill>
                  <a:schemeClr val="lt1"/>
                </a:solidFill>
                <a:latin typeface="Courier"/>
                <a:ea typeface="Courier"/>
                <a:cs typeface="Courier"/>
                <a:sym typeface="Courier New"/>
              </a:rPr>
              <a:t>(</a:t>
            </a:r>
            <a:r>
              <a:rPr lang="en-US" sz="3400" i="0" u="none" strike="noStrike" cap="none" dirty="0" smtClean="0">
                <a:solidFill>
                  <a:srgbClr val="00FF00"/>
                </a:solidFill>
                <a:latin typeface="Courier"/>
                <a:ea typeface="Courier"/>
                <a:cs typeface="Courier"/>
                <a:sym typeface="Courier New"/>
              </a:rPr>
              <a:t>cheese</a:t>
            </a:r>
            <a:r>
              <a:rPr lang="en-US" sz="3400" i="0" u="none" strike="noStrike" cap="none" dirty="0" smtClean="0">
                <a:solidFill>
                  <a:schemeClr val="bg1"/>
                </a:solidFill>
                <a:latin typeface="Courier"/>
                <a:ea typeface="Courier"/>
                <a:cs typeface="Courier"/>
                <a:sym typeface="Courier New"/>
              </a:rPr>
              <a:t>)</a:t>
            </a:r>
            <a:endParaRPr lang="en-US" sz="3400" i="0" u="none" strike="noStrike" cap="none" dirty="0">
              <a:solidFill>
                <a:schemeClr val="bg1"/>
              </a:solidFill>
              <a:latin typeface="Courier"/>
              <a:ea typeface="Courier"/>
              <a:cs typeface="Courier"/>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1155700" y="433573"/>
            <a:ext cx="13932000"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dirty="0">
                <a:solidFill>
                  <a:srgbClr val="FFD966"/>
                </a:solidFill>
                <a:latin typeface="Arial" charset="0"/>
                <a:ea typeface="Arial" charset="0"/>
                <a:cs typeface="Arial" charset="0"/>
                <a:sym typeface="Cabin"/>
              </a:rPr>
              <a:t>Counting Lines in a File</a:t>
            </a:r>
          </a:p>
        </p:txBody>
      </p:sp>
      <p:sp>
        <p:nvSpPr>
          <p:cNvPr id="295" name="Shape 295"/>
          <p:cNvSpPr txBox="1">
            <a:spLocks noGrp="1"/>
          </p:cNvSpPr>
          <p:nvPr>
            <p:ph type="body" idx="1"/>
          </p:nvPr>
        </p:nvSpPr>
        <p:spPr>
          <a:xfrm>
            <a:off x="106546" y="2221094"/>
            <a:ext cx="8151930" cy="6623352"/>
          </a:xfrm>
          <a:prstGeom prst="rect">
            <a:avLst/>
          </a:prstGeom>
          <a:noFill/>
          <a:ln>
            <a:noFill/>
          </a:ln>
        </p:spPr>
        <p:txBody>
          <a:bodyPr lIns="38100" tIns="38100" rIns="38100" bIns="38100" anchor="ctr" anchorCtr="0">
            <a:noAutofit/>
          </a:bodyPr>
          <a:lstStyle/>
          <a:p>
            <a:pPr marL="360000" marR="0" lvl="0" indent="-457200" algn="just"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Open a </a:t>
            </a:r>
            <a:r>
              <a:rPr lang="en-US" sz="3400" u="none" strike="noStrike" cap="none" dirty="0">
                <a:solidFill>
                  <a:srgbClr val="00FF00"/>
                </a:solidFill>
                <a:latin typeface="Arial" charset="0"/>
                <a:ea typeface="Arial" charset="0"/>
                <a:cs typeface="Arial" charset="0"/>
                <a:sym typeface="Cabin"/>
              </a:rPr>
              <a:t>file</a:t>
            </a:r>
            <a:r>
              <a:rPr lang="en-US" sz="3400" u="none" strike="noStrike" cap="none" dirty="0">
                <a:solidFill>
                  <a:schemeClr val="lt1"/>
                </a:solidFill>
                <a:latin typeface="Arial" charset="0"/>
                <a:ea typeface="Arial" charset="0"/>
                <a:cs typeface="Arial" charset="0"/>
                <a:sym typeface="Cabin"/>
              </a:rPr>
              <a:t> </a:t>
            </a:r>
            <a:r>
              <a:rPr lang="en-US" sz="3400" u="none" strike="noStrike" cap="none" dirty="0" smtClean="0">
                <a:solidFill>
                  <a:schemeClr val="lt1"/>
                </a:solidFill>
                <a:latin typeface="Arial" charset="0"/>
                <a:ea typeface="Arial" charset="0"/>
                <a:cs typeface="Arial" charset="0"/>
                <a:sym typeface="Cabin"/>
              </a:rPr>
              <a:t>read-only, use </a:t>
            </a:r>
            <a:r>
              <a:rPr lang="en-US" sz="3400" u="none" strike="noStrike" cap="none" dirty="0">
                <a:solidFill>
                  <a:schemeClr val="lt1"/>
                </a:solidFill>
                <a:latin typeface="Arial" charset="0"/>
                <a:ea typeface="Arial" charset="0"/>
                <a:cs typeface="Arial" charset="0"/>
                <a:sym typeface="Cabin"/>
              </a:rPr>
              <a:t>a </a:t>
            </a:r>
            <a:r>
              <a:rPr lang="en-US" sz="3400" u="none" strike="noStrike" cap="none" dirty="0">
                <a:solidFill>
                  <a:srgbClr val="FFFF00"/>
                </a:solidFill>
                <a:latin typeface="Arial" charset="0"/>
                <a:ea typeface="Arial" charset="0"/>
                <a:cs typeface="Arial" charset="0"/>
                <a:sym typeface="Cabin"/>
              </a:rPr>
              <a:t>for</a:t>
            </a:r>
            <a:r>
              <a:rPr lang="en-US" sz="3400" u="none" strike="noStrike" cap="none" dirty="0">
                <a:solidFill>
                  <a:schemeClr val="lt1"/>
                </a:solidFill>
                <a:latin typeface="Arial" charset="0"/>
                <a:ea typeface="Arial" charset="0"/>
                <a:cs typeface="Arial" charset="0"/>
                <a:sym typeface="Cabin"/>
              </a:rPr>
              <a:t> loop to read each line</a:t>
            </a:r>
          </a:p>
          <a:p>
            <a:pPr marL="360000" indent="-457200" algn="just">
              <a:spcBef>
                <a:spcPts val="0"/>
              </a:spcBef>
            </a:pPr>
            <a:r>
              <a:rPr lang="en-US" altLang="zh-CN" dirty="0" smtClean="0"/>
              <a:t>the </a:t>
            </a:r>
            <a:r>
              <a:rPr lang="en-US" altLang="zh-CN" dirty="0"/>
              <a:t>open function </a:t>
            </a:r>
            <a:r>
              <a:rPr lang="en-US" altLang="zh-CN" dirty="0">
                <a:solidFill>
                  <a:srgbClr val="FFFF00"/>
                </a:solidFill>
              </a:rPr>
              <a:t>does not </a:t>
            </a:r>
            <a:r>
              <a:rPr lang="en-US" altLang="zh-CN" dirty="0"/>
              <a:t>read the entire file is that the file </a:t>
            </a:r>
            <a:r>
              <a:rPr lang="en-US" altLang="zh-CN" dirty="0" smtClean="0"/>
              <a:t>might be </a:t>
            </a:r>
            <a:r>
              <a:rPr lang="en-US" altLang="zh-CN" dirty="0"/>
              <a:t>quite </a:t>
            </a:r>
            <a:r>
              <a:rPr lang="en-US" altLang="zh-CN" dirty="0" smtClean="0"/>
              <a:t>large,</a:t>
            </a:r>
            <a:r>
              <a:rPr lang="en-US" altLang="zh-CN" dirty="0"/>
              <a:t> The open statement takes the </a:t>
            </a:r>
            <a:r>
              <a:rPr lang="en-US" altLang="zh-CN" dirty="0" smtClean="0"/>
              <a:t>same amount </a:t>
            </a:r>
            <a:r>
              <a:rPr lang="en-US" altLang="zh-CN" dirty="0"/>
              <a:t>of time regardless of the size of the file. The for loop actually causes </a:t>
            </a:r>
            <a:r>
              <a:rPr lang="en-US" altLang="zh-CN" dirty="0" smtClean="0"/>
              <a:t>the data </a:t>
            </a:r>
            <a:r>
              <a:rPr lang="en-US" altLang="zh-CN" dirty="0"/>
              <a:t>to be read from the file.</a:t>
            </a:r>
            <a:endParaRPr lang="en-US" sz="3400" u="none" strike="noStrike" cap="none" dirty="0">
              <a:solidFill>
                <a:schemeClr val="lt1"/>
              </a:solidFill>
              <a:latin typeface="Arial" charset="0"/>
              <a:ea typeface="Arial" charset="0"/>
              <a:cs typeface="Arial" charset="0"/>
              <a:sym typeface="Cabin"/>
            </a:endParaRPr>
          </a:p>
        </p:txBody>
      </p:sp>
      <p:sp>
        <p:nvSpPr>
          <p:cNvPr id="296" name="Shape 296"/>
          <p:cNvSpPr txBox="1"/>
          <p:nvPr/>
        </p:nvSpPr>
        <p:spPr>
          <a:xfrm>
            <a:off x="8845300" y="2819350"/>
            <a:ext cx="69312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smtClean="0">
                <a:solidFill>
                  <a:schemeClr val="lt1"/>
                </a:solidFill>
                <a:latin typeface="Courier"/>
                <a:ea typeface="Courier"/>
                <a:cs typeface="Courier"/>
                <a:sym typeface="Courier New"/>
              </a:rPr>
              <a:t>'Line </a:t>
            </a:r>
            <a:r>
              <a:rPr lang="en-US" sz="3000" i="0" u="none" strike="noStrike" cap="none" dirty="0">
                <a:solidFill>
                  <a:schemeClr val="lt1"/>
                </a:solidFill>
                <a:latin typeface="Courier"/>
                <a:ea typeface="Courier"/>
                <a:cs typeface="Courier"/>
                <a:sym typeface="Courier New"/>
              </a:rPr>
              <a:t>Count:', </a:t>
            </a:r>
            <a:r>
              <a:rPr lang="en-US" sz="3000" i="0" u="none" strike="noStrike" cap="none" dirty="0" smtClean="0">
                <a:solidFill>
                  <a:srgbClr val="FF7F00"/>
                </a:solidFill>
                <a:latin typeface="Courier"/>
                <a:ea typeface="Courier"/>
                <a:cs typeface="Courier"/>
                <a:sym typeface="Courier New"/>
              </a:rPr>
              <a:t>count</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python </a:t>
            </a:r>
            <a:r>
              <a:rPr lang="en-US" sz="3000" i="0" u="none" strike="noStrike" cap="none" dirty="0" err="1">
                <a:solidFill>
                  <a:srgbClr val="00FF00"/>
                </a:solidFill>
                <a:latin typeface="Courier"/>
                <a:ea typeface="Courier"/>
                <a:cs typeface="Courier"/>
                <a:sym typeface="Courier New"/>
              </a:rPr>
              <a:t>open.py</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Line Count: 132045</a:t>
            </a:r>
          </a:p>
        </p:txBody>
      </p:sp>
      <p:sp>
        <p:nvSpPr>
          <p:cNvPr id="2" name="矩形 1"/>
          <p:cNvSpPr/>
          <p:nvPr/>
        </p:nvSpPr>
        <p:spPr>
          <a:xfrm>
            <a:off x="6871498" y="2234575"/>
            <a:ext cx="8905002" cy="584775"/>
          </a:xfrm>
          <a:prstGeom prst="rect">
            <a:avLst/>
          </a:prstGeom>
        </p:spPr>
        <p:txBody>
          <a:bodyPr wrap="none">
            <a:spAutoFit/>
          </a:bodyPr>
          <a:lstStyle/>
          <a:p>
            <a:pPr lvl="0" algn="just">
              <a:buClr>
                <a:srgbClr val="FF7F00"/>
              </a:buClr>
              <a:buSzPct val="100000"/>
            </a:pPr>
            <a:r>
              <a:rPr lang="en-US" altLang="zh-CN" sz="3200" dirty="0">
                <a:solidFill>
                  <a:srgbClr val="FF7F00"/>
                </a:solidFill>
                <a:latin typeface="Arial" charset="0"/>
                <a:ea typeface="Arial" charset="0"/>
                <a:cs typeface="Arial" charset="0"/>
                <a:sym typeface="Cabin"/>
              </a:rPr>
              <a:t>Count</a:t>
            </a:r>
            <a:r>
              <a:rPr lang="en-US" altLang="zh-CN" sz="3200" dirty="0">
                <a:solidFill>
                  <a:schemeClr val="lt1"/>
                </a:solidFill>
                <a:latin typeface="Arial" charset="0"/>
                <a:ea typeface="Arial" charset="0"/>
                <a:cs typeface="Arial" charset="0"/>
                <a:sym typeface="Cabin"/>
              </a:rPr>
              <a:t> the lines and print out the number of lines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1155700" y="433573"/>
            <a:ext cx="13932000"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dirty="0" smtClean="0">
                <a:solidFill>
                  <a:srgbClr val="FFD966"/>
                </a:solidFill>
                <a:latin typeface="Arial" charset="0"/>
                <a:ea typeface="Arial" charset="0"/>
                <a:cs typeface="Arial" charset="0"/>
                <a:sym typeface="Cabin"/>
              </a:rPr>
              <a:t>Reading</a:t>
            </a:r>
            <a:r>
              <a:rPr lang="en-US" sz="7600" u="none" strike="noStrike" cap="none" dirty="0" smtClean="0">
                <a:solidFill>
                  <a:srgbClr val="FFD966"/>
                </a:solidFill>
                <a:latin typeface="Arial" charset="0"/>
                <a:ea typeface="Arial" charset="0"/>
                <a:cs typeface="Arial" charset="0"/>
                <a:sym typeface="Cabin"/>
              </a:rPr>
              <a:t> </a:t>
            </a:r>
            <a:r>
              <a:rPr lang="en-US" sz="7600" u="none" strike="noStrike" cap="none" dirty="0">
                <a:solidFill>
                  <a:srgbClr val="FFD966"/>
                </a:solidFill>
                <a:latin typeface="Arial" charset="0"/>
                <a:ea typeface="Arial" charset="0"/>
                <a:cs typeface="Arial" charset="0"/>
                <a:sym typeface="Cabin"/>
              </a:rPr>
              <a:t>Lines in a File</a:t>
            </a:r>
          </a:p>
        </p:txBody>
      </p:sp>
      <p:sp>
        <p:nvSpPr>
          <p:cNvPr id="295" name="Shape 295"/>
          <p:cNvSpPr txBox="1">
            <a:spLocks noGrp="1"/>
          </p:cNvSpPr>
          <p:nvPr>
            <p:ph type="body" idx="1"/>
          </p:nvPr>
        </p:nvSpPr>
        <p:spPr>
          <a:xfrm>
            <a:off x="106546" y="2221094"/>
            <a:ext cx="8151930" cy="6623352"/>
          </a:xfrm>
          <a:prstGeom prst="rect">
            <a:avLst/>
          </a:prstGeom>
          <a:noFill/>
          <a:ln>
            <a:noFill/>
          </a:ln>
        </p:spPr>
        <p:txBody>
          <a:bodyPr lIns="38100" tIns="38100" rIns="38100" bIns="38100" anchor="ctr" anchorCtr="0">
            <a:noAutofit/>
          </a:bodyPr>
          <a:lstStyle/>
          <a:p>
            <a:pPr marL="360000" indent="-216000" algn="just">
              <a:spcBef>
                <a:spcPts val="600"/>
              </a:spcBef>
            </a:pPr>
            <a:r>
              <a:rPr lang="en-US" altLang="zh-CN" sz="2800" dirty="0"/>
              <a:t>When the file is read using a for loop in this manner, Python takes care of </a:t>
            </a:r>
            <a:r>
              <a:rPr lang="en-US" altLang="zh-CN" sz="2800" dirty="0" smtClean="0"/>
              <a:t>splitting the </a:t>
            </a:r>
            <a:r>
              <a:rPr lang="en-US" altLang="zh-CN" sz="2800" dirty="0"/>
              <a:t>data in the file into separate lines using the newline character. </a:t>
            </a:r>
            <a:endParaRPr lang="en-US" altLang="zh-CN" sz="2800" dirty="0" smtClean="0"/>
          </a:p>
          <a:p>
            <a:pPr marL="360000" indent="-216000" algn="just">
              <a:spcBef>
                <a:spcPts val="600"/>
              </a:spcBef>
            </a:pPr>
            <a:r>
              <a:rPr lang="en-US" altLang="zh-CN" sz="2800" dirty="0" smtClean="0"/>
              <a:t>Python reads each </a:t>
            </a:r>
            <a:r>
              <a:rPr lang="en-US" altLang="zh-CN" sz="2800" dirty="0"/>
              <a:t>line through the newline and includes the newline as the last character in </a:t>
            </a:r>
            <a:r>
              <a:rPr lang="en-US" altLang="zh-CN" sz="2800" dirty="0" smtClean="0"/>
              <a:t>the line </a:t>
            </a:r>
            <a:r>
              <a:rPr lang="en-US" altLang="zh-CN" sz="2800" dirty="0"/>
              <a:t>variable for each iteration of the for </a:t>
            </a:r>
            <a:r>
              <a:rPr lang="en-US" altLang="zh-CN" sz="2800" dirty="0" smtClean="0"/>
              <a:t>loop</a:t>
            </a:r>
          </a:p>
          <a:p>
            <a:pPr marL="360000" indent="-216000" algn="just">
              <a:spcBef>
                <a:spcPts val="600"/>
              </a:spcBef>
            </a:pPr>
            <a:r>
              <a:rPr lang="en-US" altLang="zh-CN" sz="2800" dirty="0"/>
              <a:t>Because the for loop reads the data one line at a time, it can efficiently read and count the lines in very large files without running out of main memory to store the data.</a:t>
            </a:r>
            <a:endParaRPr lang="en-US" sz="2800" dirty="0">
              <a:sym typeface="Cabin"/>
            </a:endParaRPr>
          </a:p>
        </p:txBody>
      </p:sp>
      <p:sp>
        <p:nvSpPr>
          <p:cNvPr id="296" name="Shape 296"/>
          <p:cNvSpPr txBox="1"/>
          <p:nvPr/>
        </p:nvSpPr>
        <p:spPr>
          <a:xfrm>
            <a:off x="8845300" y="2819350"/>
            <a:ext cx="69312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smtClean="0">
                <a:solidFill>
                  <a:schemeClr val="lt1"/>
                </a:solidFill>
                <a:latin typeface="Courier"/>
                <a:ea typeface="Courier"/>
                <a:cs typeface="Courier"/>
                <a:sym typeface="Courier New"/>
              </a:rPr>
              <a:t>'Line </a:t>
            </a:r>
            <a:r>
              <a:rPr lang="en-US" sz="3000" i="0" u="none" strike="noStrike" cap="none" dirty="0">
                <a:solidFill>
                  <a:schemeClr val="lt1"/>
                </a:solidFill>
                <a:latin typeface="Courier"/>
                <a:ea typeface="Courier"/>
                <a:cs typeface="Courier"/>
                <a:sym typeface="Courier New"/>
              </a:rPr>
              <a:t>Count:', </a:t>
            </a:r>
            <a:r>
              <a:rPr lang="en-US" sz="3000" i="0" u="none" strike="noStrike" cap="none" dirty="0" smtClean="0">
                <a:solidFill>
                  <a:srgbClr val="FF7F00"/>
                </a:solidFill>
                <a:latin typeface="Courier"/>
                <a:ea typeface="Courier"/>
                <a:cs typeface="Courier"/>
                <a:sym typeface="Courier New"/>
              </a:rPr>
              <a:t>count</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python </a:t>
            </a:r>
            <a:r>
              <a:rPr lang="en-US" sz="3000" i="0" u="none" strike="noStrike" cap="none" dirty="0" err="1">
                <a:solidFill>
                  <a:srgbClr val="00FF00"/>
                </a:solidFill>
                <a:latin typeface="Courier"/>
                <a:ea typeface="Courier"/>
                <a:cs typeface="Courier"/>
                <a:sym typeface="Courier New"/>
              </a:rPr>
              <a:t>open.py</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Line Count: 132045</a:t>
            </a:r>
          </a:p>
        </p:txBody>
      </p:sp>
      <p:sp>
        <p:nvSpPr>
          <p:cNvPr id="2" name="矩形 1"/>
          <p:cNvSpPr/>
          <p:nvPr/>
        </p:nvSpPr>
        <p:spPr>
          <a:xfrm>
            <a:off x="6871498" y="2234575"/>
            <a:ext cx="8905002" cy="584775"/>
          </a:xfrm>
          <a:prstGeom prst="rect">
            <a:avLst/>
          </a:prstGeom>
        </p:spPr>
        <p:txBody>
          <a:bodyPr wrap="none">
            <a:spAutoFit/>
          </a:bodyPr>
          <a:lstStyle/>
          <a:p>
            <a:pPr lvl="0" algn="just">
              <a:buClr>
                <a:srgbClr val="FF7F00"/>
              </a:buClr>
              <a:buSzPct val="100000"/>
            </a:pPr>
            <a:r>
              <a:rPr lang="en-US" altLang="zh-CN" sz="3200" dirty="0">
                <a:solidFill>
                  <a:srgbClr val="FF7F00"/>
                </a:solidFill>
                <a:latin typeface="Arial" charset="0"/>
                <a:ea typeface="Arial" charset="0"/>
                <a:cs typeface="Arial" charset="0"/>
                <a:sym typeface="Cabin"/>
              </a:rPr>
              <a:t>Count</a:t>
            </a:r>
            <a:r>
              <a:rPr lang="en-US" altLang="zh-CN" sz="3200" dirty="0">
                <a:solidFill>
                  <a:schemeClr val="lt1"/>
                </a:solidFill>
                <a:latin typeface="Arial" charset="0"/>
                <a:ea typeface="Arial" charset="0"/>
                <a:cs typeface="Arial" charset="0"/>
                <a:sym typeface="Cabin"/>
              </a:rPr>
              <a:t> the lines and print out the number of lines</a:t>
            </a:r>
          </a:p>
        </p:txBody>
      </p:sp>
    </p:spTree>
    <p:extLst>
      <p:ext uri="{BB962C8B-B14F-4D97-AF65-F5344CB8AC3E}">
        <p14:creationId xmlns:p14="http://schemas.microsoft.com/office/powerpoint/2010/main" val="3606746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Reading the *Whole* File</a:t>
            </a:r>
          </a:p>
        </p:txBody>
      </p:sp>
      <p:sp>
        <p:nvSpPr>
          <p:cNvPr id="302" name="Shape 302"/>
          <p:cNvSpPr txBox="1">
            <a:spLocks noGrp="1"/>
          </p:cNvSpPr>
          <p:nvPr>
            <p:ph type="body" idx="1"/>
          </p:nvPr>
        </p:nvSpPr>
        <p:spPr>
          <a:xfrm>
            <a:off x="211756" y="2921134"/>
            <a:ext cx="6891021" cy="5106335"/>
          </a:xfrm>
          <a:prstGeom prst="rect">
            <a:avLst/>
          </a:prstGeom>
          <a:noFill/>
          <a:ln>
            <a:noFill/>
          </a:ln>
        </p:spPr>
        <p:txBody>
          <a:bodyPr lIns="38100" tIns="38100" rIns="38100" bIns="38100" anchor="ctr" anchorCtr="0">
            <a:noAutofit/>
          </a:bodyPr>
          <a:lstStyle/>
          <a:p>
            <a:pPr marL="390906" lvl="0" indent="0" algn="just">
              <a:spcBef>
                <a:spcPts val="0"/>
              </a:spcBef>
              <a:buSzPct val="100000"/>
              <a:buNone/>
            </a:pPr>
            <a:r>
              <a:rPr lang="en-US" altLang="zh-CN" dirty="0"/>
              <a:t>If </a:t>
            </a:r>
            <a:r>
              <a:rPr lang="en-US" altLang="zh-CN" dirty="0" smtClean="0"/>
              <a:t>we </a:t>
            </a:r>
            <a:r>
              <a:rPr lang="en-US" altLang="zh-CN" dirty="0"/>
              <a:t>know the file is relatively small compared to the size of your main </a:t>
            </a:r>
            <a:r>
              <a:rPr lang="en-US" altLang="zh-CN" dirty="0" smtClean="0"/>
              <a:t>memory, </a:t>
            </a:r>
            <a:r>
              <a:rPr lang="en-US" u="none" strike="noStrike" cap="none" dirty="0" smtClean="0">
                <a:solidFill>
                  <a:schemeClr val="lt1"/>
                </a:solidFill>
                <a:latin typeface="Arial" charset="0"/>
                <a:ea typeface="Arial" charset="0"/>
                <a:cs typeface="Arial" charset="0"/>
                <a:sym typeface="Cabin"/>
              </a:rPr>
              <a:t>we </a:t>
            </a:r>
            <a:r>
              <a:rPr lang="en-US" u="none" strike="noStrike" cap="none" dirty="0">
                <a:solidFill>
                  <a:schemeClr val="lt1"/>
                </a:solidFill>
                <a:latin typeface="Arial" charset="0"/>
                <a:ea typeface="Arial" charset="0"/>
                <a:cs typeface="Arial" charset="0"/>
                <a:sym typeface="Cabin"/>
              </a:rPr>
              <a:t>can </a:t>
            </a:r>
            <a:r>
              <a:rPr lang="en-US" u="none" strike="noStrike" cap="none" dirty="0">
                <a:solidFill>
                  <a:srgbClr val="FF7F00"/>
                </a:solidFill>
                <a:latin typeface="Arial" charset="0"/>
                <a:ea typeface="Arial" charset="0"/>
                <a:cs typeface="Arial" charset="0"/>
                <a:sym typeface="Cabin"/>
              </a:rPr>
              <a:t>read</a:t>
            </a:r>
            <a:r>
              <a:rPr lang="en-US" u="none" strike="noStrike" cap="none" dirty="0">
                <a:solidFill>
                  <a:schemeClr val="lt1"/>
                </a:solidFill>
                <a:latin typeface="Arial" charset="0"/>
                <a:ea typeface="Arial" charset="0"/>
                <a:cs typeface="Arial" charset="0"/>
                <a:sym typeface="Cabin"/>
              </a:rPr>
              <a:t> the whole file (newlines and all) into a </a:t>
            </a:r>
            <a:r>
              <a:rPr lang="en-US" u="none" strike="noStrike" cap="none" dirty="0">
                <a:solidFill>
                  <a:srgbClr val="00FFFF"/>
                </a:solidFill>
                <a:latin typeface="Arial" charset="0"/>
                <a:ea typeface="Arial" charset="0"/>
                <a:cs typeface="Arial" charset="0"/>
                <a:sym typeface="Cabin"/>
              </a:rPr>
              <a:t>single </a:t>
            </a:r>
            <a:r>
              <a:rPr lang="en-US" u="none" strike="noStrike" cap="none" dirty="0" smtClean="0">
                <a:solidFill>
                  <a:srgbClr val="00FFFF"/>
                </a:solidFill>
                <a:latin typeface="Arial" charset="0"/>
                <a:ea typeface="Arial" charset="0"/>
                <a:cs typeface="Arial" charset="0"/>
                <a:sym typeface="Cabin"/>
              </a:rPr>
              <a:t>string </a:t>
            </a:r>
            <a:r>
              <a:rPr lang="en-US" altLang="zh-CN" dirty="0"/>
              <a:t>using the read method on the file handle</a:t>
            </a:r>
            <a:endParaRPr lang="en-US" u="none" strike="noStrike" cap="none" dirty="0">
              <a:solidFill>
                <a:srgbClr val="00FFFF"/>
              </a:solidFill>
              <a:latin typeface="Arial" charset="0"/>
              <a:ea typeface="Arial" charset="0"/>
              <a:cs typeface="Arial" charset="0"/>
              <a:sym typeface="Cabin"/>
            </a:endParaRPr>
          </a:p>
        </p:txBody>
      </p:sp>
      <p:sp>
        <p:nvSpPr>
          <p:cNvPr id="303" name="Shape 303"/>
          <p:cNvSpPr txBox="1"/>
          <p:nvPr/>
        </p:nvSpPr>
        <p:spPr>
          <a:xfrm>
            <a:off x="7642380" y="2786979"/>
            <a:ext cx="8280600" cy="346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a:t>
            </a:r>
            <a:r>
              <a:rPr lang="en-US" sz="3000" i="0" u="none" strike="noStrike" cap="none" dirty="0">
                <a:solidFill>
                  <a:schemeClr val="lt1"/>
                </a:solidFill>
                <a:latin typeface="Courier"/>
                <a:ea typeface="Courier"/>
                <a:cs typeface="Courier"/>
                <a:sym typeface="Courier New"/>
              </a:rPr>
              <a:t>&gt;&gt;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mbox-short.txt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err="1">
                <a:solidFill>
                  <a:srgbClr val="FF7F00"/>
                </a:solidFill>
                <a:latin typeface="Courier"/>
                <a:ea typeface="Courier"/>
                <a:cs typeface="Courier"/>
                <a:sym typeface="Courier New"/>
              </a:rPr>
              <a:t>.read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smtClean="0">
                <a:solidFill>
                  <a:srgbClr val="FF00FF"/>
                </a:solidFill>
                <a:latin typeface="Courier"/>
                <a:ea typeface="Courier"/>
                <a:cs typeface="Courier"/>
                <a:sym typeface="Courier New"/>
              </a:rPr>
              <a:t>len</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err="1" smtClean="0">
                <a:solidFill>
                  <a:srgbClr val="00FFFF"/>
                </a:solidFill>
                <a:latin typeface="Courier"/>
                <a:ea typeface="Courier"/>
                <a:cs typeface="Courier"/>
                <a:sym typeface="Courier New"/>
              </a:rPr>
              <a:t>inp</a:t>
            </a:r>
            <a:r>
              <a:rPr lang="en-US" sz="3000" i="0" u="none" strike="noStrike" cap="none" dirty="0" smtClean="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94626</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smtClean="0">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[:20</a:t>
            </a:r>
            <a:r>
              <a:rPr lang="en-US" sz="3000" i="0" u="none" strike="noStrike" cap="none" dirty="0" smtClean="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From </a:t>
            </a:r>
            <a:r>
              <a:rPr lang="en-US" sz="3000" i="0" u="none" strike="noStrike" cap="none" dirty="0" err="1" smtClean="0">
                <a:solidFill>
                  <a:schemeClr val="lt1"/>
                </a:solidFill>
                <a:latin typeface="Courier"/>
                <a:ea typeface="Courier"/>
                <a:cs typeface="Courier"/>
                <a:sym typeface="Courier New"/>
              </a:rPr>
              <a:t>stephen.marquar</a:t>
            </a:r>
            <a:endParaRPr lang="en-US" sz="3000" i="0" u="none" strike="noStrike" cap="none" dirty="0">
              <a:solidFill>
                <a:schemeClr val="lt1"/>
              </a:solidFill>
              <a:latin typeface="Courier"/>
              <a:ea typeface="Courier"/>
              <a:cs typeface="Courier"/>
              <a:sym typeface="Courier New"/>
            </a:endParaRPr>
          </a:p>
        </p:txBody>
      </p:sp>
      <p:sp>
        <p:nvSpPr>
          <p:cNvPr id="2" name="矩形 1"/>
          <p:cNvSpPr/>
          <p:nvPr/>
        </p:nvSpPr>
        <p:spPr>
          <a:xfrm>
            <a:off x="7548922" y="6498758"/>
            <a:ext cx="8374058" cy="2246769"/>
          </a:xfrm>
          <a:prstGeom prst="rect">
            <a:avLst/>
          </a:prstGeom>
        </p:spPr>
        <p:txBody>
          <a:bodyPr wrap="square">
            <a:spAutoFit/>
          </a:bodyPr>
          <a:lstStyle/>
          <a:p>
            <a:pPr algn="just"/>
            <a:r>
              <a:rPr lang="en-US" altLang="zh-CN" sz="2800" dirty="0" smtClean="0">
                <a:solidFill>
                  <a:schemeClr val="bg1"/>
                </a:solidFill>
                <a:latin typeface="+mn-lt"/>
              </a:rPr>
              <a:t>In this example, the entire contents (all 94,626 characters) of the file </a:t>
            </a:r>
            <a:r>
              <a:rPr lang="en-US" altLang="zh-CN" sz="2800" i="1" dirty="0" smtClean="0">
                <a:solidFill>
                  <a:schemeClr val="bg1"/>
                </a:solidFill>
                <a:latin typeface="+mn-lt"/>
              </a:rPr>
              <a:t>mbox-short.txt </a:t>
            </a:r>
            <a:r>
              <a:rPr lang="en-US" altLang="zh-CN" sz="2800" dirty="0" smtClean="0">
                <a:solidFill>
                  <a:schemeClr val="bg1"/>
                </a:solidFill>
                <a:latin typeface="+mn-lt"/>
              </a:rPr>
              <a:t>are read directly into the variable </a:t>
            </a:r>
            <a:r>
              <a:rPr lang="en-US" altLang="zh-CN" sz="2800" dirty="0" err="1" smtClean="0">
                <a:solidFill>
                  <a:schemeClr val="bg1"/>
                </a:solidFill>
                <a:latin typeface="+mn-lt"/>
              </a:rPr>
              <a:t>inp</a:t>
            </a:r>
            <a:r>
              <a:rPr lang="en-US" altLang="zh-CN" sz="2800" dirty="0" smtClean="0">
                <a:solidFill>
                  <a:schemeClr val="bg1"/>
                </a:solidFill>
                <a:latin typeface="+mn-lt"/>
              </a:rPr>
              <a:t>. We use string slicing to print out the first 20 characters of the string data stored in </a:t>
            </a:r>
            <a:r>
              <a:rPr lang="en-US" altLang="zh-CN" sz="2800" dirty="0" err="1" smtClean="0">
                <a:solidFill>
                  <a:schemeClr val="bg1"/>
                </a:solidFill>
                <a:latin typeface="+mn-lt"/>
              </a:rPr>
              <a:t>inp</a:t>
            </a:r>
            <a:endParaRPr lang="zh-CN" altLang="en-US" sz="2800" dirty="0">
              <a:solidFill>
                <a:schemeClr val="bg1"/>
              </a:solidFill>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Reading the *Whole* File</a:t>
            </a:r>
          </a:p>
        </p:txBody>
      </p:sp>
      <p:sp>
        <p:nvSpPr>
          <p:cNvPr id="302" name="Shape 302"/>
          <p:cNvSpPr txBox="1">
            <a:spLocks noGrp="1"/>
          </p:cNvSpPr>
          <p:nvPr>
            <p:ph type="body" idx="1"/>
          </p:nvPr>
        </p:nvSpPr>
        <p:spPr>
          <a:xfrm>
            <a:off x="211756" y="2921134"/>
            <a:ext cx="7267073" cy="6001485"/>
          </a:xfrm>
          <a:prstGeom prst="rect">
            <a:avLst/>
          </a:prstGeom>
          <a:noFill/>
          <a:ln>
            <a:noFill/>
          </a:ln>
        </p:spPr>
        <p:txBody>
          <a:bodyPr lIns="38100" tIns="38100" rIns="38100" bIns="38100" anchor="ctr" anchorCtr="0">
            <a:noAutofit/>
          </a:bodyPr>
          <a:lstStyle/>
          <a:p>
            <a:pPr marL="674706" indent="-457200" algn="just">
              <a:buFont typeface="Wingdings" panose="05000000000000000000" pitchFamily="2" charset="2"/>
              <a:buChar char="l"/>
            </a:pPr>
            <a:r>
              <a:rPr lang="en-US" altLang="zh-CN" sz="2800" dirty="0"/>
              <a:t>When the file is read in this manner, all the characters including all of the </a:t>
            </a:r>
            <a:r>
              <a:rPr lang="en-US" altLang="zh-CN" sz="2800" dirty="0" smtClean="0"/>
              <a:t>lines and </a:t>
            </a:r>
            <a:r>
              <a:rPr lang="en-US" altLang="zh-CN" sz="2800" dirty="0"/>
              <a:t>newline characters are one big string in the variable </a:t>
            </a:r>
            <a:r>
              <a:rPr lang="en-US" altLang="zh-CN" sz="2800" dirty="0" err="1"/>
              <a:t>inp</a:t>
            </a:r>
            <a:r>
              <a:rPr lang="en-US" altLang="zh-CN" sz="2800" dirty="0"/>
              <a:t>. </a:t>
            </a:r>
          </a:p>
          <a:p>
            <a:pPr marL="674706" indent="-457200" algn="just">
              <a:buFont typeface="Wingdings" panose="05000000000000000000" pitchFamily="2" charset="2"/>
              <a:buChar char="l"/>
            </a:pPr>
            <a:r>
              <a:rPr lang="en-US" altLang="zh-CN" sz="2800" dirty="0" smtClean="0"/>
              <a:t>Remember </a:t>
            </a:r>
            <a:r>
              <a:rPr lang="en-US" altLang="zh-CN" sz="2800" dirty="0"/>
              <a:t>that this form of the open function should only be used if the file </a:t>
            </a:r>
            <a:r>
              <a:rPr lang="en-US" altLang="zh-CN" sz="2800" dirty="0" smtClean="0"/>
              <a:t>data will </a:t>
            </a:r>
            <a:r>
              <a:rPr lang="en-US" altLang="zh-CN" sz="2800" dirty="0"/>
              <a:t>fit comfortably in the </a:t>
            </a:r>
            <a:r>
              <a:rPr lang="en-US" altLang="zh-CN" sz="2800" dirty="0" smtClean="0"/>
              <a:t>main memory </a:t>
            </a:r>
            <a:r>
              <a:rPr lang="en-US" altLang="zh-CN" sz="2800" dirty="0"/>
              <a:t>of your computer. If the file is too </a:t>
            </a:r>
            <a:r>
              <a:rPr lang="en-US" altLang="zh-CN" sz="2800" dirty="0" smtClean="0"/>
              <a:t>large to </a:t>
            </a:r>
            <a:r>
              <a:rPr lang="en-US" altLang="zh-CN" sz="2800" dirty="0"/>
              <a:t>fit in main memory, you should write your program to read the file in </a:t>
            </a:r>
            <a:r>
              <a:rPr lang="en-US" altLang="zh-CN" sz="2800" dirty="0" smtClean="0"/>
              <a:t>chunks using </a:t>
            </a:r>
            <a:r>
              <a:rPr lang="en-US" altLang="zh-CN" sz="2800" dirty="0"/>
              <a:t>a for or while loop</a:t>
            </a:r>
            <a:endParaRPr lang="en-US" sz="2800" u="none" strike="noStrike" cap="none" dirty="0">
              <a:solidFill>
                <a:srgbClr val="00FFFF"/>
              </a:solidFill>
              <a:latin typeface="Arial" charset="0"/>
              <a:ea typeface="Arial" charset="0"/>
              <a:cs typeface="Arial" charset="0"/>
              <a:sym typeface="Cabin"/>
            </a:endParaRPr>
          </a:p>
        </p:txBody>
      </p:sp>
      <p:sp>
        <p:nvSpPr>
          <p:cNvPr id="303" name="Shape 303"/>
          <p:cNvSpPr txBox="1"/>
          <p:nvPr/>
        </p:nvSpPr>
        <p:spPr>
          <a:xfrm>
            <a:off x="7844511" y="3643627"/>
            <a:ext cx="8280600" cy="346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a:t>
            </a:r>
            <a:r>
              <a:rPr lang="en-US" sz="3000" i="0" u="none" strike="noStrike" cap="none" dirty="0">
                <a:solidFill>
                  <a:schemeClr val="lt1"/>
                </a:solidFill>
                <a:latin typeface="Courier"/>
                <a:ea typeface="Courier"/>
                <a:cs typeface="Courier"/>
                <a:sym typeface="Courier New"/>
              </a:rPr>
              <a:t>&gt;&gt;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mbox-short.txt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err="1">
                <a:solidFill>
                  <a:srgbClr val="FF7F00"/>
                </a:solidFill>
                <a:latin typeface="Courier"/>
                <a:ea typeface="Courier"/>
                <a:cs typeface="Courier"/>
                <a:sym typeface="Courier New"/>
              </a:rPr>
              <a:t>.read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smtClean="0">
                <a:solidFill>
                  <a:srgbClr val="FF00FF"/>
                </a:solidFill>
                <a:latin typeface="Courier"/>
                <a:ea typeface="Courier"/>
                <a:cs typeface="Courier"/>
                <a:sym typeface="Courier New"/>
              </a:rPr>
              <a:t>len</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err="1" smtClean="0">
                <a:solidFill>
                  <a:srgbClr val="00FFFF"/>
                </a:solidFill>
                <a:latin typeface="Courier"/>
                <a:ea typeface="Courier"/>
                <a:cs typeface="Courier"/>
                <a:sym typeface="Courier New"/>
              </a:rPr>
              <a:t>inp</a:t>
            </a:r>
            <a:r>
              <a:rPr lang="en-US" sz="3000" i="0" u="none" strike="noStrike" cap="none" dirty="0" smtClean="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94626</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smtClean="0">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[:20</a:t>
            </a:r>
            <a:r>
              <a:rPr lang="en-US" sz="3000" i="0" u="none" strike="noStrike" cap="none" dirty="0" smtClean="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From </a:t>
            </a:r>
            <a:r>
              <a:rPr lang="en-US" sz="3000" i="0" u="none" strike="noStrike" cap="none" dirty="0" err="1" smtClean="0">
                <a:solidFill>
                  <a:schemeClr val="lt1"/>
                </a:solidFill>
                <a:latin typeface="Courier"/>
                <a:ea typeface="Courier"/>
                <a:cs typeface="Courier"/>
                <a:sym typeface="Courier New"/>
              </a:rPr>
              <a:t>stephen.marquar</a:t>
            </a:r>
            <a:endParaRPr lang="en-US" sz="3000" i="0" u="none" strike="noStrike" cap="none" dirty="0">
              <a:solidFill>
                <a:schemeClr val="lt1"/>
              </a:solidFill>
              <a:latin typeface="Courier"/>
              <a:ea typeface="Courier"/>
              <a:cs typeface="Courier"/>
              <a:sym typeface="Courier New"/>
            </a:endParaRPr>
          </a:p>
        </p:txBody>
      </p:sp>
    </p:spTree>
    <p:extLst>
      <p:ext uri="{BB962C8B-B14F-4D97-AF65-F5344CB8AC3E}">
        <p14:creationId xmlns:p14="http://schemas.microsoft.com/office/powerpoint/2010/main" val="247335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Searching Through a File</a:t>
            </a:r>
          </a:p>
        </p:txBody>
      </p:sp>
      <p:sp>
        <p:nvSpPr>
          <p:cNvPr id="309" name="Shape 309"/>
          <p:cNvSpPr txBox="1">
            <a:spLocks noGrp="1"/>
          </p:cNvSpPr>
          <p:nvPr>
            <p:ph type="body" idx="1"/>
          </p:nvPr>
        </p:nvSpPr>
        <p:spPr>
          <a:xfrm>
            <a:off x="173922" y="3161700"/>
            <a:ext cx="7875603" cy="5250079"/>
          </a:xfrm>
          <a:prstGeom prst="rect">
            <a:avLst/>
          </a:prstGeom>
          <a:noFill/>
          <a:ln>
            <a:noFill/>
          </a:ln>
        </p:spPr>
        <p:txBody>
          <a:bodyPr lIns="38100" tIns="38100" rIns="38100" bIns="38100" anchor="ctr" anchorCtr="0">
            <a:noAutofit/>
          </a:bodyPr>
          <a:lstStyle/>
          <a:p>
            <a:pPr marL="360000" indent="-216000" algn="just">
              <a:spcBef>
                <a:spcPts val="600"/>
              </a:spcBef>
            </a:pPr>
            <a:r>
              <a:rPr lang="en-US" altLang="zh-CN" dirty="0"/>
              <a:t>When you are searching through data in a </a:t>
            </a:r>
            <a:r>
              <a:rPr lang="en-US" altLang="zh-CN" dirty="0" smtClean="0"/>
              <a:t>file,</a:t>
            </a:r>
            <a:r>
              <a:rPr lang="en-US" altLang="zh-CN" dirty="0"/>
              <a:t> We can combine the pattern for reading a file with </a:t>
            </a:r>
            <a:r>
              <a:rPr lang="en-US" altLang="zh-CN" dirty="0" smtClean="0"/>
              <a:t>string methods </a:t>
            </a:r>
            <a:r>
              <a:rPr lang="en-US" altLang="zh-CN" dirty="0"/>
              <a:t>to build simple </a:t>
            </a:r>
            <a:r>
              <a:rPr lang="en-US" altLang="zh-CN" dirty="0" smtClean="0"/>
              <a:t>search mechanisms</a:t>
            </a:r>
            <a:endParaRPr lang="en-US" altLang="zh-CN" sz="3400" dirty="0">
              <a:solidFill>
                <a:schemeClr val="lt1"/>
              </a:solidFill>
              <a:latin typeface="Arial" charset="0"/>
              <a:cs typeface="Arial" charset="0"/>
              <a:sym typeface="Cabin"/>
            </a:endParaRPr>
          </a:p>
          <a:p>
            <a:pPr marL="360000" indent="-216000" algn="just">
              <a:spcBef>
                <a:spcPts val="600"/>
              </a:spcBef>
            </a:pPr>
            <a:r>
              <a:rPr lang="en-US" sz="3400" u="none" strike="noStrike" cap="none" dirty="0" smtClean="0">
                <a:solidFill>
                  <a:schemeClr val="lt1"/>
                </a:solidFill>
                <a:latin typeface="Arial" charset="0"/>
                <a:ea typeface="Arial" charset="0"/>
                <a:cs typeface="Arial" charset="0"/>
                <a:sym typeface="Cabin"/>
              </a:rPr>
              <a:t>We </a:t>
            </a:r>
            <a:r>
              <a:rPr lang="en-US" sz="3400" u="none" strike="noStrike" cap="none" dirty="0">
                <a:solidFill>
                  <a:schemeClr val="lt1"/>
                </a:solidFill>
                <a:latin typeface="Arial" charset="0"/>
                <a:ea typeface="Arial" charset="0"/>
                <a:cs typeface="Arial" charset="0"/>
                <a:sym typeface="Cabin"/>
              </a:rPr>
              <a:t>can put an </a:t>
            </a:r>
            <a:r>
              <a:rPr lang="en-US" sz="3400" u="none" strike="noStrike" cap="none" dirty="0">
                <a:solidFill>
                  <a:srgbClr val="FFFF00"/>
                </a:solidFill>
                <a:latin typeface="Arial" charset="0"/>
                <a:ea typeface="Arial" charset="0"/>
                <a:cs typeface="Arial" charset="0"/>
                <a:sym typeface="Cabin"/>
              </a:rPr>
              <a:t>if </a:t>
            </a:r>
            <a:r>
              <a:rPr lang="en-US" sz="3400" u="none" strike="noStrike" cap="none" dirty="0">
                <a:solidFill>
                  <a:schemeClr val="lt1"/>
                </a:solidFill>
                <a:latin typeface="Arial" charset="0"/>
                <a:ea typeface="Arial" charset="0"/>
                <a:cs typeface="Arial" charset="0"/>
                <a:sym typeface="Cabin"/>
              </a:rPr>
              <a:t>statement in our </a:t>
            </a:r>
            <a:r>
              <a:rPr lang="en-US" sz="3400" u="none" strike="noStrike" cap="none" dirty="0">
                <a:solidFill>
                  <a:srgbClr val="FFFF00"/>
                </a:solidFill>
                <a:latin typeface="Arial" charset="0"/>
                <a:ea typeface="Arial" charset="0"/>
                <a:cs typeface="Arial" charset="0"/>
                <a:sym typeface="Cabin"/>
              </a:rPr>
              <a:t>for</a:t>
            </a:r>
            <a:r>
              <a:rPr lang="en-US" sz="3400" u="none" strike="noStrike" cap="none" dirty="0">
                <a:solidFill>
                  <a:schemeClr val="lt1"/>
                </a:solidFill>
                <a:latin typeface="Arial" charset="0"/>
                <a:ea typeface="Arial" charset="0"/>
                <a:cs typeface="Arial" charset="0"/>
                <a:sym typeface="Cabin"/>
              </a:rPr>
              <a:t> loop to only print lines that meet some criteria</a:t>
            </a:r>
          </a:p>
        </p:txBody>
      </p:sp>
      <p:sp>
        <p:nvSpPr>
          <p:cNvPr id="310" name="Shape 310"/>
          <p:cNvSpPr txBox="1"/>
          <p:nvPr/>
        </p:nvSpPr>
        <p:spPr>
          <a:xfrm>
            <a:off x="8492287" y="3739216"/>
            <a:ext cx="7276200" cy="244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00FF"/>
                </a:solidFill>
                <a:latin typeface="Courier"/>
                <a:ea typeface="Courier"/>
                <a:cs typeface="Courier"/>
                <a:sym typeface="Courier New"/>
              </a:rPr>
              <a:t>open</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mbox-short.txt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line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if</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line</a:t>
            </a:r>
            <a:r>
              <a:rPr lang="en-US" sz="2800" i="0" u="none" strike="noStrike" cap="none" dirty="0" err="1">
                <a:solidFill>
                  <a:srgbClr val="FF00FF"/>
                </a:solidFill>
                <a:latin typeface="Courier"/>
                <a:ea typeface="Courier"/>
                <a:cs typeface="Courier"/>
                <a:sym typeface="Courier New"/>
              </a:rPr>
              <a:t>.startswith</a:t>
            </a:r>
            <a:r>
              <a:rPr lang="en-US" sz="28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dirty="0">
                <a:solidFill>
                  <a:schemeClr val="lt1"/>
                </a:solidFill>
                <a:latin typeface="Courier"/>
                <a:ea typeface="Courier"/>
                <a:cs typeface="Courier"/>
                <a:sym typeface="Courier New"/>
              </a:rPr>
              <a:t>    </a:t>
            </a:r>
            <a:r>
              <a:rPr lang="en-US" sz="2800" i="0" u="none" strike="noStrike" cap="none" dirty="0" smtClean="0">
                <a:solidFill>
                  <a:srgbClr val="FFFF00"/>
                </a:solidFill>
                <a:latin typeface="Courier"/>
                <a:ea typeface="Courier"/>
                <a:cs typeface="Courier"/>
                <a:sym typeface="Courier New"/>
              </a:rPr>
              <a:t>print</a:t>
            </a:r>
            <a:r>
              <a:rPr lang="en-US" sz="2800" dirty="0" smtClean="0">
                <a:solidFill>
                  <a:schemeClr val="lt1"/>
                </a:solidFill>
                <a:latin typeface="Courier"/>
                <a:ea typeface="Courier"/>
                <a:cs typeface="Courier"/>
                <a:sym typeface="Courier New"/>
              </a:rPr>
              <a:t>(</a:t>
            </a:r>
            <a:r>
              <a:rPr lang="en-US" sz="2800" i="0" u="none" strike="noStrike" cap="none" dirty="0" smtClean="0">
                <a:solidFill>
                  <a:srgbClr val="00FF00"/>
                </a:solidFill>
                <a:latin typeface="Courier"/>
                <a:ea typeface="Courier"/>
                <a:cs typeface="Courier"/>
                <a:sym typeface="Courier New"/>
              </a:rPr>
              <a:t>line</a:t>
            </a:r>
            <a:r>
              <a:rPr lang="en-US" sz="2800" i="0" u="none" strike="noStrike" cap="none" dirty="0" smtClean="0">
                <a:solidFill>
                  <a:schemeClr val="bg1"/>
                </a:solidFill>
                <a:latin typeface="Courier"/>
                <a:ea typeface="Courier"/>
                <a:cs typeface="Courier"/>
                <a:sym typeface="Courier New"/>
              </a:rPr>
              <a:t>)</a:t>
            </a:r>
            <a:endParaRPr lang="en-US" sz="2800" i="0" u="none" strike="noStrike" cap="none" dirty="0">
              <a:solidFill>
                <a:schemeClr val="bg1"/>
              </a:solidFill>
              <a:latin typeface="Courier"/>
              <a:ea typeface="Courier"/>
              <a:cs typeface="Courier"/>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155700" y="472075"/>
            <a:ext cx="13247638" cy="1750191"/>
          </a:xfrm>
          <a:prstGeom prst="rect">
            <a:avLst/>
          </a:prstGeom>
          <a:noFill/>
          <a:ln>
            <a:noFill/>
          </a:ln>
        </p:spPr>
        <p:txBody>
          <a:bodyPr lIns="38100" tIns="38100" rIns="38100" bIns="38100" anchor="ctr" anchorCtr="0">
            <a:noAutofit/>
          </a:bodyPr>
          <a:lstStyle/>
          <a:p>
            <a:pPr lvl="0">
              <a:buClr>
                <a:schemeClr val="lt1"/>
              </a:buClr>
              <a:buSzPct val="25000"/>
            </a:pPr>
            <a:r>
              <a:rPr lang="en-US" altLang="zh-CN" sz="7600" dirty="0">
                <a:solidFill>
                  <a:srgbClr val="FFD966"/>
                </a:solidFill>
                <a:latin typeface="Arial" charset="0"/>
                <a:ea typeface="Arial" charset="0"/>
                <a:cs typeface="Arial" charset="0"/>
                <a:sym typeface="Cabin"/>
              </a:rPr>
              <a:t>Searching Through a File</a:t>
            </a:r>
            <a:endParaRPr lang="en-US" sz="7600" u="none" strike="noStrike" cap="none" dirty="0">
              <a:solidFill>
                <a:srgbClr val="FFD966"/>
              </a:solidFill>
              <a:latin typeface="Arial" charset="0"/>
              <a:ea typeface="Arial" charset="0"/>
              <a:cs typeface="Arial" charset="0"/>
              <a:sym typeface="Cabin"/>
            </a:endParaRPr>
          </a:p>
        </p:txBody>
      </p:sp>
      <p:sp>
        <p:nvSpPr>
          <p:cNvPr id="316" name="Shape 316"/>
          <p:cNvSpPr txBox="1"/>
          <p:nvPr/>
        </p:nvSpPr>
        <p:spPr>
          <a:xfrm>
            <a:off x="1246825" y="3253025"/>
            <a:ext cx="5270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What are all these blank lines doing here?</a:t>
            </a:r>
          </a:p>
        </p:txBody>
      </p:sp>
      <p:sp>
        <p:nvSpPr>
          <p:cNvPr id="317" name="Shape 317"/>
          <p:cNvSpPr txBox="1"/>
          <p:nvPr/>
        </p:nvSpPr>
        <p:spPr>
          <a:xfrm>
            <a:off x="7594600" y="2895600"/>
            <a:ext cx="8128000" cy="4524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5" name="Shape 325"/>
          <p:cNvSpPr txBox="1">
            <a:spLocks noGrp="1"/>
          </p:cNvSpPr>
          <p:nvPr>
            <p:ph type="body" idx="1"/>
          </p:nvPr>
        </p:nvSpPr>
        <p:spPr>
          <a:xfrm>
            <a:off x="1155700" y="2603500"/>
            <a:ext cx="5407024" cy="57023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n-US" sz="3400" dirty="0">
                <a:solidFill>
                  <a:schemeClr val="lt1"/>
                </a:solidFill>
                <a:latin typeface="Arial" charset="0"/>
                <a:ea typeface="Arial" charset="0"/>
                <a:cs typeface="Arial" charset="0"/>
                <a:sym typeface="Cabin"/>
              </a:rPr>
              <a:t>Each </a:t>
            </a:r>
            <a:r>
              <a:rPr lang="en-US" sz="3400" dirty="0">
                <a:solidFill>
                  <a:schemeClr val="bg1"/>
                </a:solidFill>
                <a:latin typeface="Arial" charset="0"/>
                <a:ea typeface="Arial" charset="0"/>
                <a:cs typeface="Arial" charset="0"/>
                <a:sym typeface="Cabin"/>
              </a:rPr>
              <a:t>line</a:t>
            </a:r>
            <a:r>
              <a:rPr lang="en-US" sz="3400" dirty="0">
                <a:solidFill>
                  <a:schemeClr val="lt1"/>
                </a:solidFill>
                <a:latin typeface="Arial" charset="0"/>
                <a:ea typeface="Arial" charset="0"/>
                <a:cs typeface="Arial" charset="0"/>
                <a:sym typeface="Cabin"/>
              </a:rPr>
              <a:t> from the file has a </a:t>
            </a:r>
            <a:r>
              <a:rPr lang="en-US" sz="3400" dirty="0">
                <a:solidFill>
                  <a:srgbClr val="00FF00"/>
                </a:solidFill>
                <a:latin typeface="Arial" charset="0"/>
                <a:ea typeface="Arial" charset="0"/>
                <a:cs typeface="Arial" charset="0"/>
                <a:sym typeface="Cabin"/>
              </a:rPr>
              <a:t>newline</a:t>
            </a:r>
            <a:r>
              <a:rPr lang="en-US" sz="3400" dirty="0">
                <a:solidFill>
                  <a:schemeClr val="lt1"/>
                </a:solidFill>
                <a:latin typeface="Arial" charset="0"/>
                <a:ea typeface="Arial" charset="0"/>
                <a:cs typeface="Arial" charset="0"/>
                <a:sym typeface="Cabin"/>
              </a:rPr>
              <a:t> at the end</a:t>
            </a:r>
          </a:p>
          <a:p>
            <a:pPr marL="457200" marR="0" lvl="0" indent="-444500" algn="l" rtl="0">
              <a:lnSpc>
                <a:spcPct val="100000"/>
              </a:lnSpc>
              <a:spcBef>
                <a:spcPts val="3500"/>
              </a:spcBef>
              <a:spcAft>
                <a:spcPts val="1000"/>
              </a:spcAft>
              <a:buSzPct val="100000"/>
              <a:buFont typeface="Cabin"/>
            </a:pPr>
            <a:r>
              <a:rPr lang="en-US" sz="3400" dirty="0">
                <a:solidFill>
                  <a:schemeClr val="lt1"/>
                </a:solidFill>
                <a:latin typeface="Arial" charset="0"/>
                <a:ea typeface="Arial" charset="0"/>
                <a:cs typeface="Arial" charset="0"/>
                <a:sym typeface="Cabin"/>
              </a:rPr>
              <a:t>The </a:t>
            </a:r>
            <a:r>
              <a:rPr lang="en-US" sz="3400" dirty="0">
                <a:solidFill>
                  <a:srgbClr val="FFFF00"/>
                </a:solidFill>
                <a:latin typeface="Arial" charset="0"/>
                <a:ea typeface="Arial" charset="0"/>
                <a:cs typeface="Arial" charset="0"/>
                <a:sym typeface="Cabin"/>
              </a:rPr>
              <a:t>print</a:t>
            </a:r>
            <a:r>
              <a:rPr lang="en-US" sz="3400" dirty="0">
                <a:solidFill>
                  <a:schemeClr val="lt1"/>
                </a:solidFill>
                <a:latin typeface="Arial" charset="0"/>
                <a:ea typeface="Arial" charset="0"/>
                <a:cs typeface="Arial" charset="0"/>
                <a:sym typeface="Cabin"/>
              </a:rPr>
              <a:t> statement adds a </a:t>
            </a:r>
            <a:r>
              <a:rPr lang="en-US" sz="3400" dirty="0">
                <a:solidFill>
                  <a:srgbClr val="FFFF00"/>
                </a:solidFill>
                <a:latin typeface="Arial" charset="0"/>
                <a:ea typeface="Arial" charset="0"/>
                <a:cs typeface="Arial" charset="0"/>
                <a:sym typeface="Cabin"/>
              </a:rPr>
              <a:t>newline</a:t>
            </a:r>
            <a:r>
              <a:rPr lang="en-US" sz="3400" dirty="0">
                <a:solidFill>
                  <a:schemeClr val="lt1"/>
                </a:solidFill>
                <a:latin typeface="Arial" charset="0"/>
                <a:ea typeface="Arial" charset="0"/>
                <a:cs typeface="Arial" charset="0"/>
                <a:sym typeface="Cabin"/>
              </a:rPr>
              <a:t> to each line</a:t>
            </a:r>
          </a:p>
        </p:txBody>
      </p:sp>
      <p:sp>
        <p:nvSpPr>
          <p:cNvPr id="323" name="Shape 323"/>
          <p:cNvSpPr txBox="1"/>
          <p:nvPr/>
        </p:nvSpPr>
        <p:spPr>
          <a:xfrm>
            <a:off x="1292225" y="2813050"/>
            <a:ext cx="5270499" cy="1143000"/>
          </a:xfrm>
          <a:prstGeom prst="rect">
            <a:avLst/>
          </a:prstGeom>
          <a:noFill/>
          <a:ln>
            <a:noFill/>
          </a:ln>
        </p:spPr>
        <p:txBody>
          <a:bodyPr lIns="0" tIns="0" rIns="0" bIns="0" anchor="ctr" anchorCtr="0">
            <a:noAutofit/>
          </a:bodyPr>
          <a:lstStyle/>
          <a:p>
            <a:pPr marR="0" lvl="0" rtl="0">
              <a:lnSpc>
                <a:spcPct val="100000"/>
              </a:lnSpc>
              <a:spcBef>
                <a:spcPts val="0"/>
              </a:spcBef>
              <a:spcAft>
                <a:spcPts val="0"/>
              </a:spcAft>
              <a:buNone/>
            </a:pPr>
            <a:r>
              <a:rPr lang="en-US" sz="3600" u="none" strike="noStrike" cap="none">
                <a:solidFill>
                  <a:schemeClr val="lt1"/>
                </a:solidFill>
                <a:latin typeface="Arial" charset="0"/>
                <a:ea typeface="Arial" charset="0"/>
                <a:cs typeface="Arial" charset="0"/>
                <a:sym typeface="Cabin"/>
              </a:rPr>
              <a:t>What are all these blank lines doing here?</a:t>
            </a:r>
          </a:p>
        </p:txBody>
      </p:sp>
      <p:sp>
        <p:nvSpPr>
          <p:cNvPr id="324" name="Shape 324"/>
          <p:cNvSpPr txBox="1"/>
          <p:nvPr/>
        </p:nvSpPr>
        <p:spPr>
          <a:xfrm>
            <a:off x="7579425" y="2900800"/>
            <a:ext cx="8127900" cy="507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
        <p:nvSpPr>
          <p:cNvPr id="7" name="Shape 315"/>
          <p:cNvSpPr txBox="1">
            <a:spLocks noGrp="1"/>
          </p:cNvSpPr>
          <p:nvPr>
            <p:ph type="title"/>
          </p:nvPr>
        </p:nvSpPr>
        <p:spPr>
          <a:xfrm>
            <a:off x="1386706" y="298820"/>
            <a:ext cx="13247638" cy="1750191"/>
          </a:xfrm>
          <a:prstGeom prst="rect">
            <a:avLst/>
          </a:prstGeom>
          <a:noFill/>
          <a:ln>
            <a:noFill/>
          </a:ln>
        </p:spPr>
        <p:txBody>
          <a:bodyPr lIns="38100" tIns="38100" rIns="38100" bIns="38100" anchor="ctr" anchorCtr="0">
            <a:noAutofit/>
          </a:bodyPr>
          <a:lstStyle/>
          <a:p>
            <a:pPr lvl="0">
              <a:buClr>
                <a:schemeClr val="lt1"/>
              </a:buClr>
              <a:buSzPct val="25000"/>
            </a:pPr>
            <a:r>
              <a:rPr lang="en-US" altLang="zh-CN" sz="7600" dirty="0">
                <a:solidFill>
                  <a:srgbClr val="FFD966"/>
                </a:solidFill>
                <a:latin typeface="Arial" charset="0"/>
                <a:ea typeface="Arial" charset="0"/>
                <a:cs typeface="Arial" charset="0"/>
                <a:sym typeface="Cabin"/>
              </a:rPr>
              <a:t>Searching Through a File</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155700" y="442575"/>
            <a:ext cx="13932000" cy="136082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File Processing</a:t>
            </a:r>
          </a:p>
        </p:txBody>
      </p:sp>
      <p:sp>
        <p:nvSpPr>
          <p:cNvPr id="233" name="Shape 233"/>
          <p:cNvSpPr txBox="1">
            <a:spLocks noGrp="1"/>
          </p:cNvSpPr>
          <p:nvPr>
            <p:ph type="body" idx="1"/>
          </p:nvPr>
        </p:nvSpPr>
        <p:spPr>
          <a:xfrm>
            <a:off x="889050" y="1972732"/>
            <a:ext cx="14465300" cy="1524718"/>
          </a:xfrm>
          <a:prstGeom prst="rect">
            <a:avLst/>
          </a:prstGeom>
          <a:noFill/>
          <a:ln>
            <a:noFill/>
          </a:ln>
        </p:spPr>
        <p:txBody>
          <a:bodyPr lIns="38100" tIns="38100" rIns="38100" bIns="38100" anchor="ctr" anchorCtr="0">
            <a:noAutofit/>
          </a:bodyPr>
          <a:lstStyle/>
          <a:p>
            <a:pPr algn="just"/>
            <a:r>
              <a:rPr lang="en-US" altLang="zh-CN" dirty="0"/>
              <a:t>We will primarily focus on reading and writing text files such as those we create </a:t>
            </a:r>
            <a:r>
              <a:rPr lang="en-US" altLang="zh-CN" dirty="0" smtClean="0"/>
              <a:t>in a </a:t>
            </a:r>
            <a:r>
              <a:rPr lang="en-US" altLang="zh-CN" dirty="0"/>
              <a:t>text </a:t>
            </a:r>
            <a:r>
              <a:rPr lang="en-US" altLang="zh-CN" dirty="0" smtClean="0"/>
              <a:t>editor.</a:t>
            </a:r>
            <a:r>
              <a:rPr lang="en-US" altLang="zh-CN" dirty="0">
                <a:solidFill>
                  <a:schemeClr val="lt1"/>
                </a:solidFill>
                <a:latin typeface="Arial" charset="0"/>
                <a:cs typeface="Arial" charset="0"/>
                <a:sym typeface="Cabin"/>
              </a:rPr>
              <a:t> </a:t>
            </a:r>
            <a:r>
              <a:rPr lang="en-US" sz="3600" u="none" strike="noStrike" cap="none" dirty="0" smtClean="0">
                <a:solidFill>
                  <a:schemeClr val="lt1"/>
                </a:solidFill>
                <a:latin typeface="Arial" charset="0"/>
                <a:ea typeface="Arial" charset="0"/>
                <a:cs typeface="Arial" charset="0"/>
                <a:sym typeface="Cabin"/>
              </a:rPr>
              <a:t>A </a:t>
            </a:r>
            <a:r>
              <a:rPr lang="en-US" sz="3600" u="none" strike="noStrike" cap="none" dirty="0">
                <a:solidFill>
                  <a:schemeClr val="lt1"/>
                </a:solidFill>
                <a:latin typeface="Arial" charset="0"/>
                <a:ea typeface="Arial" charset="0"/>
                <a:cs typeface="Arial" charset="0"/>
                <a:sym typeface="Cabin"/>
              </a:rPr>
              <a:t>text file can be thought of as a sequence of lines</a:t>
            </a:r>
          </a:p>
        </p:txBody>
      </p:sp>
      <p:sp>
        <p:nvSpPr>
          <p:cNvPr id="234" name="Shape 234"/>
          <p:cNvSpPr txBox="1"/>
          <p:nvPr/>
        </p:nvSpPr>
        <p:spPr>
          <a:xfrm>
            <a:off x="1691950" y="3885550"/>
            <a:ext cx="128594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
        <p:nvSpPr>
          <p:cNvPr id="235" name="Shape 235"/>
          <p:cNvSpPr txBox="1"/>
          <p:nvPr/>
        </p:nvSpPr>
        <p:spPr>
          <a:xfrm>
            <a:off x="3116263" y="7753350"/>
            <a:ext cx="9602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a:t>
            </a:r>
            <a:r>
              <a:rPr lang="en-US" sz="3000" u="sng" strike="noStrike" cap="none" dirty="0" smtClean="0">
                <a:solidFill>
                  <a:srgbClr val="FFFF00"/>
                </a:solidFill>
                <a:latin typeface="Arial" charset="0"/>
                <a:ea typeface="Arial" charset="0"/>
                <a:cs typeface="Arial" charset="0"/>
                <a:sym typeface="Cabin"/>
                <a:hlinkClick r:id="rId3"/>
              </a:rPr>
              <a:t>www.py4e.com/code/mbox-short.txt</a:t>
            </a:r>
            <a:endParaRPr lang="en-US" sz="3000" u="sng" strike="noStrike" cap="none" dirty="0">
              <a:solidFill>
                <a:srgbClr val="FFFF00"/>
              </a:solidFill>
              <a:latin typeface="Arial" charset="0"/>
              <a:ea typeface="Arial" charset="0"/>
              <a:cs typeface="Arial" charset="0"/>
              <a:sym typeface="Cabin"/>
              <a:hlinkClick r:id="rId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1155700" y="395072"/>
            <a:ext cx="13932000"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Searching Through a File (fixed)</a:t>
            </a:r>
          </a:p>
        </p:txBody>
      </p:sp>
      <p:sp>
        <p:nvSpPr>
          <p:cNvPr id="331" name="Shape 331"/>
          <p:cNvSpPr txBox="1">
            <a:spLocks noGrp="1"/>
          </p:cNvSpPr>
          <p:nvPr>
            <p:ph type="body" idx="1"/>
          </p:nvPr>
        </p:nvSpPr>
        <p:spPr>
          <a:xfrm>
            <a:off x="693688" y="2752170"/>
            <a:ext cx="6554135" cy="5279160"/>
          </a:xfrm>
          <a:prstGeom prst="rect">
            <a:avLst/>
          </a:prstGeom>
          <a:noFill/>
          <a:ln>
            <a:noFill/>
          </a:ln>
        </p:spPr>
        <p:txBody>
          <a:bodyPr lIns="38100" tIns="38100" rIns="38100" bIns="38100" anchor="ctr" anchorCtr="0">
            <a:noAutofit/>
          </a:bodyPr>
          <a:lstStyle/>
          <a:p>
            <a:pPr marL="457200" marR="0" lvl="0" indent="-444500" algn="just" rtl="0">
              <a:lnSpc>
                <a:spcPct val="100000"/>
              </a:lnSpc>
              <a:spcBef>
                <a:spcPts val="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We can strip the whitespace from the right</a:t>
            </a:r>
            <a:r>
              <a:rPr lang="en-US" sz="3400" dirty="0">
                <a:solidFill>
                  <a:schemeClr val="lt1"/>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hand side of the string using </a:t>
            </a:r>
            <a:r>
              <a:rPr lang="en-US" sz="3400" u="none" strike="noStrike" cap="none" dirty="0" err="1">
                <a:solidFill>
                  <a:srgbClr val="FF7F00"/>
                </a:solidFill>
                <a:latin typeface="Arial" charset="0"/>
                <a:ea typeface="Arial" charset="0"/>
                <a:cs typeface="Arial" charset="0"/>
                <a:sym typeface="Cabin"/>
              </a:rPr>
              <a:t>rstrip</a:t>
            </a:r>
            <a:r>
              <a:rPr lang="en-US" sz="3400" u="none" strike="noStrike" cap="none" dirty="0">
                <a:solidFill>
                  <a:schemeClr val="lt1"/>
                </a:solidFill>
                <a:latin typeface="Arial" charset="0"/>
                <a:ea typeface="Arial" charset="0"/>
                <a:cs typeface="Arial" charset="0"/>
                <a:sym typeface="Cabin"/>
              </a:rPr>
              <a:t>() from the string library</a:t>
            </a:r>
          </a:p>
          <a:p>
            <a:pPr marL="457200" marR="0" lvl="0" indent="-444500" algn="just" rtl="0">
              <a:lnSpc>
                <a:spcPct val="100000"/>
              </a:lnSpc>
              <a:spcBef>
                <a:spcPts val="350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The newline is considered </a:t>
            </a:r>
            <a:r>
              <a:rPr lang="en-US" sz="3400" dirty="0">
                <a:solidFill>
                  <a:schemeClr val="lt1"/>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white space</a:t>
            </a:r>
            <a:r>
              <a:rPr lang="en-US" sz="3400" dirty="0">
                <a:solidFill>
                  <a:schemeClr val="lt1"/>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 and is </a:t>
            </a:r>
            <a:r>
              <a:rPr lang="en-US" sz="3400" u="none" strike="noStrike" cap="none" dirty="0">
                <a:solidFill>
                  <a:srgbClr val="FF7F00"/>
                </a:solidFill>
                <a:latin typeface="Arial" charset="0"/>
                <a:ea typeface="Arial" charset="0"/>
                <a:cs typeface="Arial" charset="0"/>
                <a:sym typeface="Cabin"/>
              </a:rPr>
              <a:t>stripped</a:t>
            </a:r>
          </a:p>
        </p:txBody>
      </p:sp>
      <p:sp>
        <p:nvSpPr>
          <p:cNvPr id="332" name="Shape 332"/>
          <p:cNvSpPr txBox="1"/>
          <p:nvPr/>
        </p:nvSpPr>
        <p:spPr>
          <a:xfrm>
            <a:off x="8491500" y="2783500"/>
            <a:ext cx="6596099" cy="2298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7F00"/>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dirty="0" smtClean="0">
                <a:solidFill>
                  <a:schemeClr val="lt1"/>
                </a:solidFill>
                <a:latin typeface="Courier"/>
                <a:ea typeface="Courier"/>
                <a:cs typeface="Courier"/>
                <a:sym typeface="Courier New"/>
              </a:rPr>
              <a:t>(</a:t>
            </a:r>
            <a:r>
              <a:rPr lang="en-US" sz="2400" i="0" u="none" strike="noStrike" cap="none" dirty="0" smtClean="0">
                <a:solidFill>
                  <a:srgbClr val="00FF00"/>
                </a:solidFill>
                <a:latin typeface="Courier"/>
                <a:ea typeface="Courier"/>
                <a:cs typeface="Courier"/>
                <a:sym typeface="Courier New"/>
              </a:rPr>
              <a:t>line</a:t>
            </a:r>
            <a:r>
              <a:rPr lang="en-US" sz="2400" i="0" u="none" strike="noStrike" cap="none" dirty="0" smtClean="0">
                <a:solidFill>
                  <a:schemeClr val="bg1"/>
                </a:solidFill>
                <a:latin typeface="Courier"/>
                <a:ea typeface="Courier"/>
                <a:cs typeface="Courier"/>
                <a:sym typeface="Courier New"/>
              </a:rPr>
              <a:t>)</a:t>
            </a:r>
            <a:endParaRPr lang="en-US" sz="2400" i="0" u="none" strike="noStrike" cap="none" dirty="0">
              <a:solidFill>
                <a:schemeClr val="bg1"/>
              </a:solidFill>
              <a:latin typeface="Courier"/>
              <a:ea typeface="Courier"/>
              <a:cs typeface="Courier"/>
              <a:sym typeface="Courier New"/>
            </a:endParaRPr>
          </a:p>
        </p:txBody>
      </p:sp>
      <p:sp>
        <p:nvSpPr>
          <p:cNvPr id="333" name="Shape 333"/>
          <p:cNvSpPr txBox="1"/>
          <p:nvPr/>
        </p:nvSpPr>
        <p:spPr>
          <a:xfrm>
            <a:off x="8388425" y="5391750"/>
            <a:ext cx="74421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stephen.marquard@uct.ac.za</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louis@media.berkeley.edu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zqian@umich.edu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rjlowe@iupui.edu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Skipping with </a:t>
            </a:r>
            <a:r>
              <a:rPr lang="en-US" sz="7600" u="none" strike="noStrike" cap="none">
                <a:solidFill>
                  <a:srgbClr val="FFFF00"/>
                </a:solidFill>
                <a:latin typeface="Arial" charset="0"/>
                <a:ea typeface="Arial" charset="0"/>
                <a:cs typeface="Arial" charset="0"/>
                <a:sym typeface="Cabin"/>
              </a:rPr>
              <a:t>continue</a:t>
            </a:r>
          </a:p>
        </p:txBody>
      </p:sp>
      <p:sp>
        <p:nvSpPr>
          <p:cNvPr id="339" name="Shape 339"/>
          <p:cNvSpPr txBox="1">
            <a:spLocks noGrp="1"/>
          </p:cNvSpPr>
          <p:nvPr>
            <p:ph type="body" idx="1"/>
          </p:nvPr>
        </p:nvSpPr>
        <p:spPr>
          <a:xfrm>
            <a:off x="719846" y="2972890"/>
            <a:ext cx="5272392" cy="6013579"/>
          </a:xfrm>
          <a:prstGeom prst="rect">
            <a:avLst/>
          </a:prstGeom>
          <a:noFill/>
          <a:ln>
            <a:noFill/>
          </a:ln>
        </p:spPr>
        <p:txBody>
          <a:bodyPr lIns="38100" tIns="38100" rIns="38100" bIns="38100" anchor="ctr" anchorCtr="0">
            <a:noAutofit/>
          </a:bodyPr>
          <a:lstStyle/>
          <a:p>
            <a:pPr marL="571500" indent="-571500" algn="just">
              <a:spcBef>
                <a:spcPts val="0"/>
              </a:spcBef>
              <a:buSzPct val="100000"/>
              <a:buFont typeface="Wingdings" panose="05000000000000000000" pitchFamily="2" charset="2"/>
              <a:buChar char="l"/>
            </a:pPr>
            <a:r>
              <a:rPr lang="en-US" altLang="zh-CN" dirty="0" smtClean="0">
                <a:solidFill>
                  <a:schemeClr val="lt1"/>
                </a:solidFill>
                <a:latin typeface="Arial" charset="0"/>
                <a:ea typeface="Arial" charset="0"/>
                <a:cs typeface="Arial" charset="0"/>
              </a:rPr>
              <a:t>The basic idea of the search loop is that you are looking for “interesting” lines and effectively skipping “uninteresting” lines</a:t>
            </a:r>
            <a:endParaRPr lang="en-US" dirty="0" smtClean="0">
              <a:solidFill>
                <a:schemeClr val="lt1"/>
              </a:solidFill>
              <a:latin typeface="Arial" charset="0"/>
              <a:ea typeface="Arial" charset="0"/>
              <a:cs typeface="Arial" charset="0"/>
              <a:sym typeface="Cabin"/>
            </a:endParaRPr>
          </a:p>
          <a:p>
            <a:pPr marL="571500" marR="0" lvl="0" indent="-571500" algn="just" rtl="0">
              <a:lnSpc>
                <a:spcPct val="100000"/>
              </a:lnSpc>
              <a:spcBef>
                <a:spcPts val="0"/>
              </a:spcBef>
              <a:spcAft>
                <a:spcPts val="0"/>
              </a:spcAft>
              <a:buSzPct val="100000"/>
              <a:buFont typeface="Wingdings" panose="05000000000000000000" pitchFamily="2" charset="2"/>
              <a:buChar char="l"/>
            </a:pPr>
            <a:r>
              <a:rPr lang="en-US" sz="3600" u="none" strike="noStrike" cap="none" dirty="0" smtClean="0">
                <a:solidFill>
                  <a:schemeClr val="lt1"/>
                </a:solidFill>
                <a:latin typeface="Arial" charset="0"/>
                <a:ea typeface="Arial" charset="0"/>
                <a:cs typeface="Arial" charset="0"/>
                <a:sym typeface="Cabin"/>
              </a:rPr>
              <a:t>We can </a:t>
            </a:r>
            <a:r>
              <a:rPr lang="en-US" sz="3600" dirty="0" smtClean="0">
                <a:solidFill>
                  <a:schemeClr val="lt1"/>
                </a:solidFill>
                <a:latin typeface="Arial" charset="0"/>
                <a:ea typeface="Arial" charset="0"/>
                <a:cs typeface="Arial" charset="0"/>
                <a:sym typeface="Cabin"/>
              </a:rPr>
              <a:t>convenient</a:t>
            </a:r>
            <a:r>
              <a:rPr lang="en-US" sz="3600" u="none" strike="noStrike" cap="none" dirty="0" smtClean="0">
                <a:solidFill>
                  <a:schemeClr val="lt1"/>
                </a:solidFill>
                <a:latin typeface="Arial" charset="0"/>
                <a:ea typeface="Arial" charset="0"/>
                <a:cs typeface="Arial" charset="0"/>
                <a:sym typeface="Cabin"/>
              </a:rPr>
              <a:t>ly skip a line by using the </a:t>
            </a:r>
            <a:r>
              <a:rPr lang="en-US" sz="3600" u="none" strike="noStrike" cap="none" dirty="0" smtClean="0">
                <a:solidFill>
                  <a:srgbClr val="FFFF00"/>
                </a:solidFill>
                <a:latin typeface="Arial" charset="0"/>
                <a:ea typeface="Arial" charset="0"/>
                <a:cs typeface="Arial" charset="0"/>
                <a:sym typeface="Cabin"/>
              </a:rPr>
              <a:t>continue</a:t>
            </a:r>
            <a:r>
              <a:rPr lang="en-US" sz="3600" u="none" strike="noStrike" cap="none" dirty="0" smtClean="0">
                <a:solidFill>
                  <a:schemeClr val="lt1"/>
                </a:solidFill>
                <a:latin typeface="Arial" charset="0"/>
                <a:ea typeface="Arial" charset="0"/>
                <a:cs typeface="Arial" charset="0"/>
                <a:sym typeface="Cabin"/>
              </a:rPr>
              <a:t> statement</a:t>
            </a:r>
            <a:endParaRPr lang="en-US" sz="3600" u="none" strike="noStrike" cap="none" dirty="0">
              <a:solidFill>
                <a:schemeClr val="lt1"/>
              </a:solidFill>
              <a:latin typeface="Arial" charset="0"/>
              <a:ea typeface="Arial" charset="0"/>
              <a:cs typeface="Arial" charset="0"/>
              <a:sym typeface="Cabin"/>
            </a:endParaRPr>
          </a:p>
        </p:txBody>
      </p:sp>
      <p:sp>
        <p:nvSpPr>
          <p:cNvPr id="340" name="Shape 340"/>
          <p:cNvSpPr txBox="1"/>
          <p:nvPr/>
        </p:nvSpPr>
        <p:spPr>
          <a:xfrm>
            <a:off x="7469870" y="3672139"/>
            <a:ext cx="88601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mbox-short.txt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.rstrip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not</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.startswith</a:t>
            </a:r>
            <a:r>
              <a:rPr lang="en-US" sz="30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line</a:t>
            </a:r>
            <a:r>
              <a:rPr lang="en-US" sz="3000" dirty="0" smtClean="0">
                <a:solidFill>
                  <a:schemeClr val="lt1"/>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1155700" y="286019"/>
            <a:ext cx="13932000"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Using</a:t>
            </a:r>
            <a:r>
              <a:rPr lang="en-US" sz="7600" u="none" strike="noStrike" cap="none" dirty="0">
                <a:solidFill>
                  <a:schemeClr val="lt1"/>
                </a:solidFill>
                <a:latin typeface="Arial" charset="0"/>
                <a:ea typeface="Arial" charset="0"/>
                <a:cs typeface="Arial" charset="0"/>
                <a:sym typeface="Cabin"/>
              </a:rPr>
              <a:t> </a:t>
            </a:r>
            <a:r>
              <a:rPr lang="en-US" sz="7600" u="none" strike="noStrike" cap="none" dirty="0" smtClean="0">
                <a:solidFill>
                  <a:srgbClr val="FFFF00"/>
                </a:solidFill>
                <a:latin typeface="Arial" charset="0"/>
                <a:ea typeface="Arial" charset="0"/>
                <a:cs typeface="Arial" charset="0"/>
                <a:sym typeface="Cabin"/>
              </a:rPr>
              <a:t>find</a:t>
            </a:r>
            <a:r>
              <a:rPr lang="en-US" sz="7600" u="none" strike="noStrike" cap="none" dirty="0" smtClean="0">
                <a:solidFill>
                  <a:schemeClr val="lt1"/>
                </a:solidFill>
                <a:latin typeface="Arial" charset="0"/>
                <a:ea typeface="Arial" charset="0"/>
                <a:cs typeface="Arial" charset="0"/>
                <a:sym typeface="Cabin"/>
              </a:rPr>
              <a:t> </a:t>
            </a:r>
            <a:r>
              <a:rPr lang="en-US" sz="7600" u="none" strike="noStrike" cap="none" dirty="0">
                <a:solidFill>
                  <a:srgbClr val="FFD966"/>
                </a:solidFill>
                <a:latin typeface="Arial" charset="0"/>
                <a:ea typeface="Arial" charset="0"/>
                <a:cs typeface="Arial" charset="0"/>
                <a:sym typeface="Cabin"/>
              </a:rPr>
              <a:t>to Select </a:t>
            </a:r>
            <a:r>
              <a:rPr lang="en-US" sz="7600" u="none" strike="noStrike" cap="none" dirty="0">
                <a:solidFill>
                  <a:srgbClr val="00FF00"/>
                </a:solidFill>
                <a:latin typeface="Arial" charset="0"/>
                <a:ea typeface="Arial" charset="0"/>
                <a:cs typeface="Arial" charset="0"/>
                <a:sym typeface="Cabin"/>
              </a:rPr>
              <a:t>Lines</a:t>
            </a:r>
          </a:p>
        </p:txBody>
      </p:sp>
      <p:sp>
        <p:nvSpPr>
          <p:cNvPr id="347" name="Shape 347"/>
          <p:cNvSpPr txBox="1">
            <a:spLocks noGrp="1"/>
          </p:cNvSpPr>
          <p:nvPr>
            <p:ph type="body" idx="1"/>
          </p:nvPr>
        </p:nvSpPr>
        <p:spPr>
          <a:xfrm>
            <a:off x="211755" y="2520156"/>
            <a:ext cx="7623210" cy="5886680"/>
          </a:xfrm>
          <a:prstGeom prst="rect">
            <a:avLst/>
          </a:prstGeom>
          <a:noFill/>
          <a:ln>
            <a:noFill/>
          </a:ln>
        </p:spPr>
        <p:txBody>
          <a:bodyPr lIns="38100" tIns="38100" rIns="38100" bIns="38100" anchor="ctr" anchorCtr="0">
            <a:noAutofit/>
          </a:bodyPr>
          <a:lstStyle/>
          <a:p>
            <a:pPr indent="-216000" algn="just"/>
            <a:r>
              <a:rPr lang="en-US" altLang="zh-CN" dirty="0"/>
              <a:t>We can use the find string method to finds lines where the search string is anywhere in the line.</a:t>
            </a:r>
          </a:p>
          <a:p>
            <a:pPr indent="-216000" algn="just"/>
            <a:r>
              <a:rPr lang="en-US" altLang="zh-CN" dirty="0"/>
              <a:t>find looks for an occurrence, of a string within another string and either returns the position of the string or -1 if the string was not found,</a:t>
            </a:r>
            <a:endParaRPr lang="en-US" dirty="0">
              <a:sym typeface="Cabin"/>
            </a:endParaRPr>
          </a:p>
        </p:txBody>
      </p:sp>
      <p:sp>
        <p:nvSpPr>
          <p:cNvPr id="348" name="Shape 348"/>
          <p:cNvSpPr txBox="1"/>
          <p:nvPr/>
        </p:nvSpPr>
        <p:spPr>
          <a:xfrm>
            <a:off x="8547100" y="2516175"/>
            <a:ext cx="6947100" cy="265503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dirty="0" err="1" smtClean="0">
                <a:solidFill>
                  <a:schemeClr val="lt1"/>
                </a:solidFill>
                <a:latin typeface="Courier"/>
                <a:ea typeface="Courier"/>
                <a:cs typeface="Courier"/>
                <a:sym typeface="Courier New"/>
              </a:rPr>
              <a:t>lines.find</a:t>
            </a:r>
            <a:r>
              <a:rPr lang="en-US" sz="2400" dirty="0" smtClean="0">
                <a:solidFill>
                  <a:schemeClr val="lt1"/>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a:t>
            </a:r>
            <a:r>
              <a:rPr lang="en-US" sz="2400" i="0" u="none" strike="noStrike" cap="none" dirty="0" smtClean="0">
                <a:solidFill>
                  <a:srgbClr val="00FFFF"/>
                </a:solidFill>
                <a:latin typeface="Courier"/>
                <a:ea typeface="Courier"/>
                <a:cs typeface="Courier"/>
                <a:sym typeface="Courier New"/>
              </a:rPr>
              <a:t>@uct.ac.za</a:t>
            </a:r>
            <a:r>
              <a:rPr lang="en-US" sz="2400" i="0" u="none" strike="noStrike" cap="none" dirty="0" smtClean="0">
                <a:solidFill>
                  <a:schemeClr val="lt1"/>
                </a:solidFill>
                <a:latin typeface="Courier"/>
                <a:ea typeface="Courier"/>
                <a:cs typeface="Courier"/>
                <a:sym typeface="Courier New"/>
              </a:rPr>
              <a:t>‘)== -1:</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continue</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smtClean="0">
                <a:solidFill>
                  <a:srgbClr val="00FF00"/>
                </a:solidFill>
                <a:latin typeface="Courier"/>
                <a:ea typeface="Courier"/>
                <a:cs typeface="Courier"/>
                <a:sym typeface="Courier New"/>
              </a:rPr>
              <a:t>line</a:t>
            </a:r>
            <a:r>
              <a:rPr lang="en-US" sz="2400" dirty="0">
                <a:solidFill>
                  <a:schemeClr val="lt1"/>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p:txBody>
      </p:sp>
      <p:cxnSp>
        <p:nvCxnSpPr>
          <p:cNvPr id="350" name="Shape 350"/>
          <p:cNvCxnSpPr/>
          <p:nvPr/>
        </p:nvCxnSpPr>
        <p:spPr>
          <a:xfrm>
            <a:off x="11995718" y="4500618"/>
            <a:ext cx="755095" cy="1300737"/>
          </a:xfrm>
          <a:prstGeom prst="straightConnector1">
            <a:avLst/>
          </a:prstGeom>
          <a:noFill/>
          <a:ln w="38100" cap="rnd" cmpd="sng">
            <a:solidFill>
              <a:srgbClr val="FFFF00"/>
            </a:solidFill>
            <a:prstDash val="solid"/>
            <a:miter/>
            <a:headEnd type="stealth" w="med" len="med"/>
            <a:tailEnd type="none" w="med" len="med"/>
          </a:ln>
        </p:spPr>
      </p:cxnSp>
    </p:spTree>
    <p:extLst>
      <p:ext uri="{BB962C8B-B14F-4D97-AF65-F5344CB8AC3E}">
        <p14:creationId xmlns:p14="http://schemas.microsoft.com/office/powerpoint/2010/main" val="2691707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1155700" y="286019"/>
            <a:ext cx="13932000"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Using</a:t>
            </a:r>
            <a:r>
              <a:rPr lang="en-US" sz="7600" u="none" strike="noStrike" cap="none" dirty="0">
                <a:solidFill>
                  <a:schemeClr val="lt1"/>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r>
              <a:rPr lang="en-US" sz="7600" u="none" strike="noStrike" cap="none" dirty="0">
                <a:solidFill>
                  <a:schemeClr val="lt1"/>
                </a:solidFill>
                <a:latin typeface="Arial" charset="0"/>
                <a:ea typeface="Arial" charset="0"/>
                <a:cs typeface="Arial" charset="0"/>
                <a:sym typeface="Cabin"/>
              </a:rPr>
              <a:t> </a:t>
            </a:r>
            <a:r>
              <a:rPr lang="en-US" sz="7600" u="none" strike="noStrike" cap="none" dirty="0">
                <a:solidFill>
                  <a:srgbClr val="FFD966"/>
                </a:solidFill>
                <a:latin typeface="Arial" charset="0"/>
                <a:ea typeface="Arial" charset="0"/>
                <a:cs typeface="Arial" charset="0"/>
                <a:sym typeface="Cabin"/>
              </a:rPr>
              <a:t>to Select </a:t>
            </a:r>
            <a:r>
              <a:rPr lang="en-US" sz="7600" u="none" strike="noStrike" cap="none" dirty="0">
                <a:solidFill>
                  <a:srgbClr val="00FF00"/>
                </a:solidFill>
                <a:latin typeface="Arial" charset="0"/>
                <a:ea typeface="Arial" charset="0"/>
                <a:cs typeface="Arial" charset="0"/>
                <a:sym typeface="Cabin"/>
              </a:rPr>
              <a:t>Lines</a:t>
            </a:r>
          </a:p>
        </p:txBody>
      </p:sp>
      <p:sp>
        <p:nvSpPr>
          <p:cNvPr id="347" name="Shape 347"/>
          <p:cNvSpPr txBox="1">
            <a:spLocks noGrp="1"/>
          </p:cNvSpPr>
          <p:nvPr>
            <p:ph type="body" idx="1"/>
          </p:nvPr>
        </p:nvSpPr>
        <p:spPr>
          <a:xfrm>
            <a:off x="943276" y="2820874"/>
            <a:ext cx="6361875" cy="183991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We can look for a string anywhere </a:t>
            </a:r>
            <a:r>
              <a:rPr lang="en-US" sz="3600" u="none" strike="noStrike" cap="none" dirty="0">
                <a:solidFill>
                  <a:srgbClr val="FF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a </a:t>
            </a:r>
            <a:r>
              <a:rPr lang="en-US" sz="3600" u="none" strike="noStrike" cap="none" dirty="0">
                <a:solidFill>
                  <a:srgbClr val="00FF00"/>
                </a:solidFill>
                <a:latin typeface="Arial" charset="0"/>
                <a:ea typeface="Arial" charset="0"/>
                <a:cs typeface="Arial" charset="0"/>
                <a:sym typeface="Cabin"/>
              </a:rPr>
              <a:t>line</a:t>
            </a:r>
            <a:r>
              <a:rPr lang="en-US" sz="3600" u="none" strike="noStrike" cap="none" dirty="0">
                <a:solidFill>
                  <a:schemeClr val="lt1"/>
                </a:solidFill>
                <a:latin typeface="Arial" charset="0"/>
                <a:ea typeface="Arial" charset="0"/>
                <a:cs typeface="Arial" charset="0"/>
                <a:sym typeface="Cabin"/>
              </a:rPr>
              <a:t> as our selection criteria</a:t>
            </a:r>
          </a:p>
        </p:txBody>
      </p:sp>
      <p:sp>
        <p:nvSpPr>
          <p:cNvPr id="348" name="Shape 348"/>
          <p:cNvSpPr txBox="1"/>
          <p:nvPr/>
        </p:nvSpPr>
        <p:spPr>
          <a:xfrm>
            <a:off x="8547100" y="2516175"/>
            <a:ext cx="6947100" cy="265503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not</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continue</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smtClean="0">
                <a:solidFill>
                  <a:srgbClr val="00FF00"/>
                </a:solidFill>
                <a:latin typeface="Courier"/>
                <a:ea typeface="Courier"/>
                <a:cs typeface="Courier"/>
                <a:sym typeface="Courier New"/>
              </a:rPr>
              <a:t>line</a:t>
            </a:r>
            <a:r>
              <a:rPr lang="en-US" sz="2400" dirty="0">
                <a:solidFill>
                  <a:schemeClr val="lt1"/>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p:txBody>
      </p:sp>
      <p:sp>
        <p:nvSpPr>
          <p:cNvPr id="349" name="Shape 349"/>
          <p:cNvSpPr txBox="1"/>
          <p:nvPr/>
        </p:nvSpPr>
        <p:spPr>
          <a:xfrm>
            <a:off x="1412675" y="5606277"/>
            <a:ext cx="13932000" cy="24144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Author: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Fri Jan  4 07:02:32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p:txBody>
      </p:sp>
      <p:cxnSp>
        <p:nvCxnSpPr>
          <p:cNvPr id="350" name="Shape 350"/>
          <p:cNvCxnSpPr/>
          <p:nvPr/>
        </p:nvCxnSpPr>
        <p:spPr>
          <a:xfrm>
            <a:off x="11995718" y="4500618"/>
            <a:ext cx="755095" cy="1300737"/>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1422400" y="197411"/>
            <a:ext cx="13529733"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Prompt for File Name</a:t>
            </a:r>
          </a:p>
        </p:txBody>
      </p:sp>
      <p:sp>
        <p:nvSpPr>
          <p:cNvPr id="356" name="Shape 356"/>
          <p:cNvSpPr txBox="1"/>
          <p:nvPr/>
        </p:nvSpPr>
        <p:spPr>
          <a:xfrm>
            <a:off x="800975" y="1696108"/>
            <a:ext cx="10186113" cy="3398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smtClean="0">
                <a:solidFill>
                  <a:srgbClr val="FF00FF"/>
                </a:solidFill>
                <a:latin typeface="Courier"/>
                <a:ea typeface="Courier"/>
                <a:cs typeface="Courier"/>
                <a:sym typeface="Courier New"/>
              </a:rPr>
              <a:t>input</a:t>
            </a:r>
            <a:r>
              <a:rPr lang="en-US" sz="2400" i="0" u="none" strike="noStrike" cap="none" dirty="0">
                <a:solidFill>
                  <a:schemeClr val="lt1"/>
                </a:solidFill>
                <a:latin typeface="Courier"/>
                <a:ea typeface="Courier"/>
                <a:cs typeface="Courier"/>
                <a:sym typeface="Courier New"/>
              </a:rPr>
              <a:t>('Enter the file name:  ')</a:t>
            </a:r>
          </a:p>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('Subject:')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smtClean="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'There </a:t>
            </a:r>
            <a:r>
              <a:rPr lang="en-US" sz="2400" i="0" u="none" strike="noStrike" cap="none" dirty="0">
                <a:solidFill>
                  <a:schemeClr val="lt1"/>
                </a:solidFill>
                <a:latin typeface="Courier"/>
                <a:ea typeface="Courier"/>
                <a:cs typeface="Courier"/>
                <a:sym typeface="Courier New"/>
              </a:rPr>
              <a:t>were',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'subject lines in', </a:t>
            </a:r>
            <a:r>
              <a:rPr lang="en-US" sz="2400" i="0" u="none" strike="noStrike" cap="none" dirty="0" err="1" smtClean="0">
                <a:solidFill>
                  <a:schemeClr val="lt1"/>
                </a:solidFill>
                <a:latin typeface="Courier"/>
                <a:ea typeface="Courier"/>
                <a:cs typeface="Courier"/>
                <a:sym typeface="Courier New"/>
              </a:rPr>
              <a:t>fname</a:t>
            </a:r>
            <a:r>
              <a:rPr lang="en-US" sz="2400" i="0" u="none" strike="noStrike" cap="none" dirty="0" smtClean="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p:txBody>
      </p:sp>
      <p:sp>
        <p:nvSpPr>
          <p:cNvPr id="357" name="Shape 357"/>
          <p:cNvSpPr txBox="1"/>
          <p:nvPr/>
        </p:nvSpPr>
        <p:spPr>
          <a:xfrm>
            <a:off x="7220478" y="5275264"/>
            <a:ext cx="8643899" cy="30506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Enter the file name:  </a:t>
            </a:r>
            <a:r>
              <a:rPr lang="en-US" sz="3200" u="none" strike="noStrike" cap="none" dirty="0" err="1">
                <a:solidFill>
                  <a:srgbClr val="FFFF00"/>
                </a:solidFill>
                <a:latin typeface="Arial" charset="0"/>
                <a:ea typeface="Arial" charset="0"/>
                <a:cs typeface="Arial" charset="0"/>
                <a:sym typeface="Cabin"/>
              </a:rPr>
              <a:t>mbox.txt</a:t>
            </a:r>
            <a:endParaRPr lang="en-US" sz="32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There were 1797 subject lines in </a:t>
            </a:r>
            <a:r>
              <a:rPr lang="en-US" sz="3200" u="none" strike="noStrike" cap="none" dirty="0" err="1">
                <a:solidFill>
                  <a:srgbClr val="FF00FF"/>
                </a:solidFill>
                <a:latin typeface="Arial" charset="0"/>
                <a:ea typeface="Arial" charset="0"/>
                <a:cs typeface="Arial" charset="0"/>
                <a:sym typeface="Cabin"/>
              </a:rPr>
              <a:t>mbox.txt</a:t>
            </a:r>
            <a:endParaRPr lang="en-US" sz="32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None/>
            </a:pPr>
            <a:endParaRPr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Enter the file name: </a:t>
            </a:r>
            <a:r>
              <a:rPr lang="en-US" sz="3200" u="none" strike="noStrike" cap="none" dirty="0" err="1">
                <a:solidFill>
                  <a:srgbClr val="FFFF00"/>
                </a:solidFill>
                <a:latin typeface="Arial" charset="0"/>
                <a:ea typeface="Arial" charset="0"/>
                <a:cs typeface="Arial" charset="0"/>
                <a:sym typeface="Cabin"/>
              </a:rPr>
              <a:t>mbox-short.txt</a:t>
            </a:r>
            <a:endParaRPr lang="en-US" sz="32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There were 27 subject lines in </a:t>
            </a:r>
            <a:r>
              <a:rPr lang="en-US" sz="3200" u="none" strike="noStrike" cap="none" dirty="0" err="1">
                <a:solidFill>
                  <a:srgbClr val="FF00FF"/>
                </a:solidFill>
                <a:latin typeface="Arial" charset="0"/>
                <a:ea typeface="Arial" charset="0"/>
                <a:cs typeface="Arial" charset="0"/>
                <a:sym typeface="Cabin"/>
              </a:rPr>
              <a:t>mbox-short.txt</a:t>
            </a:r>
            <a:endParaRPr lang="en-US" sz="3200" u="none" strike="noStrike" cap="none" dirty="0">
              <a:solidFill>
                <a:srgbClr val="FF00FF"/>
              </a:solidFill>
              <a:latin typeface="Arial" charset="0"/>
              <a:ea typeface="Arial" charset="0"/>
              <a:cs typeface="Arial" charset="0"/>
              <a:sym typeface="Cabin"/>
            </a:endParaRPr>
          </a:p>
        </p:txBody>
      </p:sp>
      <p:cxnSp>
        <p:nvCxnSpPr>
          <p:cNvPr id="359" name="Shape 359"/>
          <p:cNvCxnSpPr/>
          <p:nvPr/>
        </p:nvCxnSpPr>
        <p:spPr>
          <a:xfrm flipV="1">
            <a:off x="11427265" y="4546600"/>
            <a:ext cx="1306602" cy="1129578"/>
          </a:xfrm>
          <a:prstGeom prst="straightConnector1">
            <a:avLst/>
          </a:prstGeom>
          <a:noFill/>
          <a:ln w="38100" cap="rnd" cmpd="sng">
            <a:solidFill>
              <a:srgbClr val="FFFF00"/>
            </a:solidFill>
            <a:prstDash val="solid"/>
            <a:miter/>
            <a:headEnd type="stealth" w="med" len="med"/>
            <a:tailEnd type="none" w="med" len="med"/>
          </a:ln>
        </p:spPr>
      </p:cxnSp>
      <p:sp>
        <p:nvSpPr>
          <p:cNvPr id="2" name="矩形 1"/>
          <p:cNvSpPr/>
          <p:nvPr/>
        </p:nvSpPr>
        <p:spPr>
          <a:xfrm>
            <a:off x="673975" y="5400356"/>
            <a:ext cx="5676025" cy="3108543"/>
          </a:xfrm>
          <a:prstGeom prst="rect">
            <a:avLst/>
          </a:prstGeom>
        </p:spPr>
        <p:txBody>
          <a:bodyPr wrap="square">
            <a:spAutoFit/>
          </a:bodyPr>
          <a:lstStyle/>
          <a:p>
            <a:pPr algn="just"/>
            <a:r>
              <a:rPr lang="en-US" altLang="zh-CN" sz="2800" dirty="0">
                <a:solidFill>
                  <a:schemeClr val="bg1"/>
                </a:solidFill>
                <a:latin typeface="+mn-lt"/>
              </a:rPr>
              <a:t>It would be more usable to ask the user to enter the file name string each time the program runs so they can use our program on different files without changing the Python code. We can </a:t>
            </a:r>
            <a:r>
              <a:rPr lang="en-US" altLang="zh-CN" sz="2800" dirty="0" smtClean="0">
                <a:solidFill>
                  <a:schemeClr val="bg1"/>
                </a:solidFill>
                <a:latin typeface="+mn-lt"/>
              </a:rPr>
              <a:t>read </a:t>
            </a:r>
            <a:r>
              <a:rPr lang="en-US" altLang="zh-CN" sz="2800" dirty="0">
                <a:solidFill>
                  <a:schemeClr val="bg1"/>
                </a:solidFill>
                <a:latin typeface="+mn-lt"/>
              </a:rPr>
              <a:t>the file name from the user using input</a:t>
            </a:r>
            <a:endParaRPr lang="zh-CN" altLang="en-US" sz="2800" dirty="0">
              <a:solidFill>
                <a:schemeClr val="bg1"/>
              </a:solidFill>
              <a:latin typeface="+mn-lt"/>
            </a:endParaRPr>
          </a:p>
        </p:txBody>
      </p:sp>
      <p:sp>
        <p:nvSpPr>
          <p:cNvPr id="3" name="矩形 2"/>
          <p:cNvSpPr/>
          <p:nvPr/>
        </p:nvSpPr>
        <p:spPr>
          <a:xfrm>
            <a:off x="11057466" y="2948720"/>
            <a:ext cx="4656666" cy="1200329"/>
          </a:xfrm>
          <a:prstGeom prst="rect">
            <a:avLst/>
          </a:prstGeom>
        </p:spPr>
        <p:txBody>
          <a:bodyPr wrap="square">
            <a:spAutoFit/>
          </a:bodyPr>
          <a:lstStyle/>
          <a:p>
            <a:r>
              <a:rPr lang="en-US" altLang="zh-CN" sz="2400" dirty="0">
                <a:solidFill>
                  <a:schemeClr val="bg1"/>
                </a:solidFill>
                <a:latin typeface="+mn-lt"/>
              </a:rPr>
              <a:t>read the file name from the user and place it in a variable named </a:t>
            </a:r>
            <a:r>
              <a:rPr lang="en-US" altLang="zh-CN" sz="2400" dirty="0" err="1">
                <a:solidFill>
                  <a:schemeClr val="bg1"/>
                </a:solidFill>
                <a:latin typeface="+mn-lt"/>
              </a:rPr>
              <a:t>fname</a:t>
            </a:r>
            <a:r>
              <a:rPr lang="en-US" altLang="zh-CN" sz="2400" dirty="0">
                <a:solidFill>
                  <a:schemeClr val="bg1"/>
                </a:solidFill>
                <a:latin typeface="+mn-lt"/>
              </a:rPr>
              <a:t> </a:t>
            </a:r>
            <a:r>
              <a:rPr lang="en-US" altLang="zh-CN" sz="2400" dirty="0" smtClean="0">
                <a:solidFill>
                  <a:schemeClr val="bg1"/>
                </a:solidFill>
                <a:latin typeface="+mn-lt"/>
              </a:rPr>
              <a:t>and open </a:t>
            </a:r>
            <a:r>
              <a:rPr lang="en-US" altLang="zh-CN" sz="2400" dirty="0">
                <a:solidFill>
                  <a:schemeClr val="bg1"/>
                </a:solidFill>
                <a:latin typeface="+mn-lt"/>
              </a:rPr>
              <a:t>that file.</a:t>
            </a:r>
            <a:endParaRPr lang="zh-CN" altLang="en-US" sz="2400" dirty="0">
              <a:solidFill>
                <a:schemeClr val="bg1"/>
              </a:solidFill>
              <a:latin typeface="+mn-lt"/>
            </a:endParaRPr>
          </a:p>
        </p:txBody>
      </p:sp>
      <p:cxnSp>
        <p:nvCxnSpPr>
          <p:cNvPr id="12" name="Shape 359"/>
          <p:cNvCxnSpPr/>
          <p:nvPr/>
        </p:nvCxnSpPr>
        <p:spPr>
          <a:xfrm>
            <a:off x="8082932" y="2448161"/>
            <a:ext cx="2762868" cy="718372"/>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762903" y="281181"/>
            <a:ext cx="7650163" cy="111582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Bad File Names</a:t>
            </a:r>
          </a:p>
        </p:txBody>
      </p:sp>
      <p:sp>
        <p:nvSpPr>
          <p:cNvPr id="365" name="Shape 365"/>
          <p:cNvSpPr txBox="1"/>
          <p:nvPr/>
        </p:nvSpPr>
        <p:spPr>
          <a:xfrm>
            <a:off x="5716405" y="1581667"/>
            <a:ext cx="10205700" cy="47358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dirty="0">
                <a:solidFill>
                  <a:srgbClr val="00FF00"/>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 = </a:t>
            </a:r>
            <a:r>
              <a:rPr lang="en-US" sz="2400" i="0" u="none" strike="noStrike" cap="none" dirty="0" smtClean="0">
                <a:solidFill>
                  <a:srgbClr val="FF00FF"/>
                </a:solidFill>
                <a:latin typeface="Courier"/>
                <a:ea typeface="Courier"/>
                <a:cs typeface="Courier"/>
                <a:sym typeface="Courier New"/>
              </a:rPr>
              <a:t>input</a:t>
            </a:r>
            <a:r>
              <a:rPr lang="en-US" sz="2400" i="0" u="none" strike="noStrike" cap="none" dirty="0">
                <a:solidFill>
                  <a:schemeClr val="lt1"/>
                </a:solidFill>
                <a:latin typeface="Courier"/>
                <a:ea typeface="Courier"/>
                <a:cs typeface="Courier"/>
                <a:sym typeface="Courier New"/>
              </a:rPr>
              <a:t>('Enter the file name:  ')</a:t>
            </a:r>
          </a:p>
          <a:p>
            <a:pPr marL="0" marR="0" lvl="0" indent="0" algn="l" rtl="0">
              <a:lnSpc>
                <a:spcPct val="100000"/>
              </a:lnSpc>
              <a:spcBef>
                <a:spcPts val="0"/>
              </a:spcBef>
              <a:spcAft>
                <a:spcPts val="0"/>
              </a:spcAft>
              <a:buClr>
                <a:srgbClr val="FFFF00"/>
              </a:buClr>
              <a:buSzPct val="25000"/>
              <a:buFont typeface="Cabin"/>
              <a:buNone/>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try</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except</a:t>
            </a:r>
            <a:r>
              <a:rPr lang="en-US" sz="2400" i="0" u="none" strike="noStrike" cap="none" dirty="0">
                <a:solidFill>
                  <a:schemeClr val="lt1"/>
                </a:solidFill>
                <a:latin typeface="Courier"/>
                <a:ea typeface="Courier"/>
                <a:cs typeface="Courier"/>
                <a:sym typeface="Courier New"/>
              </a:rPr>
              <a:t>:</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'File </a:t>
            </a:r>
            <a:r>
              <a:rPr lang="en-US" sz="2400" i="0" u="none" strike="noStrike" cap="none" dirty="0">
                <a:solidFill>
                  <a:schemeClr val="lt1"/>
                </a:solidFill>
                <a:latin typeface="Courier"/>
                <a:ea typeface="Courier"/>
                <a:cs typeface="Courier"/>
                <a:sym typeface="Courier New"/>
              </a:rPr>
              <a:t>cannot be opened:', </a:t>
            </a:r>
            <a:r>
              <a:rPr lang="en-US" sz="2400" i="0" u="none" strike="noStrike" cap="none" dirty="0" err="1" smtClean="0">
                <a:solidFill>
                  <a:srgbClr val="00FF00"/>
                </a:solidFill>
                <a:latin typeface="Courier"/>
                <a:ea typeface="Courier"/>
                <a:cs typeface="Courier"/>
                <a:sym typeface="Courier New"/>
              </a:rPr>
              <a:t>fname</a:t>
            </a:r>
            <a:r>
              <a:rPr lang="en-US" sz="2400" dirty="0">
                <a:solidFill>
                  <a:schemeClr val="lt1"/>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00FF"/>
                </a:solidFill>
                <a:latin typeface="Courier"/>
                <a:ea typeface="Courier"/>
                <a:cs typeface="Courier"/>
                <a:sym typeface="Courier New"/>
              </a:rPr>
              <a:t>quit</a:t>
            </a:r>
            <a:r>
              <a:rPr lang="en-US" sz="2400" i="0" u="none" strike="noStrike" cap="none" dirty="0" smtClean="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400" dirty="0">
                <a:solidFill>
                  <a:srgbClr val="00FF00"/>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('Subject:')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+ 1</a:t>
            </a:r>
          </a:p>
          <a:p>
            <a:pPr lvl="0">
              <a:buClr>
                <a:srgbClr val="FFFF00"/>
              </a:buClr>
              <a:buSzPct val="25000"/>
            </a:pPr>
            <a:r>
              <a:rPr lang="en-US" sz="2400" dirty="0">
                <a:solidFill>
                  <a:srgbClr val="FFFF00"/>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'There </a:t>
            </a:r>
            <a:r>
              <a:rPr lang="en-US" sz="2400" i="0" u="none" strike="noStrike" cap="none" dirty="0">
                <a:solidFill>
                  <a:schemeClr val="lt1"/>
                </a:solidFill>
                <a:latin typeface="Courier"/>
                <a:ea typeface="Courier"/>
                <a:cs typeface="Courier"/>
                <a:sym typeface="Courier New"/>
              </a:rPr>
              <a:t>were',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'subject lines in', </a:t>
            </a:r>
            <a:r>
              <a:rPr lang="en-US" sz="2400" i="0" u="none" strike="noStrike" cap="none" dirty="0" err="1" smtClean="0">
                <a:solidFill>
                  <a:schemeClr val="lt1"/>
                </a:solidFill>
                <a:latin typeface="Courier"/>
                <a:ea typeface="Courier"/>
                <a:cs typeface="Courier"/>
                <a:sym typeface="Courier New"/>
              </a:rPr>
              <a:t>fname</a:t>
            </a:r>
            <a:r>
              <a:rPr lang="en-US" sz="2400" dirty="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p:txBody>
      </p:sp>
      <p:sp>
        <p:nvSpPr>
          <p:cNvPr id="366" name="Shape 366"/>
          <p:cNvSpPr txBox="1"/>
          <p:nvPr/>
        </p:nvSpPr>
        <p:spPr>
          <a:xfrm>
            <a:off x="734614" y="6317467"/>
            <a:ext cx="7502399" cy="261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u="none" strike="noStrike" cap="none" dirty="0">
                <a:solidFill>
                  <a:srgbClr val="FF00FF"/>
                </a:solidFill>
                <a:latin typeface="Arial" charset="0"/>
                <a:ea typeface="Arial" charset="0"/>
                <a:cs typeface="Arial" charset="0"/>
                <a:sym typeface="Cabin"/>
              </a:rPr>
              <a:t>Enter the file name: </a:t>
            </a:r>
            <a:r>
              <a:rPr lang="en-US" sz="2800" u="none" strike="noStrike" cap="none" dirty="0" err="1">
                <a:solidFill>
                  <a:srgbClr val="FFFF00"/>
                </a:solidFill>
                <a:latin typeface="Arial" charset="0"/>
                <a:ea typeface="Arial" charset="0"/>
                <a:cs typeface="Arial" charset="0"/>
                <a:sym typeface="Cabin"/>
              </a:rPr>
              <a:t>mbox.txt</a:t>
            </a:r>
            <a:endParaRPr lang="en-US"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2800" u="none" strike="noStrike" cap="none" dirty="0">
                <a:solidFill>
                  <a:srgbClr val="FF00FF"/>
                </a:solidFill>
                <a:latin typeface="Arial" charset="0"/>
                <a:ea typeface="Arial" charset="0"/>
                <a:cs typeface="Arial" charset="0"/>
                <a:sym typeface="Cabin"/>
              </a:rPr>
              <a:t>There were 1797 subject lines in </a:t>
            </a:r>
            <a:r>
              <a:rPr lang="en-US" sz="2800" u="none" strike="noStrike" cap="none" dirty="0" err="1">
                <a:solidFill>
                  <a:srgbClr val="FF00FF"/>
                </a:solidFill>
                <a:latin typeface="Arial" charset="0"/>
                <a:ea typeface="Arial" charset="0"/>
                <a:cs typeface="Arial" charset="0"/>
                <a:sym typeface="Cabin"/>
              </a:rPr>
              <a:t>mbox.txt</a:t>
            </a:r>
            <a:endParaRPr lang="en-US" sz="28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None/>
            </a:pPr>
            <a:endParaRPr sz="28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2800" u="none" strike="noStrike" cap="none" dirty="0">
                <a:solidFill>
                  <a:srgbClr val="FF00FF"/>
                </a:solidFill>
                <a:latin typeface="Arial" charset="0"/>
                <a:ea typeface="Arial" charset="0"/>
                <a:cs typeface="Arial" charset="0"/>
                <a:sym typeface="Cabin"/>
              </a:rPr>
              <a:t>Enter the file name: </a:t>
            </a:r>
            <a:r>
              <a:rPr lang="en-US" sz="2800" u="none" strike="noStrike" cap="none" dirty="0" err="1">
                <a:solidFill>
                  <a:srgbClr val="FFFF00"/>
                </a:solidFill>
                <a:latin typeface="Arial" charset="0"/>
                <a:ea typeface="Arial" charset="0"/>
                <a:cs typeface="Arial" charset="0"/>
                <a:sym typeface="Cabin"/>
              </a:rPr>
              <a:t>na</a:t>
            </a:r>
            <a:r>
              <a:rPr lang="en-US" sz="2800" u="none" strike="noStrike" cap="none" dirty="0">
                <a:solidFill>
                  <a:srgbClr val="FFFF00"/>
                </a:solidFill>
                <a:latin typeface="Arial" charset="0"/>
                <a:ea typeface="Arial" charset="0"/>
                <a:cs typeface="Arial" charset="0"/>
                <a:sym typeface="Cabin"/>
              </a:rPr>
              <a:t> </a:t>
            </a:r>
            <a:r>
              <a:rPr lang="en-US" sz="2800" u="none" strike="noStrike" cap="none" dirty="0" err="1">
                <a:solidFill>
                  <a:srgbClr val="FFFF00"/>
                </a:solidFill>
                <a:latin typeface="Arial" charset="0"/>
                <a:ea typeface="Arial" charset="0"/>
                <a:cs typeface="Arial" charset="0"/>
                <a:sym typeface="Cabin"/>
              </a:rPr>
              <a:t>na</a:t>
            </a:r>
            <a:r>
              <a:rPr lang="en-US" sz="2800" u="none" strike="noStrike" cap="none" dirty="0">
                <a:solidFill>
                  <a:srgbClr val="FFFF00"/>
                </a:solidFill>
                <a:latin typeface="Arial" charset="0"/>
                <a:ea typeface="Arial" charset="0"/>
                <a:cs typeface="Arial" charset="0"/>
                <a:sym typeface="Cabin"/>
              </a:rPr>
              <a:t> boo boo</a:t>
            </a:r>
          </a:p>
          <a:p>
            <a:pPr marL="0" marR="0" lvl="0" indent="0" algn="l" rtl="0">
              <a:lnSpc>
                <a:spcPct val="100000"/>
              </a:lnSpc>
              <a:spcBef>
                <a:spcPts val="0"/>
              </a:spcBef>
              <a:spcAft>
                <a:spcPts val="0"/>
              </a:spcAft>
              <a:buClr>
                <a:srgbClr val="FF00FF"/>
              </a:buClr>
              <a:buSzPct val="25000"/>
              <a:buFont typeface="Cabin"/>
              <a:buNone/>
            </a:pPr>
            <a:r>
              <a:rPr lang="en-US" sz="2800" u="none" strike="noStrike" cap="none" dirty="0">
                <a:solidFill>
                  <a:srgbClr val="FF00FF"/>
                </a:solidFill>
                <a:latin typeface="Arial" charset="0"/>
                <a:ea typeface="Arial" charset="0"/>
                <a:cs typeface="Arial" charset="0"/>
                <a:sym typeface="Cabin"/>
              </a:rPr>
              <a:t>File cannot be opened: </a:t>
            </a:r>
            <a:r>
              <a:rPr lang="en-US" sz="2800" u="none" strike="noStrike" cap="none" dirty="0" err="1">
                <a:solidFill>
                  <a:srgbClr val="FF00FF"/>
                </a:solidFill>
                <a:latin typeface="Arial" charset="0"/>
                <a:ea typeface="Arial" charset="0"/>
                <a:cs typeface="Arial" charset="0"/>
                <a:sym typeface="Cabin"/>
              </a:rPr>
              <a:t>na</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err="1">
                <a:solidFill>
                  <a:srgbClr val="FF00FF"/>
                </a:solidFill>
                <a:latin typeface="Arial" charset="0"/>
                <a:ea typeface="Arial" charset="0"/>
                <a:cs typeface="Arial" charset="0"/>
                <a:sym typeface="Cabin"/>
              </a:rPr>
              <a:t>na</a:t>
            </a:r>
            <a:r>
              <a:rPr lang="en-US" sz="2800" u="none" strike="noStrike" cap="none" dirty="0">
                <a:solidFill>
                  <a:srgbClr val="FF00FF"/>
                </a:solidFill>
                <a:latin typeface="Arial" charset="0"/>
                <a:ea typeface="Arial" charset="0"/>
                <a:cs typeface="Arial" charset="0"/>
                <a:sym typeface="Cabin"/>
              </a:rPr>
              <a:t> boo boo</a:t>
            </a:r>
          </a:p>
        </p:txBody>
      </p:sp>
      <p:pic>
        <p:nvPicPr>
          <p:cNvPr id="2" name="图片 1"/>
          <p:cNvPicPr>
            <a:picLocks noChangeAspect="1"/>
          </p:cNvPicPr>
          <p:nvPr/>
        </p:nvPicPr>
        <p:blipFill>
          <a:blip r:embed="rId3"/>
          <a:stretch>
            <a:fillRect/>
          </a:stretch>
        </p:blipFill>
        <p:spPr>
          <a:xfrm>
            <a:off x="7816285" y="8161362"/>
            <a:ext cx="7904762" cy="390476"/>
          </a:xfrm>
          <a:prstGeom prst="rect">
            <a:avLst/>
          </a:prstGeom>
        </p:spPr>
      </p:pic>
      <p:sp>
        <p:nvSpPr>
          <p:cNvPr id="3" name="矩形 2"/>
          <p:cNvSpPr/>
          <p:nvPr/>
        </p:nvSpPr>
        <p:spPr>
          <a:xfrm>
            <a:off x="524933" y="2122578"/>
            <a:ext cx="4648199" cy="3785652"/>
          </a:xfrm>
          <a:prstGeom prst="rect">
            <a:avLst/>
          </a:prstGeom>
        </p:spPr>
        <p:txBody>
          <a:bodyPr wrap="square">
            <a:spAutoFit/>
          </a:bodyPr>
          <a:lstStyle/>
          <a:p>
            <a:pPr marL="342900" indent="-342900" algn="just">
              <a:buFont typeface="Wingdings" panose="05000000000000000000" pitchFamily="2" charset="2"/>
              <a:buChar char="l"/>
            </a:pPr>
            <a:r>
              <a:rPr lang="en-US" altLang="zh-CN" sz="2400" dirty="0" smtClean="0">
                <a:solidFill>
                  <a:schemeClr val="bg1"/>
                </a:solidFill>
                <a:latin typeface="+mn-lt"/>
              </a:rPr>
              <a:t>If a user types something that is not a file name, the program will trigger a </a:t>
            </a:r>
            <a:r>
              <a:rPr lang="en-US" altLang="zh-CN" sz="2400" dirty="0" err="1" smtClean="0">
                <a:solidFill>
                  <a:schemeClr val="bg1"/>
                </a:solidFill>
                <a:latin typeface="+mn-lt"/>
              </a:rPr>
              <a:t>traceback</a:t>
            </a:r>
            <a:r>
              <a:rPr lang="en-US" altLang="zh-CN" sz="2400" dirty="0" smtClean="0">
                <a:solidFill>
                  <a:schemeClr val="bg1"/>
                </a:solidFill>
                <a:latin typeface="+mn-lt"/>
              </a:rPr>
              <a:t> and exits. </a:t>
            </a:r>
          </a:p>
          <a:p>
            <a:pPr marL="342900" indent="-342900" algn="just">
              <a:buFont typeface="Wingdings" panose="05000000000000000000" pitchFamily="2" charset="2"/>
              <a:buChar char="l"/>
            </a:pPr>
            <a:r>
              <a:rPr lang="en-US" altLang="zh-CN" sz="2400" dirty="0" smtClean="0">
                <a:solidFill>
                  <a:schemeClr val="bg1"/>
                </a:solidFill>
                <a:latin typeface="+mn-lt"/>
              </a:rPr>
              <a:t>we </a:t>
            </a:r>
            <a:r>
              <a:rPr lang="en-US" altLang="zh-CN" sz="2400" dirty="0">
                <a:solidFill>
                  <a:schemeClr val="bg1"/>
                </a:solidFill>
                <a:latin typeface="+mn-lt"/>
              </a:rPr>
              <a:t>can elegantly fix it using </a:t>
            </a:r>
            <a:r>
              <a:rPr lang="en-US" altLang="zh-CN" sz="2400" dirty="0" smtClean="0">
                <a:solidFill>
                  <a:schemeClr val="bg1"/>
                </a:solidFill>
                <a:latin typeface="+mn-lt"/>
              </a:rPr>
              <a:t>the try/except </a:t>
            </a:r>
            <a:r>
              <a:rPr lang="en-US" altLang="zh-CN" sz="2400" dirty="0">
                <a:solidFill>
                  <a:schemeClr val="bg1"/>
                </a:solidFill>
                <a:latin typeface="+mn-lt"/>
              </a:rPr>
              <a:t>structure. We need to assume that the open call might fail and </a:t>
            </a:r>
            <a:r>
              <a:rPr lang="en-US" altLang="zh-CN" sz="2400" dirty="0" smtClean="0">
                <a:solidFill>
                  <a:schemeClr val="bg1"/>
                </a:solidFill>
                <a:latin typeface="+mn-lt"/>
              </a:rPr>
              <a:t>add recovery </a:t>
            </a:r>
            <a:r>
              <a:rPr lang="en-US" altLang="zh-CN" sz="2400" dirty="0">
                <a:solidFill>
                  <a:schemeClr val="bg1"/>
                </a:solidFill>
                <a:latin typeface="+mn-lt"/>
              </a:rPr>
              <a:t>code when the open </a:t>
            </a:r>
            <a:r>
              <a:rPr lang="en-US" altLang="zh-CN" sz="2400" dirty="0" smtClean="0">
                <a:solidFill>
                  <a:schemeClr val="bg1"/>
                </a:solidFill>
                <a:latin typeface="+mn-lt"/>
              </a:rPr>
              <a:t>fails.</a:t>
            </a:r>
            <a:endParaRPr lang="zh-CN" altLang="en-US" sz="2400" dirty="0">
              <a:solidFill>
                <a:schemeClr val="bg1"/>
              </a:solidFill>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762903" y="281181"/>
            <a:ext cx="7650163" cy="111582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smtClean="0">
                <a:solidFill>
                  <a:srgbClr val="FFD966"/>
                </a:solidFill>
                <a:latin typeface="Arial" charset="0"/>
                <a:ea typeface="Arial" charset="0"/>
                <a:cs typeface="Arial" charset="0"/>
                <a:sym typeface="Cabin"/>
              </a:rPr>
              <a:t>Writing Files</a:t>
            </a:r>
            <a:endParaRPr lang="en-US" sz="7600" u="none" strike="noStrike" cap="none" dirty="0">
              <a:solidFill>
                <a:srgbClr val="FFD966"/>
              </a:solidFill>
              <a:latin typeface="Arial" charset="0"/>
              <a:ea typeface="Arial" charset="0"/>
              <a:cs typeface="Arial" charset="0"/>
              <a:sym typeface="Cabin"/>
            </a:endParaRPr>
          </a:p>
        </p:txBody>
      </p:sp>
      <p:sp>
        <p:nvSpPr>
          <p:cNvPr id="3" name="矩形 2"/>
          <p:cNvSpPr/>
          <p:nvPr/>
        </p:nvSpPr>
        <p:spPr>
          <a:xfrm>
            <a:off x="635000" y="3403740"/>
            <a:ext cx="6443134" cy="2308324"/>
          </a:xfrm>
          <a:prstGeom prst="rect">
            <a:avLst/>
          </a:prstGeom>
        </p:spPr>
        <p:txBody>
          <a:bodyPr wrap="square">
            <a:spAutoFit/>
          </a:bodyPr>
          <a:lstStyle/>
          <a:p>
            <a:pPr marL="342900" indent="-342900" algn="just">
              <a:buFont typeface="Wingdings" panose="05000000000000000000" pitchFamily="2" charset="2"/>
              <a:buChar char="l"/>
            </a:pPr>
            <a:r>
              <a:rPr lang="en-US" altLang="zh-CN" sz="2400" dirty="0">
                <a:solidFill>
                  <a:schemeClr val="bg1"/>
                </a:solidFill>
                <a:latin typeface="+mn-lt"/>
              </a:rPr>
              <a:t>To write a file, you have to open it with mode “w” as a second parameter</a:t>
            </a:r>
          </a:p>
          <a:p>
            <a:pPr marL="342900" indent="-342900" algn="just">
              <a:buFont typeface="Wingdings" panose="05000000000000000000" pitchFamily="2" charset="2"/>
              <a:buChar char="l"/>
            </a:pPr>
            <a:r>
              <a:rPr lang="en-US" altLang="zh-CN" sz="2400" dirty="0">
                <a:solidFill>
                  <a:schemeClr val="bg1"/>
                </a:solidFill>
                <a:latin typeface="+mn-lt"/>
              </a:rPr>
              <a:t>If the file already exists, opening it in write mode clears out the old data and </a:t>
            </a:r>
            <a:r>
              <a:rPr lang="en-US" altLang="zh-CN" sz="2400" dirty="0" smtClean="0">
                <a:solidFill>
                  <a:schemeClr val="bg1"/>
                </a:solidFill>
                <a:latin typeface="+mn-lt"/>
              </a:rPr>
              <a:t>starts fresh</a:t>
            </a:r>
            <a:r>
              <a:rPr lang="en-US" altLang="zh-CN" sz="2400" dirty="0">
                <a:solidFill>
                  <a:schemeClr val="bg1"/>
                </a:solidFill>
                <a:latin typeface="+mn-lt"/>
              </a:rPr>
              <a:t>, so be careful! If the file doesn’t exist, a new one is created</a:t>
            </a:r>
            <a:endParaRPr lang="zh-CN" altLang="en-US" sz="2400" dirty="0">
              <a:solidFill>
                <a:schemeClr val="bg1"/>
              </a:solidFill>
              <a:latin typeface="+mn-lt"/>
            </a:endParaRPr>
          </a:p>
        </p:txBody>
      </p:sp>
      <p:pic>
        <p:nvPicPr>
          <p:cNvPr id="4" name="图片 3"/>
          <p:cNvPicPr>
            <a:picLocks noChangeAspect="1"/>
          </p:cNvPicPr>
          <p:nvPr/>
        </p:nvPicPr>
        <p:blipFill>
          <a:blip r:embed="rId3"/>
          <a:stretch>
            <a:fillRect/>
          </a:stretch>
        </p:blipFill>
        <p:spPr>
          <a:xfrm>
            <a:off x="7406219" y="3604238"/>
            <a:ext cx="8504762" cy="1342857"/>
          </a:xfrm>
          <a:prstGeom prst="rect">
            <a:avLst/>
          </a:prstGeom>
        </p:spPr>
      </p:pic>
    </p:spTree>
    <p:extLst>
      <p:ext uri="{BB962C8B-B14F-4D97-AF65-F5344CB8AC3E}">
        <p14:creationId xmlns:p14="http://schemas.microsoft.com/office/powerpoint/2010/main" val="337266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762903" y="281181"/>
            <a:ext cx="7650163" cy="111582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smtClean="0">
                <a:solidFill>
                  <a:srgbClr val="FFD966"/>
                </a:solidFill>
                <a:latin typeface="Arial" charset="0"/>
                <a:ea typeface="Arial" charset="0"/>
                <a:cs typeface="Arial" charset="0"/>
                <a:sym typeface="Cabin"/>
              </a:rPr>
              <a:t>Writing Files</a:t>
            </a:r>
            <a:endParaRPr lang="en-US" sz="7600" u="none" strike="noStrike" cap="none" dirty="0">
              <a:solidFill>
                <a:srgbClr val="FFD966"/>
              </a:solidFill>
              <a:latin typeface="Arial" charset="0"/>
              <a:ea typeface="Arial" charset="0"/>
              <a:cs typeface="Arial" charset="0"/>
              <a:sym typeface="Cabin"/>
            </a:endParaRPr>
          </a:p>
        </p:txBody>
      </p:sp>
      <p:sp>
        <p:nvSpPr>
          <p:cNvPr id="3" name="矩形 2"/>
          <p:cNvSpPr/>
          <p:nvPr/>
        </p:nvSpPr>
        <p:spPr>
          <a:xfrm>
            <a:off x="948267" y="2616341"/>
            <a:ext cx="6443134" cy="5016758"/>
          </a:xfrm>
          <a:prstGeom prst="rect">
            <a:avLst/>
          </a:prstGeom>
        </p:spPr>
        <p:txBody>
          <a:bodyPr wrap="square">
            <a:spAutoFit/>
          </a:bodyPr>
          <a:lstStyle/>
          <a:p>
            <a:pPr marL="342900" indent="-342900" algn="just">
              <a:buFont typeface="Wingdings" panose="05000000000000000000" pitchFamily="2" charset="2"/>
              <a:buChar char="l"/>
            </a:pPr>
            <a:r>
              <a:rPr lang="en-US" altLang="zh-CN" sz="3200" dirty="0" smtClean="0">
                <a:solidFill>
                  <a:schemeClr val="bg1"/>
                </a:solidFill>
                <a:latin typeface="+mn-lt"/>
              </a:rPr>
              <a:t>write </a:t>
            </a:r>
            <a:r>
              <a:rPr lang="en-US" altLang="zh-CN" sz="3200" dirty="0">
                <a:solidFill>
                  <a:schemeClr val="bg1"/>
                </a:solidFill>
                <a:latin typeface="+mn-lt"/>
              </a:rPr>
              <a:t>method of the file handle object puts data into the file, returning </a:t>
            </a:r>
            <a:r>
              <a:rPr lang="en-US" altLang="zh-CN" sz="3200" dirty="0" smtClean="0">
                <a:solidFill>
                  <a:schemeClr val="bg1"/>
                </a:solidFill>
                <a:latin typeface="+mn-lt"/>
              </a:rPr>
              <a:t>the number </a:t>
            </a:r>
            <a:r>
              <a:rPr lang="en-US" altLang="zh-CN" sz="3200" dirty="0">
                <a:solidFill>
                  <a:schemeClr val="bg1"/>
                </a:solidFill>
                <a:latin typeface="+mn-lt"/>
              </a:rPr>
              <a:t>of characters written. The default write mode is text for writing (</a:t>
            </a:r>
            <a:r>
              <a:rPr lang="en-US" altLang="zh-CN" sz="3200" dirty="0" smtClean="0">
                <a:solidFill>
                  <a:schemeClr val="bg1"/>
                </a:solidFill>
                <a:latin typeface="+mn-lt"/>
              </a:rPr>
              <a:t>and reading</a:t>
            </a:r>
            <a:r>
              <a:rPr lang="en-US" altLang="zh-CN" sz="3200" dirty="0">
                <a:solidFill>
                  <a:schemeClr val="bg1"/>
                </a:solidFill>
                <a:latin typeface="+mn-lt"/>
              </a:rPr>
              <a:t>) </a:t>
            </a:r>
            <a:r>
              <a:rPr lang="en-US" altLang="zh-CN" sz="3200" dirty="0" smtClean="0">
                <a:solidFill>
                  <a:schemeClr val="bg1"/>
                </a:solidFill>
                <a:latin typeface="+mn-lt"/>
              </a:rPr>
              <a:t>strings.</a:t>
            </a:r>
          </a:p>
          <a:p>
            <a:pPr marL="342900" indent="-342900" algn="just">
              <a:buFont typeface="Wingdings" panose="05000000000000000000" pitchFamily="2" charset="2"/>
              <a:buChar char="l"/>
            </a:pPr>
            <a:r>
              <a:rPr lang="en-US" altLang="zh-CN" sz="3200" dirty="0" smtClean="0">
                <a:solidFill>
                  <a:schemeClr val="bg1"/>
                </a:solidFill>
                <a:latin typeface="+mn-lt"/>
              </a:rPr>
              <a:t>the </a:t>
            </a:r>
            <a:r>
              <a:rPr lang="en-US" altLang="zh-CN" sz="3200" dirty="0">
                <a:solidFill>
                  <a:schemeClr val="bg1"/>
                </a:solidFill>
                <a:latin typeface="+mn-lt"/>
              </a:rPr>
              <a:t>file object keeps track of where it is, so if </a:t>
            </a:r>
            <a:r>
              <a:rPr lang="en-US" altLang="zh-CN" sz="3200" dirty="0" smtClean="0">
                <a:solidFill>
                  <a:schemeClr val="bg1"/>
                </a:solidFill>
                <a:latin typeface="+mn-lt"/>
              </a:rPr>
              <a:t>we </a:t>
            </a:r>
            <a:r>
              <a:rPr lang="en-US" altLang="zh-CN" sz="3200" dirty="0">
                <a:solidFill>
                  <a:schemeClr val="bg1"/>
                </a:solidFill>
                <a:latin typeface="+mn-lt"/>
              </a:rPr>
              <a:t>call write again, it </a:t>
            </a:r>
            <a:r>
              <a:rPr lang="en-US" altLang="zh-CN" sz="3200" dirty="0" smtClean="0">
                <a:solidFill>
                  <a:schemeClr val="bg1"/>
                </a:solidFill>
                <a:latin typeface="+mn-lt"/>
              </a:rPr>
              <a:t>adds the </a:t>
            </a:r>
            <a:r>
              <a:rPr lang="en-US" altLang="zh-CN" sz="3200" dirty="0">
                <a:solidFill>
                  <a:schemeClr val="bg1"/>
                </a:solidFill>
                <a:latin typeface="+mn-lt"/>
              </a:rPr>
              <a:t>new data to the end</a:t>
            </a:r>
            <a:endParaRPr lang="zh-CN" altLang="en-US" sz="3200" dirty="0">
              <a:solidFill>
                <a:schemeClr val="bg1"/>
              </a:solidFill>
              <a:latin typeface="+mn-lt"/>
            </a:endParaRPr>
          </a:p>
        </p:txBody>
      </p:sp>
      <p:pic>
        <p:nvPicPr>
          <p:cNvPr id="2" name="图片 1"/>
          <p:cNvPicPr>
            <a:picLocks noChangeAspect="1"/>
          </p:cNvPicPr>
          <p:nvPr/>
        </p:nvPicPr>
        <p:blipFill>
          <a:blip r:embed="rId3"/>
          <a:stretch>
            <a:fillRect/>
          </a:stretch>
        </p:blipFill>
        <p:spPr>
          <a:xfrm>
            <a:off x="9340666" y="2611496"/>
            <a:ext cx="5533333" cy="1180952"/>
          </a:xfrm>
          <a:prstGeom prst="rect">
            <a:avLst/>
          </a:prstGeom>
        </p:spPr>
      </p:pic>
      <p:sp>
        <p:nvSpPr>
          <p:cNvPr id="5" name="矩形 4"/>
          <p:cNvSpPr/>
          <p:nvPr/>
        </p:nvSpPr>
        <p:spPr>
          <a:xfrm>
            <a:off x="8564031" y="4509813"/>
            <a:ext cx="7086601" cy="3108543"/>
          </a:xfrm>
          <a:prstGeom prst="rect">
            <a:avLst/>
          </a:prstGeom>
        </p:spPr>
        <p:txBody>
          <a:bodyPr wrap="square">
            <a:spAutoFit/>
          </a:bodyPr>
          <a:lstStyle/>
          <a:p>
            <a:pPr algn="just"/>
            <a:r>
              <a:rPr lang="en-US" altLang="zh-CN" sz="2800" dirty="0">
                <a:solidFill>
                  <a:schemeClr val="bg1"/>
                </a:solidFill>
                <a:latin typeface="+mn-lt"/>
              </a:rPr>
              <a:t>We must make sure to manage the ends of lines as we write to the file by </a:t>
            </a:r>
            <a:r>
              <a:rPr lang="en-US" altLang="zh-CN" sz="2800" dirty="0" smtClean="0">
                <a:solidFill>
                  <a:schemeClr val="bg1"/>
                </a:solidFill>
                <a:latin typeface="+mn-lt"/>
              </a:rPr>
              <a:t>explicitly inserting </a:t>
            </a:r>
            <a:r>
              <a:rPr lang="en-US" altLang="zh-CN" sz="2800" dirty="0">
                <a:solidFill>
                  <a:schemeClr val="bg1"/>
                </a:solidFill>
                <a:latin typeface="+mn-lt"/>
              </a:rPr>
              <a:t>the newline character when we want to end a line. The print </a:t>
            </a:r>
            <a:r>
              <a:rPr lang="en-US" altLang="zh-CN" sz="2800" dirty="0" smtClean="0">
                <a:solidFill>
                  <a:schemeClr val="bg1"/>
                </a:solidFill>
                <a:latin typeface="+mn-lt"/>
              </a:rPr>
              <a:t>statement automatically </a:t>
            </a:r>
            <a:r>
              <a:rPr lang="en-US" altLang="zh-CN" sz="2800" dirty="0">
                <a:solidFill>
                  <a:schemeClr val="bg1"/>
                </a:solidFill>
                <a:latin typeface="+mn-lt"/>
              </a:rPr>
              <a:t>appends a newline, but the write method does not add the newline</a:t>
            </a:r>
          </a:p>
          <a:p>
            <a:pPr algn="just"/>
            <a:r>
              <a:rPr lang="en-US" altLang="zh-CN" sz="2800" dirty="0">
                <a:solidFill>
                  <a:schemeClr val="bg1"/>
                </a:solidFill>
                <a:latin typeface="+mn-lt"/>
              </a:rPr>
              <a:t>automatically.</a:t>
            </a:r>
            <a:endParaRPr lang="zh-CN" altLang="en-US" sz="2800" dirty="0">
              <a:solidFill>
                <a:schemeClr val="bg1"/>
              </a:solidFill>
              <a:latin typeface="+mn-lt"/>
            </a:endParaRPr>
          </a:p>
        </p:txBody>
      </p:sp>
    </p:spTree>
    <p:extLst>
      <p:ext uri="{BB962C8B-B14F-4D97-AF65-F5344CB8AC3E}">
        <p14:creationId xmlns:p14="http://schemas.microsoft.com/office/powerpoint/2010/main" val="2755786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762903" y="281181"/>
            <a:ext cx="7650163" cy="111582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smtClean="0">
                <a:solidFill>
                  <a:srgbClr val="FFD966"/>
                </a:solidFill>
                <a:latin typeface="Arial" charset="0"/>
                <a:ea typeface="Arial" charset="0"/>
                <a:cs typeface="Arial" charset="0"/>
                <a:sym typeface="Cabin"/>
              </a:rPr>
              <a:t>Writing Files</a:t>
            </a:r>
            <a:endParaRPr lang="en-US" sz="7600" u="none" strike="noStrike" cap="none" dirty="0">
              <a:solidFill>
                <a:srgbClr val="FFD966"/>
              </a:solidFill>
              <a:latin typeface="Arial" charset="0"/>
              <a:ea typeface="Arial" charset="0"/>
              <a:cs typeface="Arial" charset="0"/>
              <a:sym typeface="Cabin"/>
            </a:endParaRPr>
          </a:p>
        </p:txBody>
      </p:sp>
      <p:sp>
        <p:nvSpPr>
          <p:cNvPr id="3" name="矩形 2"/>
          <p:cNvSpPr/>
          <p:nvPr/>
        </p:nvSpPr>
        <p:spPr>
          <a:xfrm>
            <a:off x="635000" y="1896675"/>
            <a:ext cx="6443134" cy="6986528"/>
          </a:xfrm>
          <a:prstGeom prst="rect">
            <a:avLst/>
          </a:prstGeom>
        </p:spPr>
        <p:txBody>
          <a:bodyPr wrap="square">
            <a:spAutoFit/>
          </a:bodyPr>
          <a:lstStyle/>
          <a:p>
            <a:pPr marL="342900" indent="-342900" algn="just">
              <a:buFont typeface="Wingdings" panose="05000000000000000000" pitchFamily="2" charset="2"/>
              <a:buChar char="l"/>
            </a:pPr>
            <a:r>
              <a:rPr lang="en-US" altLang="zh-CN" sz="3200" dirty="0">
                <a:solidFill>
                  <a:schemeClr val="bg1"/>
                </a:solidFill>
                <a:latin typeface="+mn-lt"/>
              </a:rPr>
              <a:t>you are done writing, you have to close the file to make sure that the last bit of data is physically written to the disk so it will not be lost if the power goes</a:t>
            </a:r>
            <a:r>
              <a:rPr lang="zh-CN" altLang="en-US" sz="3200" dirty="0">
                <a:solidFill>
                  <a:schemeClr val="bg1"/>
                </a:solidFill>
                <a:latin typeface="+mn-lt"/>
              </a:rPr>
              <a:t> </a:t>
            </a:r>
            <a:r>
              <a:rPr lang="en-US" altLang="zh-CN" sz="3200" dirty="0" smtClean="0">
                <a:solidFill>
                  <a:schemeClr val="bg1"/>
                </a:solidFill>
                <a:latin typeface="+mn-lt"/>
              </a:rPr>
              <a:t>off.</a:t>
            </a:r>
          </a:p>
          <a:p>
            <a:pPr marL="342900" indent="-342900" algn="just">
              <a:buFont typeface="Wingdings" panose="05000000000000000000" pitchFamily="2" charset="2"/>
              <a:buChar char="l"/>
            </a:pPr>
            <a:r>
              <a:rPr lang="en-US" altLang="zh-CN" sz="3200" dirty="0" smtClean="0">
                <a:solidFill>
                  <a:schemeClr val="bg1"/>
                </a:solidFill>
                <a:latin typeface="+mn-lt"/>
              </a:rPr>
              <a:t>We </a:t>
            </a:r>
            <a:r>
              <a:rPr lang="en-US" altLang="zh-CN" sz="3200" dirty="0">
                <a:solidFill>
                  <a:schemeClr val="bg1"/>
                </a:solidFill>
                <a:latin typeface="+mn-lt"/>
              </a:rPr>
              <a:t>could close the files which we open for read as well. But Python makes sure that all open files </a:t>
            </a:r>
            <a:r>
              <a:rPr lang="en-US" altLang="zh-CN" sz="3200" dirty="0" smtClean="0">
                <a:solidFill>
                  <a:schemeClr val="bg1"/>
                </a:solidFill>
                <a:latin typeface="+mn-lt"/>
              </a:rPr>
              <a:t>are closed </a:t>
            </a:r>
            <a:r>
              <a:rPr lang="en-US" altLang="zh-CN" sz="3200" dirty="0">
                <a:solidFill>
                  <a:schemeClr val="bg1"/>
                </a:solidFill>
                <a:latin typeface="+mn-lt"/>
              </a:rPr>
              <a:t>when the program </a:t>
            </a:r>
            <a:r>
              <a:rPr lang="en-US" altLang="zh-CN" sz="3200" dirty="0" smtClean="0">
                <a:solidFill>
                  <a:schemeClr val="bg1"/>
                </a:solidFill>
                <a:latin typeface="+mn-lt"/>
              </a:rPr>
              <a:t>ends</a:t>
            </a:r>
          </a:p>
          <a:p>
            <a:pPr marL="342900" indent="-342900" algn="just">
              <a:buFont typeface="Wingdings" panose="05000000000000000000" pitchFamily="2" charset="2"/>
              <a:buChar char="l"/>
            </a:pPr>
            <a:r>
              <a:rPr lang="en-US" altLang="zh-CN" sz="3200" dirty="0" smtClean="0">
                <a:solidFill>
                  <a:schemeClr val="bg1"/>
                </a:solidFill>
                <a:latin typeface="+mn-lt"/>
              </a:rPr>
              <a:t>When </a:t>
            </a:r>
            <a:r>
              <a:rPr lang="en-US" altLang="zh-CN" sz="3200" dirty="0">
                <a:solidFill>
                  <a:schemeClr val="bg1"/>
                </a:solidFill>
                <a:latin typeface="+mn-lt"/>
              </a:rPr>
              <a:t>we are writing files, we want to </a:t>
            </a:r>
            <a:r>
              <a:rPr lang="en-US" altLang="zh-CN" sz="3200" dirty="0" smtClean="0">
                <a:solidFill>
                  <a:schemeClr val="bg1"/>
                </a:solidFill>
                <a:latin typeface="+mn-lt"/>
              </a:rPr>
              <a:t>explicitly close </a:t>
            </a:r>
            <a:r>
              <a:rPr lang="en-US" altLang="zh-CN" sz="3200" dirty="0">
                <a:solidFill>
                  <a:schemeClr val="bg1"/>
                </a:solidFill>
                <a:latin typeface="+mn-lt"/>
              </a:rPr>
              <a:t>the files so as to leave nothing to chance.</a:t>
            </a:r>
          </a:p>
        </p:txBody>
      </p:sp>
      <p:pic>
        <p:nvPicPr>
          <p:cNvPr id="4" name="图片 3"/>
          <p:cNvPicPr>
            <a:picLocks noChangeAspect="1"/>
          </p:cNvPicPr>
          <p:nvPr/>
        </p:nvPicPr>
        <p:blipFill>
          <a:blip r:embed="rId3"/>
          <a:stretch>
            <a:fillRect/>
          </a:stretch>
        </p:blipFill>
        <p:spPr>
          <a:xfrm>
            <a:off x="8184762" y="3413171"/>
            <a:ext cx="7277006" cy="2394963"/>
          </a:xfrm>
          <a:prstGeom prst="rect">
            <a:avLst/>
          </a:prstGeom>
        </p:spPr>
      </p:pic>
    </p:spTree>
    <p:extLst>
      <p:ext uri="{BB962C8B-B14F-4D97-AF65-F5344CB8AC3E}">
        <p14:creationId xmlns:p14="http://schemas.microsoft.com/office/powerpoint/2010/main" val="638407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p:nvPr/>
        </p:nvSpPr>
        <p:spPr>
          <a:xfrm>
            <a:off x="735013" y="871538"/>
            <a:ext cx="1993900"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Exercise</a:t>
            </a:r>
          </a:p>
        </p:txBody>
      </p:sp>
      <p:sp>
        <p:nvSpPr>
          <p:cNvPr id="397" name="Shape 397"/>
          <p:cNvSpPr txBox="1"/>
          <p:nvPr/>
        </p:nvSpPr>
        <p:spPr>
          <a:xfrm>
            <a:off x="1076576" y="1637817"/>
            <a:ext cx="13713354" cy="2886057"/>
          </a:xfrm>
          <a:prstGeom prst="rect">
            <a:avLst/>
          </a:prstGeom>
          <a:noFill/>
          <a:ln>
            <a:noFill/>
          </a:ln>
        </p:spPr>
        <p:txBody>
          <a:bodyPr lIns="0" tIns="0" rIns="0" bIns="0" anchor="ctr" anchorCtr="0">
            <a:noAutofit/>
          </a:bodyPr>
          <a:lstStyle/>
          <a:p>
            <a:pPr lvl="0">
              <a:buClr>
                <a:schemeClr val="lt1"/>
              </a:buClr>
              <a:buSzPct val="25000"/>
            </a:pPr>
            <a:endParaRPr lang="en-US" sz="3800"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a:p>
            <a:r>
              <a:rPr lang="en-US" altLang="zh-CN" sz="3800" dirty="0">
                <a:solidFill>
                  <a:schemeClr val="bg1"/>
                </a:solidFill>
                <a:latin typeface="Arial" panose="020B0604020202020204" pitchFamily="34" charset="0"/>
                <a:ea typeface="Arial" panose="020B0604020202020204" pitchFamily="34" charset="0"/>
                <a:cs typeface="Arial" panose="020B0604020202020204" pitchFamily="34" charset="0"/>
              </a:rPr>
              <a:t>Exercise 1: Write a program to read through a file and print the </a:t>
            </a:r>
            <a:r>
              <a:rPr lang="en-US" altLang="zh-CN" sz="3800" dirty="0" smtClean="0">
                <a:solidFill>
                  <a:schemeClr val="bg1"/>
                </a:solidFill>
                <a:latin typeface="Arial" panose="020B0604020202020204" pitchFamily="34" charset="0"/>
                <a:ea typeface="Arial" panose="020B0604020202020204" pitchFamily="34" charset="0"/>
                <a:cs typeface="Arial" panose="020B0604020202020204" pitchFamily="34" charset="0"/>
              </a:rPr>
              <a:t>contents of </a:t>
            </a:r>
            <a:r>
              <a:rPr lang="en-US" altLang="zh-CN" sz="3800" dirty="0">
                <a:solidFill>
                  <a:schemeClr val="bg1"/>
                </a:solidFill>
                <a:latin typeface="Arial" panose="020B0604020202020204" pitchFamily="34" charset="0"/>
                <a:ea typeface="Arial" panose="020B0604020202020204" pitchFamily="34" charset="0"/>
                <a:cs typeface="Arial" panose="020B0604020202020204" pitchFamily="34" charset="0"/>
              </a:rPr>
              <a:t>the file (line by line) all in upper case. Executing the program </a:t>
            </a:r>
            <a:r>
              <a:rPr lang="en-US" altLang="zh-CN" sz="3800" dirty="0" smtClean="0">
                <a:solidFill>
                  <a:schemeClr val="bg1"/>
                </a:solidFill>
                <a:latin typeface="Arial" panose="020B0604020202020204" pitchFamily="34" charset="0"/>
                <a:ea typeface="Arial" panose="020B0604020202020204" pitchFamily="34" charset="0"/>
                <a:cs typeface="Arial" panose="020B0604020202020204" pitchFamily="34" charset="0"/>
              </a:rPr>
              <a:t>will look </a:t>
            </a:r>
            <a:r>
              <a:rPr lang="en-US" altLang="zh-CN" sz="3800" dirty="0">
                <a:solidFill>
                  <a:schemeClr val="bg1"/>
                </a:solidFill>
                <a:latin typeface="Arial" panose="020B0604020202020204" pitchFamily="34" charset="0"/>
                <a:ea typeface="Arial" panose="020B0604020202020204" pitchFamily="34" charset="0"/>
                <a:cs typeface="Arial" panose="020B0604020202020204" pitchFamily="34" charset="0"/>
              </a:rPr>
              <a:t>as follows:</a:t>
            </a:r>
            <a:endParaRPr sz="3800"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pic>
        <p:nvPicPr>
          <p:cNvPr id="2" name="图片 1"/>
          <p:cNvPicPr>
            <a:picLocks noChangeAspect="1"/>
          </p:cNvPicPr>
          <p:nvPr/>
        </p:nvPicPr>
        <p:blipFill>
          <a:blip r:embed="rId3"/>
          <a:stretch>
            <a:fillRect/>
          </a:stretch>
        </p:blipFill>
        <p:spPr>
          <a:xfrm>
            <a:off x="1179829" y="4985493"/>
            <a:ext cx="7466667" cy="1733333"/>
          </a:xfrm>
          <a:prstGeom prst="rect">
            <a:avLst/>
          </a:prstGeom>
        </p:spPr>
      </p:pic>
    </p:spTree>
    <p:extLst>
      <p:ext uri="{BB962C8B-B14F-4D97-AF65-F5344CB8AC3E}">
        <p14:creationId xmlns:p14="http://schemas.microsoft.com/office/powerpoint/2010/main" val="3720940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1155700" y="789708"/>
            <a:ext cx="13932000" cy="127615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Opening a File</a:t>
            </a:r>
          </a:p>
        </p:txBody>
      </p:sp>
      <p:sp>
        <p:nvSpPr>
          <p:cNvPr id="241" name="Shape 241"/>
          <p:cNvSpPr txBox="1">
            <a:spLocks noGrp="1"/>
          </p:cNvSpPr>
          <p:nvPr>
            <p:ph type="body" idx="1"/>
          </p:nvPr>
        </p:nvSpPr>
        <p:spPr>
          <a:xfrm>
            <a:off x="751438" y="2526498"/>
            <a:ext cx="14610481" cy="5702399"/>
          </a:xfrm>
          <a:prstGeom prst="rect">
            <a:avLst/>
          </a:prstGeom>
          <a:noFill/>
          <a:ln>
            <a:noFill/>
          </a:ln>
        </p:spPr>
        <p:txBody>
          <a:bodyPr lIns="38100" tIns="38100" rIns="38100" bIns="38100" anchor="ctr" anchorCtr="0">
            <a:noAutofit/>
          </a:bodyPr>
          <a:lstStyle/>
          <a:p>
            <a:pPr marL="0" indent="0" algn="just">
              <a:buNone/>
            </a:pPr>
            <a:r>
              <a:rPr lang="en-US" altLang="zh-CN" dirty="0"/>
              <a:t>When we want to read or write a file (say on your hard drive), we first </a:t>
            </a:r>
            <a:r>
              <a:rPr lang="en-US" altLang="zh-CN" dirty="0" smtClean="0"/>
              <a:t>must </a:t>
            </a:r>
            <a:r>
              <a:rPr lang="en-US" altLang="zh-CN" i="1" dirty="0" smtClean="0"/>
              <a:t>open </a:t>
            </a:r>
            <a:r>
              <a:rPr lang="en-US" altLang="zh-CN" dirty="0"/>
              <a:t>the file. Opening the file communicates with your operating system, </a:t>
            </a:r>
            <a:r>
              <a:rPr lang="en-US" altLang="zh-CN" dirty="0" smtClean="0"/>
              <a:t>which knows </a:t>
            </a:r>
            <a:r>
              <a:rPr lang="en-US" altLang="zh-CN" dirty="0"/>
              <a:t>where the data for each file is stored. When you open a file, you </a:t>
            </a:r>
            <a:r>
              <a:rPr lang="en-US" altLang="zh-CN" dirty="0" smtClean="0"/>
              <a:t>are asking </a:t>
            </a:r>
            <a:r>
              <a:rPr lang="en-US" altLang="zh-CN" dirty="0"/>
              <a:t>the operating system to find the file by name and make sure the file exists.</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214826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p:nvPr/>
        </p:nvSpPr>
        <p:spPr>
          <a:xfrm>
            <a:off x="735013" y="871538"/>
            <a:ext cx="1993900"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Exercise</a:t>
            </a:r>
          </a:p>
        </p:txBody>
      </p:sp>
      <p:sp>
        <p:nvSpPr>
          <p:cNvPr id="397" name="Shape 397"/>
          <p:cNvSpPr txBox="1"/>
          <p:nvPr/>
        </p:nvSpPr>
        <p:spPr>
          <a:xfrm>
            <a:off x="1182454" y="1839948"/>
            <a:ext cx="13713354" cy="6697661"/>
          </a:xfrm>
          <a:prstGeom prst="rect">
            <a:avLst/>
          </a:prstGeom>
          <a:noFill/>
          <a:ln>
            <a:noFill/>
          </a:ln>
        </p:spPr>
        <p:txBody>
          <a:bodyPr lIns="0" tIns="0" rIns="0" bIns="0" anchor="ctr" anchorCtr="0">
            <a:noAutofit/>
          </a:bodyPr>
          <a:lstStyle/>
          <a:p>
            <a:pPr lvl="0">
              <a:buClr>
                <a:schemeClr val="lt1"/>
              </a:buClr>
              <a:buSzPct val="25000"/>
            </a:pPr>
            <a:endParaRPr lang="en-US" sz="3600"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a:p>
            <a:pPr algn="just"/>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Exercise </a:t>
            </a:r>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2: </a:t>
            </a:r>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Write a program to prompt for a file name, and then </a:t>
            </a:r>
            <a:r>
              <a:rPr lang="en-US" altLang="zh-CN" sz="3600" dirty="0" smtClean="0">
                <a:solidFill>
                  <a:schemeClr val="bg1"/>
                </a:solidFill>
                <a:latin typeface="Arial" panose="020B0604020202020204" pitchFamily="34" charset="0"/>
                <a:ea typeface="Arial" panose="020B0604020202020204" pitchFamily="34" charset="0"/>
                <a:cs typeface="Arial" panose="020B0604020202020204" pitchFamily="34" charset="0"/>
              </a:rPr>
              <a:t>read through </a:t>
            </a:r>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the file </a:t>
            </a:r>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and look for lines of the form</a:t>
            </a:r>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a:t>
            </a:r>
          </a:p>
          <a:p>
            <a:pPr algn="just"/>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X-DSPAM-Confidence: </a:t>
            </a:r>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0.8475</a:t>
            </a:r>
          </a:p>
          <a:p>
            <a:pPr algn="just"/>
            <a:endParaRPr lang="en-US" altLang="zh-CN" sz="3600" dirty="0" smtClean="0">
              <a:solidFill>
                <a:schemeClr val="bg1"/>
              </a:solidFill>
              <a:latin typeface="Arial" panose="020B0604020202020204" pitchFamily="34" charset="0"/>
              <a:ea typeface="Arial" panose="020B0604020202020204" pitchFamily="34" charset="0"/>
              <a:cs typeface="Arial" panose="020B0604020202020204" pitchFamily="34" charset="0"/>
            </a:endParaRPr>
          </a:p>
          <a:p>
            <a:pPr algn="just"/>
            <a:r>
              <a:rPr lang="en-US" altLang="zh-CN" sz="3600" dirty="0" smtClean="0">
                <a:solidFill>
                  <a:schemeClr val="bg1"/>
                </a:solidFill>
                <a:latin typeface="Arial" panose="020B0604020202020204" pitchFamily="34" charset="0"/>
                <a:ea typeface="Arial" panose="020B0604020202020204" pitchFamily="34" charset="0"/>
                <a:cs typeface="Arial" panose="020B0604020202020204" pitchFamily="34" charset="0"/>
              </a:rPr>
              <a:t>When </a:t>
            </a:r>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you encounter a line that starts with “X-DSPAM-Confidence:”</a:t>
            </a:r>
          </a:p>
          <a:p>
            <a:pPr algn="just"/>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pull apart the line to extract the floating-point number on the line</a:t>
            </a:r>
            <a:r>
              <a:rPr lang="en-US" altLang="zh-CN" sz="3600" dirty="0" smtClean="0">
                <a:solidFill>
                  <a:schemeClr val="bg1"/>
                </a:solidFill>
                <a:latin typeface="Arial" panose="020B0604020202020204" pitchFamily="34" charset="0"/>
                <a:ea typeface="Arial" panose="020B0604020202020204" pitchFamily="34" charset="0"/>
                <a:cs typeface="Arial" panose="020B0604020202020204" pitchFamily="34" charset="0"/>
              </a:rPr>
              <a:t>. Count </a:t>
            </a:r>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these lines and then compute the total of the spam </a:t>
            </a:r>
            <a:r>
              <a:rPr lang="en-US" altLang="zh-CN" sz="3600" dirty="0" smtClean="0">
                <a:solidFill>
                  <a:schemeClr val="bg1"/>
                </a:solidFill>
                <a:latin typeface="Arial" panose="020B0604020202020204" pitchFamily="34" charset="0"/>
                <a:ea typeface="Arial" panose="020B0604020202020204" pitchFamily="34" charset="0"/>
                <a:cs typeface="Arial" panose="020B0604020202020204" pitchFamily="34" charset="0"/>
              </a:rPr>
              <a:t>confidence values </a:t>
            </a:r>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from these lines. When you reach the end of the file, print </a:t>
            </a:r>
            <a:r>
              <a:rPr lang="en-US" altLang="zh-CN" sz="3600" dirty="0" smtClean="0">
                <a:solidFill>
                  <a:schemeClr val="bg1"/>
                </a:solidFill>
                <a:latin typeface="Arial" panose="020B0604020202020204" pitchFamily="34" charset="0"/>
                <a:ea typeface="Arial" panose="020B0604020202020204" pitchFamily="34" charset="0"/>
                <a:cs typeface="Arial" panose="020B0604020202020204" pitchFamily="34" charset="0"/>
              </a:rPr>
              <a:t>out the </a:t>
            </a:r>
            <a:r>
              <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rPr>
              <a:t>average spam confidence.</a:t>
            </a:r>
            <a:endParaRPr lang="en-US" altLang="zh-CN" sz="3600" dirty="0">
              <a:solidFill>
                <a:schemeClr val="bg1"/>
              </a:solidFill>
              <a:latin typeface="Arial" panose="020B0604020202020204" pitchFamily="34" charset="0"/>
              <a:ea typeface="Arial" panose="020B0604020202020204" pitchFamily="34" charset="0"/>
              <a:cs typeface="Arial" panose="020B0604020202020204" pitchFamily="34" charset="0"/>
            </a:endParaRPr>
          </a:p>
          <a:p>
            <a:endParaRPr sz="3600"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Tree>
    <p:extLst>
      <p:ext uri="{BB962C8B-B14F-4D97-AF65-F5344CB8AC3E}">
        <p14:creationId xmlns:p14="http://schemas.microsoft.com/office/powerpoint/2010/main" val="2476744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1155700" y="789708"/>
            <a:ext cx="13932000" cy="127615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Opening a File</a:t>
            </a:r>
          </a:p>
        </p:txBody>
      </p:sp>
      <p:sp>
        <p:nvSpPr>
          <p:cNvPr id="241" name="Shape 241"/>
          <p:cNvSpPr txBox="1">
            <a:spLocks noGrp="1"/>
          </p:cNvSpPr>
          <p:nvPr>
            <p:ph type="body" idx="1"/>
          </p:nvPr>
        </p:nvSpPr>
        <p:spPr>
          <a:xfrm>
            <a:off x="1020946" y="2487997"/>
            <a:ext cx="13932000" cy="5702399"/>
          </a:xfrm>
          <a:prstGeom prst="rect">
            <a:avLst/>
          </a:prstGeom>
          <a:noFill/>
          <a:ln>
            <a:noFill/>
          </a:ln>
        </p:spPr>
        <p:txBody>
          <a:bodyPr lIns="38100" tIns="38100" rIns="38100" bIns="38100" anchor="ctr" anchorCtr="0">
            <a:noAutofit/>
          </a:bodyPr>
          <a:lstStyle/>
          <a:p>
            <a:pPr marL="749300" marR="0" lvl="0" indent="-371094" algn="just"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Before we can read the contents of the file, we must tell Python which file we are going to work with and what we will be doing with the </a:t>
            </a:r>
            <a:r>
              <a:rPr lang="en-US" sz="3600" u="none" strike="noStrike" cap="none" dirty="0" smtClean="0">
                <a:solidFill>
                  <a:schemeClr val="lt1"/>
                </a:solidFill>
                <a:latin typeface="Arial" charset="0"/>
                <a:ea typeface="Arial" charset="0"/>
                <a:cs typeface="Arial" charset="0"/>
                <a:sym typeface="Cabin"/>
              </a:rPr>
              <a:t>file</a:t>
            </a:r>
            <a:r>
              <a:rPr lang="en-US" dirty="0" smtClean="0">
                <a:solidFill>
                  <a:schemeClr val="lt1"/>
                </a:solidFill>
                <a:latin typeface="Arial" charset="0"/>
                <a:ea typeface="Arial" charset="0"/>
                <a:cs typeface="Arial" charset="0"/>
                <a:sym typeface="Cabin"/>
              </a:rPr>
              <a:t>. </a:t>
            </a:r>
            <a:r>
              <a:rPr lang="en-US" sz="3600" u="none" strike="noStrike" cap="none" dirty="0" smtClean="0">
                <a:solidFill>
                  <a:schemeClr val="lt1"/>
                </a:solidFill>
                <a:latin typeface="Arial" charset="0"/>
                <a:ea typeface="Arial" charset="0"/>
                <a:cs typeface="Arial" charset="0"/>
                <a:sym typeface="Cabin"/>
              </a:rPr>
              <a:t>This </a:t>
            </a:r>
            <a:r>
              <a:rPr lang="en-US" sz="3600" u="none" strike="noStrike" cap="none" dirty="0">
                <a:solidFill>
                  <a:schemeClr val="lt1"/>
                </a:solidFill>
                <a:latin typeface="Arial" charset="0"/>
                <a:ea typeface="Arial" charset="0"/>
                <a:cs typeface="Arial" charset="0"/>
                <a:sym typeface="Cabin"/>
              </a:rPr>
              <a:t>is done with the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 function</a:t>
            </a:r>
          </a:p>
          <a:p>
            <a:pPr algn="just"/>
            <a:r>
              <a:rPr lang="en-US" altLang="zh-CN" dirty="0"/>
              <a:t>If the </a:t>
            </a:r>
            <a:r>
              <a:rPr lang="en-US" altLang="zh-CN" dirty="0" smtClean="0">
                <a:solidFill>
                  <a:srgbClr val="FF00FF"/>
                </a:solidFill>
                <a:latin typeface="Arial" charset="0"/>
                <a:ea typeface="Arial" charset="0"/>
                <a:cs typeface="Arial" charset="0"/>
                <a:sym typeface="Cabin"/>
              </a:rPr>
              <a:t>open</a:t>
            </a:r>
            <a:r>
              <a:rPr lang="en-US" altLang="zh-CN" dirty="0">
                <a:solidFill>
                  <a:schemeClr val="lt1"/>
                </a:solidFill>
                <a:latin typeface="Arial" charset="0"/>
                <a:ea typeface="Arial" charset="0"/>
                <a:cs typeface="Arial" charset="0"/>
                <a:sym typeface="Cabin"/>
              </a:rPr>
              <a:t>()</a:t>
            </a:r>
            <a:r>
              <a:rPr lang="en-US" altLang="zh-CN" dirty="0" smtClean="0"/>
              <a:t> </a:t>
            </a:r>
            <a:r>
              <a:rPr lang="en-US" altLang="zh-CN" dirty="0"/>
              <a:t>is </a:t>
            </a:r>
            <a:r>
              <a:rPr lang="en-US" altLang="zh-CN" dirty="0" smtClean="0"/>
              <a:t>successful, it will </a:t>
            </a:r>
            <a:r>
              <a:rPr lang="en-US" sz="3600" u="none" strike="noStrike" cap="none" dirty="0" smtClean="0">
                <a:solidFill>
                  <a:schemeClr val="lt1"/>
                </a:solidFill>
                <a:latin typeface="Arial" charset="0"/>
                <a:ea typeface="Arial" charset="0"/>
                <a:cs typeface="Arial" charset="0"/>
                <a:sym typeface="Cabin"/>
              </a:rPr>
              <a:t>return </a:t>
            </a:r>
            <a:r>
              <a:rPr lang="en-US" sz="3600" u="none" strike="noStrike" cap="none" dirty="0">
                <a:solidFill>
                  <a:schemeClr val="lt1"/>
                </a:solidFill>
                <a:latin typeface="Arial" charset="0"/>
                <a:ea typeface="Arial" charset="0"/>
                <a:cs typeface="Arial" charset="0"/>
                <a:sym typeface="Cabin"/>
              </a:rPr>
              <a:t>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7F00"/>
                </a:solidFill>
                <a:latin typeface="Arial" charset="0"/>
                <a:ea typeface="Arial" charset="0"/>
                <a:cs typeface="Arial" charset="0"/>
                <a:sym typeface="Cabin"/>
              </a:rPr>
              <a:t>file handle</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 a variable used to perform operations on the </a:t>
            </a:r>
            <a:r>
              <a:rPr lang="en-US" sz="3600" u="none" strike="noStrike" cap="none" dirty="0" smtClean="0">
                <a:solidFill>
                  <a:schemeClr val="lt1"/>
                </a:solidFill>
                <a:latin typeface="Arial" charset="0"/>
                <a:ea typeface="Arial" charset="0"/>
                <a:cs typeface="Arial" charset="0"/>
                <a:sym typeface="Cabin"/>
              </a:rPr>
              <a:t>file. </a:t>
            </a:r>
            <a:r>
              <a:rPr lang="en-US" altLang="zh-CN" dirty="0"/>
              <a:t>You are given a handle if the requested file exists </a:t>
            </a:r>
            <a:r>
              <a:rPr lang="en-US" altLang="zh-CN" dirty="0" smtClean="0"/>
              <a:t>and you </a:t>
            </a:r>
            <a:r>
              <a:rPr lang="en-US" altLang="zh-CN" dirty="0"/>
              <a:t>have the proper permissions to read the file.</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a:t>
            </a:r>
            <a:r>
              <a:rPr lang="en-US" sz="7600" u="none" strike="noStrike" cap="none">
                <a:solidFill>
                  <a:srgbClr val="FF00FF"/>
                </a:solidFill>
                <a:latin typeface="Arial" charset="0"/>
                <a:ea typeface="Arial" charset="0"/>
                <a:cs typeface="Arial" charset="0"/>
                <a:sym typeface="Cabin"/>
              </a:rPr>
              <a:t>open()</a:t>
            </a:r>
          </a:p>
        </p:txBody>
      </p:sp>
      <p:sp>
        <p:nvSpPr>
          <p:cNvPr id="247" name="Shape 247"/>
          <p:cNvSpPr txBox="1">
            <a:spLocks noGrp="1"/>
          </p:cNvSpPr>
          <p:nvPr>
            <p:ph type="body" idx="1"/>
          </p:nvPr>
        </p:nvSpPr>
        <p:spPr>
          <a:xfrm>
            <a:off x="1155700" y="3106015"/>
            <a:ext cx="12837675" cy="5199884"/>
          </a:xfrm>
          <a:prstGeom prst="rect">
            <a:avLst/>
          </a:prstGeom>
          <a:noFill/>
          <a:ln>
            <a:noFill/>
          </a:ln>
        </p:spPr>
        <p:txBody>
          <a:bodyPr lIns="38100" tIns="38100" rIns="38100" bIns="38100" anchor="ctr" anchorCtr="0">
            <a:noAutofit/>
          </a:bodyPr>
          <a:lstStyle/>
          <a:p>
            <a:pPr marL="1041400" lvl="1" indent="-371094">
              <a:buClr>
                <a:srgbClr val="FF7F00"/>
              </a:buClr>
              <a:buSzPct val="100000"/>
            </a:pPr>
            <a:r>
              <a:rPr lang="en-US" sz="3600" dirty="0" smtClean="0">
                <a:solidFill>
                  <a:srgbClr val="FF7F00"/>
                </a:solidFill>
                <a:latin typeface="Arial" charset="0"/>
                <a:ea typeface="Arial" charset="0"/>
                <a:cs typeface="Arial" charset="0"/>
                <a:sym typeface="Cabin"/>
              </a:rPr>
              <a:t>handle</a:t>
            </a:r>
            <a:r>
              <a:rPr lang="en-US" sz="3600" dirty="0" smtClean="0">
                <a:solidFill>
                  <a:schemeClr val="lt1"/>
                </a:solidFill>
                <a:latin typeface="Arial" charset="0"/>
                <a:ea typeface="Arial" charset="0"/>
                <a:cs typeface="Arial" charset="0"/>
                <a:sym typeface="Cabin"/>
              </a:rPr>
              <a:t> </a:t>
            </a:r>
            <a:r>
              <a:rPr lang="en-US" sz="3600" dirty="0">
                <a:solidFill>
                  <a:schemeClr val="lt1"/>
                </a:solidFill>
                <a:latin typeface="Arial" charset="0"/>
                <a:ea typeface="Arial" charset="0"/>
                <a:cs typeface="Arial" charset="0"/>
                <a:sym typeface="Cabin"/>
              </a:rPr>
              <a:t>= </a:t>
            </a:r>
            <a:r>
              <a:rPr lang="en-US" sz="3600" dirty="0">
                <a:solidFill>
                  <a:srgbClr val="FF00FF"/>
                </a:solidFill>
                <a:latin typeface="Arial" charset="0"/>
                <a:ea typeface="Arial" charset="0"/>
                <a:cs typeface="Arial" charset="0"/>
                <a:sym typeface="Cabin"/>
              </a:rPr>
              <a:t>open</a:t>
            </a:r>
            <a:r>
              <a:rPr lang="en-US" sz="3600" dirty="0">
                <a:solidFill>
                  <a:schemeClr val="lt1"/>
                </a:solidFill>
                <a:latin typeface="Arial" charset="0"/>
                <a:ea typeface="Arial" charset="0"/>
                <a:cs typeface="Arial" charset="0"/>
                <a:sym typeface="Cabin"/>
              </a:rPr>
              <a:t>(</a:t>
            </a:r>
            <a:r>
              <a:rPr lang="en-US" sz="3600" dirty="0">
                <a:solidFill>
                  <a:srgbClr val="00FFFF"/>
                </a:solidFill>
                <a:latin typeface="Arial" charset="0"/>
                <a:ea typeface="Arial" charset="0"/>
                <a:cs typeface="Arial" charset="0"/>
                <a:sym typeface="Cabin"/>
              </a:rPr>
              <a:t>filename</a:t>
            </a:r>
            <a:r>
              <a:rPr lang="en-US" sz="3600"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mode</a:t>
            </a:r>
            <a:r>
              <a:rPr lang="en-US" sz="3600" dirty="0" smtClean="0">
                <a:solidFill>
                  <a:schemeClr val="lt1"/>
                </a:solidFill>
                <a:latin typeface="Arial" charset="0"/>
                <a:ea typeface="Arial" charset="0"/>
                <a:cs typeface="Arial" charset="0"/>
                <a:sym typeface="Cabin"/>
              </a:rPr>
              <a:t>)</a:t>
            </a:r>
            <a:endParaRPr lang="en-US" sz="3600" u="none" strike="noStrike" cap="none" dirty="0" smtClean="0">
              <a:solidFill>
                <a:srgbClr val="FF7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FF7F00"/>
              </a:buClr>
              <a:buSzPct val="100000"/>
              <a:buFont typeface="Cabin"/>
            </a:pPr>
            <a:r>
              <a:rPr lang="en-US" sz="3600" u="none" strike="noStrike" cap="none" dirty="0" smtClean="0">
                <a:solidFill>
                  <a:srgbClr val="FF7F00"/>
                </a:solidFill>
                <a:latin typeface="Arial" charset="0"/>
                <a:ea typeface="Arial" charset="0"/>
                <a:cs typeface="Arial" charset="0"/>
                <a:sym typeface="Cabin"/>
              </a:rPr>
              <a:t>returns </a:t>
            </a:r>
            <a:r>
              <a:rPr lang="en-US" sz="3600" u="none" strike="noStrike" cap="none" dirty="0">
                <a:solidFill>
                  <a:srgbClr val="FF7F00"/>
                </a:solidFill>
                <a:latin typeface="Arial" charset="0"/>
                <a:ea typeface="Arial" charset="0"/>
                <a:cs typeface="Arial" charset="0"/>
                <a:sym typeface="Cabin"/>
              </a:rPr>
              <a:t>a handle use to manipulate the file</a:t>
            </a:r>
          </a:p>
          <a:p>
            <a:pPr marL="1041400" marR="0" lvl="1" indent="-371094" algn="l" rtl="0">
              <a:lnSpc>
                <a:spcPct val="100000"/>
              </a:lnSpc>
              <a:spcBef>
                <a:spcPts val="3500"/>
              </a:spcBef>
              <a:spcAft>
                <a:spcPts val="0"/>
              </a:spcAft>
              <a:buClr>
                <a:srgbClr val="00FFFF"/>
              </a:buClr>
              <a:buSzPct val="100000"/>
              <a:buFont typeface="Cabin"/>
            </a:pPr>
            <a:r>
              <a:rPr lang="en-US" sz="3600" u="none" strike="noStrike" cap="none" dirty="0">
                <a:solidFill>
                  <a:srgbClr val="00FFFF"/>
                </a:solidFill>
                <a:latin typeface="Arial" charset="0"/>
                <a:ea typeface="Arial" charset="0"/>
                <a:cs typeface="Arial" charset="0"/>
                <a:sym typeface="Cabin"/>
              </a:rPr>
              <a:t>filename is a string</a:t>
            </a:r>
          </a:p>
          <a:p>
            <a:pPr marL="1041400" marR="0" lvl="1" indent="-371094" algn="l" rtl="0">
              <a:lnSpc>
                <a:spcPct val="100000"/>
              </a:lnSpc>
              <a:spcBef>
                <a:spcPts val="3500"/>
              </a:spcBef>
              <a:spcAft>
                <a:spcPts val="0"/>
              </a:spcAft>
              <a:buClr>
                <a:srgbClr val="FFFF00"/>
              </a:buClr>
              <a:buSzPct val="100000"/>
              <a:buFont typeface="Cabin"/>
            </a:pPr>
            <a:r>
              <a:rPr lang="en-US" sz="3600" u="none" strike="noStrike" cap="none" dirty="0">
                <a:solidFill>
                  <a:srgbClr val="FFFF00"/>
                </a:solidFill>
                <a:latin typeface="Arial" charset="0"/>
                <a:ea typeface="Arial" charset="0"/>
                <a:cs typeface="Arial" charset="0"/>
                <a:sym typeface="Cabin"/>
              </a:rPr>
              <a:t>mode is optional and should be 'r' if we are planning to read the file and 'w' if we are going to write to the file</a:t>
            </a:r>
          </a:p>
        </p:txBody>
      </p:sp>
      <p:sp>
        <p:nvSpPr>
          <p:cNvPr id="248" name="Shape 248"/>
          <p:cNvSpPr txBox="1"/>
          <p:nvPr/>
        </p:nvSpPr>
        <p:spPr>
          <a:xfrm>
            <a:off x="9998075" y="2874962"/>
            <a:ext cx="582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fhand</a:t>
            </a:r>
            <a:r>
              <a:rPr lang="en-US" sz="3600" u="none" strike="noStrike" cap="none">
                <a:solidFill>
                  <a:schemeClr val="lt1"/>
                </a:solidFill>
                <a:latin typeface="Arial" charset="0"/>
                <a:ea typeface="Arial" charset="0"/>
                <a:cs typeface="Arial" charset="0"/>
                <a:sym typeface="Cabin"/>
              </a:rPr>
              <a:t> = </a:t>
            </a:r>
            <a:r>
              <a:rPr lang="en-US" sz="3600" u="none" strike="noStrike" cap="none">
                <a:solidFill>
                  <a:srgbClr val="FF00FF"/>
                </a:solidFill>
                <a:latin typeface="Arial" charset="0"/>
                <a:ea typeface="Arial" charset="0"/>
                <a:cs typeface="Arial" charset="0"/>
                <a:sym typeface="Cabin"/>
              </a:rPr>
              <a:t>open</a:t>
            </a:r>
            <a:r>
              <a:rPr lang="en-US" sz="3600" u="none" strike="noStrike" cap="none">
                <a:solidFill>
                  <a:schemeClr val="lt1"/>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mbox.txt</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r</a:t>
            </a:r>
            <a:r>
              <a:rPr lang="en-US" sz="36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What is a Handle?</a:t>
            </a:r>
          </a:p>
        </p:txBody>
      </p:sp>
      <p:sp>
        <p:nvSpPr>
          <p:cNvPr id="254" name="Shape 254"/>
          <p:cNvSpPr txBox="1"/>
          <p:nvPr/>
        </p:nvSpPr>
        <p:spPr>
          <a:xfrm>
            <a:off x="952500" y="2554275"/>
            <a:ext cx="14392275"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7F00"/>
                </a:solidFill>
                <a:latin typeface="Courier"/>
                <a:ea typeface="Courier"/>
                <a:cs typeface="Courier"/>
                <a:sym typeface="Courier New"/>
              </a:rPr>
              <a:t>open</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n-US" sz="2800" i="0" u="none" strike="noStrike" cap="none" dirty="0" err="1">
                <a:solidFill>
                  <a:srgbClr val="FF7F00"/>
                </a:solidFill>
                <a:latin typeface="Courier"/>
                <a:ea typeface="Courier"/>
                <a:cs typeface="Courier"/>
                <a:sym typeface="Courier New"/>
              </a:rPr>
              <a:t>mbox.txt</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fhand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lvl="0">
              <a:buClr>
                <a:schemeClr val="lt1"/>
              </a:buClr>
              <a:buSzPct val="25000"/>
            </a:pPr>
            <a:r>
              <a:rPr lang="en-US" sz="2800" dirty="0" smtClean="0">
                <a:solidFill>
                  <a:schemeClr val="lt1"/>
                </a:solidFill>
                <a:latin typeface="Courier"/>
                <a:ea typeface="Courier"/>
                <a:cs typeface="Courier"/>
                <a:sym typeface="Courier New"/>
              </a:rPr>
              <a:t>&lt;_</a:t>
            </a:r>
            <a:r>
              <a:rPr lang="en-US" sz="2800" dirty="0" err="1">
                <a:solidFill>
                  <a:schemeClr val="lt1"/>
                </a:solidFill>
                <a:latin typeface="Courier"/>
                <a:ea typeface="Courier"/>
                <a:cs typeface="Courier"/>
                <a:sym typeface="Courier New"/>
              </a:rPr>
              <a:t>io.TextIOWrapper</a:t>
            </a:r>
            <a:r>
              <a:rPr lang="en-US" sz="2800" dirty="0">
                <a:solidFill>
                  <a:schemeClr val="lt1"/>
                </a:solidFill>
                <a:latin typeface="Courier"/>
                <a:ea typeface="Courier"/>
                <a:cs typeface="Courier"/>
                <a:sym typeface="Courier New"/>
              </a:rPr>
              <a:t> name=</a:t>
            </a:r>
            <a:r>
              <a:rPr lang="en-US" sz="2800" dirty="0" smtClean="0">
                <a:solidFill>
                  <a:schemeClr val="lt1"/>
                </a:solidFill>
                <a:latin typeface="Courier"/>
                <a:ea typeface="Courier"/>
                <a:cs typeface="Courier"/>
                <a:sym typeface="Courier New"/>
              </a:rPr>
              <a:t>'</a:t>
            </a:r>
            <a:r>
              <a:rPr lang="en-US" sz="2800" dirty="0" err="1" smtClean="0">
                <a:solidFill>
                  <a:schemeClr val="lt1"/>
                </a:solidFill>
                <a:latin typeface="Courier"/>
                <a:ea typeface="Courier"/>
                <a:cs typeface="Courier"/>
                <a:sym typeface="Courier New"/>
              </a:rPr>
              <a:t>mbox.txt</a:t>
            </a:r>
            <a:r>
              <a:rPr lang="en-US" sz="2800" dirty="0" smtClean="0">
                <a:solidFill>
                  <a:schemeClr val="lt1"/>
                </a:solidFill>
                <a:latin typeface="Courier"/>
                <a:ea typeface="Courier"/>
                <a:cs typeface="Courier"/>
                <a:sym typeface="Courier New"/>
              </a:rPr>
              <a:t>' </a:t>
            </a:r>
            <a:r>
              <a:rPr lang="en-US" sz="2800" dirty="0">
                <a:solidFill>
                  <a:schemeClr val="lt1"/>
                </a:solidFill>
                <a:latin typeface="Courier"/>
                <a:ea typeface="Courier"/>
                <a:cs typeface="Courier"/>
                <a:sym typeface="Courier New"/>
              </a:rPr>
              <a:t>mode='r' encoding='UTF-8'&gt;</a:t>
            </a:r>
            <a:endParaRPr lang="en-US" sz="2800" i="0" u="none" strike="noStrike" cap="none" dirty="0">
              <a:solidFill>
                <a:schemeClr val="lt1"/>
              </a:solidFill>
              <a:latin typeface="Courier"/>
              <a:ea typeface="Courier"/>
              <a:cs typeface="Courier"/>
              <a:sym typeface="Courier New"/>
            </a:endParaRPr>
          </a:p>
        </p:txBody>
      </p:sp>
      <p:pic>
        <p:nvPicPr>
          <p:cNvPr id="255" name="Shape 255"/>
          <p:cNvPicPr preferRelativeResize="0"/>
          <p:nvPr/>
        </p:nvPicPr>
        <p:blipFill rotWithShape="1">
          <a:blip r:embed="rId3">
            <a:alphaModFix/>
          </a:blip>
          <a:srcRect/>
          <a:stretch/>
        </p:blipFill>
        <p:spPr>
          <a:xfrm>
            <a:off x="7915276" y="4647657"/>
            <a:ext cx="7072312" cy="3462338"/>
          </a:xfrm>
          <a:prstGeom prst="rect">
            <a:avLst/>
          </a:prstGeom>
          <a:noFill/>
          <a:ln>
            <a:noFill/>
          </a:ln>
        </p:spPr>
      </p:pic>
      <p:sp>
        <p:nvSpPr>
          <p:cNvPr id="2" name="矩形 1"/>
          <p:cNvSpPr/>
          <p:nvPr/>
        </p:nvSpPr>
        <p:spPr>
          <a:xfrm>
            <a:off x="627782" y="5415451"/>
            <a:ext cx="6870298" cy="1384995"/>
          </a:xfrm>
          <a:prstGeom prst="rect">
            <a:avLst/>
          </a:prstGeom>
        </p:spPr>
        <p:txBody>
          <a:bodyPr wrap="square">
            <a:spAutoFit/>
          </a:bodyPr>
          <a:lstStyle/>
          <a:p>
            <a:pPr algn="just"/>
            <a:r>
              <a:rPr lang="en-US" altLang="zh-CN" sz="2800" dirty="0">
                <a:solidFill>
                  <a:schemeClr val="bg1"/>
                </a:solidFill>
                <a:latin typeface="+mn-lt"/>
              </a:rPr>
              <a:t>The </a:t>
            </a:r>
            <a:r>
              <a:rPr lang="en-US" altLang="zh-CN" sz="2800" dirty="0" smtClean="0">
                <a:solidFill>
                  <a:schemeClr val="bg1"/>
                </a:solidFill>
                <a:latin typeface="+mn-lt"/>
              </a:rPr>
              <a:t>file handle </a:t>
            </a:r>
            <a:r>
              <a:rPr lang="en-US" altLang="zh-CN" sz="2800" dirty="0">
                <a:solidFill>
                  <a:schemeClr val="bg1"/>
                </a:solidFill>
                <a:latin typeface="+mn-lt"/>
              </a:rPr>
              <a:t>is not the actual data contained in the file, but instead it is a “handle” </a:t>
            </a:r>
            <a:r>
              <a:rPr lang="en-US" altLang="zh-CN" sz="2800" dirty="0" smtClean="0">
                <a:solidFill>
                  <a:schemeClr val="bg1"/>
                </a:solidFill>
                <a:latin typeface="+mn-lt"/>
              </a:rPr>
              <a:t>that we </a:t>
            </a:r>
            <a:r>
              <a:rPr lang="en-US" altLang="zh-CN" sz="2800" dirty="0">
                <a:solidFill>
                  <a:schemeClr val="bg1"/>
                </a:solidFill>
                <a:latin typeface="+mn-lt"/>
              </a:rPr>
              <a:t>can use to read the data.</a:t>
            </a:r>
            <a:endParaRPr lang="zh-CN" altLang="en-US" sz="2800" dirty="0">
              <a:solidFill>
                <a:schemeClr val="bg1"/>
              </a:solidFill>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When Files are Missing</a:t>
            </a:r>
          </a:p>
        </p:txBody>
      </p:sp>
      <p:sp>
        <p:nvSpPr>
          <p:cNvPr id="261" name="Shape 261"/>
          <p:cNvSpPr txBox="1"/>
          <p:nvPr/>
        </p:nvSpPr>
        <p:spPr>
          <a:xfrm>
            <a:off x="1422400" y="3076575"/>
            <a:ext cx="135339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fhand</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00FF"/>
                </a:solidFill>
                <a:latin typeface="Courier"/>
                <a:ea typeface="Courier"/>
                <a:cs typeface="Courier"/>
                <a:sym typeface="Courier New"/>
              </a:rPr>
              <a:t>open</a:t>
            </a:r>
            <a:r>
              <a:rPr lang="en-US" sz="3600" i="0" u="none" strike="noStrike" cap="none" dirty="0">
                <a:solidFill>
                  <a:schemeClr val="lt1"/>
                </a:solidFill>
                <a:latin typeface="Courier"/>
                <a:ea typeface="Courier"/>
                <a:cs typeface="Courier"/>
                <a:sym typeface="Courier New"/>
              </a:rPr>
              <a:t>('</a:t>
            </a:r>
            <a:r>
              <a:rPr lang="en-US" sz="3600" i="0" u="none" strike="noStrike" cap="none" dirty="0" err="1">
                <a:solidFill>
                  <a:srgbClr val="FF7F00"/>
                </a:solidFill>
                <a:latin typeface="Courier"/>
                <a:ea typeface="Courier"/>
                <a:cs typeface="Courier"/>
                <a:sym typeface="Courier New"/>
              </a:rPr>
              <a:t>stuff.txt</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err="1">
                <a:solidFill>
                  <a:schemeClr val="lt1"/>
                </a:solidFill>
                <a:latin typeface="Courier"/>
                <a:ea typeface="Courier"/>
                <a:cs typeface="Courier"/>
                <a:sym typeface="Courier New"/>
              </a:rPr>
              <a:t>Traceback</a:t>
            </a:r>
            <a:r>
              <a:rPr lang="en-US" sz="3600" i="0" u="none" strike="noStrike" cap="none" dirty="0">
                <a:solidFill>
                  <a:schemeClr val="lt1"/>
                </a:solidFill>
                <a:latin typeface="Courier"/>
                <a:ea typeface="Courier"/>
                <a:cs typeface="Courier"/>
                <a:sym typeface="Courier New"/>
              </a:rPr>
              <a:t> (most recent call last</a:t>
            </a:r>
            <a:r>
              <a:rPr lang="en-US" sz="3600" i="0" u="none" strike="noStrike" cap="none" dirty="0" smtClean="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smtClean="0">
                <a:solidFill>
                  <a:schemeClr val="lt1"/>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File "&lt;</a:t>
            </a:r>
            <a:r>
              <a:rPr lang="en-US" sz="3600" i="0" u="none" strike="noStrike" cap="none" dirty="0" err="1">
                <a:solidFill>
                  <a:schemeClr val="lt1"/>
                </a:solidFill>
                <a:latin typeface="Courier"/>
                <a:ea typeface="Courier"/>
                <a:cs typeface="Courier"/>
                <a:sym typeface="Courier New"/>
              </a:rPr>
              <a:t>stdin</a:t>
            </a:r>
            <a:r>
              <a:rPr lang="en-US" sz="3600" i="0" u="none" strike="noStrike" cap="none" dirty="0">
                <a:solidFill>
                  <a:schemeClr val="lt1"/>
                </a:solidFill>
                <a:latin typeface="Courier"/>
                <a:ea typeface="Courier"/>
                <a:cs typeface="Courier"/>
                <a:sym typeface="Courier New"/>
              </a:rPr>
              <a:t>&gt;", line 1, in &lt;module</a:t>
            </a:r>
            <a:r>
              <a:rPr lang="en-US" sz="3600" i="0" u="none" strike="noStrike" cap="none" dirty="0" smtClean="0">
                <a:solidFill>
                  <a:schemeClr val="lt1"/>
                </a:solidFill>
                <a:latin typeface="Courier"/>
                <a:ea typeface="Courier"/>
                <a:cs typeface="Courier"/>
                <a:sym typeface="Courier New"/>
              </a:rPr>
              <a:t>&gt;</a:t>
            </a:r>
          </a:p>
          <a:p>
            <a:pPr lvl="0">
              <a:buClr>
                <a:schemeClr val="lt1"/>
              </a:buClr>
              <a:buSzPct val="25000"/>
            </a:pPr>
            <a:r>
              <a:rPr lang="en-US" sz="3600" dirty="0" err="1">
                <a:solidFill>
                  <a:schemeClr val="lt1"/>
                </a:solidFill>
                <a:latin typeface="Courier"/>
                <a:ea typeface="Courier"/>
                <a:cs typeface="Courier"/>
                <a:sym typeface="Courier New"/>
              </a:rPr>
              <a:t>FileNotFoundError</a:t>
            </a:r>
            <a:r>
              <a:rPr lang="en-US" sz="3600" dirty="0">
                <a:solidFill>
                  <a:schemeClr val="lt1"/>
                </a:solidFill>
                <a:latin typeface="Courier"/>
                <a:ea typeface="Courier"/>
                <a:cs typeface="Courier"/>
                <a:sym typeface="Courier New"/>
              </a:rPr>
              <a:t>: [</a:t>
            </a:r>
            <a:r>
              <a:rPr lang="en-US" sz="3600" dirty="0" err="1">
                <a:solidFill>
                  <a:schemeClr val="lt1"/>
                </a:solidFill>
                <a:latin typeface="Courier"/>
                <a:ea typeface="Courier"/>
                <a:cs typeface="Courier"/>
                <a:sym typeface="Courier New"/>
              </a:rPr>
              <a:t>Errno</a:t>
            </a:r>
            <a:r>
              <a:rPr lang="en-US" sz="3600" dirty="0">
                <a:solidFill>
                  <a:schemeClr val="lt1"/>
                </a:solidFill>
                <a:latin typeface="Courier"/>
                <a:ea typeface="Courier"/>
                <a:cs typeface="Courier"/>
                <a:sym typeface="Courier New"/>
              </a:rPr>
              <a:t> </a:t>
            </a:r>
            <a:r>
              <a:rPr lang="en-US" sz="3600" dirty="0" smtClean="0">
                <a:solidFill>
                  <a:schemeClr val="lt1"/>
                </a:solidFill>
                <a:latin typeface="Courier"/>
                <a:ea typeface="Courier"/>
                <a:cs typeface="Courier"/>
                <a:sym typeface="Courier New"/>
              </a:rPr>
              <a:t>2]</a:t>
            </a:r>
            <a:r>
              <a:rPr lang="en-US" sz="3600" dirty="0">
                <a:solidFill>
                  <a:schemeClr val="lt1"/>
                </a:solidFill>
                <a:latin typeface="Courier"/>
                <a:ea typeface="Courier"/>
                <a:cs typeface="Courier"/>
                <a:sym typeface="Courier New"/>
              </a:rPr>
              <a:t> </a:t>
            </a:r>
            <a:r>
              <a:rPr lang="en-US" sz="3600" i="0" u="none" strike="noStrike" cap="none" dirty="0" smtClean="0">
                <a:solidFill>
                  <a:srgbClr val="FF7F00"/>
                </a:solidFill>
                <a:latin typeface="Courier"/>
                <a:ea typeface="Courier"/>
                <a:cs typeface="Courier"/>
                <a:sym typeface="Courier New"/>
              </a:rPr>
              <a:t>No </a:t>
            </a:r>
            <a:r>
              <a:rPr lang="en-US" sz="3600" i="0" u="none" strike="noStrike" cap="none" dirty="0">
                <a:solidFill>
                  <a:srgbClr val="FF7F00"/>
                </a:solidFill>
                <a:latin typeface="Courier"/>
                <a:ea typeface="Courier"/>
                <a:cs typeface="Courier"/>
                <a:sym typeface="Courier New"/>
              </a:rPr>
              <a:t>such file or directory: '</a:t>
            </a:r>
            <a:r>
              <a:rPr lang="en-US" sz="3600" i="0" u="none" strike="noStrike" cap="none" dirty="0" err="1">
                <a:solidFill>
                  <a:srgbClr val="FF7F00"/>
                </a:solidFill>
                <a:latin typeface="Courier"/>
                <a:ea typeface="Courier"/>
                <a:cs typeface="Courier"/>
                <a:sym typeface="Courier New"/>
              </a:rPr>
              <a:t>stuff.txt</a:t>
            </a:r>
            <a:r>
              <a:rPr lang="en-US" sz="3600" i="0" u="none" strike="noStrike" cap="none" dirty="0">
                <a:solidFill>
                  <a:srgbClr val="FF7F00"/>
                </a:solidFill>
                <a:latin typeface="Courier"/>
                <a:ea typeface="Courier"/>
                <a:cs typeface="Courier"/>
                <a:sym typeface="Courier New"/>
              </a:rPr>
              <a:t>'</a:t>
            </a:r>
          </a:p>
        </p:txBody>
      </p:sp>
      <p:sp>
        <p:nvSpPr>
          <p:cNvPr id="2" name="矩形 1"/>
          <p:cNvSpPr/>
          <p:nvPr/>
        </p:nvSpPr>
        <p:spPr>
          <a:xfrm>
            <a:off x="1422400" y="6926733"/>
            <a:ext cx="12640109" cy="954107"/>
          </a:xfrm>
          <a:prstGeom prst="rect">
            <a:avLst/>
          </a:prstGeom>
        </p:spPr>
        <p:txBody>
          <a:bodyPr wrap="square">
            <a:spAutoFit/>
          </a:bodyPr>
          <a:lstStyle/>
          <a:p>
            <a:pPr algn="just"/>
            <a:r>
              <a:rPr lang="en-US" altLang="zh-CN" sz="2800" dirty="0">
                <a:solidFill>
                  <a:schemeClr val="bg1"/>
                </a:solidFill>
                <a:latin typeface="+mn-lt"/>
              </a:rPr>
              <a:t>If the file does not exist, open will fail with a </a:t>
            </a:r>
            <a:r>
              <a:rPr lang="en-US" altLang="zh-CN" sz="2800" dirty="0" err="1">
                <a:solidFill>
                  <a:schemeClr val="bg1"/>
                </a:solidFill>
                <a:latin typeface="+mn-lt"/>
              </a:rPr>
              <a:t>traceback</a:t>
            </a:r>
            <a:r>
              <a:rPr lang="en-US" altLang="zh-CN" sz="2800" dirty="0">
                <a:solidFill>
                  <a:schemeClr val="bg1"/>
                </a:solidFill>
                <a:latin typeface="+mn-lt"/>
              </a:rPr>
              <a:t> and you will not get </a:t>
            </a:r>
            <a:r>
              <a:rPr lang="en-US" altLang="zh-CN" sz="2800" dirty="0" smtClean="0">
                <a:solidFill>
                  <a:schemeClr val="bg1"/>
                </a:solidFill>
                <a:latin typeface="+mn-lt"/>
              </a:rPr>
              <a:t>a handle </a:t>
            </a:r>
            <a:r>
              <a:rPr lang="en-US" altLang="zh-CN" sz="2800" dirty="0">
                <a:solidFill>
                  <a:schemeClr val="bg1"/>
                </a:solidFill>
                <a:latin typeface="+mn-lt"/>
              </a:rPr>
              <a:t>to access the contents of the </a:t>
            </a:r>
            <a:r>
              <a:rPr lang="en-US" altLang="zh-CN" sz="2800" dirty="0" smtClean="0">
                <a:solidFill>
                  <a:schemeClr val="bg1"/>
                </a:solidFill>
                <a:latin typeface="+mn-lt"/>
              </a:rPr>
              <a:t>file.</a:t>
            </a:r>
            <a:endParaRPr lang="zh-CN" altLang="en-US" sz="2800" dirty="0">
              <a:solidFill>
                <a:schemeClr val="bg1"/>
              </a:solidFill>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1155700" y="375821"/>
            <a:ext cx="13932000"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The </a:t>
            </a:r>
            <a:r>
              <a:rPr lang="en-US" sz="7600" u="none" strike="noStrike" cap="none" dirty="0">
                <a:solidFill>
                  <a:srgbClr val="00FFFF"/>
                </a:solidFill>
                <a:latin typeface="Arial" charset="0"/>
                <a:ea typeface="Arial" charset="0"/>
                <a:cs typeface="Arial" charset="0"/>
                <a:sym typeface="Cabin"/>
              </a:rPr>
              <a:t>newline</a:t>
            </a:r>
            <a:r>
              <a:rPr lang="en-US" sz="7600" dirty="0">
                <a:solidFill>
                  <a:srgbClr val="FFD966"/>
                </a:solidFill>
                <a:latin typeface="Arial" charset="0"/>
                <a:ea typeface="Arial" charset="0"/>
                <a:cs typeface="Arial" charset="0"/>
                <a:sym typeface="Cabin"/>
              </a:rPr>
              <a:t> </a:t>
            </a:r>
            <a:r>
              <a:rPr lang="en-US" sz="7600" u="none" strike="noStrike" cap="none" dirty="0">
                <a:solidFill>
                  <a:srgbClr val="FFD966"/>
                </a:solidFill>
                <a:latin typeface="Arial" charset="0"/>
                <a:ea typeface="Arial" charset="0"/>
                <a:cs typeface="Arial" charset="0"/>
                <a:sym typeface="Cabin"/>
              </a:rPr>
              <a:t>Character</a:t>
            </a:r>
          </a:p>
        </p:txBody>
      </p:sp>
      <p:sp>
        <p:nvSpPr>
          <p:cNvPr id="267" name="Shape 267"/>
          <p:cNvSpPr txBox="1">
            <a:spLocks noGrp="1"/>
          </p:cNvSpPr>
          <p:nvPr>
            <p:ph type="body" idx="1"/>
          </p:nvPr>
        </p:nvSpPr>
        <p:spPr>
          <a:xfrm>
            <a:off x="1155700" y="2144995"/>
            <a:ext cx="14486021" cy="2820469"/>
          </a:xfrm>
          <a:prstGeom prst="rect">
            <a:avLst/>
          </a:prstGeom>
          <a:noFill/>
          <a:ln>
            <a:noFill/>
          </a:ln>
        </p:spPr>
        <p:txBody>
          <a:bodyPr lIns="38100" tIns="38100" rIns="38100" bIns="38100" anchor="ctr" anchorCtr="0">
            <a:noAutofit/>
          </a:bodyPr>
          <a:lstStyle/>
          <a:p>
            <a:pPr marL="576000" lvl="0" indent="-571500" algn="just">
              <a:spcBef>
                <a:spcPts val="0"/>
              </a:spcBef>
              <a:buSzPct val="100000"/>
            </a:pPr>
            <a:r>
              <a:rPr lang="en-US" altLang="zh-CN" dirty="0">
                <a:solidFill>
                  <a:schemeClr val="lt1"/>
                </a:solidFill>
                <a:latin typeface="Arial" charset="0"/>
                <a:ea typeface="Arial" charset="0"/>
                <a:cs typeface="Arial" charset="0"/>
              </a:rPr>
              <a:t>A text file can be thought of as a sequence of lines </a:t>
            </a:r>
            <a:endParaRPr lang="en-US" dirty="0">
              <a:solidFill>
                <a:schemeClr val="lt1"/>
              </a:solidFill>
              <a:latin typeface="Arial" charset="0"/>
              <a:ea typeface="Arial" charset="0"/>
              <a:cs typeface="Arial" charset="0"/>
              <a:sym typeface="Cabin"/>
            </a:endParaRPr>
          </a:p>
          <a:p>
            <a:pPr marL="576000" lvl="0" indent="-571500" algn="just">
              <a:spcBef>
                <a:spcPts val="0"/>
              </a:spcBef>
              <a:buSzPct val="100000"/>
            </a:pPr>
            <a:r>
              <a:rPr lang="en-US" altLang="zh-CN" dirty="0">
                <a:solidFill>
                  <a:schemeClr val="lt1"/>
                </a:solidFill>
                <a:latin typeface="Arial" charset="0"/>
                <a:ea typeface="Arial" charset="0"/>
                <a:cs typeface="Arial" charset="0"/>
              </a:rPr>
              <a:t>To break the file into lines , </a:t>
            </a:r>
            <a:r>
              <a:rPr lang="en-US" altLang="zh-CN" dirty="0">
                <a:solidFill>
                  <a:schemeClr val="lt1"/>
                </a:solidFill>
                <a:latin typeface="Arial" charset="0"/>
                <a:ea typeface="Arial" charset="0"/>
                <a:cs typeface="Arial" charset="0"/>
                <a:sym typeface="Cabin"/>
              </a:rPr>
              <a:t>w</a:t>
            </a:r>
            <a:r>
              <a:rPr lang="en-US" dirty="0">
                <a:solidFill>
                  <a:schemeClr val="lt1"/>
                </a:solidFill>
                <a:latin typeface="Arial" charset="0"/>
                <a:ea typeface="Arial" charset="0"/>
                <a:cs typeface="Arial" charset="0"/>
                <a:sym typeface="Cabin"/>
              </a:rPr>
              <a:t>e use a special character called the “newline” to indicate when a line ends </a:t>
            </a:r>
          </a:p>
          <a:p>
            <a:pPr marL="576000" lvl="0" indent="-571500" algn="just">
              <a:spcBef>
                <a:spcPts val="0"/>
              </a:spcBef>
              <a:buSzPct val="100000"/>
            </a:pPr>
            <a:r>
              <a:rPr lang="en-US" dirty="0">
                <a:solidFill>
                  <a:schemeClr val="lt1"/>
                </a:solidFill>
                <a:latin typeface="Arial" charset="0"/>
                <a:ea typeface="Arial" charset="0"/>
                <a:cs typeface="Arial" charset="0"/>
                <a:sym typeface="Cabin"/>
              </a:rPr>
              <a:t>We represent it as \n in strings </a:t>
            </a:r>
          </a:p>
          <a:p>
            <a:pPr marL="576000" lvl="0" indent="-571500" algn="just">
              <a:spcBef>
                <a:spcPts val="0"/>
              </a:spcBef>
              <a:buSzPct val="100000"/>
            </a:pPr>
            <a:r>
              <a:rPr lang="en-US" dirty="0">
                <a:solidFill>
                  <a:schemeClr val="lt1"/>
                </a:solidFill>
                <a:latin typeface="Arial" charset="0"/>
                <a:ea typeface="Arial" charset="0"/>
                <a:cs typeface="Arial" charset="0"/>
                <a:sym typeface="Cabin"/>
              </a:rPr>
              <a:t>Newline is still one character - not two</a:t>
            </a:r>
          </a:p>
        </p:txBody>
      </p:sp>
      <p:sp>
        <p:nvSpPr>
          <p:cNvPr id="5" name="Shape 275"/>
          <p:cNvSpPr txBox="1"/>
          <p:nvPr/>
        </p:nvSpPr>
        <p:spPr>
          <a:xfrm>
            <a:off x="1726346" y="5284537"/>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1155700" y="375821"/>
            <a:ext cx="13932000"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The </a:t>
            </a:r>
            <a:r>
              <a:rPr lang="en-US" sz="7600" u="none" strike="noStrike" cap="none" dirty="0">
                <a:solidFill>
                  <a:srgbClr val="00FFFF"/>
                </a:solidFill>
                <a:latin typeface="Arial" charset="0"/>
                <a:ea typeface="Arial" charset="0"/>
                <a:cs typeface="Arial" charset="0"/>
                <a:sym typeface="Cabin"/>
              </a:rPr>
              <a:t>newline</a:t>
            </a:r>
            <a:r>
              <a:rPr lang="en-US" sz="7600" dirty="0">
                <a:solidFill>
                  <a:srgbClr val="FFD966"/>
                </a:solidFill>
                <a:latin typeface="Arial" charset="0"/>
                <a:ea typeface="Arial" charset="0"/>
                <a:cs typeface="Arial" charset="0"/>
                <a:sym typeface="Cabin"/>
              </a:rPr>
              <a:t> </a:t>
            </a:r>
            <a:r>
              <a:rPr lang="en-US" sz="7600" u="none" strike="noStrike" cap="none" dirty="0">
                <a:solidFill>
                  <a:srgbClr val="FFD966"/>
                </a:solidFill>
                <a:latin typeface="Arial" charset="0"/>
                <a:ea typeface="Arial" charset="0"/>
                <a:cs typeface="Arial" charset="0"/>
                <a:sym typeface="Cabin"/>
              </a:rPr>
              <a:t>Character</a:t>
            </a:r>
          </a:p>
        </p:txBody>
      </p:sp>
      <p:sp>
        <p:nvSpPr>
          <p:cNvPr id="267" name="Shape 267"/>
          <p:cNvSpPr txBox="1">
            <a:spLocks noGrp="1"/>
          </p:cNvSpPr>
          <p:nvPr>
            <p:ph type="body" idx="1"/>
          </p:nvPr>
        </p:nvSpPr>
        <p:spPr>
          <a:xfrm>
            <a:off x="1155700" y="2144995"/>
            <a:ext cx="14486021" cy="2820469"/>
          </a:xfrm>
          <a:prstGeom prst="rect">
            <a:avLst/>
          </a:prstGeom>
          <a:noFill/>
          <a:ln>
            <a:noFill/>
          </a:ln>
        </p:spPr>
        <p:txBody>
          <a:bodyPr lIns="38100" tIns="38100" rIns="38100" bIns="38100" anchor="ctr" anchorCtr="0">
            <a:noAutofit/>
          </a:bodyPr>
          <a:lstStyle/>
          <a:p>
            <a:pPr marL="576000" lvl="0" indent="-571500" algn="just">
              <a:spcBef>
                <a:spcPts val="0"/>
              </a:spcBef>
              <a:buSzPct val="100000"/>
            </a:pPr>
            <a:r>
              <a:rPr lang="en-US" altLang="zh-CN" dirty="0" smtClean="0">
                <a:solidFill>
                  <a:schemeClr val="lt1"/>
                </a:solidFill>
                <a:latin typeface="Arial" charset="0"/>
                <a:ea typeface="Arial" charset="0"/>
                <a:cs typeface="Arial" charset="0"/>
              </a:rPr>
              <a:t>To </a:t>
            </a:r>
            <a:r>
              <a:rPr lang="en-US" altLang="zh-CN" dirty="0">
                <a:solidFill>
                  <a:schemeClr val="lt1"/>
                </a:solidFill>
                <a:latin typeface="Arial" charset="0"/>
                <a:ea typeface="Arial" charset="0"/>
                <a:cs typeface="Arial" charset="0"/>
              </a:rPr>
              <a:t>break the file into lines , </a:t>
            </a:r>
            <a:r>
              <a:rPr lang="en-US" altLang="zh-CN" dirty="0">
                <a:solidFill>
                  <a:schemeClr val="lt1"/>
                </a:solidFill>
                <a:latin typeface="Arial" charset="0"/>
                <a:ea typeface="Arial" charset="0"/>
                <a:cs typeface="Arial" charset="0"/>
                <a:sym typeface="Cabin"/>
              </a:rPr>
              <a:t>w</a:t>
            </a:r>
            <a:r>
              <a:rPr lang="en-US" dirty="0">
                <a:solidFill>
                  <a:schemeClr val="lt1"/>
                </a:solidFill>
                <a:latin typeface="Arial" charset="0"/>
                <a:ea typeface="Arial" charset="0"/>
                <a:cs typeface="Arial" charset="0"/>
                <a:sym typeface="Cabin"/>
              </a:rPr>
              <a:t>e use a special character called the “newline” to indicate when a line ends </a:t>
            </a:r>
          </a:p>
          <a:p>
            <a:pPr marL="576000" lvl="0" indent="-571500" algn="just">
              <a:spcBef>
                <a:spcPts val="0"/>
              </a:spcBef>
              <a:buSzPct val="100000"/>
            </a:pPr>
            <a:r>
              <a:rPr lang="en-US" dirty="0">
                <a:solidFill>
                  <a:schemeClr val="lt1"/>
                </a:solidFill>
                <a:latin typeface="Arial" charset="0"/>
                <a:ea typeface="Arial" charset="0"/>
                <a:cs typeface="Arial" charset="0"/>
                <a:sym typeface="Cabin"/>
              </a:rPr>
              <a:t>We represent it as \n in strings </a:t>
            </a:r>
          </a:p>
          <a:p>
            <a:pPr marL="576000" lvl="0" indent="-571500" algn="just">
              <a:spcBef>
                <a:spcPts val="0"/>
              </a:spcBef>
              <a:buSzPct val="100000"/>
            </a:pPr>
            <a:r>
              <a:rPr lang="en-US" dirty="0">
                <a:solidFill>
                  <a:schemeClr val="lt1"/>
                </a:solidFill>
                <a:latin typeface="Arial" charset="0"/>
                <a:ea typeface="Arial" charset="0"/>
                <a:cs typeface="Arial" charset="0"/>
                <a:sym typeface="Cabin"/>
              </a:rPr>
              <a:t>Newline is still one character - not </a:t>
            </a:r>
            <a:r>
              <a:rPr lang="en-US" dirty="0" smtClean="0">
                <a:solidFill>
                  <a:schemeClr val="lt1"/>
                </a:solidFill>
                <a:latin typeface="Arial" charset="0"/>
                <a:ea typeface="Arial" charset="0"/>
                <a:cs typeface="Arial" charset="0"/>
                <a:sym typeface="Cabin"/>
              </a:rPr>
              <a:t>two</a:t>
            </a:r>
          </a:p>
          <a:p>
            <a:pPr marL="576000" indent="-571500" algn="just">
              <a:spcBef>
                <a:spcPts val="0"/>
              </a:spcBef>
              <a:buSzPct val="100000"/>
            </a:pPr>
            <a:r>
              <a:rPr lang="en-US" altLang="zh-CN" dirty="0">
                <a:solidFill>
                  <a:schemeClr val="lt1"/>
                </a:solidFill>
                <a:latin typeface="Arial" charset="0"/>
                <a:ea typeface="Arial" charset="0"/>
                <a:cs typeface="Arial" charset="0"/>
                <a:sym typeface="Cabin"/>
              </a:rPr>
              <a:t>A text file has </a:t>
            </a:r>
            <a:r>
              <a:rPr lang="en-US" altLang="zh-CN" dirty="0">
                <a:solidFill>
                  <a:srgbClr val="00FFFF"/>
                </a:solidFill>
                <a:latin typeface="Arial" charset="0"/>
                <a:ea typeface="Arial" charset="0"/>
                <a:cs typeface="Arial" charset="0"/>
                <a:sym typeface="Cabin"/>
              </a:rPr>
              <a:t>newlines</a:t>
            </a:r>
            <a:r>
              <a:rPr lang="en-US" altLang="zh-CN" dirty="0">
                <a:solidFill>
                  <a:schemeClr val="lt1"/>
                </a:solidFill>
                <a:latin typeface="Arial" charset="0"/>
                <a:ea typeface="Arial" charset="0"/>
                <a:cs typeface="Arial" charset="0"/>
                <a:sym typeface="Cabin"/>
              </a:rPr>
              <a:t> at the end of each </a:t>
            </a:r>
            <a:r>
              <a:rPr lang="en-US" altLang="zh-CN" dirty="0" smtClean="0">
                <a:solidFill>
                  <a:schemeClr val="lt1"/>
                </a:solidFill>
                <a:latin typeface="Arial" charset="0"/>
                <a:ea typeface="Arial" charset="0"/>
                <a:cs typeface="Arial" charset="0"/>
                <a:sym typeface="Cabin"/>
              </a:rPr>
              <a:t>line</a:t>
            </a:r>
            <a:endParaRPr lang="en-US" altLang="zh-CN" dirty="0">
              <a:solidFill>
                <a:schemeClr val="lt1"/>
              </a:solidFill>
              <a:latin typeface="Arial" charset="0"/>
              <a:ea typeface="Arial" charset="0"/>
              <a:cs typeface="Arial" charset="0"/>
              <a:sym typeface="Cabin"/>
            </a:endParaRPr>
          </a:p>
        </p:txBody>
      </p:sp>
      <p:sp>
        <p:nvSpPr>
          <p:cNvPr id="6" name="Shape 282"/>
          <p:cNvSpPr txBox="1"/>
          <p:nvPr/>
        </p:nvSpPr>
        <p:spPr>
          <a:xfrm>
            <a:off x="1726347" y="5274912"/>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p:txBody>
      </p:sp>
    </p:spTree>
    <p:extLst>
      <p:ext uri="{BB962C8B-B14F-4D97-AF65-F5344CB8AC3E}">
        <p14:creationId xmlns:p14="http://schemas.microsoft.com/office/powerpoint/2010/main" val="2812995306"/>
      </p:ext>
    </p:extLst>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2474</Words>
  <Application>Microsoft Office PowerPoint</Application>
  <PresentationFormat>自定义</PresentationFormat>
  <Paragraphs>263</Paragraphs>
  <Slides>30</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Cabin</vt:lpstr>
      <vt:lpstr>Courier</vt:lpstr>
      <vt:lpstr>Gill Sans</vt:lpstr>
      <vt:lpstr>ヒラギノ角ゴ ProN W3</vt:lpstr>
      <vt:lpstr>Arial</vt:lpstr>
      <vt:lpstr>Courier New</vt:lpstr>
      <vt:lpstr>Wingdings</vt:lpstr>
      <vt:lpstr>Title &amp; Subtitle</vt:lpstr>
      <vt:lpstr>Reading Files</vt:lpstr>
      <vt:lpstr>File Processing</vt:lpstr>
      <vt:lpstr>Opening a File</vt:lpstr>
      <vt:lpstr>Opening a File</vt:lpstr>
      <vt:lpstr>Using open()</vt:lpstr>
      <vt:lpstr>What is a Handle?</vt:lpstr>
      <vt:lpstr>When Files are Missing</vt:lpstr>
      <vt:lpstr>The newline Character</vt:lpstr>
      <vt:lpstr>The newline Character</vt:lpstr>
      <vt:lpstr>The newline Character</vt:lpstr>
      <vt:lpstr>Reading Files in Python</vt:lpstr>
      <vt:lpstr>File Handle as a Sequence</vt:lpstr>
      <vt:lpstr>Counting Lines in a File</vt:lpstr>
      <vt:lpstr>Reading Lines in a File</vt:lpstr>
      <vt:lpstr>Reading the *Whole* File</vt:lpstr>
      <vt:lpstr>Reading the *Whole* File</vt:lpstr>
      <vt:lpstr>Searching Through a File</vt:lpstr>
      <vt:lpstr>Searching Through a File</vt:lpstr>
      <vt:lpstr>Searching Through a File</vt:lpstr>
      <vt:lpstr>Searching Through a File (fixed)</vt:lpstr>
      <vt:lpstr>Skipping with continue</vt:lpstr>
      <vt:lpstr>Using find to Select Lines</vt:lpstr>
      <vt:lpstr>Using in to Select Lines</vt:lpstr>
      <vt:lpstr>Prompt for File Name</vt:lpstr>
      <vt:lpstr>Bad File Names</vt:lpstr>
      <vt:lpstr>Writing Files</vt:lpstr>
      <vt:lpstr>Writing Files</vt:lpstr>
      <vt:lpstr>Writing Files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Files</dc:title>
  <cp:lastModifiedBy>Windows 用户</cp:lastModifiedBy>
  <cp:revision>71</cp:revision>
  <dcterms:modified xsi:type="dcterms:W3CDTF">2021-11-17T14:19:19Z</dcterms:modified>
</cp:coreProperties>
</file>