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94518"/>
  </p:normalViewPr>
  <p:slideViewPr>
    <p:cSldViewPr snapToGrid="0" snapToObjects="1">
      <p:cViewPr varScale="1">
        <p:scale>
          <a:sx n="117" d="100"/>
          <a:sy n="117" d="100"/>
        </p:scale>
        <p:origin x="2634" y="10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en.wikipedia.org/wiki/Associative_array"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jjj</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00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endParaRPr lang="en-US"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ooo</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a:t>
            </a:r>
            <a:r>
              <a:rPr lang="en-US" sz="3600" u="none" strike="noStrike" cap="none" smtClean="0">
                <a:solidFill>
                  <a:schemeClr val="lt1"/>
                </a:solidFill>
                <a:latin typeface="Arial" charset="0"/>
                <a:ea typeface="Arial" charset="0"/>
                <a:cs typeface="Arial" charset="0"/>
                <a:sym typeface="Cabin"/>
              </a:rPr>
              <a:t>dictionaries </a:t>
            </a:r>
            <a:r>
              <a:rPr lang="en-US" sz="3600" u="none" strike="noStrike" cap="none">
                <a:solidFill>
                  <a:schemeClr val="lt1"/>
                </a:solidFill>
                <a:latin typeface="Arial" charset="0"/>
                <a:ea typeface="Arial" charset="0"/>
                <a:cs typeface="Arial" charset="0"/>
                <a:sym typeface="Cabin"/>
              </a:rPr>
              <a:t>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ccc</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ccc</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66FF"/>
                </a:solidFill>
                <a:latin typeface="Courier"/>
                <a:ea typeface="Courier"/>
                <a:cs typeface="Courier"/>
                <a:sym typeface="Courier New"/>
              </a:rPr>
              <a:t>ccc</a:t>
            </a:r>
            <a:r>
              <a:rPr lang="en-US" sz="3000" i="0" u="none" strike="noStrike" cap="none" dirty="0">
                <a:solidFill>
                  <a:srgbClr val="FF66FF"/>
                </a:solidFill>
                <a:latin typeface="Courier"/>
                <a:ea typeface="Courier"/>
                <a:cs typeface="Courier"/>
                <a:sym typeface="Courier New"/>
              </a:rPr>
              <a:t>['</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smtClean="0">
                <a:solidFill>
                  <a:srgbClr val="FF66FF"/>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err="1" smtClean="0">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smtClean="0">
                <a:solidFill>
                  <a:srgbClr val="FFFF00"/>
                </a:solidFill>
                <a:latin typeface="Courier"/>
                <a:ea typeface="Courier"/>
                <a:cs typeface="Courier"/>
                <a:sym typeface="Courier New"/>
              </a:rPr>
              <a:t>print(</a:t>
            </a:r>
            <a:r>
              <a:rPr lang="en-US" sz="2600" i="0" u="none" strike="noStrike" cap="none" dirty="0" smtClean="0">
                <a:solidFill>
                  <a:srgbClr val="00FF00"/>
                </a:solidFill>
                <a:latin typeface="Courier"/>
                <a:ea typeface="Courier"/>
                <a:cs typeface="Courier"/>
                <a:sym typeface="Courier New"/>
              </a:rPr>
              <a:t>counts</a:t>
            </a:r>
            <a:r>
              <a:rPr lang="en-US" sz="2600" i="0" u="none" strike="noStrike" cap="none" dirty="0" smtClean="0">
                <a:solidFill>
                  <a:srgbClr val="FFFF00"/>
                </a:solidFill>
                <a:latin typeface="Courier"/>
                <a:ea typeface="Courier"/>
                <a:cs typeface="Courier"/>
                <a:sym typeface="Courier New"/>
              </a:rPr>
              <a:t>)</a:t>
            </a:r>
            <a:endParaRPr lang="en-US"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smtClean="0">
                <a:solidFill>
                  <a:schemeClr val="lt1"/>
                </a:solidFill>
                <a:latin typeface="Arial" charset="0"/>
                <a:ea typeface="Arial" charset="0"/>
                <a:cs typeface="Arial" charset="0"/>
                <a:sym typeface="Cabin"/>
              </a:rPr>
              <a:t>The </a:t>
            </a:r>
            <a:r>
              <a:rPr lang="en-US" sz="3600" u="none" strike="noStrike" cap="none">
                <a:solidFill>
                  <a:schemeClr val="lt1"/>
                </a:solidFill>
                <a:latin typeface="Arial" charset="0"/>
                <a:ea typeface="Arial" charset="0"/>
                <a:cs typeface="Arial" charset="0"/>
                <a:sym typeface="Cabin"/>
              </a:rPr>
              <a:t>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a:t>
            </a:r>
            <a:r>
              <a:rPr lang="en-US" sz="3600" u="none" strike="noStrike" cap="none" smtClean="0">
                <a:solidFill>
                  <a:schemeClr val="lt1"/>
                </a:solidFill>
                <a:latin typeface="Arial" charset="0"/>
                <a:ea typeface="Arial" charset="0"/>
                <a:cs typeface="Arial" charset="0"/>
                <a:sym typeface="Cabin"/>
              </a:rPr>
              <a:t>common </a:t>
            </a:r>
            <a:r>
              <a:rPr lang="en-US" sz="3600" u="none" strike="noStrike" cap="none">
                <a:solidFill>
                  <a:schemeClr val="lt1"/>
                </a:solidFill>
                <a:latin typeface="Arial" charset="0"/>
                <a:ea typeface="Arial" charset="0"/>
                <a:cs typeface="Arial" charset="0"/>
                <a:sym typeface="Cabin"/>
              </a:rPr>
              <a:t>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'Enter </a:t>
            </a:r>
            <a:r>
              <a:rPr lang="en-US" sz="3000" i="0" u="none" strike="noStrike" cap="none" dirty="0">
                <a:solidFill>
                  <a:schemeClr val="lt1"/>
                </a:solidFill>
                <a:latin typeface="Courier"/>
                <a:ea typeface="Courier"/>
                <a:cs typeface="Courier"/>
                <a:sym typeface="Courier New"/>
              </a:rPr>
              <a:t>a line of text</a:t>
            </a:r>
            <a:r>
              <a:rPr lang="en-US" sz="3000" i="0" u="none" strike="noStrike" cap="none" dirty="0" smtClean="0">
                <a:solidFill>
                  <a:schemeClr val="lt1"/>
                </a:solidFill>
                <a:latin typeface="Courier"/>
                <a:ea typeface="Courier"/>
                <a:cs typeface="Courier"/>
                <a:sym typeface="Courier New"/>
              </a:rPr>
              <a:t>:</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smtClean="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'Words</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words</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'Counting...</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counts</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Counting</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Counts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smtClean="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smtClean="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('Enter a line of text:'</a:t>
            </a:r>
            <a:r>
              <a:rPr lang="en-US" sz="2400" i="0" u="none" strike="noStrike" cap="none" dirty="0" smtClean="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'Counting...’</a:t>
            </a:r>
            <a:r>
              <a:rPr lang="en-US" sz="2400" dirty="0" smtClean="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counts</a:t>
            </a:r>
            <a:r>
              <a:rPr lang="en-US" sz="2400" dirty="0" smtClean="0">
                <a:solidFill>
                  <a:srgbClr val="FFFF00"/>
                </a:solidFill>
                <a:latin typeface="Courier"/>
                <a:ea typeface="Courier"/>
                <a:cs typeface="Courier"/>
                <a:sym typeface="Courier New"/>
              </a:rPr>
              <a:t>)</a:t>
            </a:r>
            <a:endParaRPr lang="en-US"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'chuck' : 1 , '</a:t>
            </a:r>
            <a:r>
              <a:rPr lang="en-US" sz="2500" i="0" u="none" strike="noStrike" cap="none" dirty="0" err="1">
                <a:solidFill>
                  <a:schemeClr val="lt1"/>
                </a:solidFill>
                <a:latin typeface="Courier"/>
                <a:ea typeface="Courier"/>
                <a:cs typeface="Courier"/>
                <a:sym typeface="Courier New"/>
              </a:rPr>
              <a:t>fred</a:t>
            </a:r>
            <a:r>
              <a:rPr lang="en-US" sz="2500" i="0" u="none" strike="noStrike" cap="none" dirty="0">
                <a:solidFill>
                  <a:schemeClr val="lt1"/>
                </a:solidFill>
                <a:latin typeface="Courier"/>
                <a:ea typeface="Courier"/>
                <a:cs typeface="Courier"/>
                <a:sym typeface="Courier New"/>
              </a:rPr>
              <a:t>' : 42, '</a:t>
            </a:r>
            <a:r>
              <a:rPr lang="en-US" sz="2500" i="0" u="none" strike="noStrike" cap="none" dirty="0" err="1">
                <a:solidFill>
                  <a:schemeClr val="lt1"/>
                </a:solidFill>
                <a:latin typeface="Courier"/>
                <a:ea typeface="Courier"/>
                <a:cs typeface="Courier"/>
                <a:sym typeface="Courier New"/>
              </a:rPr>
              <a:t>jan</a:t>
            </a:r>
            <a:r>
              <a:rPr lang="en-US" sz="2500" i="0" u="none" strike="noStrike" cap="none" dirty="0">
                <a:solidFill>
                  <a:schemeClr val="lt1"/>
                </a:solidFill>
                <a:latin typeface="Courier"/>
                <a:ea typeface="Courier"/>
                <a:cs typeface="Courier"/>
                <a:sym typeface="Courier New"/>
              </a:rPr>
              <a:t>': 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smtClean="0">
                <a:solidFill>
                  <a:srgbClr val="FF00FF"/>
                </a:solidFill>
                <a:latin typeface="Courier"/>
                <a:ea typeface="Courier"/>
                <a:cs typeface="Courier"/>
                <a:sym typeface="Courier New"/>
              </a:rPr>
              <a:t>list</a:t>
            </a:r>
            <a:r>
              <a:rPr lang="en-US" sz="2500" i="0" u="none" strike="noStrike" cap="none" dirty="0" smtClean="0">
                <a:solidFill>
                  <a:schemeClr val="lt1"/>
                </a:solidFill>
                <a:latin typeface="Courier"/>
                <a:ea typeface="Courier"/>
                <a:cs typeface="Courier"/>
                <a:sym typeface="Courier New"/>
              </a:rPr>
              <a:t>(</a:t>
            </a:r>
            <a:r>
              <a:rPr lang="en-US" sz="2500" i="0" u="none" strike="noStrike" cap="none" dirty="0" err="1" smtClean="0">
                <a:solidFill>
                  <a:schemeClr val="lt1"/>
                </a:solidFill>
                <a:latin typeface="Courier"/>
                <a:ea typeface="Courier"/>
                <a:cs typeface="Courier"/>
                <a:sym typeface="Courier New"/>
              </a:rPr>
              <a:t>jjj</a:t>
            </a:r>
            <a:r>
              <a:rPr lang="en-US" sz="2500" dirty="0" smtClean="0">
                <a:solidFill>
                  <a:schemeClr val="lt1"/>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keys</a:t>
            </a:r>
            <a:r>
              <a:rPr lang="en-US" sz="2500" i="0" u="none" strike="noStrike" cap="none" dirty="0" smtClean="0">
                <a:solidFill>
                  <a:srgbClr val="FF00FF"/>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smtClean="0">
                <a:solidFill>
                  <a:srgbClr val="00FF00"/>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values</a:t>
            </a:r>
            <a:r>
              <a:rPr lang="en-US" sz="2500" i="0" u="none" strike="noStrike" cap="none" dirty="0" smtClean="0">
                <a:solidFill>
                  <a:srgbClr val="FF00FF"/>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smtClean="0">
                <a:solidFill>
                  <a:srgbClr val="FF00FF"/>
                </a:solidFill>
                <a:latin typeface="Courier"/>
                <a:ea typeface="Courier"/>
                <a:cs typeface="Courier"/>
                <a:sym typeface="Courier New"/>
              </a:rPr>
              <a:t>[</a:t>
            </a: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7F00"/>
                </a:solidFill>
                <a:latin typeface="Courier"/>
                <a:ea typeface="Courier"/>
                <a:cs typeface="Courier"/>
                <a:sym typeface="Courier New"/>
              </a:rPr>
              <a:t>items</a:t>
            </a:r>
            <a:r>
              <a:rPr lang="en-US" sz="2500" i="0" u="none" strike="noStrike" cap="none" dirty="0" smtClean="0">
                <a:solidFill>
                  <a:srgbClr val="FF7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smtClean="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jan</a:t>
            </a:r>
            <a:r>
              <a:rPr lang="en-US" sz="2500" i="0" u="none" strike="noStrike" cap="none" dirty="0">
                <a:solidFill>
                  <a:srgbClr val="FF7F00"/>
                </a:solidFill>
                <a:latin typeface="Courier"/>
                <a:ea typeface="Courier"/>
                <a:cs typeface="Courier"/>
                <a:sym typeface="Courier New"/>
              </a:rPr>
              <a:t>', 100), ('chuck', 1), ('</a:t>
            </a:r>
            <a:r>
              <a:rPr lang="en-US" sz="2500" i="0" u="none" strike="noStrike" cap="none" dirty="0" err="1">
                <a:solidFill>
                  <a:srgbClr val="FF7F00"/>
                </a:solidFill>
                <a:latin typeface="Courier"/>
                <a:ea typeface="Courier"/>
                <a:cs typeface="Courier"/>
                <a:sym typeface="Courier New"/>
              </a:rPr>
              <a:t>fred</a:t>
            </a:r>
            <a:r>
              <a:rPr lang="en-US" sz="2500" i="0" u="none" strike="noStrike" cap="none" dirty="0">
                <a:solidFill>
                  <a:srgbClr val="FF7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smtClean="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smtClean="0">
                <a:solidFill>
                  <a:srgbClr val="00FF00"/>
                </a:solidFill>
                <a:latin typeface="Courier"/>
                <a:ea typeface="Courier"/>
                <a:cs typeface="Courier"/>
                <a:sym typeface="Courier New"/>
              </a:rPr>
              <a:t>jjj</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smtClean="0">
                <a:solidFill>
                  <a:schemeClr val="lt1"/>
                </a:solidFill>
                <a:latin typeface="Courier"/>
                <a:ea typeface="Courier"/>
                <a:cs typeface="Courier"/>
                <a:sym typeface="Courier New"/>
              </a:rPr>
              <a:t>    print(</a:t>
            </a:r>
            <a:r>
              <a:rPr lang="en-US" sz="2400" i="0" u="none" strike="noStrike" cap="none" dirty="0" err="1" smtClean="0">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smtClean="0">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smtClean="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smtClean="0">
                <a:solidFill>
                  <a:srgbClr val="FF7F00"/>
                </a:solidFill>
                <a:latin typeface="Courier"/>
                <a:ea typeface="Courier"/>
                <a:cs typeface="Courier"/>
                <a:sym typeface="Courier New"/>
              </a:rPr>
              <a:t>jan</a:t>
            </a:r>
            <a:r>
              <a:rPr lang="en-US" sz="2400" i="0" u="none" strike="noStrike" cap="none" dirty="0" smtClean="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smtClean="0">
                <a:solidFill>
                  <a:srgbClr val="FF7F00"/>
                </a:solidFill>
                <a:latin typeface="Courier"/>
                <a:ea typeface="Courier"/>
                <a:cs typeface="Courier"/>
                <a:sym typeface="Courier New"/>
              </a:rPr>
              <a:t>chuck</a:t>
            </a:r>
            <a:r>
              <a:rPr lang="en-US" sz="2400" i="0" u="none" strike="noStrike" cap="none" dirty="0" smtClean="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a:ea typeface="Courier"/>
                <a:cs typeface="Courier"/>
                <a:sym typeface="Courier New"/>
              </a:rPr>
              <a:t> </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a:t>
            </a:r>
            <a:r>
              <a:rPr lang="en-US" sz="2600" i="0" u="none" strike="noStrike" cap="none" dirty="0" smtClean="0">
                <a:solidFill>
                  <a:srgbClr val="00FF00"/>
                </a:solidFill>
                <a:latin typeface="Courier"/>
                <a:ea typeface="Courier"/>
                <a:cs typeface="Courier"/>
                <a:sym typeface="Courier New"/>
              </a:rPr>
              <a:t>input</a:t>
            </a:r>
            <a:r>
              <a:rPr lang="en-US" sz="2600" i="0" u="none" strike="noStrike" cap="none" dirty="0">
                <a:solidFill>
                  <a:srgbClr val="00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r>
              <a:rPr lang="en-US" sz="2600" dirty="0" smtClean="0">
                <a:solidFill>
                  <a:srgbClr val="FF00FF"/>
                </a:solidFill>
                <a:latin typeface="Courier"/>
                <a:ea typeface="Courier"/>
                <a:cs typeface="Courier"/>
                <a:sym typeface="Courier New"/>
              </a:rPr>
              <a:t>:</a:t>
            </a:r>
          </a:p>
          <a:p>
            <a:pPr lvl="0">
              <a:buClr>
                <a:srgbClr val="00FF00"/>
              </a:buClr>
              <a:buSzPct val="25000"/>
            </a:pPr>
            <a:r>
              <a:rPr lang="en-US" sz="2600" dirty="0" smtClean="0">
                <a:solidFill>
                  <a:srgbClr val="FF00FF"/>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for </a:t>
            </a:r>
            <a:r>
              <a:rPr lang="en-US" sz="2600" i="0" u="none" strike="noStrike" cap="none" dirty="0">
                <a:solidFill>
                  <a:srgbClr val="FF00FF"/>
                </a:solidFill>
                <a:latin typeface="Courier"/>
                <a:ea typeface="Courier"/>
                <a:cs typeface="Courier"/>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7F00"/>
                </a:solidFill>
                <a:latin typeface="Courier"/>
                <a:ea typeface="Courier"/>
                <a:cs typeface="Courier"/>
                <a:sym typeface="Courier New"/>
              </a:rPr>
              <a:t>print(</a:t>
            </a:r>
            <a:r>
              <a:rPr lang="en-US" sz="2600" i="0" u="none" strike="noStrike" cap="none" dirty="0" err="1" smtClean="0">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smtClean="0">
                <a:solidFill>
                  <a:srgbClr val="FF7F00"/>
                </a:solidFill>
                <a:latin typeface="Courier"/>
                <a:ea typeface="Courier"/>
                <a:cs typeface="Courier"/>
                <a:sym typeface="Courier New"/>
              </a:rPr>
              <a:t>bigcount</a:t>
            </a:r>
            <a:r>
              <a:rPr lang="en-US" sz="2600" i="0" u="none" strike="noStrike" cap="none" dirty="0" smtClean="0">
                <a:solidFill>
                  <a:srgbClr val="FF7F00"/>
                </a:solidFill>
                <a:latin typeface="Courier"/>
                <a:ea typeface="Courier"/>
                <a:cs typeface="Courier"/>
                <a:sym typeface="Courier New"/>
              </a:rPr>
              <a:t>)</a:t>
            </a:r>
            <a:endParaRPr lang="en-US"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5700" y="2286000"/>
            <a:ext cx="13935074" cy="602297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Not a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Collection</a:t>
            </a:r>
            <a:r>
              <a:rPr lang="en-US" sz="7600" b="0" i="0" u="none" strike="noStrike" cap="none" smtClean="0">
                <a:solidFill>
                  <a:srgbClr val="FFD966"/>
                </a:solidFill>
                <a:latin typeface="Arial"/>
                <a:ea typeface="Arial"/>
                <a:cs typeface="Arial"/>
                <a:sym typeface="Arial"/>
              </a:rPr>
              <a:t>”?</a:t>
            </a:r>
            <a:endParaRPr lang="en-US" sz="7600" b="0" i="0" u="none" strike="noStrike" cap="none">
              <a:solidFill>
                <a:srgbClr val="FFD966"/>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x</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14479398"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linear collection of values that stay in </a:t>
            </a:r>
            <a:r>
              <a:rPr lang="en-US" sz="3600" u="none" strike="noStrike" cap="none" smtClean="0">
                <a:solidFill>
                  <a:schemeClr val="lt1"/>
                </a:solidFill>
                <a:latin typeface="Arial" charset="0"/>
                <a:ea typeface="Arial" charset="0"/>
                <a:cs typeface="Arial" charset="0"/>
                <a:sym typeface="Cabin"/>
              </a:rPr>
              <a:t>order</a:t>
            </a:r>
          </a:p>
          <a:p>
            <a:pPr marL="568706" marR="0" lvl="0" indent="-390906" algn="l" rtl="0">
              <a:spcBef>
                <a:spcPts val="3500"/>
              </a:spcBef>
              <a:spcAft>
                <a:spcPts val="0"/>
              </a:spcAft>
              <a:buClr>
                <a:schemeClr val="lt1"/>
              </a:buClr>
              <a:buSzPct val="171000"/>
              <a:buFont typeface="Cabin"/>
              <a:buNone/>
            </a:pPr>
            <a:endParaRPr sz="3600" u="none" strike="noStrike" cap="none"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smtClean="0">
                <a:solidFill>
                  <a:srgbClr val="FF00FF"/>
                </a:solidFill>
                <a:latin typeface="Arial" charset="0"/>
                <a:ea typeface="Arial" charset="0"/>
                <a:cs typeface="Arial" charset="0"/>
                <a:sym typeface="Cabin"/>
              </a:rPr>
              <a:t>Dictionary</a:t>
            </a:r>
            <a:endParaRPr lang="en-US" sz="3600" u="none" strike="noStrike" cap="none">
              <a:solidFill>
                <a:srgbClr val="FF00FF"/>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Associative Arrays - Perl / P</a:t>
            </a:r>
            <a:r>
              <a:rPr lang="en-US" sz="300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['money']</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['tissues']</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'candy':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smtClean="0">
                <a:solidFill>
                  <a:srgbClr val="00FFFF"/>
                </a:solidFill>
                <a:latin typeface="Courier"/>
                <a:ea typeface="Courier"/>
                <a:cs typeface="Courier"/>
                <a:sym typeface="Courier New"/>
              </a:rPr>
              <a:t>']</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a:t>
            </a:r>
            <a:r>
              <a:rPr lang="en-US" sz="2400" i="0" u="none" strike="noStrike" cap="none" dirty="0">
                <a:solidFill>
                  <a:srgbClr val="00FFFF"/>
                </a:solidFill>
                <a:latin typeface="Courier"/>
                <a:ea typeface="Courier"/>
                <a:cs typeface="Courier"/>
                <a:sym typeface="Courier New"/>
              </a:rPr>
              <a:t>'candy': 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2166</Words>
  <Application>Microsoft Office PowerPoint</Application>
  <PresentationFormat>自定义</PresentationFormat>
  <Paragraphs>313</Paragraphs>
  <Slides>29</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Cabin</vt:lpstr>
      <vt:lpstr>Courier</vt:lpstr>
      <vt:lpstr>Gill Sans</vt:lpstr>
      <vt:lpstr>ヒラギノ角ゴ ProN W3</vt:lpstr>
      <vt:lpstr>Arial</vt:lpstr>
      <vt:lpstr>Courier New</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演示文稿</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演示文稿</vt:lpstr>
      <vt:lpstr>PowerPoint 演示文稿</vt:lpstr>
      <vt:lpstr>Counting Pattern</vt:lpstr>
      <vt:lpstr>PowerPoint 演示文稿</vt:lpstr>
      <vt:lpstr>PowerPoint 演示文稿</vt:lpstr>
      <vt:lpstr>Definite Loops and Dictionaries</vt:lpstr>
      <vt:lpstr>Retrieving Lists of Keys and Values</vt:lpstr>
      <vt:lpstr>Bonus: Two Iteration Variables!</vt:lpstr>
      <vt:lpstr>PowerPoint 演示文稿</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yzchen</cp:lastModifiedBy>
  <cp:revision>53</cp:revision>
  <dcterms:modified xsi:type="dcterms:W3CDTF">2021-11-25T00:00:57Z</dcterms:modified>
</cp:coreProperties>
</file>