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9" r:id="rId2"/>
    <p:sldId id="260" r:id="rId3"/>
    <p:sldId id="269" r:id="rId4"/>
    <p:sldId id="262" r:id="rId5"/>
    <p:sldId id="263" r:id="rId6"/>
    <p:sldId id="270" r:id="rId7"/>
    <p:sldId id="271" r:id="rId8"/>
    <p:sldId id="272" r:id="rId9"/>
    <p:sldId id="273" r:id="rId10"/>
    <p:sldId id="274" r:id="rId11"/>
    <p:sldId id="275" r:id="rId12"/>
    <p:sldId id="276"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99"/>
  </p:normalViewPr>
  <p:slideViewPr>
    <p:cSldViewPr snapToGrid="0">
      <p:cViewPr varScale="1">
        <p:scale>
          <a:sx n="103" d="100"/>
          <a:sy n="103" d="100"/>
        </p:scale>
        <p:origin x="89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AF7230-D815-470D-8609-EE60D1DA3A94}" type="datetimeFigureOut">
              <a:rPr lang="zh-CN" altLang="en-US" smtClean="0"/>
              <a:t>2021/12/22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5350EB-ED53-446E-A738-8CBE5D2FDBF7}"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3C90246F-CD4D-4DBB-8899-8DB3A7B7A9D1}" type="datetimeFigureOut">
              <a:rPr lang="zh-CN" altLang="en-US" smtClean="0"/>
              <a:t>2021/12/22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FEDD3A2-C5AD-4CF1-94E2-3EEE5AA635FC}"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3C90246F-CD4D-4DBB-8899-8DB3A7B7A9D1}" type="datetimeFigureOut">
              <a:rPr lang="zh-CN" altLang="en-US" smtClean="0"/>
              <a:t>2021/12/22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FEDD3A2-C5AD-4CF1-94E2-3EEE5AA635FC}"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3C90246F-CD4D-4DBB-8899-8DB3A7B7A9D1}" type="datetimeFigureOut">
              <a:rPr lang="zh-CN" altLang="en-US" smtClean="0"/>
              <a:t>2021/12/22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FEDD3A2-C5AD-4CF1-94E2-3EEE5AA635FC}"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8" name="矩形 7"/>
          <p:cNvSpPr/>
          <p:nvPr userDrawn="1"/>
        </p:nvSpPr>
        <p:spPr>
          <a:xfrm>
            <a:off x="9951347" y="-6281"/>
            <a:ext cx="2240653" cy="2060164"/>
          </a:xfrm>
          <a:prstGeom prst="rect">
            <a:avLst/>
          </a:prstGeom>
          <a:blipFill dpi="0" rotWithShape="1">
            <a:blip r:embed="rId2">
              <a:alphaModFix amt="7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3C90246F-CD4D-4DBB-8899-8DB3A7B7A9D1}" type="datetimeFigureOut">
              <a:rPr lang="zh-CN" altLang="en-US" smtClean="0"/>
              <a:t>2021/12/22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FEDD3A2-C5AD-4CF1-94E2-3EEE5AA635FC}"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3C90246F-CD4D-4DBB-8899-8DB3A7B7A9D1}" type="datetimeFigureOut">
              <a:rPr lang="zh-CN" altLang="en-US" smtClean="0"/>
              <a:t>2021/12/22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FEDD3A2-C5AD-4CF1-94E2-3EEE5AA635FC}"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3C90246F-CD4D-4DBB-8899-8DB3A7B7A9D1}" type="datetimeFigureOut">
              <a:rPr lang="zh-CN" altLang="en-US" smtClean="0"/>
              <a:t>2021/12/22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FEDD3A2-C5AD-4CF1-94E2-3EEE5AA635FC}"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3C90246F-CD4D-4DBB-8899-8DB3A7B7A9D1}" type="datetimeFigureOut">
              <a:rPr lang="zh-CN" altLang="en-US" smtClean="0"/>
              <a:t>2021/12/22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FEDD3A2-C5AD-4CF1-94E2-3EEE5AA635FC}"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C90246F-CD4D-4DBB-8899-8DB3A7B7A9D1}" type="datetimeFigureOut">
              <a:rPr lang="zh-CN" altLang="en-US" smtClean="0"/>
              <a:t>2021/12/22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FEDD3A2-C5AD-4CF1-94E2-3EEE5AA635FC}"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C90246F-CD4D-4DBB-8899-8DB3A7B7A9D1}" type="datetimeFigureOut">
              <a:rPr lang="zh-CN" altLang="en-US" smtClean="0"/>
              <a:t>2021/12/22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FEDD3A2-C5AD-4CF1-94E2-3EEE5AA635FC}"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C90246F-CD4D-4DBB-8899-8DB3A7B7A9D1}" type="datetimeFigureOut">
              <a:rPr lang="zh-CN" altLang="en-US" smtClean="0"/>
              <a:t>2021/12/22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FEDD3A2-C5AD-4CF1-94E2-3EEE5AA635FC}"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C90246F-CD4D-4DBB-8899-8DB3A7B7A9D1}" type="datetimeFigureOut">
              <a:rPr lang="zh-CN" altLang="en-US" smtClean="0"/>
              <a:t>2021/12/22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FEDD3A2-C5AD-4CF1-94E2-3EEE5AA635FC}"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90246F-CD4D-4DBB-8899-8DB3A7B7A9D1}" type="datetimeFigureOut">
              <a:rPr lang="zh-CN" altLang="en-US" smtClean="0"/>
              <a:t>2021/12/22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EDD3A2-C5AD-4CF1-94E2-3EEE5AA635FC}"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2.png"/><Relationship Id="rId7" Type="http://schemas.openxmlformats.org/officeDocument/2006/relationships/image" Target="../media/image29.png"/><Relationship Id="rId2" Type="http://schemas.openxmlformats.org/officeDocument/2006/relationships/image" Target="../media/image26.png"/><Relationship Id="rId1" Type="http://schemas.openxmlformats.org/officeDocument/2006/relationships/slideLayout" Target="../slideLayouts/slideLayout1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3.png"/><Relationship Id="rId9" Type="http://schemas.openxmlformats.org/officeDocument/2006/relationships/image" Target="../media/image31.png"/></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1.bin"/><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image" Target="../media/image7.wmf"/><Relationship Id="rId5" Type="http://schemas.openxmlformats.org/officeDocument/2006/relationships/oleObject" Target="../embeddings/oleObject2.bin"/><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12.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87790" y="914400"/>
            <a:ext cx="8623495" cy="461665"/>
          </a:xfrm>
          <a:prstGeom prst="rect">
            <a:avLst/>
          </a:prstGeom>
          <a:noFill/>
        </p:spPr>
        <p:txBody>
          <a:bodyPr wrap="square" rtlCol="0">
            <a:spAutoFit/>
          </a:bodyPr>
          <a:lstStyle/>
          <a:p>
            <a:r>
              <a:rPr lang="en-US" altLang="zh-CN" sz="2400" dirty="0">
                <a:effectLst/>
                <a:latin typeface="Arial" panose="020B0604020202020204" pitchFamily="34" charset="0"/>
              </a:rPr>
              <a:t>1.</a:t>
            </a:r>
            <a:r>
              <a:rPr lang="zh-CN" altLang="en-US" sz="2400" dirty="0">
                <a:effectLst/>
                <a:latin typeface="Arial" panose="020B0604020202020204" pitchFamily="34" charset="0"/>
              </a:rPr>
              <a:t>理想运放有</a:t>
            </a:r>
            <a:r>
              <a:rPr lang="en-US" altLang="zh-CN" sz="2400" dirty="0">
                <a:effectLst/>
                <a:latin typeface="Arial" panose="020B0604020202020204" pitchFamily="34" charset="0"/>
              </a:rPr>
              <a:t>_____________</a:t>
            </a:r>
            <a:r>
              <a:rPr lang="zh-CN" altLang="en-US" sz="2400" dirty="0">
                <a:effectLst/>
                <a:latin typeface="Arial" panose="020B0604020202020204" pitchFamily="34" charset="0"/>
              </a:rPr>
              <a:t>。</a:t>
            </a:r>
            <a:endParaRPr lang="zh-CN" altLang="en-US" sz="2400" dirty="0"/>
          </a:p>
        </p:txBody>
      </p:sp>
      <p:sp>
        <p:nvSpPr>
          <p:cNvPr id="5" name="文本框 4"/>
          <p:cNvSpPr txBox="1"/>
          <p:nvPr/>
        </p:nvSpPr>
        <p:spPr>
          <a:xfrm>
            <a:off x="1276350" y="1558925"/>
            <a:ext cx="6134735" cy="2306955"/>
          </a:xfrm>
          <a:prstGeom prst="rect">
            <a:avLst/>
          </a:prstGeom>
          <a:noFill/>
        </p:spPr>
        <p:txBody>
          <a:bodyPr wrap="square" rtlCol="0">
            <a:spAutoFit/>
          </a:bodyPr>
          <a:lstStyle/>
          <a:p>
            <a:pPr>
              <a:lnSpc>
                <a:spcPct val="150000"/>
              </a:lnSpc>
            </a:pPr>
            <a:r>
              <a:rPr lang="en-US" altLang="zh-CN" sz="2400" dirty="0">
                <a:effectLst/>
                <a:latin typeface="Arial" panose="020B0604020202020204" pitchFamily="34" charset="0"/>
              </a:rPr>
              <a:t>A.</a:t>
            </a:r>
            <a:r>
              <a:rPr lang="zh-CN" altLang="en-US" sz="2400" dirty="0">
                <a:effectLst/>
                <a:latin typeface="Arial" panose="020B0604020202020204" pitchFamily="34" charset="0"/>
              </a:rPr>
              <a:t>输出阻抗无限（</a:t>
            </a:r>
            <a:r>
              <a:rPr lang="zh-CN" altLang="en-US" sz="2400" dirty="0">
                <a:solidFill>
                  <a:srgbClr val="FF0000"/>
                </a:solidFill>
                <a:effectLst/>
                <a:latin typeface="Arial" panose="020B0604020202020204" pitchFamily="34" charset="0"/>
              </a:rPr>
              <a:t>输出阻抗为</a:t>
            </a:r>
            <a:r>
              <a:rPr lang="en-US" altLang="zh-CN" sz="2400" dirty="0">
                <a:solidFill>
                  <a:srgbClr val="FF0000"/>
                </a:solidFill>
                <a:effectLst/>
                <a:latin typeface="Arial" panose="020B0604020202020204" pitchFamily="34" charset="0"/>
              </a:rPr>
              <a:t>0</a:t>
            </a:r>
            <a:r>
              <a:rPr lang="zh-CN" altLang="en-US" sz="2400" dirty="0">
                <a:effectLst/>
                <a:latin typeface="Arial" panose="020B0604020202020204" pitchFamily="34" charset="0"/>
              </a:rPr>
              <a:t>）</a:t>
            </a:r>
            <a:endParaRPr lang="en-US" altLang="zh-CN" sz="2400" dirty="0">
              <a:effectLst/>
              <a:latin typeface="Arial" panose="020B0604020202020204" pitchFamily="34" charset="0"/>
            </a:endParaRPr>
          </a:p>
          <a:p>
            <a:pPr>
              <a:lnSpc>
                <a:spcPct val="150000"/>
              </a:lnSpc>
            </a:pPr>
            <a:r>
              <a:rPr lang="en-US" altLang="zh-CN" sz="2400" dirty="0">
                <a:effectLst/>
                <a:latin typeface="Arial" panose="020B0604020202020204" pitchFamily="34" charset="0"/>
              </a:rPr>
              <a:t>B.</a:t>
            </a:r>
            <a:r>
              <a:rPr lang="zh-CN" altLang="en-US" sz="2400" dirty="0">
                <a:effectLst/>
                <a:latin typeface="Arial" panose="020B0604020202020204" pitchFamily="34" charset="0"/>
              </a:rPr>
              <a:t>输入阻抗为零（</a:t>
            </a:r>
            <a:r>
              <a:rPr lang="zh-CN" altLang="en-US" sz="2400" dirty="0">
                <a:solidFill>
                  <a:srgbClr val="FF0000"/>
                </a:solidFill>
                <a:effectLst/>
                <a:latin typeface="Arial" panose="020B0604020202020204" pitchFamily="34" charset="0"/>
              </a:rPr>
              <a:t>输入阻抗无穷大</a:t>
            </a:r>
            <a:r>
              <a:rPr lang="zh-CN" altLang="en-US" sz="2400" dirty="0">
                <a:effectLst/>
                <a:latin typeface="Arial" panose="020B0604020202020204" pitchFamily="34" charset="0"/>
              </a:rPr>
              <a:t>）</a:t>
            </a:r>
            <a:endParaRPr lang="en-US" altLang="zh-CN" sz="2400" dirty="0">
              <a:effectLst/>
              <a:latin typeface="Arial" panose="020B0604020202020204" pitchFamily="34" charset="0"/>
            </a:endParaRPr>
          </a:p>
          <a:p>
            <a:pPr>
              <a:lnSpc>
                <a:spcPct val="150000"/>
              </a:lnSpc>
            </a:pPr>
            <a:r>
              <a:rPr lang="en-US" altLang="zh-CN" sz="2400" dirty="0">
                <a:solidFill>
                  <a:srgbClr val="FF0000"/>
                </a:solidFill>
                <a:effectLst/>
                <a:latin typeface="Arial" panose="020B0604020202020204" pitchFamily="34" charset="0"/>
              </a:rPr>
              <a:t>C.</a:t>
            </a:r>
            <a:r>
              <a:rPr lang="zh-CN" altLang="en-US" sz="2400" dirty="0">
                <a:solidFill>
                  <a:srgbClr val="FF0000"/>
                </a:solidFill>
                <a:effectLst/>
                <a:latin typeface="Arial" panose="020B0604020202020204" pitchFamily="34" charset="0"/>
              </a:rPr>
              <a:t>无限带宽</a:t>
            </a:r>
            <a:endParaRPr lang="en-US" altLang="zh-CN" sz="2400" dirty="0">
              <a:solidFill>
                <a:srgbClr val="FF0000"/>
              </a:solidFill>
              <a:effectLst/>
              <a:latin typeface="Arial" panose="020B0604020202020204" pitchFamily="34" charset="0"/>
            </a:endParaRPr>
          </a:p>
          <a:p>
            <a:pPr>
              <a:lnSpc>
                <a:spcPct val="150000"/>
              </a:lnSpc>
            </a:pPr>
            <a:r>
              <a:rPr lang="en-US" altLang="zh-CN" sz="2400" dirty="0">
                <a:effectLst/>
                <a:latin typeface="Arial" panose="020B0604020202020204" pitchFamily="34" charset="0"/>
              </a:rPr>
              <a:t>D.</a:t>
            </a:r>
            <a:r>
              <a:rPr lang="zh-CN" altLang="en-US" sz="2400" dirty="0">
                <a:effectLst/>
                <a:latin typeface="Arial" panose="020B0604020202020204" pitchFamily="34" charset="0"/>
              </a:rPr>
              <a:t>以上所有</a:t>
            </a:r>
            <a:endParaRPr lang="en-US" altLang="zh-CN" sz="2400" dirty="0"/>
          </a:p>
        </p:txBody>
      </p:sp>
      <p:sp>
        <p:nvSpPr>
          <p:cNvPr id="3" name="文本框 2"/>
          <p:cNvSpPr txBox="1"/>
          <p:nvPr/>
        </p:nvSpPr>
        <p:spPr>
          <a:xfrm>
            <a:off x="710214" y="4158945"/>
            <a:ext cx="7119891" cy="1200329"/>
          </a:xfrm>
          <a:prstGeom prst="rect">
            <a:avLst/>
          </a:prstGeom>
          <a:noFill/>
        </p:spPr>
        <p:txBody>
          <a:bodyPr wrap="square" rtlCol="0">
            <a:spAutoFit/>
          </a:bodyPr>
          <a:lstStyle/>
          <a:p>
            <a:r>
              <a:rPr lang="zh-CN" altLang="en-US" b="0" i="0" dirty="0">
                <a:solidFill>
                  <a:srgbClr val="121212"/>
                </a:solidFill>
                <a:effectLst/>
                <a:latin typeface="-apple-system"/>
              </a:rPr>
              <a:t>理想的运放电路分析有两大重要原则：“虚短”与“虚断”。</a:t>
            </a:r>
            <a:endParaRPr lang="en-US" altLang="zh-CN" b="0" i="0" dirty="0">
              <a:solidFill>
                <a:srgbClr val="121212"/>
              </a:solidFill>
              <a:effectLst/>
              <a:latin typeface="-apple-system"/>
            </a:endParaRPr>
          </a:p>
          <a:p>
            <a:r>
              <a:rPr lang="zh-CN" altLang="en-US" b="0" i="0" dirty="0">
                <a:solidFill>
                  <a:srgbClr val="121212"/>
                </a:solidFill>
                <a:effectLst/>
                <a:latin typeface="-apple-system"/>
              </a:rPr>
              <a:t>“虚短”的意思是正端和负端接近短路，即</a:t>
            </a:r>
            <a:r>
              <a:rPr lang="en-US" altLang="zh-CN" b="0" i="0" dirty="0">
                <a:solidFill>
                  <a:srgbClr val="121212"/>
                </a:solidFill>
                <a:effectLst/>
                <a:latin typeface="-apple-system"/>
              </a:rPr>
              <a:t>V+=V-,</a:t>
            </a:r>
            <a:r>
              <a:rPr lang="zh-CN" altLang="en-US" b="0" i="0" dirty="0">
                <a:solidFill>
                  <a:srgbClr val="121212"/>
                </a:solidFill>
                <a:effectLst/>
                <a:latin typeface="-apple-system"/>
              </a:rPr>
              <a:t>看起来像“短路”</a:t>
            </a:r>
            <a:r>
              <a:rPr lang="en-US" altLang="zh-CN" b="0" i="0" dirty="0">
                <a:solidFill>
                  <a:srgbClr val="121212"/>
                </a:solidFill>
                <a:effectLst/>
                <a:latin typeface="-apple-system"/>
              </a:rPr>
              <a:t>;</a:t>
            </a:r>
          </a:p>
          <a:p>
            <a:r>
              <a:rPr lang="en-US" altLang="zh-CN" b="0" i="0" dirty="0">
                <a:solidFill>
                  <a:srgbClr val="121212"/>
                </a:solidFill>
                <a:effectLst/>
                <a:latin typeface="-apple-system"/>
              </a:rPr>
              <a:t>“</a:t>
            </a:r>
            <a:r>
              <a:rPr lang="zh-CN" altLang="en-US" b="0" i="0" dirty="0">
                <a:solidFill>
                  <a:srgbClr val="121212"/>
                </a:solidFill>
                <a:effectLst/>
                <a:latin typeface="-apple-system"/>
              </a:rPr>
              <a:t>虚断”的意思是流入正端及负端的电流接近于零，即</a:t>
            </a:r>
            <a:r>
              <a:rPr lang="en-US" altLang="zh-CN" b="0" i="0" dirty="0">
                <a:solidFill>
                  <a:srgbClr val="121212"/>
                </a:solidFill>
                <a:effectLst/>
                <a:latin typeface="-apple-system"/>
              </a:rPr>
              <a:t>I+=I-=0,</a:t>
            </a:r>
            <a:r>
              <a:rPr lang="zh-CN" altLang="en-US" b="0" i="0" dirty="0">
                <a:solidFill>
                  <a:srgbClr val="121212"/>
                </a:solidFill>
                <a:effectLst/>
                <a:latin typeface="-apple-system"/>
              </a:rPr>
              <a:t>看起来像断路（</a:t>
            </a:r>
            <a:r>
              <a:rPr lang="zh-CN" altLang="en-US" b="1" i="0" dirty="0">
                <a:solidFill>
                  <a:srgbClr val="121212"/>
                </a:solidFill>
                <a:effectLst/>
                <a:latin typeface="-apple-system"/>
              </a:rPr>
              <a:t>因为输入阻抗无穷大）</a:t>
            </a:r>
            <a:r>
              <a:rPr lang="zh-CN" altLang="en-US" b="0" i="0" dirty="0">
                <a:solidFill>
                  <a:srgbClr val="121212"/>
                </a:solidFill>
                <a:effectLst/>
                <a:latin typeface="-apple-system"/>
              </a:rPr>
              <a:t>。</a:t>
            </a:r>
            <a:endParaRPr lang="zh-CN" altLang="en-US" dirty="0"/>
          </a:p>
        </p:txBody>
      </p:sp>
      <p:sp>
        <p:nvSpPr>
          <p:cNvPr id="7" name="文本框 6"/>
          <p:cNvSpPr txBox="1"/>
          <p:nvPr/>
        </p:nvSpPr>
        <p:spPr>
          <a:xfrm>
            <a:off x="653618" y="5448152"/>
            <a:ext cx="7233082" cy="369332"/>
          </a:xfrm>
          <a:prstGeom prst="rect">
            <a:avLst/>
          </a:prstGeom>
          <a:noFill/>
        </p:spPr>
        <p:txBody>
          <a:bodyPr wrap="square">
            <a:spAutoFit/>
          </a:bodyPr>
          <a:lstStyle/>
          <a:p>
            <a:r>
              <a:rPr lang="zh-CN" altLang="en-US" b="1" i="1" dirty="0">
                <a:solidFill>
                  <a:srgbClr val="000000"/>
                </a:solidFill>
                <a:effectLst/>
                <a:latin typeface="inherit"/>
              </a:rPr>
              <a:t>理想</a:t>
            </a:r>
            <a:r>
              <a:rPr lang="zh-CN" altLang="en-US" b="1" i="0" dirty="0">
                <a:solidFill>
                  <a:srgbClr val="000000"/>
                </a:solidFill>
                <a:effectLst/>
                <a:latin typeface="inherit"/>
              </a:rPr>
              <a:t> 运算放大器</a:t>
            </a:r>
            <a:r>
              <a:rPr lang="zh-CN" altLang="en-US" b="0" i="0" dirty="0">
                <a:solidFill>
                  <a:srgbClr val="000000"/>
                </a:solidFill>
                <a:effectLst/>
                <a:latin typeface="inherit"/>
              </a:rPr>
              <a:t> 具有无限增益，无限输入阻抗和零输出阻抗。 </a:t>
            </a:r>
            <a:endParaRPr lang="zh-CN" altLang="en-US" dirty="0"/>
          </a:p>
        </p:txBody>
      </p:sp>
      <p:pic>
        <p:nvPicPr>
          <p:cNvPr id="9" name="图片 8"/>
          <p:cNvPicPr>
            <a:picLocks noChangeAspect="1"/>
          </p:cNvPicPr>
          <p:nvPr/>
        </p:nvPicPr>
        <p:blipFill>
          <a:blip r:embed="rId2"/>
          <a:stretch>
            <a:fillRect/>
          </a:stretch>
        </p:blipFill>
        <p:spPr>
          <a:xfrm>
            <a:off x="8007429" y="1985300"/>
            <a:ext cx="3945887" cy="4753992"/>
          </a:xfrm>
          <a:prstGeom prst="rect">
            <a:avLst/>
          </a:prstGeom>
        </p:spPr>
      </p:pic>
      <p:sp>
        <p:nvSpPr>
          <p:cNvPr id="11" name="文本框 10"/>
          <p:cNvSpPr txBox="1"/>
          <p:nvPr/>
        </p:nvSpPr>
        <p:spPr>
          <a:xfrm>
            <a:off x="116052" y="5906362"/>
            <a:ext cx="9966970" cy="645160"/>
          </a:xfrm>
          <a:prstGeom prst="rect">
            <a:avLst/>
          </a:prstGeom>
          <a:noFill/>
        </p:spPr>
        <p:txBody>
          <a:bodyPr wrap="square">
            <a:spAutoFit/>
          </a:bodyPr>
          <a:lstStyle/>
          <a:p>
            <a:r>
              <a:rPr lang="zh-CN" altLang="en-US" b="0" i="0" dirty="0">
                <a:solidFill>
                  <a:srgbClr val="4D4D4D"/>
                </a:solidFill>
                <a:effectLst/>
                <a:latin typeface="-apple-system"/>
              </a:rPr>
              <a:t>运放的带宽简单来说就是用来衡量一个放大器能处理的信号的频率范围，带宽越高，</a:t>
            </a:r>
          </a:p>
          <a:p>
            <a:r>
              <a:rPr lang="zh-CN" altLang="en-US" b="0" i="0" dirty="0">
                <a:solidFill>
                  <a:srgbClr val="4D4D4D"/>
                </a:solidFill>
                <a:effectLst/>
                <a:latin typeface="-apple-system"/>
              </a:rPr>
              <a:t>能处理的信号频率越高，高频特性就越好，否则信号就容易失真。</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00100" y="891540"/>
            <a:ext cx="8915400" cy="954107"/>
          </a:xfrm>
          <a:prstGeom prst="rect">
            <a:avLst/>
          </a:prstGeom>
          <a:noFill/>
        </p:spPr>
        <p:txBody>
          <a:bodyPr wrap="square" rtlCol="0">
            <a:spAutoFit/>
          </a:bodyPr>
          <a:lstStyle/>
          <a:p>
            <a:r>
              <a:rPr lang="en-US" altLang="zh-CN" sz="2800" dirty="0"/>
              <a:t>Q4</a:t>
            </a:r>
            <a:r>
              <a:rPr lang="zh-CN" altLang="en-US" sz="2800" dirty="0"/>
              <a:t>、（</a:t>
            </a:r>
            <a:r>
              <a:rPr lang="en-US" altLang="zh-CN" sz="2800" dirty="0"/>
              <a:t>1</a:t>
            </a:r>
            <a:r>
              <a:rPr lang="zh-CN" altLang="en-US" sz="2800" dirty="0"/>
              <a:t>）求解</a:t>
            </a:r>
            <a:r>
              <a:rPr lang="en-US" altLang="zh-CN" sz="2800" dirty="0" err="1"/>
              <a:t>v</a:t>
            </a:r>
            <a:r>
              <a:rPr lang="en-US" altLang="zh-CN" sz="2400" dirty="0" err="1"/>
              <a:t>o</a:t>
            </a:r>
            <a:r>
              <a:rPr lang="zh-CN" altLang="en-US" sz="2800" dirty="0"/>
              <a:t>关于</a:t>
            </a:r>
            <a:r>
              <a:rPr lang="en-US" altLang="zh-CN" sz="2800" dirty="0"/>
              <a:t>v</a:t>
            </a:r>
            <a:r>
              <a:rPr lang="en-US" altLang="zh-CN" sz="2400" dirty="0"/>
              <a:t>i1</a:t>
            </a:r>
            <a:r>
              <a:rPr lang="zh-CN" altLang="en-US" sz="2800" dirty="0"/>
              <a:t>和</a:t>
            </a:r>
            <a:r>
              <a:rPr lang="en-US" altLang="zh-CN" sz="2800" dirty="0"/>
              <a:t>v</a:t>
            </a:r>
            <a:r>
              <a:rPr lang="en-US" altLang="zh-CN" sz="2400" dirty="0"/>
              <a:t>i2</a:t>
            </a:r>
            <a:r>
              <a:rPr lang="zh-CN" altLang="en-US" sz="2800" dirty="0"/>
              <a:t>的表达式</a:t>
            </a:r>
            <a:endParaRPr lang="en-US" altLang="zh-CN" sz="2800" dirty="0"/>
          </a:p>
          <a:p>
            <a:r>
              <a:rPr lang="zh-CN" altLang="en-US" sz="2800" dirty="0"/>
              <a:t>（</a:t>
            </a:r>
            <a:r>
              <a:rPr lang="en-US" altLang="zh-CN" sz="2800" dirty="0"/>
              <a:t>2</a:t>
            </a:r>
            <a:r>
              <a:rPr lang="zh-CN" altLang="en-US" sz="2800" dirty="0"/>
              <a:t>）当</a:t>
            </a:r>
            <a:r>
              <a:rPr lang="en-US" altLang="zh-CN" sz="2800" dirty="0"/>
              <a:t>v</a:t>
            </a:r>
            <a:r>
              <a:rPr lang="en-US" altLang="zh-CN" sz="2400" dirty="0"/>
              <a:t>i1</a:t>
            </a:r>
            <a:r>
              <a:rPr lang="en-US" altLang="zh-CN" sz="2800" dirty="0"/>
              <a:t>=0.2V</a:t>
            </a:r>
            <a:r>
              <a:rPr lang="zh-CN" altLang="en-US" sz="2800" dirty="0"/>
              <a:t>和</a:t>
            </a:r>
            <a:r>
              <a:rPr lang="en-US" altLang="zh-CN" sz="2800" dirty="0"/>
              <a:t>v</a:t>
            </a:r>
            <a:r>
              <a:rPr lang="en-US" altLang="zh-CN" sz="2400" dirty="0"/>
              <a:t>i2</a:t>
            </a:r>
            <a:r>
              <a:rPr lang="en-US" altLang="zh-CN" sz="2800" dirty="0"/>
              <a:t>=0.3V</a:t>
            </a:r>
            <a:r>
              <a:rPr lang="zh-CN" altLang="en-US" sz="2800" dirty="0"/>
              <a:t>时的</a:t>
            </a:r>
            <a:r>
              <a:rPr lang="en-US" altLang="zh-CN" sz="2800" dirty="0" err="1"/>
              <a:t>v</a:t>
            </a:r>
            <a:r>
              <a:rPr lang="en-US" altLang="zh-CN" sz="2400" dirty="0" err="1"/>
              <a:t>o</a:t>
            </a:r>
            <a:endParaRPr lang="zh-CN" altLang="en-US" sz="2800" dirty="0"/>
          </a:p>
        </p:txBody>
      </p:sp>
      <p:sp>
        <p:nvSpPr>
          <p:cNvPr id="7" name="文本框 6"/>
          <p:cNvSpPr txBox="1"/>
          <p:nvPr/>
        </p:nvSpPr>
        <p:spPr>
          <a:xfrm>
            <a:off x="800100" y="1802500"/>
            <a:ext cx="5410013" cy="400110"/>
          </a:xfrm>
          <a:prstGeom prst="rect">
            <a:avLst/>
          </a:prstGeom>
          <a:noFill/>
        </p:spPr>
        <p:txBody>
          <a:bodyPr wrap="square" rtlCol="0">
            <a:spAutoFit/>
          </a:bodyPr>
          <a:lstStyle/>
          <a:p>
            <a:pPr marL="285750" indent="-285750">
              <a:buFont typeface="Arial" panose="020B0604020202020204" pitchFamily="34" charset="0"/>
              <a:buChar char="•"/>
            </a:pPr>
            <a:r>
              <a:rPr lang="en-US" altLang="zh-CN" sz="2000" dirty="0"/>
              <a:t>KCL</a:t>
            </a:r>
            <a:r>
              <a:rPr lang="zh-CN" altLang="en-US" sz="2000" dirty="0"/>
              <a:t>：</a:t>
            </a: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2355" y="2021683"/>
            <a:ext cx="5209645" cy="3691874"/>
          </a:xfrm>
          <a:prstGeom prst="rect">
            <a:avLst/>
          </a:prstGeom>
        </p:spPr>
      </p:pic>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2863" y="1802500"/>
            <a:ext cx="4237250" cy="909840"/>
          </a:xfrm>
          <a:prstGeom prst="rect">
            <a:avLst/>
          </a:prstGeom>
        </p:spPr>
      </p:pic>
      <p:sp>
        <p:nvSpPr>
          <p:cNvPr id="10" name="文本框 9"/>
          <p:cNvSpPr txBox="1"/>
          <p:nvPr/>
        </p:nvSpPr>
        <p:spPr>
          <a:xfrm>
            <a:off x="800100" y="2898379"/>
            <a:ext cx="5410013" cy="400110"/>
          </a:xfrm>
          <a:prstGeom prst="rect">
            <a:avLst/>
          </a:prstGeom>
          <a:noFill/>
        </p:spPr>
        <p:txBody>
          <a:bodyPr wrap="square" rtlCol="0">
            <a:spAutoFit/>
          </a:bodyPr>
          <a:lstStyle/>
          <a:p>
            <a:pPr marL="285750" indent="-285750">
              <a:buFont typeface="Arial" panose="020B0604020202020204" pitchFamily="34" charset="0"/>
              <a:buChar char="•"/>
            </a:pPr>
            <a:r>
              <a:rPr lang="zh-CN" altLang="en-US" sz="2000" dirty="0"/>
              <a:t>虚断：</a:t>
            </a:r>
            <a:r>
              <a:rPr lang="en-US" altLang="zh-CN" sz="2000" dirty="0" err="1"/>
              <a:t>i</a:t>
            </a:r>
            <a:r>
              <a:rPr lang="en-US" altLang="zh-CN" dirty="0"/>
              <a:t>-</a:t>
            </a:r>
            <a:r>
              <a:rPr lang="en-US" altLang="zh-CN" sz="2000" dirty="0"/>
              <a:t>=0</a:t>
            </a:r>
            <a:endParaRPr lang="zh-CN" altLang="en-US" sz="2000" dirty="0"/>
          </a:p>
        </p:txBody>
      </p:sp>
      <p:pic>
        <p:nvPicPr>
          <p:cNvPr id="11" name="图片 10"/>
          <p:cNvPicPr>
            <a:picLocks noChangeAspect="1"/>
          </p:cNvPicPr>
          <p:nvPr/>
        </p:nvPicPr>
        <p:blipFill rotWithShape="1">
          <a:blip r:embed="rId4">
            <a:extLst>
              <a:ext uri="{28A0092B-C50C-407E-A947-70E740481C1C}">
                <a14:useLocalDpi xmlns:a14="http://schemas.microsoft.com/office/drawing/2010/main" val="0"/>
              </a:ext>
            </a:extLst>
          </a:blip>
          <a:srcRect t="12082"/>
          <a:stretch>
            <a:fillRect/>
          </a:stretch>
        </p:blipFill>
        <p:spPr>
          <a:xfrm>
            <a:off x="1972863" y="3298489"/>
            <a:ext cx="2644857" cy="851840"/>
          </a:xfrm>
          <a:prstGeom prst="rect">
            <a:avLst/>
          </a:prstGeom>
        </p:spPr>
      </p:pic>
      <p:sp>
        <p:nvSpPr>
          <p:cNvPr id="12" name="文本框 11"/>
          <p:cNvSpPr txBox="1"/>
          <p:nvPr/>
        </p:nvSpPr>
        <p:spPr>
          <a:xfrm>
            <a:off x="800100" y="4350384"/>
            <a:ext cx="5410013" cy="400110"/>
          </a:xfrm>
          <a:prstGeom prst="rect">
            <a:avLst/>
          </a:prstGeom>
          <a:noFill/>
        </p:spPr>
        <p:txBody>
          <a:bodyPr wrap="square" rtlCol="0">
            <a:spAutoFit/>
          </a:bodyPr>
          <a:lstStyle/>
          <a:p>
            <a:pPr marL="285750" indent="-285750">
              <a:buFont typeface="Arial" panose="020B0604020202020204" pitchFamily="34" charset="0"/>
              <a:buChar char="•"/>
            </a:pPr>
            <a:r>
              <a:rPr lang="zh-CN" altLang="en-US" sz="2000" dirty="0"/>
              <a:t>虚短：</a:t>
            </a:r>
            <a:r>
              <a:rPr lang="en-US" altLang="zh-CN" sz="2000" dirty="0"/>
              <a:t>v</a:t>
            </a:r>
            <a:r>
              <a:rPr lang="en-US" altLang="zh-CN" dirty="0"/>
              <a:t>-</a:t>
            </a:r>
            <a:r>
              <a:rPr lang="en-US" altLang="zh-CN" sz="2000" dirty="0"/>
              <a:t>=v</a:t>
            </a:r>
            <a:r>
              <a:rPr lang="en-US" altLang="zh-CN" dirty="0"/>
              <a:t>+</a:t>
            </a:r>
            <a:r>
              <a:rPr lang="en-US" altLang="zh-CN" sz="2000" dirty="0"/>
              <a:t>=</a:t>
            </a:r>
            <a:r>
              <a:rPr lang="en-US" altLang="zh-CN" sz="2000" dirty="0" err="1"/>
              <a:t>v</a:t>
            </a:r>
            <a:r>
              <a:rPr lang="en-US" altLang="zh-CN" dirty="0" err="1"/>
              <a:t>o</a:t>
            </a:r>
            <a:r>
              <a:rPr lang="en-US" altLang="zh-CN" dirty="0"/>
              <a:t>/3</a:t>
            </a:r>
            <a:endParaRPr lang="zh-CN" altLang="en-US" sz="2000" dirty="0"/>
          </a:p>
        </p:txBody>
      </p:sp>
      <p:pic>
        <p:nvPicPr>
          <p:cNvPr id="14" name="图片 13"/>
          <p:cNvPicPr>
            <a:picLocks noChangeAspect="1"/>
          </p:cNvPicPr>
          <p:nvPr/>
        </p:nvPicPr>
        <p:blipFill rotWithShape="1">
          <a:blip r:embed="rId5">
            <a:extLst>
              <a:ext uri="{28A0092B-C50C-407E-A947-70E740481C1C}">
                <a14:useLocalDpi xmlns:a14="http://schemas.microsoft.com/office/drawing/2010/main" val="0"/>
              </a:ext>
            </a:extLst>
          </a:blip>
          <a:srcRect t="13147"/>
          <a:stretch>
            <a:fillRect/>
          </a:stretch>
        </p:blipFill>
        <p:spPr>
          <a:xfrm>
            <a:off x="2678457" y="4812049"/>
            <a:ext cx="3531656" cy="1147134"/>
          </a:xfrm>
          <a:prstGeom prst="rect">
            <a:avLst/>
          </a:prstGeom>
        </p:spPr>
      </p:pic>
      <p:pic>
        <p:nvPicPr>
          <p:cNvPr id="15" name="图片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0100" y="5802389"/>
            <a:ext cx="8728451" cy="1034032"/>
          </a:xfrm>
          <a:prstGeom prst="rect">
            <a:avLst/>
          </a:prstGeom>
        </p:spPr>
      </p:pic>
      <p:cxnSp>
        <p:nvCxnSpPr>
          <p:cNvPr id="3" name="直接箭头连接符 2"/>
          <p:cNvCxnSpPr/>
          <p:nvPr/>
        </p:nvCxnSpPr>
        <p:spPr>
          <a:xfrm>
            <a:off x="6753860" y="2197100"/>
            <a:ext cx="2331085" cy="11474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p:cNvSpPr txBox="1"/>
              <p:nvPr/>
            </p:nvSpPr>
            <p:spPr>
              <a:xfrm>
                <a:off x="800100" y="891540"/>
                <a:ext cx="8915400" cy="2738185"/>
              </a:xfrm>
              <a:prstGeom prst="rect">
                <a:avLst/>
              </a:prstGeom>
              <a:noFill/>
            </p:spPr>
            <p:txBody>
              <a:bodyPr wrap="square" rtlCol="0">
                <a:spAutoFit/>
              </a:bodyPr>
              <a:lstStyle/>
              <a:p>
                <a:r>
                  <a:rPr lang="en-US" altLang="zh-CN" sz="2800" dirty="0"/>
                  <a:t>Q5</a:t>
                </a:r>
                <a:r>
                  <a:rPr lang="zh-CN" altLang="en-US" sz="2800" dirty="0"/>
                  <a:t>、图为一阶低通滤波器，（</a:t>
                </a:r>
                <a:r>
                  <a:rPr lang="en-US" altLang="zh-CN" sz="2800" dirty="0"/>
                  <a:t>1</a:t>
                </a:r>
                <a:r>
                  <a:rPr lang="zh-CN" altLang="en-US" sz="2800" dirty="0"/>
                  <a:t>）验证电压转移方程</a:t>
                </a:r>
                <a:endParaRPr lang="en-US" altLang="zh-CN" sz="2800" dirty="0"/>
              </a:p>
              <a:p>
                <a:endParaRPr lang="en-US" altLang="zh-CN" sz="2800" dirty="0"/>
              </a:p>
              <a:p>
                <a:endParaRPr lang="en-US" altLang="zh-CN" sz="2800" dirty="0"/>
              </a:p>
              <a:p>
                <a:r>
                  <a:rPr lang="zh-CN" altLang="en-US" sz="2800" dirty="0"/>
                  <a:t>（</a:t>
                </a:r>
                <a:r>
                  <a:rPr lang="en-US" altLang="zh-CN" sz="2800" dirty="0"/>
                  <a:t>2</a:t>
                </a:r>
                <a:r>
                  <a:rPr lang="zh-CN" altLang="en-US" sz="2800" dirty="0"/>
                  <a:t>）当输入为直流时，电压增益为多少？</a:t>
                </a:r>
                <a:endParaRPr lang="en-US" altLang="zh-CN" sz="2800" dirty="0"/>
              </a:p>
              <a:p>
                <a:r>
                  <a:rPr lang="zh-CN" altLang="en-US" sz="2800" dirty="0"/>
                  <a:t>（</a:t>
                </a:r>
                <a:r>
                  <a:rPr lang="en-US" altLang="zh-CN" sz="2800" dirty="0"/>
                  <a:t>3</a:t>
                </a:r>
                <a:r>
                  <a:rPr lang="zh-CN" altLang="en-US" sz="2800" dirty="0"/>
                  <a:t>）当输入频率为多少时，电压增益是输入为直流时的电压增益的</a:t>
                </a:r>
                <a:r>
                  <a:rPr lang="en-US" altLang="zh-CN" sz="2800" dirty="0"/>
                  <a:t>1/</a:t>
                </a:r>
                <a14:m>
                  <m:oMath xmlns:m="http://schemas.openxmlformats.org/officeDocument/2006/math">
                    <m:rad>
                      <m:radPr>
                        <m:degHide m:val="on"/>
                        <m:ctrlPr>
                          <a:rPr lang="en-US" altLang="zh-CN" sz="2800" i="1" smtClean="0">
                            <a:latin typeface="Cambria Math" panose="02040503050406030204" pitchFamily="18" charset="0"/>
                          </a:rPr>
                        </m:ctrlPr>
                      </m:radPr>
                      <m:deg/>
                      <m:e>
                        <m:r>
                          <a:rPr lang="en-US" altLang="zh-CN" sz="2800" b="0" i="1" smtClean="0">
                            <a:latin typeface="Cambria Math" panose="02040503050406030204" pitchFamily="18" charset="0"/>
                          </a:rPr>
                          <m:t>2</m:t>
                        </m:r>
                      </m:e>
                    </m:rad>
                    <m:r>
                      <a:rPr lang="zh-CN" altLang="en-US" sz="2800" i="1">
                        <a:latin typeface="Cambria Math" panose="02040503050406030204" pitchFamily="18" charset="0"/>
                      </a:rPr>
                      <m:t>（</m:t>
                    </m:r>
                  </m:oMath>
                </a14:m>
                <a:r>
                  <a:rPr lang="zh-CN" altLang="en-US" sz="2800" dirty="0"/>
                  <a:t>即下降</a:t>
                </a:r>
                <a:r>
                  <a:rPr lang="en-US" altLang="zh-CN" sz="2800" dirty="0"/>
                  <a:t>3dB</a:t>
                </a:r>
                <a:r>
                  <a:rPr lang="zh-CN" altLang="en-US" sz="2800" dirty="0"/>
                  <a:t>）</a:t>
                </a:r>
                <a:r>
                  <a:rPr lang="en-US" altLang="zh-CN" sz="2800" dirty="0"/>
                  <a:t>?</a:t>
                </a:r>
                <a:endParaRPr lang="zh-CN" altLang="en-US" sz="2800" dirty="0"/>
              </a:p>
            </p:txBody>
          </p:sp>
        </mc:Choice>
        <mc:Fallback xmlns="">
          <p:sp>
            <p:nvSpPr>
              <p:cNvPr id="2" name="文本框 1"/>
              <p:cNvSpPr txBox="1">
                <a:spLocks noRot="1" noChangeAspect="1" noMove="1" noResize="1" noEditPoints="1" noAdjustHandles="1" noChangeArrowheads="1" noChangeShapeType="1" noTextEdit="1"/>
              </p:cNvSpPr>
              <p:nvPr/>
            </p:nvSpPr>
            <p:spPr>
              <a:xfrm>
                <a:off x="800100" y="891540"/>
                <a:ext cx="8915400" cy="2738185"/>
              </a:xfrm>
              <a:prstGeom prst="rect">
                <a:avLst/>
              </a:prstGeom>
              <a:blipFill rotWithShape="1">
                <a:blip r:embed="rId2"/>
                <a:stretch>
                  <a:fillRect b="2"/>
                </a:stretch>
              </a:blipFill>
            </p:spPr>
            <p:txBody>
              <a:bodyPr/>
              <a:lstStyle/>
              <a:p>
                <a:r>
                  <a:rPr lang="zh-CN" altLang="en-US">
                    <a:noFill/>
                  </a:rPr>
                  <a:t> </a:t>
                </a:r>
                <a:endParaRPr lang="zh-CN" altLang="en-US">
                  <a:noFill/>
                </a:endParaRPr>
              </a:p>
            </p:txBody>
          </p:sp>
        </mc:Fallback>
      </mc:AlternateContent>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0802" y="1409931"/>
            <a:ext cx="2644215" cy="779099"/>
          </a:xfrm>
          <a:prstGeom prst="rect">
            <a:avLst/>
          </a:prstGeom>
        </p:spPr>
      </p:pic>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52186" y="3539380"/>
            <a:ext cx="5139814" cy="3318620"/>
          </a:xfrm>
          <a:prstGeom prst="rect">
            <a:avLst/>
          </a:prstGeom>
        </p:spPr>
      </p:pic>
      <mc:AlternateContent xmlns:mc="http://schemas.openxmlformats.org/markup-compatibility/2006" xmlns:a14="http://schemas.microsoft.com/office/drawing/2010/main">
        <mc:Choice Requires="a14">
          <p:sp>
            <p:nvSpPr>
              <p:cNvPr id="5" name="文本框 4"/>
              <p:cNvSpPr txBox="1"/>
              <p:nvPr/>
            </p:nvSpPr>
            <p:spPr>
              <a:xfrm>
                <a:off x="1090802" y="3931920"/>
                <a:ext cx="4166998" cy="1843903"/>
              </a:xfrm>
              <a:prstGeom prst="rect">
                <a:avLst/>
              </a:prstGeom>
              <a:noFill/>
            </p:spPr>
            <p:txBody>
              <a:bodyPr wrap="square" rtlCol="0">
                <a:spAutoFit/>
              </a:bodyPr>
              <a:lstStyle/>
              <a:p>
                <a:pPr marL="342900" indent="-342900">
                  <a:buFont typeface="Arial" panose="020B0604020202020204" pitchFamily="34" charset="0"/>
                  <a:buChar char="•"/>
                </a:pP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𝐴</m:t>
                        </m:r>
                      </m:e>
                      <m:sub>
                        <m:r>
                          <a:rPr lang="en-US" altLang="zh-CN" sz="2000" b="0" i="1" smtClean="0">
                            <a:latin typeface="Cambria Math" panose="02040503050406030204" pitchFamily="18" charset="0"/>
                          </a:rPr>
                          <m:t>𝑣</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0</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𝑖</m:t>
                        </m:r>
                      </m:sub>
                    </m:sSub>
                  </m:oMath>
                </a14:m>
                <a:endParaRPr lang="en-US" altLang="zh-CN" sz="2000" dirty="0"/>
              </a:p>
              <a:p>
                <a:pPr marL="342900" indent="-342900">
                  <a:buFont typeface="Arial" panose="020B0604020202020204" pitchFamily="34" charset="0"/>
                  <a:buChar char="•"/>
                </a:pPr>
                <a:r>
                  <a:rPr lang="zh-CN" altLang="en-US" sz="2000" dirty="0"/>
                  <a:t>虚短：</a:t>
                </a:r>
                <a:r>
                  <a:rPr lang="en-US" altLang="zh-CN" sz="2000" dirty="0"/>
                  <a:t>v</a:t>
                </a:r>
                <a:r>
                  <a:rPr lang="en-US" altLang="zh-CN" dirty="0"/>
                  <a:t>+</a:t>
                </a:r>
                <a:r>
                  <a:rPr lang="en-US" altLang="zh-CN" sz="2000" dirty="0"/>
                  <a:t>=v</a:t>
                </a:r>
                <a:r>
                  <a:rPr lang="en-US" altLang="zh-CN" dirty="0"/>
                  <a:t>-</a:t>
                </a:r>
                <a:r>
                  <a:rPr lang="en-US" altLang="zh-CN" sz="2000" dirty="0"/>
                  <a:t>=0</a:t>
                </a:r>
                <a:r>
                  <a:rPr lang="zh-CN" altLang="en-US" sz="2000" dirty="0"/>
                  <a:t>，虚断：</a:t>
                </a:r>
                <a:r>
                  <a:rPr lang="en-US" altLang="zh-CN" sz="2000" dirty="0" err="1"/>
                  <a:t>i</a:t>
                </a:r>
                <a:r>
                  <a:rPr lang="en-US" altLang="zh-CN" dirty="0"/>
                  <a:t>-</a:t>
                </a:r>
                <a:r>
                  <a:rPr lang="en-US" altLang="zh-CN" sz="2000" dirty="0"/>
                  <a:t>=0</a:t>
                </a:r>
              </a:p>
              <a:p>
                <a:pPr>
                  <a:lnSpc>
                    <a:spcPct val="150000"/>
                  </a:lnSpc>
                </a:pPr>
                <a:r>
                  <a:rPr lang="en-US" altLang="zh-CN" sz="2000" dirty="0"/>
                  <a:t>	</a:t>
                </a:r>
                <a14:m>
                  <m:oMath xmlns:m="http://schemas.openxmlformats.org/officeDocument/2006/math">
                    <m:f>
                      <m:fPr>
                        <m:ctrlPr>
                          <a:rPr lang="en-US" altLang="zh-CN" sz="2000" i="1" smtClean="0">
                            <a:latin typeface="Cambria Math" panose="02040503050406030204" pitchFamily="18" charset="0"/>
                          </a:rPr>
                        </m:ctrlPr>
                      </m:fPr>
                      <m:num>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𝑜</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m:t>
                            </m:r>
                          </m:sub>
                        </m:sSub>
                      </m:num>
                      <m:den>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𝑅</m:t>
                            </m:r>
                          </m:e>
                          <m:sub>
                            <m:r>
                              <a:rPr lang="en-US" altLang="zh-CN" sz="2000" b="0" i="1" smtClean="0">
                                <a:latin typeface="Cambria Math" panose="02040503050406030204" pitchFamily="18" charset="0"/>
                              </a:rPr>
                              <m:t>2</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𝑍</m:t>
                            </m:r>
                          </m:e>
                          <m:sub>
                            <m:r>
                              <a:rPr lang="en-US" altLang="zh-CN" sz="2000" b="0" i="1" smtClean="0">
                                <a:latin typeface="Cambria Math" panose="02040503050406030204" pitchFamily="18" charset="0"/>
                              </a:rPr>
                              <m:t>2</m:t>
                            </m:r>
                          </m:sub>
                        </m:sSub>
                      </m:den>
                    </m:f>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𝑖</m:t>
                            </m:r>
                          </m:sub>
                        </m:sSub>
                      </m:num>
                      <m:den>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𝑅</m:t>
                            </m:r>
                          </m:e>
                          <m:sub>
                            <m:r>
                              <a:rPr lang="en-US" altLang="zh-CN" sz="2000" b="0" i="1" smtClean="0">
                                <a:latin typeface="Cambria Math" panose="02040503050406030204" pitchFamily="18" charset="0"/>
                              </a:rPr>
                              <m:t>1</m:t>
                            </m:r>
                          </m:sub>
                        </m:sSub>
                      </m:den>
                    </m:f>
                  </m:oMath>
                </a14:m>
                <a:endParaRPr lang="en-US" altLang="zh-CN" sz="2000" dirty="0"/>
              </a:p>
              <a:p>
                <a:pPr>
                  <a:lnSpc>
                    <a:spcPct val="150000"/>
                  </a:lnSpc>
                </a:pPr>
                <a:endParaRPr lang="en-US" altLang="zh-CN" sz="2000" dirty="0"/>
              </a:p>
            </p:txBody>
          </p:sp>
        </mc:Choice>
        <mc:Fallback xmlns="">
          <p:sp>
            <p:nvSpPr>
              <p:cNvPr id="5" name="文本框 4"/>
              <p:cNvSpPr txBox="1">
                <a:spLocks noRot="1" noChangeAspect="1" noMove="1" noResize="1" noEditPoints="1" noAdjustHandles="1" noChangeArrowheads="1" noChangeShapeType="1" noTextEdit="1"/>
              </p:cNvSpPr>
              <p:nvPr/>
            </p:nvSpPr>
            <p:spPr>
              <a:xfrm>
                <a:off x="1090802" y="3931920"/>
                <a:ext cx="4166998" cy="1843903"/>
              </a:xfrm>
              <a:prstGeom prst="rect">
                <a:avLst/>
              </a:prstGeom>
              <a:blipFill rotWithShape="1">
                <a:blip r:embed="rId5"/>
                <a:stretch>
                  <a:fillRect l="-12" b="27"/>
                </a:stretch>
              </a:blipFill>
            </p:spPr>
            <p:txBody>
              <a:bodyPr/>
              <a:lstStyle/>
              <a:p>
                <a:r>
                  <a:rPr lang="zh-CN" altLang="en-US">
                    <a:noFill/>
                  </a:rPr>
                  <a:t> </a:t>
                </a:r>
                <a:endParaRPr lang="zh-CN" altLang="en-US">
                  <a:noFill/>
                </a:endParaRPr>
              </a:p>
            </p:txBody>
          </p:sp>
        </mc:Fallback>
      </mc:AlternateContent>
      <p:pic>
        <p:nvPicPr>
          <p:cNvPr id="8" name="图片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38824" y="5333286"/>
            <a:ext cx="5574639" cy="88507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p:cNvSpPr txBox="1"/>
              <p:nvPr/>
            </p:nvSpPr>
            <p:spPr>
              <a:xfrm>
                <a:off x="800100" y="891540"/>
                <a:ext cx="8915400" cy="2730500"/>
              </a:xfrm>
              <a:prstGeom prst="rect">
                <a:avLst/>
              </a:prstGeom>
              <a:noFill/>
            </p:spPr>
            <p:txBody>
              <a:bodyPr wrap="square" rtlCol="0">
                <a:spAutoFit/>
              </a:bodyPr>
              <a:lstStyle/>
              <a:p>
                <a:r>
                  <a:rPr lang="en-US" altLang="zh-CN" sz="2800" dirty="0"/>
                  <a:t>Q5</a:t>
                </a:r>
                <a:r>
                  <a:rPr lang="zh-CN" altLang="en-US" sz="2800" dirty="0"/>
                  <a:t>、图为一阶低通滤波器，（</a:t>
                </a:r>
                <a:r>
                  <a:rPr lang="en-US" altLang="zh-CN" sz="2800" dirty="0"/>
                  <a:t>1</a:t>
                </a:r>
                <a:r>
                  <a:rPr lang="zh-CN" altLang="en-US" sz="2800" dirty="0"/>
                  <a:t>）验证电压转移方程</a:t>
                </a:r>
                <a:endParaRPr lang="en-US" altLang="zh-CN" sz="2800" dirty="0"/>
              </a:p>
              <a:p>
                <a:endParaRPr lang="en-US" altLang="zh-CN" sz="2800" dirty="0"/>
              </a:p>
              <a:p>
                <a:endParaRPr lang="en-US" altLang="zh-CN" sz="2800" dirty="0"/>
              </a:p>
              <a:p>
                <a:r>
                  <a:rPr lang="zh-CN" altLang="en-US" sz="2800" dirty="0"/>
                  <a:t>（</a:t>
                </a:r>
                <a:r>
                  <a:rPr lang="en-US" altLang="zh-CN" sz="2800" dirty="0"/>
                  <a:t>2</a:t>
                </a:r>
                <a:r>
                  <a:rPr lang="zh-CN" altLang="en-US" sz="2800" dirty="0"/>
                  <a:t>）当输入为直流</a:t>
                </a:r>
                <a:r>
                  <a:rPr lang="en-US" altLang="zh-CN" sz="2800" dirty="0"/>
                  <a:t>(</a:t>
                </a:r>
                <a14:m>
                  <m:oMath xmlns:m="http://schemas.openxmlformats.org/officeDocument/2006/math">
                    <m:r>
                      <a:rPr lang="zh-CN" altLang="en-US" sz="2800" i="1" smtClean="0">
                        <a:latin typeface="Cambria Math" panose="02040503050406030204" pitchFamily="18" charset="0"/>
                      </a:rPr>
                      <m:t>𝜔</m:t>
                    </m:r>
                    <m:r>
                      <a:rPr lang="en-US" altLang="zh-CN" sz="2800" b="0" i="1" smtClean="0">
                        <a:latin typeface="Cambria Math" panose="02040503050406030204" pitchFamily="18" charset="0"/>
                      </a:rPr>
                      <m:t>=0</m:t>
                    </m:r>
                  </m:oMath>
                </a14:m>
                <a:r>
                  <a:rPr lang="en-US" altLang="zh-CN" sz="2800" dirty="0"/>
                  <a:t>)</a:t>
                </a:r>
                <a:r>
                  <a:rPr lang="zh-CN" altLang="en-US" sz="2800" dirty="0"/>
                  <a:t>时，电压增益为多少？</a:t>
                </a:r>
                <a:endParaRPr lang="en-US" altLang="zh-CN" sz="2800" dirty="0"/>
              </a:p>
              <a:p>
                <a:r>
                  <a:rPr lang="zh-CN" altLang="en-US" sz="2800" dirty="0"/>
                  <a:t>（</a:t>
                </a:r>
                <a:r>
                  <a:rPr lang="en-US" altLang="zh-CN" sz="2800" dirty="0"/>
                  <a:t>3</a:t>
                </a:r>
                <a:r>
                  <a:rPr lang="zh-CN" altLang="en-US" sz="2800" dirty="0"/>
                  <a:t>）当输入</a:t>
                </a:r>
                <a:r>
                  <a:rPr lang="zh-CN" altLang="en-US" sz="2800" b="1" dirty="0"/>
                  <a:t>频率</a:t>
                </a:r>
                <a:r>
                  <a:rPr lang="zh-CN" altLang="en-US" sz="2800" dirty="0"/>
                  <a:t>为多少时，电压增益是输入为直流时的电压增益的</a:t>
                </a:r>
                <a:r>
                  <a:rPr lang="en-US" altLang="zh-CN" sz="2800" dirty="0"/>
                  <a:t>1/</a:t>
                </a:r>
                <a14:m>
                  <m:oMath xmlns:m="http://schemas.openxmlformats.org/officeDocument/2006/math">
                    <m:rad>
                      <m:radPr>
                        <m:degHide m:val="on"/>
                        <m:ctrlPr>
                          <a:rPr lang="en-US" altLang="zh-CN" sz="2800" i="1" smtClean="0">
                            <a:latin typeface="Cambria Math" panose="02040503050406030204" pitchFamily="18" charset="0"/>
                          </a:rPr>
                        </m:ctrlPr>
                      </m:radPr>
                      <m:deg/>
                      <m:e>
                        <m:r>
                          <a:rPr lang="en-US" altLang="zh-CN" sz="2800" b="0" i="1" smtClean="0">
                            <a:latin typeface="Cambria Math" panose="02040503050406030204" pitchFamily="18" charset="0"/>
                          </a:rPr>
                          <m:t>2</m:t>
                        </m:r>
                      </m:e>
                    </m:rad>
                    <m:r>
                      <a:rPr lang="zh-CN" altLang="en-US" sz="2800" i="1">
                        <a:latin typeface="Cambria Math" panose="02040503050406030204" pitchFamily="18" charset="0"/>
                      </a:rPr>
                      <m:t>（</m:t>
                    </m:r>
                  </m:oMath>
                </a14:m>
                <a:r>
                  <a:rPr lang="zh-CN" altLang="en-US" sz="2800" dirty="0"/>
                  <a:t>即下降</a:t>
                </a:r>
                <a:r>
                  <a:rPr lang="en-US" altLang="zh-CN" sz="2800" dirty="0"/>
                  <a:t>3dB</a:t>
                </a:r>
                <a:r>
                  <a:rPr lang="zh-CN" altLang="en-US" sz="2800" dirty="0"/>
                  <a:t>）</a:t>
                </a:r>
                <a:r>
                  <a:rPr lang="en-US" altLang="zh-CN" sz="2800" dirty="0"/>
                  <a:t>?</a:t>
                </a:r>
                <a:endParaRPr lang="zh-CN" altLang="en-US" sz="2800" dirty="0"/>
              </a:p>
            </p:txBody>
          </p:sp>
        </mc:Choice>
        <mc:Fallback xmlns="">
          <p:sp>
            <p:nvSpPr>
              <p:cNvPr id="2" name="文本框 1"/>
              <p:cNvSpPr txBox="1">
                <a:spLocks noRot="1" noChangeAspect="1" noMove="1" noResize="1" noEditPoints="1" noAdjustHandles="1" noChangeArrowheads="1" noChangeShapeType="1" noTextEdit="1"/>
              </p:cNvSpPr>
              <p:nvPr/>
            </p:nvSpPr>
            <p:spPr>
              <a:xfrm>
                <a:off x="800100" y="891540"/>
                <a:ext cx="8915400" cy="2730500"/>
              </a:xfrm>
              <a:prstGeom prst="rect">
                <a:avLst/>
              </a:prstGeom>
              <a:blipFill rotWithShape="1">
                <a:blip r:embed="rId2"/>
                <a:stretch>
                  <a:fillRect/>
                </a:stretch>
              </a:blipFill>
            </p:spPr>
            <p:txBody>
              <a:bodyPr/>
              <a:lstStyle/>
              <a:p>
                <a:r>
                  <a:rPr lang="zh-CN" altLang="en-US">
                    <a:noFill/>
                  </a:rPr>
                  <a:t> </a:t>
                </a:r>
                <a:endParaRPr lang="zh-CN" altLang="en-US">
                  <a:noFill/>
                </a:endParaRPr>
              </a:p>
            </p:txBody>
          </p:sp>
        </mc:Fallback>
      </mc:AlternateContent>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0802" y="1409931"/>
            <a:ext cx="2644215" cy="779099"/>
          </a:xfrm>
          <a:prstGeom prst="rect">
            <a:avLst/>
          </a:prstGeom>
        </p:spPr>
      </p:pic>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52186" y="3539380"/>
            <a:ext cx="5139814" cy="3318620"/>
          </a:xfrm>
          <a:prstGeom prst="rect">
            <a:avLst/>
          </a:prstGeom>
        </p:spPr>
      </p:pic>
      <p:grpSp>
        <p:nvGrpSpPr>
          <p:cNvPr id="7" name="组合 6"/>
          <p:cNvGrpSpPr/>
          <p:nvPr/>
        </p:nvGrpSpPr>
        <p:grpSpPr>
          <a:xfrm>
            <a:off x="921989" y="3722070"/>
            <a:ext cx="4166998" cy="977373"/>
            <a:chOff x="921989" y="3722070"/>
            <a:chExt cx="4166998" cy="977373"/>
          </a:xfrm>
        </p:grpSpPr>
        <mc:AlternateContent xmlns:mc="http://schemas.openxmlformats.org/markup-compatibility/2006" xmlns:a14="http://schemas.microsoft.com/office/drawing/2010/main">
          <mc:Choice Requires="a14">
            <p:sp>
              <p:nvSpPr>
                <p:cNvPr id="5" name="文本框 4"/>
                <p:cNvSpPr txBox="1"/>
                <p:nvPr/>
              </p:nvSpPr>
              <p:spPr>
                <a:xfrm>
                  <a:off x="921989" y="3722070"/>
                  <a:ext cx="4166998" cy="814903"/>
                </a:xfrm>
                <a:prstGeom prst="rect">
                  <a:avLst/>
                </a:prstGeom>
                <a:noFill/>
              </p:spPr>
              <p:txBody>
                <a:bodyPr wrap="square" rtlCol="0">
                  <a:spAutoFit/>
                </a:bodyPr>
                <a:lstStyle/>
                <a:p>
                  <a:pPr marL="342900" indent="-342900">
                    <a:buFont typeface="Arial" panose="020B0604020202020204" pitchFamily="34" charset="0"/>
                    <a:buChar char="•"/>
                  </a:pPr>
                  <a:r>
                    <a:rPr lang="zh-CN" altLang="en-US" sz="2000" dirty="0"/>
                    <a:t>当</a:t>
                  </a:r>
                  <a14:m>
                    <m:oMath xmlns:m="http://schemas.openxmlformats.org/officeDocument/2006/math">
                      <m:r>
                        <a:rPr lang="zh-CN" altLang="en-US" sz="2000" i="1" smtClean="0">
                          <a:latin typeface="Cambria Math" panose="02040503050406030204" pitchFamily="18" charset="0"/>
                        </a:rPr>
                        <m:t>𝜔</m:t>
                      </m:r>
                      <m:r>
                        <a:rPr lang="en-US" altLang="zh-CN" sz="2000" b="0" i="1" smtClean="0">
                          <a:latin typeface="Cambria Math" panose="02040503050406030204" pitchFamily="18" charset="0"/>
                        </a:rPr>
                        <m:t>=0</m:t>
                      </m:r>
                    </m:oMath>
                  </a14:m>
                  <a:r>
                    <a:rPr lang="zh-CN" altLang="en-US" sz="2000" dirty="0"/>
                    <a:t>时，带入公式：</a:t>
                  </a:r>
                  <a:endParaRPr lang="en-US" altLang="zh-CN" sz="2000" dirty="0"/>
                </a:p>
                <a:p>
                  <a:pPr>
                    <a:lnSpc>
                      <a:spcPct val="150000"/>
                    </a:lnSpc>
                  </a:pPr>
                  <a:endParaRPr lang="en-US" altLang="zh-CN" sz="2000" dirty="0"/>
                </a:p>
              </p:txBody>
            </p:sp>
          </mc:Choice>
          <mc:Fallback xmlns="">
            <p:sp>
              <p:nvSpPr>
                <p:cNvPr id="5" name="文本框 4"/>
                <p:cNvSpPr txBox="1">
                  <a:spLocks noRot="1" noChangeAspect="1" noMove="1" noResize="1" noEditPoints="1" noAdjustHandles="1" noChangeArrowheads="1" noChangeShapeType="1" noTextEdit="1"/>
                </p:cNvSpPr>
                <p:nvPr/>
              </p:nvSpPr>
              <p:spPr>
                <a:xfrm>
                  <a:off x="921989" y="3722070"/>
                  <a:ext cx="4166998" cy="814903"/>
                </a:xfrm>
                <a:prstGeom prst="rect">
                  <a:avLst/>
                </a:prstGeom>
                <a:blipFill rotWithShape="1">
                  <a:blip r:embed="rId5"/>
                </a:blipFill>
              </p:spPr>
              <p:txBody>
                <a:bodyPr/>
                <a:lstStyle/>
                <a:p>
                  <a:r>
                    <a:rPr lang="zh-CN" altLang="en-US">
                      <a:noFill/>
                    </a:rPr>
                    <a:t> </a:t>
                  </a:r>
                  <a:endParaRPr lang="zh-CN" altLang="en-US">
                    <a:noFill/>
                  </a:endParaRPr>
                </a:p>
              </p:txBody>
            </p:sp>
          </mc:Fallback>
        </mc:AlternateContent>
        <p:pic>
          <p:nvPicPr>
            <p:cNvPr id="6" name="图片 5"/>
            <p:cNvPicPr>
              <a:picLocks noChangeAspect="1"/>
            </p:cNvPicPr>
            <p:nvPr/>
          </p:nvPicPr>
          <p:blipFill rotWithShape="1">
            <a:blip r:embed="rId6">
              <a:extLst>
                <a:ext uri="{28A0092B-C50C-407E-A947-70E740481C1C}">
                  <a14:useLocalDpi xmlns:a14="http://schemas.microsoft.com/office/drawing/2010/main" val="0"/>
                </a:ext>
              </a:extLst>
            </a:blip>
            <a:srcRect l="2066" t="13829" r="6522" b="9326"/>
            <a:stretch>
              <a:fillRect/>
            </a:stretch>
          </p:blipFill>
          <p:spPr>
            <a:xfrm>
              <a:off x="1941339" y="4093148"/>
              <a:ext cx="2489983" cy="606295"/>
            </a:xfrm>
            <a:prstGeom prst="rect">
              <a:avLst/>
            </a:prstGeom>
          </p:spPr>
        </p:pic>
      </p:grpSp>
      <mc:AlternateContent xmlns:mc="http://schemas.openxmlformats.org/markup-compatibility/2006" xmlns:a14="http://schemas.microsoft.com/office/drawing/2010/main">
        <mc:Choice Requires="a14">
          <p:sp>
            <p:nvSpPr>
              <p:cNvPr id="9" name="文本框 8"/>
              <p:cNvSpPr txBox="1"/>
              <p:nvPr/>
            </p:nvSpPr>
            <p:spPr>
              <a:xfrm>
                <a:off x="921989" y="4699443"/>
                <a:ext cx="4817629" cy="565989"/>
              </a:xfrm>
              <a:prstGeom prst="rect">
                <a:avLst/>
              </a:prstGeom>
              <a:noFill/>
            </p:spPr>
            <p:txBody>
              <a:bodyPr wrap="square" rtlCol="0">
                <a:spAutoFit/>
              </a:bodyPr>
              <a:lstStyle/>
              <a:p>
                <a:pPr marL="342900" indent="-342900">
                  <a:buFont typeface="Arial" panose="020B0604020202020204" pitchFamily="34" charset="0"/>
                  <a:buChar char="•"/>
                </a:pPr>
                <a:r>
                  <a:rPr lang="zh-CN" altLang="en-US" sz="2000" dirty="0"/>
                  <a:t>当</a:t>
                </a:r>
                <a14:m>
                  <m:oMath xmlns:m="http://schemas.openxmlformats.org/officeDocument/2006/math">
                    <m:d>
                      <m:dPr>
                        <m:begChr m:val="|"/>
                        <m:endChr m:val="|"/>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𝐴</m:t>
                            </m:r>
                          </m:e>
                          <m:sub>
                            <m:r>
                              <a:rPr lang="en-US" altLang="zh-CN" sz="2000" b="0" i="1" smtClean="0">
                                <a:latin typeface="Cambria Math" panose="02040503050406030204" pitchFamily="18" charset="0"/>
                              </a:rPr>
                              <m:t>𝑣</m:t>
                            </m:r>
                          </m:sub>
                        </m:sSub>
                      </m:e>
                    </m:d>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1</m:t>
                        </m:r>
                      </m:num>
                      <m:den>
                        <m:rad>
                          <m:radPr>
                            <m:degHide m:val="on"/>
                            <m:ctrlPr>
                              <a:rPr lang="en-US" altLang="zh-CN" sz="2000" b="0" i="1" smtClean="0">
                                <a:latin typeface="Cambria Math" panose="02040503050406030204" pitchFamily="18" charset="0"/>
                              </a:rPr>
                            </m:ctrlPr>
                          </m:radPr>
                          <m:deg/>
                          <m:e>
                            <m:r>
                              <a:rPr lang="en-US" altLang="zh-CN" sz="2000" b="0" i="1" smtClean="0">
                                <a:latin typeface="Cambria Math" panose="02040503050406030204" pitchFamily="18" charset="0"/>
                              </a:rPr>
                              <m:t>2</m:t>
                            </m:r>
                          </m:e>
                        </m:rad>
                      </m:den>
                    </m:f>
                    <m:f>
                      <m:fPr>
                        <m:ctrlPr>
                          <a:rPr lang="en-US" altLang="zh-CN" sz="2000" b="0" i="1" smtClean="0">
                            <a:latin typeface="Cambria Math" panose="02040503050406030204" pitchFamily="18" charset="0"/>
                          </a:rPr>
                        </m:ctrlPr>
                      </m:fPr>
                      <m:num>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𝑅</m:t>
                            </m:r>
                          </m:e>
                          <m:sub>
                            <m:r>
                              <a:rPr lang="en-US" altLang="zh-CN" sz="2000" b="0" i="1" smtClean="0">
                                <a:latin typeface="Cambria Math" panose="02040503050406030204" pitchFamily="18" charset="0"/>
                              </a:rPr>
                              <m:t>2</m:t>
                            </m:r>
                          </m:sub>
                        </m:sSub>
                      </m:num>
                      <m:den>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𝑅</m:t>
                            </m:r>
                          </m:e>
                          <m:sub>
                            <m:r>
                              <a:rPr lang="en-US" altLang="zh-CN" sz="2000" b="0" i="1" smtClean="0">
                                <a:latin typeface="Cambria Math" panose="02040503050406030204" pitchFamily="18" charset="0"/>
                              </a:rPr>
                              <m:t>1</m:t>
                            </m:r>
                          </m:sub>
                        </m:sSub>
                      </m:den>
                    </m:f>
                    <m:r>
                      <a:rPr lang="zh-CN" altLang="en-US" sz="2000" i="1">
                        <a:latin typeface="Cambria Math" panose="02040503050406030204" pitchFamily="18" charset="0"/>
                      </a:rPr>
                      <m:t>时</m:t>
                    </m:r>
                  </m:oMath>
                </a14:m>
                <a:r>
                  <a:rPr lang="zh-CN" altLang="en-US" sz="2000" dirty="0"/>
                  <a:t>，带入公式求解</a:t>
                </a:r>
                <a14:m>
                  <m:oMath xmlns:m="http://schemas.openxmlformats.org/officeDocument/2006/math">
                    <m:r>
                      <a:rPr lang="zh-CN" altLang="en-US" sz="2000" i="1" smtClean="0">
                        <a:latin typeface="Cambria Math" panose="02040503050406030204" pitchFamily="18" charset="0"/>
                      </a:rPr>
                      <m:t>𝜔</m:t>
                    </m:r>
                  </m:oMath>
                </a14:m>
                <a:endParaRPr lang="en-US" altLang="zh-CN" sz="2000" dirty="0"/>
              </a:p>
            </p:txBody>
          </p:sp>
        </mc:Choice>
        <mc:Fallback xmlns="">
          <p:sp>
            <p:nvSpPr>
              <p:cNvPr id="9" name="文本框 8"/>
              <p:cNvSpPr txBox="1">
                <a:spLocks noRot="1" noChangeAspect="1" noMove="1" noResize="1" noEditPoints="1" noAdjustHandles="1" noChangeArrowheads="1" noChangeShapeType="1" noTextEdit="1"/>
              </p:cNvSpPr>
              <p:nvPr/>
            </p:nvSpPr>
            <p:spPr>
              <a:xfrm>
                <a:off x="921989" y="4699443"/>
                <a:ext cx="4817629" cy="565989"/>
              </a:xfrm>
              <a:prstGeom prst="rect">
                <a:avLst/>
              </a:prstGeom>
              <a:blipFill rotWithShape="1">
                <a:blip r:embed="rId7"/>
                <a:stretch>
                  <a:fillRect l="-13" t="-78" r="10" b="2"/>
                </a:stretch>
              </a:blipFill>
            </p:spPr>
            <p:txBody>
              <a:bodyPr/>
              <a:lstStyle/>
              <a:p>
                <a:r>
                  <a:rPr lang="zh-CN" altLang="en-US">
                    <a:noFill/>
                  </a:rPr>
                  <a:t> </a:t>
                </a:r>
                <a:endParaRPr lang="zh-CN" altLang="en-US">
                  <a:noFill/>
                </a:endParaRPr>
              </a:p>
            </p:txBody>
          </p:sp>
        </mc:Fallback>
      </mc:AlternateContent>
      <p:pic>
        <p:nvPicPr>
          <p:cNvPr id="10" name="图片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222419" y="5104590"/>
            <a:ext cx="2417805" cy="731875"/>
          </a:xfrm>
          <a:prstGeom prst="rect">
            <a:avLst/>
          </a:prstGeom>
        </p:spPr>
      </p:pic>
      <p:pic>
        <p:nvPicPr>
          <p:cNvPr id="11" name="图片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664451" y="6060611"/>
            <a:ext cx="1533739" cy="36200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87790" y="914400"/>
            <a:ext cx="8623495" cy="461665"/>
          </a:xfrm>
          <a:prstGeom prst="rect">
            <a:avLst/>
          </a:prstGeom>
          <a:noFill/>
        </p:spPr>
        <p:txBody>
          <a:bodyPr wrap="square" rtlCol="0">
            <a:spAutoFit/>
          </a:bodyPr>
          <a:lstStyle/>
          <a:p>
            <a:r>
              <a:rPr lang="en-US" altLang="zh-CN" sz="2400" dirty="0">
                <a:effectLst/>
                <a:latin typeface="Arial" panose="020B0604020202020204" pitchFamily="34" charset="0"/>
              </a:rPr>
              <a:t>2.</a:t>
            </a:r>
            <a:r>
              <a:rPr lang="zh-CN" altLang="en-US" sz="2400" dirty="0">
                <a:effectLst/>
                <a:latin typeface="Arial" panose="020B0604020202020204" pitchFamily="34" charset="0"/>
              </a:rPr>
              <a:t>单位增益放大器的另一个名称是</a:t>
            </a:r>
            <a:r>
              <a:rPr lang="en-US" altLang="zh-CN" sz="2400" dirty="0">
                <a:effectLst/>
                <a:latin typeface="Arial" panose="020B0604020202020204" pitchFamily="34" charset="0"/>
              </a:rPr>
              <a:t>________</a:t>
            </a:r>
            <a:r>
              <a:rPr lang="zh-CN" altLang="en-US" sz="2400" dirty="0">
                <a:effectLst/>
                <a:latin typeface="Arial" panose="020B0604020202020204" pitchFamily="34" charset="0"/>
              </a:rPr>
              <a:t>。 </a:t>
            </a:r>
            <a:endParaRPr lang="zh-CN" altLang="en-US" sz="2400" dirty="0"/>
          </a:p>
        </p:txBody>
      </p:sp>
      <p:sp>
        <p:nvSpPr>
          <p:cNvPr id="5" name="文本框 4"/>
          <p:cNvSpPr txBox="1"/>
          <p:nvPr/>
        </p:nvSpPr>
        <p:spPr>
          <a:xfrm>
            <a:off x="1276644" y="1558945"/>
            <a:ext cx="5150789" cy="2249398"/>
          </a:xfrm>
          <a:prstGeom prst="rect">
            <a:avLst/>
          </a:prstGeom>
          <a:noFill/>
        </p:spPr>
        <p:txBody>
          <a:bodyPr wrap="square" rtlCol="0">
            <a:spAutoFit/>
          </a:bodyPr>
          <a:lstStyle/>
          <a:p>
            <a:pPr>
              <a:lnSpc>
                <a:spcPct val="150000"/>
              </a:lnSpc>
            </a:pPr>
            <a:r>
              <a:rPr lang="en-US" altLang="zh-CN" sz="2400" dirty="0">
                <a:effectLst/>
                <a:latin typeface="Arial" panose="020B0604020202020204" pitchFamily="34" charset="0"/>
              </a:rPr>
              <a:t>A.</a:t>
            </a:r>
            <a:r>
              <a:rPr lang="zh-CN" altLang="en-US" sz="2400" dirty="0">
                <a:effectLst/>
                <a:latin typeface="Arial" panose="020B0604020202020204" pitchFamily="34" charset="0"/>
              </a:rPr>
              <a:t>差分放大器</a:t>
            </a:r>
            <a:endParaRPr lang="en-US" altLang="zh-CN" sz="2400" dirty="0">
              <a:effectLst/>
              <a:latin typeface="Arial" panose="020B0604020202020204" pitchFamily="34" charset="0"/>
            </a:endParaRPr>
          </a:p>
          <a:p>
            <a:pPr>
              <a:lnSpc>
                <a:spcPct val="150000"/>
              </a:lnSpc>
            </a:pPr>
            <a:r>
              <a:rPr lang="en-US" altLang="zh-CN" sz="2400" dirty="0">
                <a:effectLst/>
                <a:latin typeface="Arial" panose="020B0604020202020204" pitchFamily="34" charset="0"/>
              </a:rPr>
              <a:t>B.</a:t>
            </a:r>
            <a:r>
              <a:rPr lang="zh-CN" altLang="en-US" sz="2400" dirty="0">
                <a:effectLst/>
                <a:latin typeface="Arial" panose="020B0604020202020204" pitchFamily="34" charset="0"/>
              </a:rPr>
              <a:t>比较器</a:t>
            </a:r>
            <a:endParaRPr lang="en-US" altLang="zh-CN" sz="2400" dirty="0">
              <a:effectLst/>
              <a:latin typeface="Arial" panose="020B0604020202020204" pitchFamily="34" charset="0"/>
            </a:endParaRPr>
          </a:p>
          <a:p>
            <a:pPr>
              <a:lnSpc>
                <a:spcPct val="150000"/>
              </a:lnSpc>
            </a:pPr>
            <a:r>
              <a:rPr lang="en-US" altLang="zh-CN" sz="2400" dirty="0">
                <a:effectLst/>
                <a:latin typeface="Arial" panose="020B0604020202020204" pitchFamily="34" charset="0"/>
              </a:rPr>
              <a:t>C.</a:t>
            </a:r>
            <a:r>
              <a:rPr lang="zh-CN" altLang="en-US" sz="2400" dirty="0">
                <a:effectLst/>
                <a:latin typeface="Arial" panose="020B0604020202020204" pitchFamily="34" charset="0"/>
              </a:rPr>
              <a:t>仪表放大器</a:t>
            </a:r>
            <a:endParaRPr lang="en-US" altLang="zh-CN" sz="2400" dirty="0">
              <a:effectLst/>
              <a:latin typeface="Arial" panose="020B0604020202020204" pitchFamily="34" charset="0"/>
            </a:endParaRPr>
          </a:p>
          <a:p>
            <a:pPr>
              <a:lnSpc>
                <a:spcPct val="150000"/>
              </a:lnSpc>
            </a:pPr>
            <a:r>
              <a:rPr lang="en-US" altLang="zh-CN" sz="2400" dirty="0">
                <a:solidFill>
                  <a:srgbClr val="FF0000"/>
                </a:solidFill>
                <a:effectLst/>
                <a:latin typeface="Arial" panose="020B0604020202020204" pitchFamily="34" charset="0"/>
              </a:rPr>
              <a:t>D.</a:t>
            </a:r>
            <a:r>
              <a:rPr lang="zh-CN" altLang="en-US" sz="2400" dirty="0">
                <a:solidFill>
                  <a:srgbClr val="FF0000"/>
                </a:solidFill>
                <a:effectLst/>
                <a:latin typeface="Arial" panose="020B0604020202020204" pitchFamily="34" charset="0"/>
              </a:rPr>
              <a:t>电压跟随器 </a:t>
            </a:r>
            <a:endParaRPr lang="en-US" altLang="zh-CN" sz="2400" dirty="0">
              <a:solidFill>
                <a:srgbClr val="FF0000"/>
              </a:solidFill>
            </a:endParaRPr>
          </a:p>
        </p:txBody>
      </p:sp>
      <p:sp>
        <p:nvSpPr>
          <p:cNvPr id="6" name="文本框 5"/>
          <p:cNvSpPr txBox="1"/>
          <p:nvPr/>
        </p:nvSpPr>
        <p:spPr>
          <a:xfrm>
            <a:off x="1276504" y="4431665"/>
            <a:ext cx="7534922" cy="369332"/>
          </a:xfrm>
          <a:prstGeom prst="rect">
            <a:avLst/>
          </a:prstGeom>
          <a:noFill/>
        </p:spPr>
        <p:txBody>
          <a:bodyPr wrap="square">
            <a:spAutoFit/>
          </a:bodyPr>
          <a:lstStyle/>
          <a:p>
            <a:r>
              <a:rPr lang="zh-CN" altLang="en-US" b="0" i="0" dirty="0">
                <a:solidFill>
                  <a:srgbClr val="4D4D4D"/>
                </a:solidFill>
                <a:effectLst/>
                <a:latin typeface="-apple-system"/>
              </a:rPr>
              <a:t>跟随器：简单地说就是输出信号与输入信号几乎相等，又名缓冲器。</a:t>
            </a:r>
            <a:endParaRPr lang="zh-CN" altLang="en-US" dirty="0"/>
          </a:p>
        </p:txBody>
      </p:sp>
      <p:sp>
        <p:nvSpPr>
          <p:cNvPr id="10" name="文本框 9"/>
          <p:cNvSpPr txBox="1"/>
          <p:nvPr/>
        </p:nvSpPr>
        <p:spPr>
          <a:xfrm>
            <a:off x="4292476" y="1670388"/>
            <a:ext cx="6094520" cy="645160"/>
          </a:xfrm>
          <a:prstGeom prst="rect">
            <a:avLst/>
          </a:prstGeom>
          <a:noFill/>
        </p:spPr>
        <p:txBody>
          <a:bodyPr wrap="square">
            <a:spAutoFit/>
          </a:bodyPr>
          <a:lstStyle/>
          <a:p>
            <a:r>
              <a:rPr lang="zh-CN" altLang="en-US" b="0" i="0" dirty="0">
                <a:solidFill>
                  <a:srgbClr val="121212"/>
                </a:solidFill>
                <a:effectLst/>
                <a:latin typeface="-apple-system"/>
              </a:rPr>
              <a:t>仪表放大器主要应用在</a:t>
            </a:r>
            <a:r>
              <a:rPr lang="zh-CN" altLang="en-US" b="1" i="0" dirty="0">
                <a:solidFill>
                  <a:srgbClr val="121212"/>
                </a:solidFill>
                <a:effectLst/>
                <a:latin typeface="-apple-system"/>
              </a:rPr>
              <a:t>两个高阻输入的情况下放大输入信号</a:t>
            </a:r>
            <a:r>
              <a:rPr lang="zh-CN" altLang="en-US" b="0" i="0" dirty="0">
                <a:solidFill>
                  <a:srgbClr val="121212"/>
                </a:solidFill>
                <a:effectLst/>
                <a:latin typeface="-apple-system"/>
              </a:rPr>
              <a:t>，因为信号源通常是高阻输出的</a:t>
            </a:r>
            <a:endParaRPr lang="zh-CN" altLang="en-US" dirty="0"/>
          </a:p>
        </p:txBody>
      </p:sp>
      <p:sp>
        <p:nvSpPr>
          <p:cNvPr id="12" name="文本框 11"/>
          <p:cNvSpPr txBox="1"/>
          <p:nvPr/>
        </p:nvSpPr>
        <p:spPr>
          <a:xfrm>
            <a:off x="4410586" y="2624140"/>
            <a:ext cx="6094520" cy="1198880"/>
          </a:xfrm>
          <a:prstGeom prst="rect">
            <a:avLst/>
          </a:prstGeom>
          <a:noFill/>
        </p:spPr>
        <p:txBody>
          <a:bodyPr wrap="square">
            <a:spAutoFit/>
          </a:bodyPr>
          <a:lstStyle/>
          <a:p>
            <a:r>
              <a:rPr lang="zh-CN" altLang="en-US" b="0" i="0" dirty="0">
                <a:solidFill>
                  <a:srgbClr val="333333"/>
                </a:solidFill>
                <a:effectLst/>
                <a:latin typeface="PingFang SC"/>
              </a:rPr>
              <a:t>电压比较器和电压跟随器都是由运算放大器组成的，只是</a:t>
            </a:r>
            <a:r>
              <a:rPr lang="zh-CN" altLang="en-US" b="1" i="0" dirty="0">
                <a:solidFill>
                  <a:srgbClr val="333333"/>
                </a:solidFill>
                <a:effectLst/>
                <a:latin typeface="PingFang SC"/>
              </a:rPr>
              <a:t>电压跟随器的反馈电阻与输入电阻相等，电压比较器则是将两个电压信号同时加到两个输入端（对于电压波动太大的电路，可以使用跟随器来稳定电压值）</a:t>
            </a:r>
            <a:endParaRPr lang="zh-CN" altLang="en-US" b="1" dirty="0"/>
          </a:p>
        </p:txBody>
      </p:sp>
      <p:pic>
        <p:nvPicPr>
          <p:cNvPr id="15" name="Picture 9" descr="未标题-1 拷贝"/>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8446703" y="4251685"/>
            <a:ext cx="2795435" cy="1516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87790" y="914400"/>
            <a:ext cx="8623495" cy="461665"/>
          </a:xfrm>
          <a:prstGeom prst="rect">
            <a:avLst/>
          </a:prstGeom>
          <a:noFill/>
        </p:spPr>
        <p:txBody>
          <a:bodyPr wrap="square" rtlCol="0">
            <a:spAutoFit/>
          </a:bodyPr>
          <a:lstStyle/>
          <a:p>
            <a:r>
              <a:rPr lang="en-US" altLang="zh-CN" sz="2400" dirty="0">
                <a:effectLst/>
                <a:latin typeface="Arial" panose="020B0604020202020204" pitchFamily="34" charset="0"/>
              </a:rPr>
              <a:t>3.</a:t>
            </a:r>
            <a:r>
              <a:rPr lang="zh-CN" altLang="en-US" sz="2400" dirty="0">
                <a:effectLst/>
                <a:latin typeface="Arial" panose="020B0604020202020204" pitchFamily="34" charset="0"/>
              </a:rPr>
              <a:t>反相放大器的闭环电压增益为</a:t>
            </a:r>
            <a:r>
              <a:rPr lang="en-US" altLang="zh-CN" sz="2400" dirty="0">
                <a:effectLst/>
                <a:latin typeface="Arial" panose="020B0604020202020204" pitchFamily="34" charset="0"/>
              </a:rPr>
              <a:t>____________</a:t>
            </a:r>
            <a:r>
              <a:rPr lang="zh-CN" altLang="en-US" sz="2400" dirty="0">
                <a:effectLst/>
                <a:latin typeface="Arial" panose="020B0604020202020204" pitchFamily="34" charset="0"/>
              </a:rPr>
              <a:t>。</a:t>
            </a:r>
            <a:endParaRPr lang="zh-CN" altLang="en-US" sz="2400" dirty="0"/>
          </a:p>
        </p:txBody>
      </p:sp>
      <p:sp>
        <p:nvSpPr>
          <p:cNvPr id="5" name="文本框 4"/>
          <p:cNvSpPr txBox="1"/>
          <p:nvPr/>
        </p:nvSpPr>
        <p:spPr>
          <a:xfrm>
            <a:off x="1258888" y="1807519"/>
            <a:ext cx="4946603" cy="2067361"/>
          </a:xfrm>
          <a:prstGeom prst="rect">
            <a:avLst/>
          </a:prstGeom>
          <a:noFill/>
        </p:spPr>
        <p:txBody>
          <a:bodyPr wrap="square" rtlCol="0">
            <a:spAutoFit/>
          </a:bodyPr>
          <a:lstStyle/>
          <a:p>
            <a:pPr algn="just"/>
            <a:r>
              <a:rPr lang="en-US" altLang="zh-CN" sz="2400" dirty="0">
                <a:effectLst/>
                <a:latin typeface="Arial" panose="020B0604020202020204" pitchFamily="34" charset="0"/>
              </a:rPr>
              <a:t>A.</a:t>
            </a:r>
            <a:r>
              <a:rPr lang="zh-CN" altLang="en-US" sz="2400" dirty="0">
                <a:effectLst/>
                <a:latin typeface="Arial" panose="020B0604020202020204" pitchFamily="34" charset="0"/>
              </a:rPr>
              <a:t>输入电阻与反馈电阻的比值</a:t>
            </a:r>
            <a:endParaRPr lang="en-US" altLang="zh-CN" sz="2400" dirty="0">
              <a:effectLst/>
              <a:latin typeface="Arial" panose="020B0604020202020204" pitchFamily="34" charset="0"/>
            </a:endParaRPr>
          </a:p>
          <a:p>
            <a:pPr algn="just"/>
            <a:r>
              <a:rPr lang="en-US" altLang="zh-CN" sz="2400" dirty="0">
                <a:effectLst/>
                <a:latin typeface="Arial" panose="020B0604020202020204" pitchFamily="34" charset="0"/>
              </a:rPr>
              <a:t>B.</a:t>
            </a:r>
            <a:r>
              <a:rPr lang="zh-CN" altLang="en-US" sz="2400" dirty="0">
                <a:effectLst/>
                <a:latin typeface="Arial" panose="020B0604020202020204" pitchFamily="34" charset="0"/>
              </a:rPr>
              <a:t>开环电压增益</a:t>
            </a:r>
            <a:endParaRPr lang="en-US" altLang="zh-CN" sz="2400" dirty="0">
              <a:effectLst/>
              <a:latin typeface="Arial" panose="020B0604020202020204" pitchFamily="34" charset="0"/>
            </a:endParaRPr>
          </a:p>
          <a:p>
            <a:pPr algn="just"/>
            <a:r>
              <a:rPr lang="en-US" altLang="zh-CN" sz="2400" dirty="0">
                <a:solidFill>
                  <a:srgbClr val="FF0000"/>
                </a:solidFill>
                <a:effectLst/>
                <a:latin typeface="Arial" panose="020B0604020202020204" pitchFamily="34" charset="0"/>
              </a:rPr>
              <a:t>C.</a:t>
            </a:r>
            <a:r>
              <a:rPr lang="zh-CN" altLang="en-US" sz="2400" dirty="0">
                <a:solidFill>
                  <a:srgbClr val="FF0000"/>
                </a:solidFill>
                <a:effectLst/>
                <a:latin typeface="Arial" panose="020B0604020202020204" pitchFamily="34" charset="0"/>
              </a:rPr>
              <a:t>反馈电阻除以输入电阻</a:t>
            </a:r>
            <a:endParaRPr lang="en-US" altLang="zh-CN" sz="2400" dirty="0">
              <a:solidFill>
                <a:srgbClr val="FF0000"/>
              </a:solidFill>
              <a:effectLst/>
              <a:latin typeface="Arial" panose="020B0604020202020204" pitchFamily="34" charset="0"/>
            </a:endParaRPr>
          </a:p>
          <a:p>
            <a:pPr algn="just"/>
            <a:r>
              <a:rPr lang="en-US" altLang="zh-CN" sz="2400" dirty="0">
                <a:effectLst/>
                <a:latin typeface="Arial" panose="020B0604020202020204" pitchFamily="34" charset="0"/>
              </a:rPr>
              <a:t>D.</a:t>
            </a:r>
            <a:r>
              <a:rPr lang="zh-CN" altLang="en-US" sz="2400" dirty="0">
                <a:effectLst/>
                <a:latin typeface="Arial" panose="020B0604020202020204" pitchFamily="34" charset="0"/>
              </a:rPr>
              <a:t>输入电阻</a:t>
            </a:r>
          </a:p>
          <a:p>
            <a:pPr>
              <a:lnSpc>
                <a:spcPct val="150000"/>
              </a:lnSpc>
            </a:pPr>
            <a:endParaRPr lang="en-US" altLang="zh-CN" sz="2400" dirty="0"/>
          </a:p>
        </p:txBody>
      </p:sp>
      <p:pic>
        <p:nvPicPr>
          <p:cNvPr id="3" name="图片 2"/>
          <p:cNvPicPr>
            <a:picLocks noChangeAspect="1"/>
          </p:cNvPicPr>
          <p:nvPr/>
        </p:nvPicPr>
        <p:blipFill>
          <a:blip r:embed="rId3"/>
          <a:stretch>
            <a:fillRect/>
          </a:stretch>
        </p:blipFill>
        <p:spPr>
          <a:xfrm>
            <a:off x="574065" y="3429000"/>
            <a:ext cx="4677552" cy="3298665"/>
          </a:xfrm>
          <a:prstGeom prst="rect">
            <a:avLst/>
          </a:prstGeom>
        </p:spPr>
      </p:pic>
      <p:grpSp>
        <p:nvGrpSpPr>
          <p:cNvPr id="7" name="组合 3"/>
          <p:cNvGrpSpPr/>
          <p:nvPr/>
        </p:nvGrpSpPr>
        <p:grpSpPr bwMode="auto">
          <a:xfrm>
            <a:off x="6890314" y="2939348"/>
            <a:ext cx="2441575" cy="1439863"/>
            <a:chOff x="983833" y="3794651"/>
            <a:chExt cx="2441694" cy="1440053"/>
          </a:xfrm>
        </p:grpSpPr>
        <p:pic>
          <p:nvPicPr>
            <p:cNvPr id="8" name="Picture 11" descr="第八章 运算放大器应用 - 孤独的牧羊人 - 嵌入式网络人生"/>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616" y="4273670"/>
              <a:ext cx="2042197" cy="961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983833" y="3794651"/>
              <a:ext cx="2441694" cy="338183"/>
            </a:xfrm>
            <a:prstGeom prst="rect">
              <a:avLst/>
            </a:prstGeom>
          </p:spPr>
          <p:txBody>
            <a:bodyPr wrap="none">
              <a:spAutoFit/>
            </a:bodyPr>
            <a:lstStyle/>
            <a:p>
              <a:pPr algn="ctr" eaLnBrk="1" hangingPunct="1">
                <a:defRPr/>
              </a:pPr>
              <a:r>
                <a:rPr lang="zh-CN" altLang="en-US" sz="1600" kern="100" dirty="0">
                  <a:ea typeface="宋体" panose="02010600030101010101" pitchFamily="2" charset="-122"/>
                  <a:cs typeface="Times New Roman" panose="02020603050405020304" pitchFamily="18" charset="0"/>
                </a:rPr>
                <a:t>依据：</a:t>
              </a:r>
              <a:r>
                <a:rPr lang="zh-CN" altLang="zh-CN" sz="1600" kern="100" dirty="0">
                  <a:ea typeface="宋体" panose="02010600030101010101" pitchFamily="2" charset="-122"/>
                  <a:cs typeface="Times New Roman" panose="02020603050405020304" pitchFamily="18" charset="0"/>
                </a:rPr>
                <a:t>虚短、虚断</a:t>
              </a:r>
              <a:r>
                <a:rPr lang="zh-CN" altLang="en-US" sz="1600" kern="100" dirty="0">
                  <a:ea typeface="宋体" panose="02010600030101010101" pitchFamily="2" charset="-122"/>
                  <a:cs typeface="Times New Roman" panose="02020603050405020304" pitchFamily="18" charset="0"/>
                </a:rPr>
                <a:t>，有：</a:t>
              </a:r>
              <a:endParaRPr lang="zh-CN" altLang="en-US" sz="1600" dirty="0"/>
            </a:p>
          </p:txBody>
        </p:sp>
      </p:grpSp>
      <p:graphicFrame>
        <p:nvGraphicFramePr>
          <p:cNvPr id="10" name="对象 7"/>
          <p:cNvGraphicFramePr>
            <a:graphicFrameLocks noChangeAspect="1"/>
          </p:cNvGraphicFramePr>
          <p:nvPr/>
        </p:nvGraphicFramePr>
        <p:xfrm>
          <a:off x="6940385" y="4983132"/>
          <a:ext cx="1871663" cy="887412"/>
        </p:xfrm>
        <a:graphic>
          <a:graphicData uri="http://schemas.openxmlformats.org/presentationml/2006/ole">
            <mc:AlternateContent xmlns:mc="http://schemas.openxmlformats.org/markup-compatibility/2006">
              <mc:Choice xmlns:v="urn:schemas-microsoft-com:vml" Requires="v">
                <p:oleObj spid="_x0000_s5140" name="Equation" r:id="rId5" imgW="965200" imgH="457200" progId="Equation.DSMT4">
                  <p:embed/>
                </p:oleObj>
              </mc:Choice>
              <mc:Fallback>
                <p:oleObj name="Equation" r:id="rId5" imgW="965200" imgH="457200" progId="Equation.DSMT4">
                  <p:embed/>
                  <p:pic>
                    <p:nvPicPr>
                      <p:cNvPr id="0" name="对象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40385" y="4983132"/>
                        <a:ext cx="1871663" cy="8874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34524" y="923277"/>
            <a:ext cx="9963068" cy="460375"/>
          </a:xfrm>
          <a:prstGeom prst="rect">
            <a:avLst/>
          </a:prstGeom>
          <a:noFill/>
        </p:spPr>
        <p:txBody>
          <a:bodyPr wrap="square" rtlCol="0">
            <a:spAutoFit/>
          </a:bodyPr>
          <a:lstStyle/>
          <a:p>
            <a:r>
              <a:rPr lang="en-US" altLang="zh-CN" sz="2400" dirty="0">
                <a:effectLst/>
                <a:latin typeface="Arial" panose="020B0604020202020204" pitchFamily="34" charset="0"/>
              </a:rPr>
              <a:t>4.</a:t>
            </a:r>
            <a:r>
              <a:rPr lang="zh-CN" altLang="en-US" sz="2400" dirty="0">
                <a:effectLst/>
                <a:latin typeface="Arial" panose="020B0604020202020204" pitchFamily="34" charset="0"/>
              </a:rPr>
              <a:t>一个</a:t>
            </a:r>
            <a:r>
              <a:rPr lang="zh-CN" altLang="en-US" sz="2400" b="1" dirty="0">
                <a:effectLst/>
                <a:latin typeface="Arial" panose="020B0604020202020204" pitchFamily="34" charset="0"/>
              </a:rPr>
              <a:t>同相闭环</a:t>
            </a:r>
            <a:r>
              <a:rPr lang="zh-CN" altLang="en-US" sz="2400" dirty="0">
                <a:effectLst/>
                <a:latin typeface="Arial" panose="020B0604020202020204" pitchFamily="34" charset="0"/>
              </a:rPr>
              <a:t>运算放大器电路通常有一个增益因子</a:t>
            </a:r>
            <a:r>
              <a:rPr lang="en-US" altLang="zh-CN" sz="2400" dirty="0">
                <a:effectLst/>
                <a:latin typeface="Arial" panose="020B0604020202020204" pitchFamily="34" charset="0"/>
              </a:rPr>
              <a:t>___________</a:t>
            </a:r>
            <a:r>
              <a:rPr lang="zh-CN" altLang="en-US" sz="2400" dirty="0">
                <a:effectLst/>
                <a:latin typeface="Arial" panose="020B0604020202020204" pitchFamily="34" charset="0"/>
              </a:rPr>
              <a:t>。</a:t>
            </a:r>
            <a:endParaRPr lang="zh-CN" altLang="en-US" sz="2400" dirty="0"/>
          </a:p>
        </p:txBody>
      </p:sp>
      <p:sp>
        <p:nvSpPr>
          <p:cNvPr id="5" name="文本框 4"/>
          <p:cNvSpPr txBox="1"/>
          <p:nvPr/>
        </p:nvSpPr>
        <p:spPr>
          <a:xfrm>
            <a:off x="1276644" y="1558945"/>
            <a:ext cx="4121833" cy="2249398"/>
          </a:xfrm>
          <a:prstGeom prst="rect">
            <a:avLst/>
          </a:prstGeom>
          <a:noFill/>
        </p:spPr>
        <p:txBody>
          <a:bodyPr wrap="square" rtlCol="0">
            <a:spAutoFit/>
          </a:bodyPr>
          <a:lstStyle/>
          <a:p>
            <a:pPr>
              <a:lnSpc>
                <a:spcPct val="150000"/>
              </a:lnSpc>
            </a:pPr>
            <a:r>
              <a:rPr lang="en-US" altLang="zh-CN" sz="2400" dirty="0">
                <a:effectLst/>
                <a:latin typeface="Arial" panose="020B0604020202020204" pitchFamily="34" charset="0"/>
              </a:rPr>
              <a:t>A.</a:t>
            </a:r>
            <a:r>
              <a:rPr lang="zh-CN" altLang="en-US" sz="2400" dirty="0">
                <a:effectLst/>
                <a:latin typeface="Arial" panose="020B0604020202020204" pitchFamily="34" charset="0"/>
              </a:rPr>
              <a:t>小于一</a:t>
            </a:r>
            <a:endParaRPr lang="en-US" altLang="zh-CN" sz="2400" dirty="0">
              <a:effectLst/>
              <a:latin typeface="Arial" panose="020B0604020202020204" pitchFamily="34" charset="0"/>
            </a:endParaRPr>
          </a:p>
          <a:p>
            <a:pPr>
              <a:lnSpc>
                <a:spcPct val="150000"/>
              </a:lnSpc>
            </a:pPr>
            <a:r>
              <a:rPr lang="en-US" altLang="zh-CN" sz="2400" dirty="0">
                <a:solidFill>
                  <a:srgbClr val="FF0000"/>
                </a:solidFill>
                <a:effectLst/>
                <a:latin typeface="Arial" panose="020B0604020202020204" pitchFamily="34" charset="0"/>
              </a:rPr>
              <a:t>B.</a:t>
            </a:r>
            <a:r>
              <a:rPr lang="zh-CN" altLang="en-US" sz="2400" dirty="0">
                <a:solidFill>
                  <a:srgbClr val="FF0000"/>
                </a:solidFill>
                <a:effectLst/>
                <a:latin typeface="Arial" panose="020B0604020202020204" pitchFamily="34" charset="0"/>
              </a:rPr>
              <a:t>大于一</a:t>
            </a:r>
            <a:endParaRPr lang="en-US" altLang="zh-CN" sz="2400" dirty="0">
              <a:solidFill>
                <a:srgbClr val="FF0000"/>
              </a:solidFill>
              <a:effectLst/>
              <a:latin typeface="Arial" panose="020B0604020202020204" pitchFamily="34" charset="0"/>
            </a:endParaRPr>
          </a:p>
          <a:p>
            <a:pPr>
              <a:lnSpc>
                <a:spcPct val="150000"/>
              </a:lnSpc>
            </a:pPr>
            <a:r>
              <a:rPr lang="en-US" altLang="zh-CN" sz="2400" dirty="0">
                <a:effectLst/>
                <a:latin typeface="Arial" panose="020B0604020202020204" pitchFamily="34" charset="0"/>
              </a:rPr>
              <a:t>C.</a:t>
            </a:r>
            <a:r>
              <a:rPr lang="zh-CN" altLang="en-US" sz="2400" dirty="0">
                <a:effectLst/>
                <a:latin typeface="Arial" panose="020B0604020202020204" pitchFamily="34" charset="0"/>
              </a:rPr>
              <a:t>为零</a:t>
            </a:r>
            <a:endParaRPr lang="en-US" altLang="zh-CN" sz="2400" dirty="0">
              <a:effectLst/>
              <a:latin typeface="Arial" panose="020B0604020202020204" pitchFamily="34" charset="0"/>
            </a:endParaRPr>
          </a:p>
          <a:p>
            <a:pPr>
              <a:lnSpc>
                <a:spcPct val="150000"/>
              </a:lnSpc>
            </a:pPr>
            <a:r>
              <a:rPr lang="en-US" altLang="zh-CN" sz="2400" dirty="0">
                <a:effectLst/>
                <a:latin typeface="Arial" panose="020B0604020202020204" pitchFamily="34" charset="0"/>
              </a:rPr>
              <a:t>D.</a:t>
            </a:r>
            <a:r>
              <a:rPr lang="zh-CN" altLang="en-US" sz="2400" dirty="0">
                <a:effectLst/>
                <a:latin typeface="Arial" panose="020B0604020202020204" pitchFamily="34" charset="0"/>
              </a:rPr>
              <a:t>小于零 </a:t>
            </a:r>
            <a:endParaRPr lang="en-US" altLang="zh-CN" sz="2400" dirty="0"/>
          </a:p>
        </p:txBody>
      </p:sp>
      <p:pic>
        <p:nvPicPr>
          <p:cNvPr id="3" name="图片 2"/>
          <p:cNvPicPr>
            <a:picLocks noChangeAspect="1"/>
          </p:cNvPicPr>
          <p:nvPr/>
        </p:nvPicPr>
        <p:blipFill>
          <a:blip r:embed="rId3"/>
          <a:stretch>
            <a:fillRect/>
          </a:stretch>
        </p:blipFill>
        <p:spPr>
          <a:xfrm>
            <a:off x="4045245" y="2764833"/>
            <a:ext cx="3471599" cy="2618062"/>
          </a:xfrm>
          <a:prstGeom prst="rect">
            <a:avLst/>
          </a:prstGeom>
        </p:spPr>
      </p:pic>
      <p:grpSp>
        <p:nvGrpSpPr>
          <p:cNvPr id="8" name="组合 4"/>
          <p:cNvGrpSpPr/>
          <p:nvPr/>
        </p:nvGrpSpPr>
        <p:grpSpPr bwMode="auto">
          <a:xfrm>
            <a:off x="8208669" y="3040356"/>
            <a:ext cx="2441575" cy="1679575"/>
            <a:chOff x="5436096" y="3588080"/>
            <a:chExt cx="2441694" cy="1948493"/>
          </a:xfrm>
        </p:grpSpPr>
        <p:pic>
          <p:nvPicPr>
            <p:cNvPr id="9" name="Picture 13" descr="第八章 运算放大器应用 - 孤独的牧羊人 - 嵌入式网络人生"/>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0112" y="4037554"/>
              <a:ext cx="1368152" cy="1499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10"/>
            <p:cNvSpPr/>
            <p:nvPr/>
          </p:nvSpPr>
          <p:spPr>
            <a:xfrm>
              <a:off x="5436096" y="3588080"/>
              <a:ext cx="2441694" cy="338868"/>
            </a:xfrm>
            <a:prstGeom prst="rect">
              <a:avLst/>
            </a:prstGeom>
          </p:spPr>
          <p:txBody>
            <a:bodyPr wrap="none">
              <a:spAutoFit/>
            </a:bodyPr>
            <a:lstStyle/>
            <a:p>
              <a:pPr algn="ctr" eaLnBrk="1" hangingPunct="1">
                <a:defRPr/>
              </a:pPr>
              <a:r>
                <a:rPr lang="zh-CN" altLang="en-US" sz="1600" kern="100" dirty="0">
                  <a:ea typeface="宋体" panose="02010600030101010101" pitchFamily="2" charset="-122"/>
                  <a:cs typeface="Times New Roman" panose="02020603050405020304" pitchFamily="18" charset="0"/>
                </a:rPr>
                <a:t>依据：</a:t>
              </a:r>
              <a:r>
                <a:rPr lang="zh-CN" altLang="zh-CN" sz="1600" kern="100" dirty="0">
                  <a:ea typeface="宋体" panose="02010600030101010101" pitchFamily="2" charset="-122"/>
                  <a:cs typeface="Times New Roman" panose="02020603050405020304" pitchFamily="18" charset="0"/>
                </a:rPr>
                <a:t>虚短、虚断</a:t>
              </a:r>
              <a:r>
                <a:rPr lang="zh-CN" altLang="en-US" sz="1600" kern="100" dirty="0">
                  <a:ea typeface="宋体" panose="02010600030101010101" pitchFamily="2" charset="-122"/>
                  <a:cs typeface="Times New Roman" panose="02020603050405020304" pitchFamily="18" charset="0"/>
                </a:rPr>
                <a:t>，有：</a:t>
              </a:r>
              <a:endParaRPr lang="zh-CN" altLang="en-US" sz="1600" dirty="0"/>
            </a:p>
          </p:txBody>
        </p:sp>
      </p:grpSp>
      <p:graphicFrame>
        <p:nvGraphicFramePr>
          <p:cNvPr id="12" name="对象 21"/>
          <p:cNvGraphicFramePr>
            <a:graphicFrameLocks noChangeAspect="1"/>
          </p:cNvGraphicFramePr>
          <p:nvPr/>
        </p:nvGraphicFramePr>
        <p:xfrm>
          <a:off x="8146756" y="4842169"/>
          <a:ext cx="2019300" cy="887412"/>
        </p:xfrm>
        <a:graphic>
          <a:graphicData uri="http://schemas.openxmlformats.org/presentationml/2006/ole">
            <mc:AlternateContent xmlns:mc="http://schemas.openxmlformats.org/markup-compatibility/2006">
              <mc:Choice xmlns:v="urn:schemas-microsoft-com:vml" Requires="v">
                <p:oleObj spid="_x0000_s7177" name="Equation" r:id="rId5" imgW="1041400" imgH="457200" progId="Equation.DSMT4">
                  <p:embed/>
                </p:oleObj>
              </mc:Choice>
              <mc:Fallback>
                <p:oleObj name="Equation" r:id="rId5" imgW="1041400" imgH="457200" progId="Equation.DSMT4">
                  <p:embed/>
                  <p:pic>
                    <p:nvPicPr>
                      <p:cNvPr id="0" name="对象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46756" y="4842169"/>
                        <a:ext cx="2019300" cy="8874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61157" y="905523"/>
            <a:ext cx="9625717" cy="461665"/>
          </a:xfrm>
          <a:prstGeom prst="rect">
            <a:avLst/>
          </a:prstGeom>
          <a:noFill/>
        </p:spPr>
        <p:txBody>
          <a:bodyPr wrap="square" rtlCol="0">
            <a:spAutoFit/>
          </a:bodyPr>
          <a:lstStyle/>
          <a:p>
            <a:r>
              <a:rPr lang="en-US" altLang="zh-CN" sz="2400" dirty="0">
                <a:effectLst/>
                <a:latin typeface="Arial" panose="020B0604020202020204" pitchFamily="34" charset="0"/>
              </a:rPr>
              <a:t>5.</a:t>
            </a:r>
            <a:r>
              <a:rPr lang="zh-CN" altLang="en-US" sz="2400" dirty="0">
                <a:effectLst/>
                <a:latin typeface="Arial" panose="020B0604020202020204" pitchFamily="34" charset="0"/>
              </a:rPr>
              <a:t>用作高通和低通滤波电路的运放采用</a:t>
            </a:r>
            <a:r>
              <a:rPr lang="en-US" altLang="zh-CN" sz="2400" dirty="0">
                <a:effectLst/>
                <a:latin typeface="Arial" panose="020B0604020202020204" pitchFamily="34" charset="0"/>
              </a:rPr>
              <a:t>_____________</a:t>
            </a:r>
            <a:r>
              <a:rPr lang="zh-CN" altLang="en-US" sz="2400" dirty="0">
                <a:effectLst/>
                <a:latin typeface="Arial" panose="020B0604020202020204" pitchFamily="34" charset="0"/>
              </a:rPr>
              <a:t>配置。</a:t>
            </a:r>
            <a:endParaRPr lang="zh-CN" altLang="en-US" sz="2400" dirty="0"/>
          </a:p>
        </p:txBody>
      </p:sp>
      <p:sp>
        <p:nvSpPr>
          <p:cNvPr id="5" name="文本框 4"/>
          <p:cNvSpPr txBox="1"/>
          <p:nvPr/>
        </p:nvSpPr>
        <p:spPr>
          <a:xfrm>
            <a:off x="1036948" y="1629966"/>
            <a:ext cx="5558722" cy="2249398"/>
          </a:xfrm>
          <a:prstGeom prst="rect">
            <a:avLst/>
          </a:prstGeom>
          <a:noFill/>
        </p:spPr>
        <p:txBody>
          <a:bodyPr wrap="square" rtlCol="0">
            <a:spAutoFit/>
          </a:bodyPr>
          <a:lstStyle/>
          <a:p>
            <a:pPr>
              <a:lnSpc>
                <a:spcPct val="150000"/>
              </a:lnSpc>
            </a:pPr>
            <a:r>
              <a:rPr lang="en-US" altLang="zh-CN" sz="2400" dirty="0">
                <a:effectLst/>
                <a:latin typeface="Arial" panose="020B0604020202020204" pitchFamily="34" charset="0"/>
              </a:rPr>
              <a:t>A.</a:t>
            </a:r>
            <a:r>
              <a:rPr lang="zh-CN" altLang="en-US" sz="2400" dirty="0">
                <a:effectLst/>
                <a:latin typeface="Arial" panose="020B0604020202020204" pitchFamily="34" charset="0"/>
              </a:rPr>
              <a:t>同相</a:t>
            </a:r>
            <a:endParaRPr lang="en-US" altLang="zh-CN" sz="2400" dirty="0">
              <a:effectLst/>
              <a:latin typeface="Arial" panose="020B0604020202020204" pitchFamily="34" charset="0"/>
            </a:endParaRPr>
          </a:p>
          <a:p>
            <a:pPr>
              <a:lnSpc>
                <a:spcPct val="150000"/>
              </a:lnSpc>
            </a:pPr>
            <a:r>
              <a:rPr lang="en-US" altLang="zh-CN" sz="2400" dirty="0">
                <a:effectLst/>
                <a:latin typeface="Arial" panose="020B0604020202020204" pitchFamily="34" charset="0"/>
              </a:rPr>
              <a:t>B.</a:t>
            </a:r>
            <a:r>
              <a:rPr lang="zh-CN" altLang="en-US" sz="2400" dirty="0">
                <a:effectLst/>
                <a:latin typeface="Arial" panose="020B0604020202020204" pitchFamily="34" charset="0"/>
              </a:rPr>
              <a:t>比较器</a:t>
            </a:r>
            <a:endParaRPr lang="en-US" altLang="zh-CN" sz="2400" dirty="0">
              <a:effectLst/>
              <a:latin typeface="Arial" panose="020B0604020202020204" pitchFamily="34" charset="0"/>
            </a:endParaRPr>
          </a:p>
          <a:p>
            <a:pPr>
              <a:lnSpc>
                <a:spcPct val="150000"/>
              </a:lnSpc>
            </a:pPr>
            <a:r>
              <a:rPr lang="en-US" altLang="zh-CN" sz="2400" dirty="0">
                <a:effectLst/>
                <a:latin typeface="Arial" panose="020B0604020202020204" pitchFamily="34" charset="0"/>
              </a:rPr>
              <a:t>C.</a:t>
            </a:r>
            <a:r>
              <a:rPr lang="zh-CN" altLang="en-US" sz="2400" dirty="0">
                <a:effectLst/>
                <a:latin typeface="Arial" panose="020B0604020202020204" pitchFamily="34" charset="0"/>
              </a:rPr>
              <a:t>开环</a:t>
            </a:r>
            <a:endParaRPr lang="en-US" altLang="zh-CN" sz="2400" dirty="0">
              <a:effectLst/>
              <a:latin typeface="Arial" panose="020B0604020202020204" pitchFamily="34" charset="0"/>
            </a:endParaRPr>
          </a:p>
          <a:p>
            <a:pPr>
              <a:lnSpc>
                <a:spcPct val="150000"/>
              </a:lnSpc>
            </a:pPr>
            <a:r>
              <a:rPr lang="en-US" altLang="zh-CN" sz="2400" dirty="0">
                <a:solidFill>
                  <a:srgbClr val="FF0000"/>
                </a:solidFill>
                <a:effectLst/>
                <a:latin typeface="Arial" panose="020B0604020202020204" pitchFamily="34" charset="0"/>
              </a:rPr>
              <a:t>D.</a:t>
            </a:r>
            <a:r>
              <a:rPr lang="zh-CN" altLang="en-US" sz="2400" dirty="0">
                <a:solidFill>
                  <a:srgbClr val="FF0000"/>
                </a:solidFill>
                <a:effectLst/>
                <a:latin typeface="Arial" panose="020B0604020202020204" pitchFamily="34" charset="0"/>
              </a:rPr>
              <a:t>反相</a:t>
            </a:r>
            <a:endParaRPr lang="en-US" altLang="zh-CN" sz="2400" dirty="0">
              <a:solidFill>
                <a:srgbClr val="FF0000"/>
              </a:solidFill>
            </a:endParaRPr>
          </a:p>
        </p:txBody>
      </p:sp>
      <p:sp>
        <p:nvSpPr>
          <p:cNvPr id="8" name="文本框 7"/>
          <p:cNvSpPr txBox="1"/>
          <p:nvPr/>
        </p:nvSpPr>
        <p:spPr>
          <a:xfrm>
            <a:off x="3048635" y="2150110"/>
            <a:ext cx="7494270" cy="1198880"/>
          </a:xfrm>
          <a:prstGeom prst="rect">
            <a:avLst/>
          </a:prstGeom>
          <a:noFill/>
        </p:spPr>
        <p:txBody>
          <a:bodyPr wrap="square">
            <a:spAutoFit/>
          </a:bodyPr>
          <a:lstStyle/>
          <a:p>
            <a:r>
              <a:rPr lang="zh-CN" dirty="0"/>
              <a:t>同相放大器的输入信号范围受到运放的共模输入电压范围的限制，反相放大器则无此限制。因此如果要求输入阻抗不高且相位无要求时，首选反相放大器，因为反相放大器只存在差模信号，抗干扰能力强，可以得到更大的信号范围</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113790" y="655320"/>
            <a:ext cx="9963785" cy="4246245"/>
          </a:xfrm>
          <a:prstGeom prst="rect">
            <a:avLst/>
          </a:prstGeom>
          <a:noFill/>
        </p:spPr>
        <p:txBody>
          <a:bodyPr wrap="square" rtlCol="0">
            <a:spAutoFit/>
          </a:bodyPr>
          <a:lstStyle/>
          <a:p>
            <a:pPr>
              <a:lnSpc>
                <a:spcPct val="150000"/>
              </a:lnSpc>
            </a:pPr>
            <a:r>
              <a:rPr lang="en-US" altLang="zh-CN" dirty="0"/>
              <a:t>1</a:t>
            </a:r>
            <a:r>
              <a:rPr lang="zh-CN" altLang="en-US" dirty="0"/>
              <a:t>、列出理想和实际运放的特性。</a:t>
            </a:r>
          </a:p>
          <a:p>
            <a:pPr>
              <a:lnSpc>
                <a:spcPct val="150000"/>
              </a:lnSpc>
            </a:pPr>
            <a:r>
              <a:rPr lang="zh-CN" altLang="en-US" dirty="0"/>
              <a:t>理想运放</a:t>
            </a:r>
          </a:p>
          <a:p>
            <a:pPr marL="285750" indent="-285750">
              <a:lnSpc>
                <a:spcPct val="150000"/>
              </a:lnSpc>
              <a:buFont typeface="Arial" panose="020B0604020202020204" pitchFamily="34" charset="0"/>
              <a:buChar char="•"/>
            </a:pPr>
            <a:r>
              <a:rPr lang="zh-CN" altLang="en-US" b="1" dirty="0"/>
              <a:t>无限输入阻抗</a:t>
            </a:r>
            <a:r>
              <a:rPr lang="en-US" altLang="zh-CN" b="1" dirty="0"/>
              <a:t>:</a:t>
            </a:r>
            <a:r>
              <a:rPr lang="zh-CN" altLang="en-US" dirty="0"/>
              <a:t>理想的运算放大器输入端不容许任何电流流入，即图中的V+与V-两端点</a:t>
            </a:r>
          </a:p>
          <a:p>
            <a:pPr marL="285750" indent="-285750">
              <a:lnSpc>
                <a:spcPct val="150000"/>
              </a:lnSpc>
              <a:buFont typeface="Arial" panose="020B0604020202020204" pitchFamily="34" charset="0"/>
              <a:buChar char="•"/>
            </a:pPr>
            <a:r>
              <a:rPr lang="zh-CN" altLang="en-US" b="1" dirty="0"/>
              <a:t>零输出阻抗</a:t>
            </a:r>
            <a:r>
              <a:rPr lang="en-US" altLang="zh-CN" b="1" dirty="0"/>
              <a:t>:</a:t>
            </a:r>
            <a:r>
              <a:rPr lang="en-US" altLang="zh-CN" dirty="0" err="1"/>
              <a:t>理想运算放大器的输出端是一个完美的电压源，无论流至放大器负载的电流如何变化，放大器的输出电压恒为一定值，亦即输出阻抗为零</a:t>
            </a:r>
            <a:r>
              <a:rPr lang="en-US" altLang="zh-CN" dirty="0"/>
              <a:t>。</a:t>
            </a:r>
          </a:p>
          <a:p>
            <a:pPr marL="285750" indent="-285750">
              <a:lnSpc>
                <a:spcPct val="150000"/>
              </a:lnSpc>
              <a:buFont typeface="Arial" panose="020B0604020202020204" pitchFamily="34" charset="0"/>
              <a:buChar char="•"/>
            </a:pPr>
            <a:r>
              <a:rPr lang="zh-CN" altLang="en-US" b="1" dirty="0"/>
              <a:t>无限开环增益</a:t>
            </a:r>
            <a:r>
              <a:rPr lang="en-US" altLang="zh-CN" b="1" dirty="0"/>
              <a:t>:</a:t>
            </a:r>
            <a:r>
              <a:rPr lang="en-US" altLang="zh-CN" dirty="0"/>
              <a:t>理想运算放大器的一个重要性质就是开回路的状态下，输入端的差动信号有无限大的电压增益，这个特性使得运算放大器十分适合在实际应用时加上负反馈组态</a:t>
            </a:r>
          </a:p>
          <a:p>
            <a:pPr marL="285750" indent="-285750">
              <a:lnSpc>
                <a:spcPct val="150000"/>
              </a:lnSpc>
              <a:buFont typeface="Arial" panose="020B0604020202020204" pitchFamily="34" charset="0"/>
              <a:buChar char="•"/>
            </a:pPr>
            <a:r>
              <a:rPr lang="zh-CN" altLang="en-US" dirty="0"/>
              <a:t>其他特性包括</a:t>
            </a:r>
            <a:r>
              <a:rPr lang="zh-CN" altLang="en-US" b="1" dirty="0"/>
              <a:t>零偏置电压、无限带宽、无限共模抑制比</a:t>
            </a:r>
            <a:r>
              <a:rPr lang="zh-CN" altLang="en-US" dirty="0"/>
              <a:t>等。</a:t>
            </a:r>
          </a:p>
          <a:p>
            <a:pPr>
              <a:lnSpc>
                <a:spcPct val="150000"/>
              </a:lnSpc>
            </a:pPr>
            <a:r>
              <a:rPr lang="zh-CN" altLang="en-US" dirty="0"/>
              <a:t>实用运放:</a:t>
            </a:r>
            <a:r>
              <a:rPr lang="zh-CN" altLang="en-US" b="1" dirty="0"/>
              <a:t>非常高的输入阻抗</a:t>
            </a:r>
            <a:r>
              <a:rPr lang="zh-CN" altLang="en-US" dirty="0"/>
              <a:t>，</a:t>
            </a:r>
            <a:r>
              <a:rPr lang="zh-CN" altLang="en-US" b="1" dirty="0"/>
              <a:t>低的输出阻抗</a:t>
            </a:r>
            <a:r>
              <a:rPr lang="zh-CN" altLang="en-US" dirty="0"/>
              <a:t>，</a:t>
            </a:r>
            <a:r>
              <a:rPr lang="zh-CN" altLang="en-US" b="1" dirty="0"/>
              <a:t>几乎无限(非常高)开环增益</a:t>
            </a:r>
            <a:r>
              <a:rPr lang="zh-CN" altLang="en-US" dirty="0"/>
              <a:t>。实际运放具有</a:t>
            </a:r>
            <a:r>
              <a:rPr lang="zh-CN" altLang="en-US" b="1" dirty="0"/>
              <a:t>非零偏置电压</a:t>
            </a:r>
            <a:r>
              <a:rPr lang="zh-CN" altLang="en-US" dirty="0"/>
              <a:t>和</a:t>
            </a:r>
            <a:r>
              <a:rPr lang="zh-CN" altLang="en-US" b="1" dirty="0"/>
              <a:t>相对较小</a:t>
            </a:r>
            <a:r>
              <a:rPr lang="zh-CN" altLang="en-US" dirty="0"/>
              <a:t>的带宽(应用适当的负反馈可以增加带宽)。</a:t>
            </a:r>
          </a:p>
        </p:txBody>
      </p:sp>
      <p:pic>
        <p:nvPicPr>
          <p:cNvPr id="7" name="图片 6"/>
          <p:cNvPicPr/>
          <p:nvPr/>
        </p:nvPicPr>
        <p:blipFill>
          <a:blip r:embed="rId2"/>
          <a:stretch>
            <a:fillRect/>
          </a:stretch>
        </p:blipFill>
        <p:spPr>
          <a:xfrm>
            <a:off x="7291705" y="4825365"/>
            <a:ext cx="4900295" cy="2032635"/>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850900" y="692785"/>
            <a:ext cx="10490200" cy="3830955"/>
          </a:xfrm>
          <a:prstGeom prst="rect">
            <a:avLst/>
          </a:prstGeom>
          <a:noFill/>
        </p:spPr>
        <p:txBody>
          <a:bodyPr wrap="square" rtlCol="0" anchor="t">
            <a:spAutoFit/>
          </a:bodyPr>
          <a:lstStyle/>
          <a:p>
            <a:pPr>
              <a:lnSpc>
                <a:spcPct val="150000"/>
              </a:lnSpc>
            </a:pPr>
            <a:r>
              <a:rPr lang="en-US" altLang="zh-CN"/>
              <a:t>2</a:t>
            </a:r>
            <a:r>
              <a:rPr lang="zh-CN" altLang="en-US"/>
              <a:t>、 借助于图表，定义运算放大器的转换速率。解释为什么它是运放电路设计中的一个重要参数。</a:t>
            </a:r>
          </a:p>
          <a:p>
            <a:pPr>
              <a:lnSpc>
                <a:spcPct val="150000"/>
              </a:lnSpc>
            </a:pPr>
            <a:endParaRPr lang="zh-CN" altLang="en-US"/>
          </a:p>
          <a:p>
            <a:pPr marL="285750" indent="-285750">
              <a:lnSpc>
                <a:spcPct val="150000"/>
              </a:lnSpc>
              <a:buFont typeface="Arial" panose="020B0604020202020204" pitchFamily="34" charset="0"/>
              <a:buChar char="•"/>
            </a:pPr>
            <a:r>
              <a:rPr lang="zh-CN" altLang="en-US"/>
              <a:t>转换速率是运算放大器输出能改变的最快速度。这取决于连接到输出端的电容的大小。当输出被要求改变时，电容和电感的存在将使改变变慢——电容通常是问题所在。不存在无限快的转换速率，因为这意味着零输出阻抗（无限电流传输）或零电容。</a:t>
            </a:r>
            <a:r>
              <a:rPr lang="zh-CN" altLang="en-US" b="1">
                <a:solidFill>
                  <a:schemeClr val="tx1"/>
                </a:solidFill>
              </a:rPr>
              <a:t>转换速率SR (Slew Rate)表示输出电压在规定的单位时间可变化的比例。</a:t>
            </a:r>
          </a:p>
          <a:p>
            <a:pPr>
              <a:lnSpc>
                <a:spcPct val="150000"/>
              </a:lnSpc>
            </a:pPr>
            <a:endParaRPr lang="zh-CN" altLang="en-US"/>
          </a:p>
          <a:p>
            <a:pPr marL="285750" indent="-285750">
              <a:lnSpc>
                <a:spcPct val="150000"/>
              </a:lnSpc>
              <a:buFont typeface="Arial" panose="020B0604020202020204" pitchFamily="34" charset="0"/>
              <a:buChar char="•"/>
            </a:pPr>
            <a:r>
              <a:rPr lang="zh-CN" altLang="en-US"/>
              <a:t>转换速率描述运算放大器快速改变输出的能力，因此，</a:t>
            </a:r>
            <a:r>
              <a:rPr lang="zh-CN" altLang="en-US" b="1">
                <a:solidFill>
                  <a:schemeClr val="tx1"/>
                </a:solidFill>
              </a:rPr>
              <a:t>它定义了给定运算放大器的最高工作频率</a:t>
            </a:r>
            <a:r>
              <a:rPr lang="zh-CN" altLang="en-US"/>
              <a:t>。转换速率限制了运放电路的性能，如果超过了它的限制，它可以扭曲输出波形。</a:t>
            </a:r>
          </a:p>
        </p:txBody>
      </p:sp>
      <p:pic>
        <p:nvPicPr>
          <p:cNvPr id="7" name="图片 6"/>
          <p:cNvPicPr>
            <a:picLocks noChangeAspect="1"/>
          </p:cNvPicPr>
          <p:nvPr>
            <p:custDataLst>
              <p:tags r:id="rId1"/>
            </p:custDataLst>
          </p:nvPr>
        </p:nvPicPr>
        <p:blipFill>
          <a:blip r:embed="rId3"/>
          <a:stretch>
            <a:fillRect/>
          </a:stretch>
        </p:blipFill>
        <p:spPr>
          <a:xfrm>
            <a:off x="486410" y="4507865"/>
            <a:ext cx="5175250" cy="205232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018442" y="1196682"/>
            <a:ext cx="10126980" cy="3415030"/>
          </a:xfrm>
          <a:prstGeom prst="rect">
            <a:avLst/>
          </a:prstGeom>
          <a:noFill/>
        </p:spPr>
        <p:txBody>
          <a:bodyPr wrap="square" rtlCol="0" anchor="t">
            <a:spAutoFit/>
          </a:bodyPr>
          <a:lstStyle/>
          <a:p>
            <a:pPr>
              <a:lnSpc>
                <a:spcPct val="150000"/>
              </a:lnSpc>
            </a:pPr>
            <a:r>
              <a:rPr lang="en-US" altLang="zh-CN" dirty="0"/>
              <a:t>3</a:t>
            </a:r>
            <a:r>
              <a:rPr lang="zh-CN" altLang="en-US" dirty="0"/>
              <a:t>、解释运算放大器的开环增益和闭环增益之间的区别。</a:t>
            </a:r>
          </a:p>
          <a:p>
            <a:pPr>
              <a:lnSpc>
                <a:spcPct val="150000"/>
              </a:lnSpc>
            </a:pPr>
            <a:endParaRPr lang="zh-CN" altLang="en-US" dirty="0"/>
          </a:p>
          <a:p>
            <a:pPr marL="285750" indent="-285750">
              <a:lnSpc>
                <a:spcPct val="150000"/>
              </a:lnSpc>
              <a:buFont typeface="Arial" panose="020B0604020202020204" pitchFamily="34" charset="0"/>
              <a:buChar char="•"/>
            </a:pPr>
            <a:r>
              <a:rPr lang="zh-CN" altLang="en-US" b="1" dirty="0"/>
              <a:t>运放的开环增益</a:t>
            </a:r>
            <a:r>
              <a:rPr lang="zh-CN" altLang="en-US" dirty="0"/>
              <a:t>：是电路中不使用总反馈时获得的增益（即</a:t>
            </a:r>
            <a:r>
              <a:rPr lang="zh-CN" altLang="en-US" dirty="0">
                <a:sym typeface="+mn-ea"/>
              </a:rPr>
              <a:t>是当输入输出之间没有反馈回路和外部连接时输入输出的倍数）</a:t>
            </a:r>
            <a:r>
              <a:rPr lang="zh-CN" altLang="en-US" dirty="0"/>
              <a:t>。理想的运放具有无限开环增益。</a:t>
            </a:r>
          </a:p>
          <a:p>
            <a:pPr marL="285750" indent="-285750">
              <a:lnSpc>
                <a:spcPct val="150000"/>
              </a:lnSpc>
              <a:buFont typeface="Arial" panose="020B0604020202020204" pitchFamily="34" charset="0"/>
              <a:buChar char="•"/>
            </a:pPr>
            <a:r>
              <a:rPr lang="zh-CN" altLang="en-US" b="1" dirty="0"/>
              <a:t>运放的闭环增益</a:t>
            </a:r>
            <a:r>
              <a:rPr lang="en-US" altLang="zh-CN" dirty="0"/>
              <a:t>:</a:t>
            </a:r>
            <a:r>
              <a:rPr lang="zh-CN" altLang="en-US" dirty="0"/>
              <a:t>是反馈回路闭合时获得的增益（即</a:t>
            </a:r>
            <a:r>
              <a:rPr lang="zh-CN" altLang="en-US" dirty="0">
                <a:sym typeface="+mn-ea"/>
              </a:rPr>
              <a:t>当输入和输出通过外部电阻、电容、电感等连接，输出将影响输入时，输出除以输入的倍数</a:t>
            </a:r>
            <a:r>
              <a:rPr lang="zh-CN" altLang="en-US" dirty="0"/>
              <a:t>）。在运放电路设计中，闭环增益是最受关注的增益。</a:t>
            </a:r>
          </a:p>
          <a:p>
            <a:pPr>
              <a:lnSpc>
                <a:spcPct val="150000"/>
              </a:lnSpc>
            </a:pP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00100" y="891540"/>
            <a:ext cx="8915400" cy="954107"/>
          </a:xfrm>
          <a:prstGeom prst="rect">
            <a:avLst/>
          </a:prstGeom>
          <a:noFill/>
        </p:spPr>
        <p:txBody>
          <a:bodyPr wrap="square" rtlCol="0">
            <a:spAutoFit/>
          </a:bodyPr>
          <a:lstStyle/>
          <a:p>
            <a:r>
              <a:rPr lang="en-US" altLang="zh-CN" sz="2800" dirty="0"/>
              <a:t>Q3</a:t>
            </a:r>
            <a:r>
              <a:rPr lang="zh-CN" altLang="en-US" sz="2800" dirty="0"/>
              <a:t>、当输入电压</a:t>
            </a:r>
            <a:r>
              <a:rPr lang="en-US" altLang="zh-CN" sz="2800" dirty="0"/>
              <a:t>VI=-0.20V</a:t>
            </a:r>
            <a:r>
              <a:rPr lang="zh-CN" altLang="en-US" sz="2800" dirty="0"/>
              <a:t>，（</a:t>
            </a:r>
            <a:r>
              <a:rPr lang="en-US" altLang="zh-CN" sz="2800" dirty="0"/>
              <a:t>1</a:t>
            </a:r>
            <a:r>
              <a:rPr lang="zh-CN" altLang="en-US" sz="2800" dirty="0"/>
              <a:t>）</a:t>
            </a:r>
            <a:r>
              <a:rPr lang="en-US" altLang="zh-CN" sz="2800" dirty="0" err="1"/>
              <a:t>vo</a:t>
            </a:r>
            <a:r>
              <a:rPr lang="zh-CN" altLang="en-US" sz="2800" dirty="0"/>
              <a:t>为多少？ （</a:t>
            </a:r>
            <a:r>
              <a:rPr lang="en-US" altLang="zh-CN" sz="2800" dirty="0"/>
              <a:t>2</a:t>
            </a:r>
            <a:r>
              <a:rPr lang="zh-CN" altLang="en-US" sz="2800" dirty="0"/>
              <a:t>）</a:t>
            </a:r>
            <a:r>
              <a:rPr lang="en-US" altLang="zh-CN" sz="2800" dirty="0"/>
              <a:t>i</a:t>
            </a:r>
            <a:r>
              <a:rPr lang="en-US" altLang="zh-CN" sz="2400" dirty="0"/>
              <a:t>2</a:t>
            </a:r>
            <a:r>
              <a:rPr lang="en-US" altLang="zh-CN" sz="2800" dirty="0"/>
              <a:t>,i</a:t>
            </a:r>
            <a:r>
              <a:rPr lang="en-US" altLang="zh-CN" sz="2400" dirty="0"/>
              <a:t>o</a:t>
            </a:r>
            <a:r>
              <a:rPr lang="en-US" altLang="zh-CN" sz="2800" dirty="0"/>
              <a:t>,i</a:t>
            </a:r>
            <a:r>
              <a:rPr lang="en-US" altLang="zh-CN" sz="2400" dirty="0"/>
              <a:t>L </a:t>
            </a:r>
            <a:r>
              <a:rPr lang="zh-CN" altLang="en-US" sz="2800" dirty="0"/>
              <a:t>为多少？</a:t>
            </a:r>
          </a:p>
        </p:txBody>
      </p:sp>
      <mc:AlternateContent xmlns:mc="http://schemas.openxmlformats.org/markup-compatibility/2006" xmlns:a14="http://schemas.microsoft.com/office/drawing/2010/main">
        <mc:Choice Requires="a14">
          <p:sp>
            <p:nvSpPr>
              <p:cNvPr id="4" name="文本框 3"/>
              <p:cNvSpPr txBox="1"/>
              <p:nvPr/>
            </p:nvSpPr>
            <p:spPr>
              <a:xfrm>
                <a:off x="800100" y="2320276"/>
                <a:ext cx="5410013" cy="400110"/>
              </a:xfrm>
              <a:prstGeom prst="rect">
                <a:avLst/>
              </a:prstGeom>
              <a:noFill/>
            </p:spPr>
            <p:txBody>
              <a:bodyPr wrap="square" rtlCol="0">
                <a:spAutoFit/>
              </a:bodyPr>
              <a:lstStyle/>
              <a:p>
                <a:pPr marL="285750" indent="-285750">
                  <a:buFont typeface="Arial" panose="020B0604020202020204" pitchFamily="34" charset="0"/>
                  <a:buChar char="•"/>
                </a:pPr>
                <a:r>
                  <a:rPr lang="zh-CN" altLang="en-US" sz="2000" dirty="0"/>
                  <a:t>虚短</a:t>
                </a:r>
                <a14:m>
                  <m:oMath xmlns:m="http://schemas.openxmlformats.org/officeDocument/2006/math">
                    <m:r>
                      <a:rPr lang="zh-CN" altLang="en-US" sz="2000" i="1" smtClean="0">
                        <a:latin typeface="Cambria Math" panose="02040503050406030204" pitchFamily="18" charset="0"/>
                      </a:rPr>
                      <m:t>：</m:t>
                    </m:r>
                    <m:sSub>
                      <m:sSubPr>
                        <m:ctrlPr>
                          <a:rPr lang="en-US" altLang="zh-CN" sz="2000" i="1" smtClean="0">
                            <a:latin typeface="Cambria Math" panose="02040503050406030204" pitchFamily="18" charset="0"/>
                          </a:rPr>
                        </m:ctrlPr>
                      </m:sSubPr>
                      <m:e>
                        <m:r>
                          <m:rPr>
                            <m:sty m:val="p"/>
                          </m:rPr>
                          <a:rPr lang="en-US" altLang="zh-CN" sz="2000" i="1">
                            <a:latin typeface="Cambria Math" panose="02040503050406030204" pitchFamily="18" charset="0"/>
                          </a:rPr>
                          <m:t>v</m:t>
                        </m:r>
                      </m:e>
                      <m:sub>
                        <m:r>
                          <a:rPr lang="en-US" altLang="zh-CN" sz="2000" b="0" i="1" smtClean="0">
                            <a:latin typeface="Cambria Math" panose="02040503050406030204" pitchFamily="18" charset="0"/>
                          </a:rPr>
                          <m:t>−</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m:t>
                        </m:r>
                      </m:sub>
                    </m:sSub>
                    <m:r>
                      <a:rPr lang="en-US" altLang="zh-CN" sz="2000" b="0" i="1" smtClean="0">
                        <a:latin typeface="Cambria Math" panose="02040503050406030204" pitchFamily="18" charset="0"/>
                      </a:rPr>
                      <m:t>=0</m:t>
                    </m:r>
                    <m:r>
                      <a:rPr lang="zh-CN" altLang="en-US" sz="2000" i="1">
                        <a:latin typeface="Cambria Math" panose="02040503050406030204" pitchFamily="18" charset="0"/>
                      </a:rPr>
                      <m:t>，</m:t>
                    </m:r>
                    <m:r>
                      <a:rPr lang="zh-CN" altLang="en-US" sz="2000" i="1" smtClean="0">
                        <a:latin typeface="Cambria Math" panose="02040503050406030204" pitchFamily="18" charset="0"/>
                      </a:rPr>
                      <m:t>虚</m:t>
                    </m:r>
                  </m:oMath>
                </a14:m>
                <a:r>
                  <a:rPr lang="zh-CN" altLang="en-US" sz="2000" dirty="0"/>
                  <a:t>断：</a:t>
                </a:r>
                <a:r>
                  <a:rPr lang="en-US" altLang="zh-CN" sz="2000" dirty="0" err="1"/>
                  <a:t>i</a:t>
                </a:r>
                <a:r>
                  <a:rPr lang="en-US" altLang="zh-CN" dirty="0"/>
                  <a:t>-</a:t>
                </a:r>
                <a:r>
                  <a:rPr lang="en-US" altLang="zh-CN" sz="2000" dirty="0"/>
                  <a:t>=0</a:t>
                </a:r>
                <a:endParaRPr lang="zh-CN" altLang="en-US" sz="2000" dirty="0"/>
              </a:p>
            </p:txBody>
          </p:sp>
        </mc:Choice>
        <mc:Fallback xmlns="">
          <p:sp>
            <p:nvSpPr>
              <p:cNvPr id="4" name="文本框 3"/>
              <p:cNvSpPr txBox="1">
                <a:spLocks noRot="1" noChangeAspect="1" noMove="1" noResize="1" noEditPoints="1" noAdjustHandles="1" noChangeArrowheads="1" noChangeShapeType="1" noTextEdit="1"/>
              </p:cNvSpPr>
              <p:nvPr/>
            </p:nvSpPr>
            <p:spPr>
              <a:xfrm>
                <a:off x="800100" y="2320276"/>
                <a:ext cx="5410013" cy="400110"/>
              </a:xfrm>
              <a:prstGeom prst="rect">
                <a:avLst/>
              </a:prstGeom>
              <a:blipFill rotWithShape="1">
                <a:blip r:embed="rId2"/>
                <a:stretch>
                  <a:fillRect t="-155" r="8" b="11"/>
                </a:stretch>
              </a:blipFill>
            </p:spPr>
            <p:txBody>
              <a:bodyPr/>
              <a:lstStyle/>
              <a:p>
                <a:r>
                  <a:rPr lang="zh-CN" altLang="en-US">
                    <a:noFill/>
                  </a:rPr>
                  <a:t> </a:t>
                </a:r>
                <a:endParaRPr lang="zh-CN" altLang="en-US">
                  <a:noFill/>
                </a:endParaRPr>
              </a:p>
            </p:txBody>
          </p:sp>
        </mc:Fallback>
      </mc:AlternateContent>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723" y="2837741"/>
            <a:ext cx="5448476" cy="763612"/>
          </a:xfrm>
          <a:prstGeom prst="rect">
            <a:avLst/>
          </a:prstGeom>
        </p:spPr>
      </p:pic>
      <p:sp>
        <p:nvSpPr>
          <p:cNvPr id="7" name="文本框 6"/>
          <p:cNvSpPr txBox="1"/>
          <p:nvPr/>
        </p:nvSpPr>
        <p:spPr>
          <a:xfrm>
            <a:off x="800100" y="3867620"/>
            <a:ext cx="5410013" cy="398780"/>
          </a:xfrm>
          <a:prstGeom prst="rect">
            <a:avLst/>
          </a:prstGeom>
          <a:noFill/>
        </p:spPr>
        <p:txBody>
          <a:bodyPr wrap="square" rtlCol="0">
            <a:spAutoFit/>
          </a:bodyPr>
          <a:lstStyle/>
          <a:p>
            <a:pPr marL="285750" indent="-285750">
              <a:buFont typeface="Arial" panose="020B0604020202020204" pitchFamily="34" charset="0"/>
              <a:buChar char="•"/>
            </a:pPr>
            <a:r>
              <a:rPr lang="en-US" altLang="zh-CN" sz="2000" dirty="0"/>
              <a:t>KCL</a:t>
            </a:r>
            <a:r>
              <a:rPr lang="zh-CN" altLang="en-US" sz="2000" dirty="0"/>
              <a:t>（基尔霍夫电流定律）：</a:t>
            </a:r>
          </a:p>
        </p:txBody>
      </p:sp>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7445" y="4274850"/>
            <a:ext cx="6781155" cy="1956977"/>
          </a:xfrm>
          <a:prstGeom prst="rect">
            <a:avLst/>
          </a:prstGeom>
        </p:spPr>
      </p:pic>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26199" y="2141624"/>
            <a:ext cx="5981887" cy="3592955"/>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460,&quot;width&quot;:620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1200</Words>
  <Application>Microsoft Macintosh PowerPoint</Application>
  <PresentationFormat>宽屏</PresentationFormat>
  <Paragraphs>76</Paragraphs>
  <Slides>12</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12</vt:i4>
      </vt:variant>
    </vt:vector>
  </HeadingPairs>
  <TitlesOfParts>
    <vt:vector size="21" baseType="lpstr">
      <vt:lpstr>-apple-system</vt:lpstr>
      <vt:lpstr>等线</vt:lpstr>
      <vt:lpstr>等线 Light</vt:lpstr>
      <vt:lpstr>inherit</vt:lpstr>
      <vt:lpstr>PingFang SC</vt:lpstr>
      <vt:lpstr>Arial</vt:lpstr>
      <vt:lpstr>Cambria Math</vt:lpstr>
      <vt:lpstr>Office 主题​​</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lin kiyose</dc:creator>
  <cp:lastModifiedBy>HANLIN CAI</cp:lastModifiedBy>
  <cp:revision>23</cp:revision>
  <dcterms:created xsi:type="dcterms:W3CDTF">2021-11-19T02:11:00Z</dcterms:created>
  <dcterms:modified xsi:type="dcterms:W3CDTF">2021-12-22T02:53:34Z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1C2E4761DFA14333AAAC9CCFD25EDC73</vt:lpwstr>
  </property>
  <property fmtid="{D5CDD505-2E9C-101B-9397-08002B2CF9AE}" pid="3" name="KSOProductBuildVer">
    <vt:lpwstr>2052-11.1.0.9098</vt:lpwstr>
  </property>
</Properties>
</file>