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tmp" ContentType="image/png"/>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57" r:id="rId3"/>
    <p:sldId id="282" r:id="rId4"/>
    <p:sldId id="283" r:id="rId5"/>
    <p:sldId id="258" r:id="rId6"/>
    <p:sldId id="259" r:id="rId7"/>
    <p:sldId id="280" r:id="rId8"/>
    <p:sldId id="281" r:id="rId9"/>
    <p:sldId id="297" r:id="rId10"/>
    <p:sldId id="298" r:id="rId11"/>
    <p:sldId id="260" r:id="rId12"/>
    <p:sldId id="261" r:id="rId13"/>
    <p:sldId id="262" r:id="rId14"/>
    <p:sldId id="263" r:id="rId15"/>
    <p:sldId id="264" r:id="rId16"/>
    <p:sldId id="265" r:id="rId17"/>
    <p:sldId id="284" r:id="rId18"/>
    <p:sldId id="266" r:id="rId19"/>
    <p:sldId id="295" r:id="rId20"/>
    <p:sldId id="267" r:id="rId21"/>
    <p:sldId id="268" r:id="rId22"/>
    <p:sldId id="269" r:id="rId23"/>
    <p:sldId id="270" r:id="rId24"/>
    <p:sldId id="285" r:id="rId25"/>
    <p:sldId id="286" r:id="rId26"/>
    <p:sldId id="271" r:id="rId27"/>
    <p:sldId id="289" r:id="rId28"/>
    <p:sldId id="293" r:id="rId29"/>
    <p:sldId id="272" r:id="rId30"/>
    <p:sldId id="279" r:id="rId31"/>
    <p:sldId id="278" r:id="rId32"/>
    <p:sldId id="274" r:id="rId33"/>
    <p:sldId id="276" r:id="rId34"/>
    <p:sldId id="277" r:id="rId35"/>
    <p:sldId id="275" r:id="rId36"/>
    <p:sldId id="291" r:id="rId37"/>
    <p:sldId id="292" r:id="rId38"/>
    <p:sldId id="299" r:id="rId39"/>
    <p:sldId id="300" r:id="rId40"/>
    <p:sldId id="288"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6" autoAdjust="0"/>
    <p:restoredTop sz="84564" autoAdjust="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650DC8-8BB3-45E8-A0AA-636A4C4C5975}" type="datetimeFigureOut">
              <a:rPr lang="zh-CN" altLang="en-US" smtClean="0"/>
              <a:t>2021/11/29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598B28-FAEE-48A1-B4C5-39703FEC4D3D}" type="slidenum">
              <a:rPr lang="zh-CN" altLang="en-US" smtClean="0"/>
              <a:t>‹#›</a:t>
            </a:fld>
            <a:endParaRPr lang="zh-CN" altLang="en-US"/>
          </a:p>
        </p:txBody>
      </p:sp>
    </p:spTree>
    <p:extLst>
      <p:ext uri="{BB962C8B-B14F-4D97-AF65-F5344CB8AC3E}">
        <p14:creationId xmlns:p14="http://schemas.microsoft.com/office/powerpoint/2010/main" val="1474196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598B28-FAEE-48A1-B4C5-39703FEC4D3D}" type="slidenum">
              <a:rPr lang="zh-CN" altLang="en-US" smtClean="0"/>
              <a:t>7</a:t>
            </a:fld>
            <a:endParaRPr lang="zh-CN" altLang="en-US"/>
          </a:p>
        </p:txBody>
      </p:sp>
    </p:spTree>
    <p:extLst>
      <p:ext uri="{BB962C8B-B14F-4D97-AF65-F5344CB8AC3E}">
        <p14:creationId xmlns:p14="http://schemas.microsoft.com/office/powerpoint/2010/main" val="35643647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598B28-FAEE-48A1-B4C5-39703FEC4D3D}" type="slidenum">
              <a:rPr lang="zh-CN" altLang="en-US" smtClean="0"/>
              <a:t>31</a:t>
            </a:fld>
            <a:endParaRPr lang="zh-CN" altLang="en-US"/>
          </a:p>
        </p:txBody>
      </p:sp>
    </p:spTree>
    <p:extLst>
      <p:ext uri="{BB962C8B-B14F-4D97-AF65-F5344CB8AC3E}">
        <p14:creationId xmlns:p14="http://schemas.microsoft.com/office/powerpoint/2010/main" val="4206056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434343"/>
                </a:solidFill>
                <a:effectLst/>
                <a:latin typeface="Microsoft Yahei" panose="020B0503020204020204" pitchFamily="34" charset="-122"/>
                <a:ea typeface="Microsoft Yahei" panose="020B0503020204020204" pitchFamily="34" charset="-122"/>
              </a:rPr>
              <a:t>齐纳二极管</a:t>
            </a:r>
          </a:p>
          <a:p>
            <a:pPr algn="l"/>
            <a:r>
              <a:rPr lang="zh-CN" altLang="en-US" b="0" i="0" dirty="0">
                <a:solidFill>
                  <a:srgbClr val="434343"/>
                </a:solidFill>
                <a:effectLst/>
                <a:latin typeface="Microsoft Yahei" panose="020B0503020204020204" pitchFamily="34" charset="-122"/>
                <a:ea typeface="Microsoft Yahei" panose="020B0503020204020204" pitchFamily="34" charset="-122"/>
              </a:rPr>
              <a:t>稳压二极管，英文名称</a:t>
            </a:r>
            <a:r>
              <a:rPr lang="en-US" altLang="zh-CN" b="0" i="0" dirty="0">
                <a:solidFill>
                  <a:srgbClr val="434343"/>
                </a:solidFill>
                <a:effectLst/>
                <a:latin typeface="Microsoft Yahei" panose="020B0503020204020204" pitchFamily="34" charset="-122"/>
                <a:ea typeface="Microsoft Yahei" panose="020B0503020204020204" pitchFamily="34" charset="-122"/>
              </a:rPr>
              <a:t>Zener diode</a:t>
            </a:r>
            <a:r>
              <a:rPr lang="zh-CN" altLang="en-US" b="0" i="0" dirty="0">
                <a:solidFill>
                  <a:srgbClr val="434343"/>
                </a:solidFill>
                <a:effectLst/>
                <a:latin typeface="Microsoft Yahei" panose="020B0503020204020204" pitchFamily="34" charset="-122"/>
                <a:ea typeface="Microsoft Yahei" panose="020B0503020204020204" pitchFamily="34" charset="-122"/>
              </a:rPr>
              <a:t>，又叫齐纳二极管。利用</a:t>
            </a:r>
            <a:r>
              <a:rPr lang="en-US" altLang="zh-CN" b="0" i="0" dirty="0" err="1">
                <a:solidFill>
                  <a:srgbClr val="434343"/>
                </a:solidFill>
                <a:effectLst/>
                <a:latin typeface="Microsoft Yahei" panose="020B0503020204020204" pitchFamily="34" charset="-122"/>
                <a:ea typeface="Microsoft Yahei" panose="020B0503020204020204" pitchFamily="34" charset="-122"/>
              </a:rPr>
              <a:t>pn</a:t>
            </a:r>
            <a:r>
              <a:rPr lang="zh-CN" altLang="en-US" b="0" i="0" dirty="0">
                <a:solidFill>
                  <a:srgbClr val="434343"/>
                </a:solidFill>
                <a:effectLst/>
                <a:latin typeface="Microsoft Yahei" panose="020B0503020204020204" pitchFamily="34" charset="-122"/>
                <a:ea typeface="Microsoft Yahei" panose="020B0503020204020204" pitchFamily="34" charset="-122"/>
              </a:rPr>
              <a:t>结反向击穿状态，其电流可在很大范围内变化而电压基本不变的现象，制成的起稳压作用的二极管。此二极管是一种直到临界反向击穿电压前都具有很高电阻的</a:t>
            </a:r>
          </a:p>
          <a:p>
            <a:endParaRPr lang="zh-CN" altLang="en-US" dirty="0"/>
          </a:p>
        </p:txBody>
      </p:sp>
      <p:sp>
        <p:nvSpPr>
          <p:cNvPr id="4" name="灯片编号占位符 3"/>
          <p:cNvSpPr>
            <a:spLocks noGrp="1"/>
          </p:cNvSpPr>
          <p:nvPr>
            <p:ph type="sldNum" sz="quarter" idx="5"/>
          </p:nvPr>
        </p:nvSpPr>
        <p:spPr/>
        <p:txBody>
          <a:bodyPr/>
          <a:lstStyle/>
          <a:p>
            <a:fld id="{46598B28-FAEE-48A1-B4C5-39703FEC4D3D}" type="slidenum">
              <a:rPr lang="zh-CN" altLang="en-US" smtClean="0"/>
              <a:t>33</a:t>
            </a:fld>
            <a:endParaRPr lang="zh-CN" altLang="en-US"/>
          </a:p>
        </p:txBody>
      </p:sp>
    </p:spTree>
    <p:extLst>
      <p:ext uri="{BB962C8B-B14F-4D97-AF65-F5344CB8AC3E}">
        <p14:creationId xmlns:p14="http://schemas.microsoft.com/office/powerpoint/2010/main" val="28353118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E"/>
          </a:p>
        </p:txBody>
      </p:sp>
      <p:sp>
        <p:nvSpPr>
          <p:cNvPr id="4" name="Date Placeholder 3"/>
          <p:cNvSpPr>
            <a:spLocks noGrp="1"/>
          </p:cNvSpPr>
          <p:nvPr>
            <p:ph type="dt" sz="half" idx="10"/>
          </p:nvPr>
        </p:nvSpPr>
        <p:spPr/>
        <p:txBody>
          <a:bodyPr/>
          <a:lstStyle/>
          <a:p>
            <a:fld id="{9A7058A8-B303-45FF-92AC-CCF12847B4B5}" type="datetimeFigureOut">
              <a:rPr lang="en-IE" smtClean="0"/>
              <a:t>29/11/2021</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41534150-D4BD-4806-AABE-57C61024BA1B}" type="slidenum">
              <a:rPr lang="en-IE" smtClean="0"/>
              <a:t>‹#›</a:t>
            </a:fld>
            <a:endParaRPr lang="en-IE"/>
          </a:p>
        </p:txBody>
      </p:sp>
    </p:spTree>
    <p:extLst>
      <p:ext uri="{BB962C8B-B14F-4D97-AF65-F5344CB8AC3E}">
        <p14:creationId xmlns:p14="http://schemas.microsoft.com/office/powerpoint/2010/main" val="3294901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9A7058A8-B303-45FF-92AC-CCF12847B4B5}" type="datetimeFigureOut">
              <a:rPr lang="en-IE" smtClean="0"/>
              <a:t>29/11/2021</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41534150-D4BD-4806-AABE-57C61024BA1B}" type="slidenum">
              <a:rPr lang="en-IE" smtClean="0"/>
              <a:t>‹#›</a:t>
            </a:fld>
            <a:endParaRPr lang="en-IE"/>
          </a:p>
        </p:txBody>
      </p:sp>
    </p:spTree>
    <p:extLst>
      <p:ext uri="{BB962C8B-B14F-4D97-AF65-F5344CB8AC3E}">
        <p14:creationId xmlns:p14="http://schemas.microsoft.com/office/powerpoint/2010/main" val="2000197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9A7058A8-B303-45FF-92AC-CCF12847B4B5}" type="datetimeFigureOut">
              <a:rPr lang="en-IE" smtClean="0"/>
              <a:t>29/11/2021</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41534150-D4BD-4806-AABE-57C61024BA1B}" type="slidenum">
              <a:rPr lang="en-IE" smtClean="0"/>
              <a:t>‹#›</a:t>
            </a:fld>
            <a:endParaRPr lang="en-IE"/>
          </a:p>
        </p:txBody>
      </p:sp>
    </p:spTree>
    <p:extLst>
      <p:ext uri="{BB962C8B-B14F-4D97-AF65-F5344CB8AC3E}">
        <p14:creationId xmlns:p14="http://schemas.microsoft.com/office/powerpoint/2010/main" val="1419442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9A7058A8-B303-45FF-92AC-CCF12847B4B5}" type="datetimeFigureOut">
              <a:rPr lang="en-IE" smtClean="0"/>
              <a:t>29/11/2021</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41534150-D4BD-4806-AABE-57C61024BA1B}" type="slidenum">
              <a:rPr lang="en-IE" smtClean="0"/>
              <a:t>‹#›</a:t>
            </a:fld>
            <a:endParaRPr lang="en-IE"/>
          </a:p>
        </p:txBody>
      </p:sp>
    </p:spTree>
    <p:extLst>
      <p:ext uri="{BB962C8B-B14F-4D97-AF65-F5344CB8AC3E}">
        <p14:creationId xmlns:p14="http://schemas.microsoft.com/office/powerpoint/2010/main" val="328412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A7058A8-B303-45FF-92AC-CCF12847B4B5}" type="datetimeFigureOut">
              <a:rPr lang="en-IE" smtClean="0"/>
              <a:t>29/11/2021</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41534150-D4BD-4806-AABE-57C61024BA1B}" type="slidenum">
              <a:rPr lang="en-IE" smtClean="0"/>
              <a:t>‹#›</a:t>
            </a:fld>
            <a:endParaRPr lang="en-IE"/>
          </a:p>
        </p:txBody>
      </p:sp>
    </p:spTree>
    <p:extLst>
      <p:ext uri="{BB962C8B-B14F-4D97-AF65-F5344CB8AC3E}">
        <p14:creationId xmlns:p14="http://schemas.microsoft.com/office/powerpoint/2010/main" val="3904623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p:cNvSpPr>
            <a:spLocks noGrp="1"/>
          </p:cNvSpPr>
          <p:nvPr>
            <p:ph type="dt" sz="half" idx="10"/>
          </p:nvPr>
        </p:nvSpPr>
        <p:spPr/>
        <p:txBody>
          <a:bodyPr/>
          <a:lstStyle/>
          <a:p>
            <a:fld id="{9A7058A8-B303-45FF-92AC-CCF12847B4B5}" type="datetimeFigureOut">
              <a:rPr lang="en-IE" smtClean="0"/>
              <a:t>29/11/2021</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41534150-D4BD-4806-AABE-57C61024BA1B}" type="slidenum">
              <a:rPr lang="en-IE" smtClean="0"/>
              <a:t>‹#›</a:t>
            </a:fld>
            <a:endParaRPr lang="en-IE"/>
          </a:p>
        </p:txBody>
      </p:sp>
    </p:spTree>
    <p:extLst>
      <p:ext uri="{BB962C8B-B14F-4D97-AF65-F5344CB8AC3E}">
        <p14:creationId xmlns:p14="http://schemas.microsoft.com/office/powerpoint/2010/main" val="3613572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p:cNvSpPr>
            <a:spLocks noGrp="1"/>
          </p:cNvSpPr>
          <p:nvPr>
            <p:ph type="dt" sz="half" idx="10"/>
          </p:nvPr>
        </p:nvSpPr>
        <p:spPr/>
        <p:txBody>
          <a:bodyPr/>
          <a:lstStyle/>
          <a:p>
            <a:fld id="{9A7058A8-B303-45FF-92AC-CCF12847B4B5}" type="datetimeFigureOut">
              <a:rPr lang="en-IE" smtClean="0"/>
              <a:t>29/11/2021</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41534150-D4BD-4806-AABE-57C61024BA1B}" type="slidenum">
              <a:rPr lang="en-IE" smtClean="0"/>
              <a:t>‹#›</a:t>
            </a:fld>
            <a:endParaRPr lang="en-IE"/>
          </a:p>
        </p:txBody>
      </p:sp>
    </p:spTree>
    <p:extLst>
      <p:ext uri="{BB962C8B-B14F-4D97-AF65-F5344CB8AC3E}">
        <p14:creationId xmlns:p14="http://schemas.microsoft.com/office/powerpoint/2010/main" val="2473224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Date Placeholder 2"/>
          <p:cNvSpPr>
            <a:spLocks noGrp="1"/>
          </p:cNvSpPr>
          <p:nvPr>
            <p:ph type="dt" sz="half" idx="10"/>
          </p:nvPr>
        </p:nvSpPr>
        <p:spPr/>
        <p:txBody>
          <a:bodyPr/>
          <a:lstStyle/>
          <a:p>
            <a:fld id="{9A7058A8-B303-45FF-92AC-CCF12847B4B5}" type="datetimeFigureOut">
              <a:rPr lang="en-IE" smtClean="0"/>
              <a:t>29/11/2021</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41534150-D4BD-4806-AABE-57C61024BA1B}" type="slidenum">
              <a:rPr lang="en-IE" smtClean="0"/>
              <a:t>‹#›</a:t>
            </a:fld>
            <a:endParaRPr lang="en-IE"/>
          </a:p>
        </p:txBody>
      </p:sp>
    </p:spTree>
    <p:extLst>
      <p:ext uri="{BB962C8B-B14F-4D97-AF65-F5344CB8AC3E}">
        <p14:creationId xmlns:p14="http://schemas.microsoft.com/office/powerpoint/2010/main" val="2838801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7058A8-B303-45FF-92AC-CCF12847B4B5}" type="datetimeFigureOut">
              <a:rPr lang="en-IE" smtClean="0"/>
              <a:t>29/11/2021</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41534150-D4BD-4806-AABE-57C61024BA1B}" type="slidenum">
              <a:rPr lang="en-IE" smtClean="0"/>
              <a:t>‹#›</a:t>
            </a:fld>
            <a:endParaRPr lang="en-IE"/>
          </a:p>
        </p:txBody>
      </p:sp>
    </p:spTree>
    <p:extLst>
      <p:ext uri="{BB962C8B-B14F-4D97-AF65-F5344CB8AC3E}">
        <p14:creationId xmlns:p14="http://schemas.microsoft.com/office/powerpoint/2010/main" val="4035434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A7058A8-B303-45FF-92AC-CCF12847B4B5}" type="datetimeFigureOut">
              <a:rPr lang="en-IE" smtClean="0"/>
              <a:t>29/11/2021</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41534150-D4BD-4806-AABE-57C61024BA1B}" type="slidenum">
              <a:rPr lang="en-IE" smtClean="0"/>
              <a:t>‹#›</a:t>
            </a:fld>
            <a:endParaRPr lang="en-IE"/>
          </a:p>
        </p:txBody>
      </p:sp>
    </p:spTree>
    <p:extLst>
      <p:ext uri="{BB962C8B-B14F-4D97-AF65-F5344CB8AC3E}">
        <p14:creationId xmlns:p14="http://schemas.microsoft.com/office/powerpoint/2010/main" val="1482466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A7058A8-B303-45FF-92AC-CCF12847B4B5}" type="datetimeFigureOut">
              <a:rPr lang="en-IE" smtClean="0"/>
              <a:t>29/11/2021</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41534150-D4BD-4806-AABE-57C61024BA1B}" type="slidenum">
              <a:rPr lang="en-IE" smtClean="0"/>
              <a:t>‹#›</a:t>
            </a:fld>
            <a:endParaRPr lang="en-IE"/>
          </a:p>
        </p:txBody>
      </p:sp>
    </p:spTree>
    <p:extLst>
      <p:ext uri="{BB962C8B-B14F-4D97-AF65-F5344CB8AC3E}">
        <p14:creationId xmlns:p14="http://schemas.microsoft.com/office/powerpoint/2010/main" val="1947071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7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7058A8-B303-45FF-92AC-CCF12847B4B5}" type="datetimeFigureOut">
              <a:rPr lang="en-IE" smtClean="0"/>
              <a:t>29/11/2021</a:t>
            </a:fld>
            <a:endParaRPr lang="en-I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534150-D4BD-4806-AABE-57C61024BA1B}" type="slidenum">
              <a:rPr lang="en-IE" smtClean="0"/>
              <a:t>‹#›</a:t>
            </a:fld>
            <a:endParaRPr lang="en-IE"/>
          </a:p>
        </p:txBody>
      </p:sp>
    </p:spTree>
    <p:extLst>
      <p:ext uri="{BB962C8B-B14F-4D97-AF65-F5344CB8AC3E}">
        <p14:creationId xmlns:p14="http://schemas.microsoft.com/office/powerpoint/2010/main" val="799368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16.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5.wmf"/><Relationship Id="rId4" Type="http://schemas.openxmlformats.org/officeDocument/2006/relationships/oleObject" Target="../embeddings/oleObject1.bin"/></Relationships>
</file>

<file path=ppt/slides/_rels/slide19.xml.rels><?xml version="1.0" encoding="UTF-8" standalone="yes"?>
<Relationships xmlns="http://schemas.openxmlformats.org/package/2006/relationships"><Relationship Id="rId8" Type="http://schemas.openxmlformats.org/officeDocument/2006/relationships/tags" Target="../tags/tag25.xml"/><Relationship Id="rId13" Type="http://schemas.openxmlformats.org/officeDocument/2006/relationships/tags" Target="../tags/tag30.xml"/><Relationship Id="rId18" Type="http://schemas.openxmlformats.org/officeDocument/2006/relationships/slideLayout" Target="../slideLayouts/slideLayout7.xml"/><Relationship Id="rId3" Type="http://schemas.openxmlformats.org/officeDocument/2006/relationships/tags" Target="../tags/tag20.xml"/><Relationship Id="rId7" Type="http://schemas.openxmlformats.org/officeDocument/2006/relationships/tags" Target="../tags/tag24.xml"/><Relationship Id="rId12" Type="http://schemas.openxmlformats.org/officeDocument/2006/relationships/tags" Target="../tags/tag29.xml"/><Relationship Id="rId17" Type="http://schemas.openxmlformats.org/officeDocument/2006/relationships/tags" Target="../tags/tag34.xml"/><Relationship Id="rId2" Type="http://schemas.openxmlformats.org/officeDocument/2006/relationships/tags" Target="../tags/tag19.xml"/><Relationship Id="rId16" Type="http://schemas.openxmlformats.org/officeDocument/2006/relationships/tags" Target="../tags/tag33.xml"/><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tags" Target="../tags/tag28.xml"/><Relationship Id="rId5" Type="http://schemas.openxmlformats.org/officeDocument/2006/relationships/tags" Target="../tags/tag22.xml"/><Relationship Id="rId15" Type="http://schemas.openxmlformats.org/officeDocument/2006/relationships/tags" Target="../tags/tag32.xml"/><Relationship Id="rId10" Type="http://schemas.openxmlformats.org/officeDocument/2006/relationships/tags" Target="../tags/tag27.xml"/><Relationship Id="rId19" Type="http://schemas.openxmlformats.org/officeDocument/2006/relationships/image" Target="../media/image9.tmp"/><Relationship Id="rId4" Type="http://schemas.openxmlformats.org/officeDocument/2006/relationships/tags" Target="../tags/tag21.xml"/><Relationship Id="rId9" Type="http://schemas.openxmlformats.org/officeDocument/2006/relationships/tags" Target="../tags/tag26.xml"/><Relationship Id="rId14" Type="http://schemas.openxmlformats.org/officeDocument/2006/relationships/tags" Target="../tags/tag3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tags" Target="../tags/tag42.xml"/><Relationship Id="rId13" Type="http://schemas.openxmlformats.org/officeDocument/2006/relationships/tags" Target="../tags/tag47.xml"/><Relationship Id="rId18" Type="http://schemas.openxmlformats.org/officeDocument/2006/relationships/slideLayout" Target="../slideLayouts/slideLayout7.xml"/><Relationship Id="rId3" Type="http://schemas.openxmlformats.org/officeDocument/2006/relationships/tags" Target="../tags/tag37.xml"/><Relationship Id="rId7" Type="http://schemas.openxmlformats.org/officeDocument/2006/relationships/tags" Target="../tags/tag41.xml"/><Relationship Id="rId12" Type="http://schemas.openxmlformats.org/officeDocument/2006/relationships/tags" Target="../tags/tag46.xml"/><Relationship Id="rId17" Type="http://schemas.openxmlformats.org/officeDocument/2006/relationships/tags" Target="../tags/tag51.xml"/><Relationship Id="rId2" Type="http://schemas.openxmlformats.org/officeDocument/2006/relationships/tags" Target="../tags/tag36.xml"/><Relationship Id="rId16" Type="http://schemas.openxmlformats.org/officeDocument/2006/relationships/tags" Target="../tags/tag50.xml"/><Relationship Id="rId1" Type="http://schemas.openxmlformats.org/officeDocument/2006/relationships/tags" Target="../tags/tag35.xml"/><Relationship Id="rId6" Type="http://schemas.openxmlformats.org/officeDocument/2006/relationships/tags" Target="../tags/tag40.xml"/><Relationship Id="rId11" Type="http://schemas.openxmlformats.org/officeDocument/2006/relationships/tags" Target="../tags/tag45.xml"/><Relationship Id="rId5" Type="http://schemas.openxmlformats.org/officeDocument/2006/relationships/tags" Target="../tags/tag39.xml"/><Relationship Id="rId15" Type="http://schemas.openxmlformats.org/officeDocument/2006/relationships/tags" Target="../tags/tag49.xml"/><Relationship Id="rId10" Type="http://schemas.openxmlformats.org/officeDocument/2006/relationships/tags" Target="../tags/tag44.xml"/><Relationship Id="rId19" Type="http://schemas.openxmlformats.org/officeDocument/2006/relationships/image" Target="../media/image9.tmp"/><Relationship Id="rId4" Type="http://schemas.openxmlformats.org/officeDocument/2006/relationships/tags" Target="../tags/tag38.xml"/><Relationship Id="rId9" Type="http://schemas.openxmlformats.org/officeDocument/2006/relationships/tags" Target="../tags/tag43.xml"/><Relationship Id="rId14" Type="http://schemas.openxmlformats.org/officeDocument/2006/relationships/tags" Target="../tags/tag48.xml"/></Relationships>
</file>

<file path=ppt/slides/_rels/slide28.xml.rels><?xml version="1.0" encoding="UTF-8" standalone="yes"?>
<Relationships xmlns="http://schemas.openxmlformats.org/package/2006/relationships"><Relationship Id="rId8" Type="http://schemas.openxmlformats.org/officeDocument/2006/relationships/tags" Target="../tags/tag59.xml"/><Relationship Id="rId13" Type="http://schemas.openxmlformats.org/officeDocument/2006/relationships/tags" Target="../tags/tag64.xml"/><Relationship Id="rId18" Type="http://schemas.openxmlformats.org/officeDocument/2006/relationships/tags" Target="../tags/tag69.xml"/><Relationship Id="rId26" Type="http://schemas.openxmlformats.org/officeDocument/2006/relationships/image" Target="../media/image25.png"/><Relationship Id="rId3" Type="http://schemas.openxmlformats.org/officeDocument/2006/relationships/tags" Target="../tags/tag54.xml"/><Relationship Id="rId21" Type="http://schemas.openxmlformats.org/officeDocument/2006/relationships/tags" Target="../tags/tag72.xml"/><Relationship Id="rId7" Type="http://schemas.openxmlformats.org/officeDocument/2006/relationships/tags" Target="../tags/tag58.xml"/><Relationship Id="rId12" Type="http://schemas.openxmlformats.org/officeDocument/2006/relationships/tags" Target="../tags/tag63.xml"/><Relationship Id="rId17" Type="http://schemas.openxmlformats.org/officeDocument/2006/relationships/tags" Target="../tags/tag68.xml"/><Relationship Id="rId25" Type="http://schemas.openxmlformats.org/officeDocument/2006/relationships/image" Target="../media/image24.png"/><Relationship Id="rId2" Type="http://schemas.openxmlformats.org/officeDocument/2006/relationships/tags" Target="../tags/tag53.xml"/><Relationship Id="rId16" Type="http://schemas.openxmlformats.org/officeDocument/2006/relationships/tags" Target="../tags/tag67.xml"/><Relationship Id="rId20" Type="http://schemas.openxmlformats.org/officeDocument/2006/relationships/tags" Target="../tags/tag71.xml"/><Relationship Id="rId1" Type="http://schemas.openxmlformats.org/officeDocument/2006/relationships/tags" Target="../tags/tag52.xml"/><Relationship Id="rId6" Type="http://schemas.openxmlformats.org/officeDocument/2006/relationships/tags" Target="../tags/tag57.xml"/><Relationship Id="rId11" Type="http://schemas.openxmlformats.org/officeDocument/2006/relationships/tags" Target="../tags/tag62.xml"/><Relationship Id="rId24" Type="http://schemas.openxmlformats.org/officeDocument/2006/relationships/slideLayout" Target="../slideLayouts/slideLayout7.xml"/><Relationship Id="rId5" Type="http://schemas.openxmlformats.org/officeDocument/2006/relationships/tags" Target="../tags/tag56.xml"/><Relationship Id="rId15" Type="http://schemas.openxmlformats.org/officeDocument/2006/relationships/tags" Target="../tags/tag66.xml"/><Relationship Id="rId23" Type="http://schemas.openxmlformats.org/officeDocument/2006/relationships/tags" Target="../tags/tag74.xml"/><Relationship Id="rId10" Type="http://schemas.openxmlformats.org/officeDocument/2006/relationships/tags" Target="../tags/tag61.xml"/><Relationship Id="rId19" Type="http://schemas.openxmlformats.org/officeDocument/2006/relationships/tags" Target="../tags/tag70.xml"/><Relationship Id="rId4" Type="http://schemas.openxmlformats.org/officeDocument/2006/relationships/tags" Target="../tags/tag55.xml"/><Relationship Id="rId9" Type="http://schemas.openxmlformats.org/officeDocument/2006/relationships/tags" Target="../tags/tag60.xml"/><Relationship Id="rId14" Type="http://schemas.openxmlformats.org/officeDocument/2006/relationships/tags" Target="../tags/tag65.xml"/><Relationship Id="rId22" Type="http://schemas.openxmlformats.org/officeDocument/2006/relationships/tags" Target="../tags/tag73.xml"/><Relationship Id="rId27" Type="http://schemas.openxmlformats.org/officeDocument/2006/relationships/image" Target="../media/image9.tmp"/></Relationships>
</file>

<file path=ppt/slides/_rels/slide29.xml.rels><?xml version="1.0" encoding="UTF-8" standalone="yes"?>
<Relationships xmlns="http://schemas.openxmlformats.org/package/2006/relationships"><Relationship Id="rId3" Type="http://schemas.openxmlformats.org/officeDocument/2006/relationships/hyperlink" Target="http://www.youdao.com/w/rectification%20effect/#keyfrom=E2Ctranslation" TargetMode="External"/><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tags" Target="../tags/tag82.xml"/><Relationship Id="rId13" Type="http://schemas.openxmlformats.org/officeDocument/2006/relationships/tags" Target="../tags/tag87.xml"/><Relationship Id="rId18" Type="http://schemas.openxmlformats.org/officeDocument/2006/relationships/slideLayout" Target="../slideLayouts/slideLayout7.xml"/><Relationship Id="rId3" Type="http://schemas.openxmlformats.org/officeDocument/2006/relationships/tags" Target="../tags/tag77.xml"/><Relationship Id="rId7" Type="http://schemas.openxmlformats.org/officeDocument/2006/relationships/tags" Target="../tags/tag81.xml"/><Relationship Id="rId12" Type="http://schemas.openxmlformats.org/officeDocument/2006/relationships/tags" Target="../tags/tag86.xml"/><Relationship Id="rId17" Type="http://schemas.openxmlformats.org/officeDocument/2006/relationships/tags" Target="../tags/tag91.xml"/><Relationship Id="rId2" Type="http://schemas.openxmlformats.org/officeDocument/2006/relationships/tags" Target="../tags/tag76.xml"/><Relationship Id="rId16" Type="http://schemas.openxmlformats.org/officeDocument/2006/relationships/tags" Target="../tags/tag90.xml"/><Relationship Id="rId1" Type="http://schemas.openxmlformats.org/officeDocument/2006/relationships/tags" Target="../tags/tag75.xml"/><Relationship Id="rId6" Type="http://schemas.openxmlformats.org/officeDocument/2006/relationships/tags" Target="../tags/tag80.xml"/><Relationship Id="rId11" Type="http://schemas.openxmlformats.org/officeDocument/2006/relationships/tags" Target="../tags/tag85.xml"/><Relationship Id="rId5" Type="http://schemas.openxmlformats.org/officeDocument/2006/relationships/tags" Target="../tags/tag79.xml"/><Relationship Id="rId15" Type="http://schemas.openxmlformats.org/officeDocument/2006/relationships/tags" Target="../tags/tag89.xml"/><Relationship Id="rId10" Type="http://schemas.openxmlformats.org/officeDocument/2006/relationships/tags" Target="../tags/tag84.xml"/><Relationship Id="rId19" Type="http://schemas.openxmlformats.org/officeDocument/2006/relationships/image" Target="../media/image9.tmp"/><Relationship Id="rId4" Type="http://schemas.openxmlformats.org/officeDocument/2006/relationships/tags" Target="../tags/tag78.xml"/><Relationship Id="rId9" Type="http://schemas.openxmlformats.org/officeDocument/2006/relationships/tags" Target="../tags/tag83.xml"/><Relationship Id="rId14" Type="http://schemas.openxmlformats.org/officeDocument/2006/relationships/tags" Target="../tags/tag88.xml"/></Relationships>
</file>

<file path=ppt/slides/_rels/slide37.xml.rels><?xml version="1.0" encoding="UTF-8" standalone="yes"?>
<Relationships xmlns="http://schemas.openxmlformats.org/package/2006/relationships"><Relationship Id="rId8" Type="http://schemas.openxmlformats.org/officeDocument/2006/relationships/tags" Target="../tags/tag99.xml"/><Relationship Id="rId13" Type="http://schemas.openxmlformats.org/officeDocument/2006/relationships/tags" Target="../tags/tag104.xml"/><Relationship Id="rId18" Type="http://schemas.openxmlformats.org/officeDocument/2006/relationships/slideLayout" Target="../slideLayouts/slideLayout7.xml"/><Relationship Id="rId3" Type="http://schemas.openxmlformats.org/officeDocument/2006/relationships/tags" Target="../tags/tag94.xml"/><Relationship Id="rId7" Type="http://schemas.openxmlformats.org/officeDocument/2006/relationships/tags" Target="../tags/tag98.xml"/><Relationship Id="rId12" Type="http://schemas.openxmlformats.org/officeDocument/2006/relationships/tags" Target="../tags/tag103.xml"/><Relationship Id="rId17" Type="http://schemas.openxmlformats.org/officeDocument/2006/relationships/tags" Target="../tags/tag108.xml"/><Relationship Id="rId2" Type="http://schemas.openxmlformats.org/officeDocument/2006/relationships/tags" Target="../tags/tag93.xml"/><Relationship Id="rId16" Type="http://schemas.openxmlformats.org/officeDocument/2006/relationships/tags" Target="../tags/tag107.xml"/><Relationship Id="rId1" Type="http://schemas.openxmlformats.org/officeDocument/2006/relationships/tags" Target="../tags/tag92.xml"/><Relationship Id="rId6" Type="http://schemas.openxmlformats.org/officeDocument/2006/relationships/tags" Target="../tags/tag97.xml"/><Relationship Id="rId11" Type="http://schemas.openxmlformats.org/officeDocument/2006/relationships/tags" Target="../tags/tag102.xml"/><Relationship Id="rId5" Type="http://schemas.openxmlformats.org/officeDocument/2006/relationships/tags" Target="../tags/tag96.xml"/><Relationship Id="rId15" Type="http://schemas.openxmlformats.org/officeDocument/2006/relationships/tags" Target="../tags/tag106.xml"/><Relationship Id="rId10" Type="http://schemas.openxmlformats.org/officeDocument/2006/relationships/tags" Target="../tags/tag101.xml"/><Relationship Id="rId19" Type="http://schemas.openxmlformats.org/officeDocument/2006/relationships/image" Target="../media/image9.tmp"/><Relationship Id="rId4" Type="http://schemas.openxmlformats.org/officeDocument/2006/relationships/tags" Target="../tags/tag95.xml"/><Relationship Id="rId9" Type="http://schemas.openxmlformats.org/officeDocument/2006/relationships/tags" Target="../tags/tag100.xml"/><Relationship Id="rId14" Type="http://schemas.openxmlformats.org/officeDocument/2006/relationships/tags" Target="../tags/tag105.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8" Type="http://schemas.openxmlformats.org/officeDocument/2006/relationships/tags" Target="../tags/tag116.xml"/><Relationship Id="rId3" Type="http://schemas.openxmlformats.org/officeDocument/2006/relationships/tags" Target="../tags/tag111.xml"/><Relationship Id="rId7" Type="http://schemas.openxmlformats.org/officeDocument/2006/relationships/tags" Target="../tags/tag115.xml"/><Relationship Id="rId12" Type="http://schemas.openxmlformats.org/officeDocument/2006/relationships/image" Target="../media/image9.tmp"/><Relationship Id="rId2" Type="http://schemas.openxmlformats.org/officeDocument/2006/relationships/tags" Target="../tags/tag110.xml"/><Relationship Id="rId1" Type="http://schemas.openxmlformats.org/officeDocument/2006/relationships/tags" Target="../tags/tag109.xml"/><Relationship Id="rId6" Type="http://schemas.openxmlformats.org/officeDocument/2006/relationships/tags" Target="../tags/tag114.xml"/><Relationship Id="rId11" Type="http://schemas.openxmlformats.org/officeDocument/2006/relationships/slideLayout" Target="../slideLayouts/slideLayout7.xml"/><Relationship Id="rId5" Type="http://schemas.openxmlformats.org/officeDocument/2006/relationships/tags" Target="../tags/tag113.xml"/><Relationship Id="rId10" Type="http://schemas.openxmlformats.org/officeDocument/2006/relationships/tags" Target="../tags/tag118.xml"/><Relationship Id="rId4" Type="http://schemas.openxmlformats.org/officeDocument/2006/relationships/tags" Target="../tags/tag112.xml"/><Relationship Id="rId9" Type="http://schemas.openxmlformats.org/officeDocument/2006/relationships/tags" Target="../tags/tag11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slideLayout" Target="../slideLayouts/slideLayout7.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image" Target="../media/image9.tmp"/><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dirty="0"/>
              <a:t>EE113 PN Junctions Formation</a:t>
            </a:r>
          </a:p>
        </p:txBody>
      </p:sp>
      <p:sp>
        <p:nvSpPr>
          <p:cNvPr id="3" name="Subtitle 2"/>
          <p:cNvSpPr>
            <a:spLocks noGrp="1"/>
          </p:cNvSpPr>
          <p:nvPr>
            <p:ph type="subTitle" idx="1"/>
          </p:nvPr>
        </p:nvSpPr>
        <p:spPr/>
        <p:txBody>
          <a:bodyPr>
            <a:normAutofit/>
          </a:bodyPr>
          <a:lstStyle/>
          <a:p>
            <a:r>
              <a:rPr lang="en-IE" sz="4000" dirty="0" err="1"/>
              <a:t>Jinling</a:t>
            </a:r>
            <a:r>
              <a:rPr lang="en-IE" sz="4000" dirty="0"/>
              <a:t> Yu</a:t>
            </a:r>
          </a:p>
        </p:txBody>
      </p:sp>
    </p:spTree>
    <p:extLst>
      <p:ext uri="{BB962C8B-B14F-4D97-AF65-F5344CB8AC3E}">
        <p14:creationId xmlns:p14="http://schemas.microsoft.com/office/powerpoint/2010/main" val="93639636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CB1DAC1F-9A86-49D7-8C26-09317EC8115E}"/>
              </a:ext>
            </a:extLst>
          </p:cNvPr>
          <p:cNvSpPr txBox="1"/>
          <p:nvPr/>
        </p:nvSpPr>
        <p:spPr>
          <a:xfrm>
            <a:off x="952501" y="582067"/>
            <a:ext cx="10172699" cy="5262979"/>
          </a:xfrm>
          <a:prstGeom prst="rect">
            <a:avLst/>
          </a:prstGeom>
          <a:noFill/>
        </p:spPr>
        <p:txBody>
          <a:bodyPr wrap="square" rtlCol="0">
            <a:spAutoFit/>
          </a:bodyPr>
          <a:lstStyle/>
          <a:p>
            <a:pPr marL="514350" indent="-514350">
              <a:buAutoNum type="arabicParenBoth"/>
            </a:pPr>
            <a:r>
              <a:rPr lang="en-US" altLang="zh-CN" sz="2800" dirty="0">
                <a:effectLst/>
                <a:latin typeface="Times New Roman" panose="02020603050405020304" pitchFamily="18" charset="0"/>
                <a:ea typeface="等线" panose="02010600030101010101" pitchFamily="2" charset="-122"/>
              </a:rPr>
              <a:t>A depletion layer is formed when a P and N material come into physical contact with each other. The electron and hole charge carriers recombine with each other </a:t>
            </a:r>
            <a:r>
              <a:rPr lang="en-US" altLang="zh-CN" sz="2800" dirty="0">
                <a:solidFill>
                  <a:srgbClr val="FF0000"/>
                </a:solidFill>
                <a:effectLst/>
                <a:latin typeface="Times New Roman" panose="02020603050405020304" pitchFamily="18" charset="0"/>
                <a:ea typeface="等线" panose="02010600030101010101" pitchFamily="2" charset="-122"/>
              </a:rPr>
              <a:t>as they diffuse </a:t>
            </a:r>
            <a:r>
              <a:rPr lang="en-US" altLang="zh-CN" sz="2800" dirty="0">
                <a:effectLst/>
                <a:latin typeface="Times New Roman" panose="02020603050405020304" pitchFamily="18" charset="0"/>
                <a:ea typeface="等线" panose="02010600030101010101" pitchFamily="2" charset="-122"/>
              </a:rPr>
              <a:t>from one side to the other thus removing free charge from that area, which is called depletion layer. </a:t>
            </a:r>
          </a:p>
          <a:p>
            <a:pPr marL="514350" indent="-514350">
              <a:buAutoNum type="arabicParenBoth"/>
            </a:pPr>
            <a:r>
              <a:rPr lang="en-US" altLang="zh-CN" sz="2800" dirty="0">
                <a:effectLst/>
                <a:latin typeface="Times New Roman" panose="02020603050405020304" pitchFamily="18" charset="0"/>
                <a:ea typeface="等线" panose="02010600030101010101" pitchFamily="2" charset="-122"/>
              </a:rPr>
              <a:t>At the same time, in the depletion layer, the positive charged ions in the n-type region and the negative charged ions in the p-type region generate </a:t>
            </a:r>
            <a:r>
              <a:rPr lang="en-US" altLang="zh-CN" sz="2800" dirty="0">
                <a:solidFill>
                  <a:srgbClr val="FF0000"/>
                </a:solidFill>
                <a:effectLst/>
                <a:latin typeface="Times New Roman" panose="02020603050405020304" pitchFamily="18" charset="0"/>
                <a:ea typeface="等线" panose="02010600030101010101" pitchFamily="2" charset="-122"/>
              </a:rPr>
              <a:t>a built-in electric field</a:t>
            </a:r>
            <a:r>
              <a:rPr lang="en-US" altLang="zh-CN" sz="2800" dirty="0">
                <a:effectLst/>
                <a:latin typeface="Times New Roman" panose="02020603050405020304" pitchFamily="18" charset="0"/>
                <a:ea typeface="等线" panose="02010600030101010101" pitchFamily="2" charset="-122"/>
              </a:rPr>
              <a:t>, which will </a:t>
            </a:r>
            <a:r>
              <a:rPr lang="en-US" altLang="zh-CN" sz="2800" dirty="0">
                <a:solidFill>
                  <a:srgbClr val="FF0000"/>
                </a:solidFill>
                <a:effectLst/>
                <a:latin typeface="Times New Roman" panose="02020603050405020304" pitchFamily="18" charset="0"/>
                <a:ea typeface="等线" panose="02010600030101010101" pitchFamily="2" charset="-122"/>
              </a:rPr>
              <a:t>induce a drift current </a:t>
            </a:r>
            <a:r>
              <a:rPr lang="en-US" altLang="zh-CN" sz="2800" dirty="0">
                <a:effectLst/>
                <a:latin typeface="Times New Roman" panose="02020603050405020304" pitchFamily="18" charset="0"/>
                <a:ea typeface="等线" panose="02010600030101010101" pitchFamily="2" charset="-122"/>
              </a:rPr>
              <a:t>flowing from n-type region to the p-type region.</a:t>
            </a:r>
          </a:p>
          <a:p>
            <a:pPr marL="514350" indent="-514350">
              <a:buAutoNum type="arabicParenBoth"/>
            </a:pPr>
            <a:r>
              <a:rPr lang="en-US" altLang="zh-CN" sz="2800" dirty="0">
                <a:effectLst/>
                <a:latin typeface="Times New Roman" panose="02020603050405020304" pitchFamily="18" charset="0"/>
                <a:ea typeface="等线" panose="02010600030101010101" pitchFamily="2" charset="-122"/>
              </a:rPr>
              <a:t>The drift current will suppress the diffusion current. </a:t>
            </a:r>
            <a:r>
              <a:rPr lang="en-US" altLang="zh-CN" sz="2800" dirty="0">
                <a:solidFill>
                  <a:srgbClr val="FF0000"/>
                </a:solidFill>
                <a:effectLst/>
                <a:latin typeface="Times New Roman" panose="02020603050405020304" pitchFamily="18" charset="0"/>
                <a:ea typeface="等线" panose="02010600030101010101" pitchFamily="2" charset="-122"/>
              </a:rPr>
              <a:t>When the two currents are equal, a dynamic equilibrium is achieved</a:t>
            </a:r>
            <a:r>
              <a:rPr lang="en-US" altLang="zh-CN" sz="2800" dirty="0">
                <a:effectLst/>
                <a:latin typeface="Times New Roman" panose="02020603050405020304" pitchFamily="18" charset="0"/>
                <a:ea typeface="等线" panose="02010600030101010101" pitchFamily="2" charset="-122"/>
              </a:rPr>
              <a:t>, and a stable depletion layer is formed. </a:t>
            </a:r>
            <a:endParaRPr lang="zh-CN" altLang="en-US" sz="2800" dirty="0"/>
          </a:p>
        </p:txBody>
      </p:sp>
    </p:spTree>
    <p:extLst>
      <p:ext uri="{BB962C8B-B14F-4D97-AF65-F5344CB8AC3E}">
        <p14:creationId xmlns:p14="http://schemas.microsoft.com/office/powerpoint/2010/main" val="2342771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Depletion region - image</a:t>
            </a: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3230245" y="1321357"/>
            <a:ext cx="6932930" cy="3456065"/>
          </a:xfrm>
          <a:prstGeom prst="rect">
            <a:avLst/>
          </a:prstGeom>
          <a:noFill/>
          <a:ln>
            <a:noFill/>
          </a:ln>
        </p:spPr>
      </p:pic>
      <p:sp>
        <p:nvSpPr>
          <p:cNvPr id="5" name="TextBox 4"/>
          <p:cNvSpPr txBox="1"/>
          <p:nvPr/>
        </p:nvSpPr>
        <p:spPr>
          <a:xfrm>
            <a:off x="460848" y="4890312"/>
            <a:ext cx="9256573" cy="830997"/>
          </a:xfrm>
          <a:prstGeom prst="rect">
            <a:avLst/>
          </a:prstGeom>
          <a:noFill/>
        </p:spPr>
        <p:txBody>
          <a:bodyPr wrap="none" rtlCol="0">
            <a:spAutoFit/>
          </a:bodyPr>
          <a:lstStyle/>
          <a:p>
            <a:r>
              <a:rPr lang="en-IE" sz="2400" dirty="0"/>
              <a:t>In this particular example we have what is called a </a:t>
            </a:r>
            <a:r>
              <a:rPr lang="en-IE" sz="2400" dirty="0">
                <a:solidFill>
                  <a:srgbClr val="FF0000"/>
                </a:solidFill>
              </a:rPr>
              <a:t>symmetrical junction</a:t>
            </a:r>
            <a:r>
              <a:rPr lang="en-IE" sz="2400" dirty="0"/>
              <a:t>, </a:t>
            </a:r>
          </a:p>
          <a:p>
            <a:r>
              <a:rPr lang="en-IE" sz="2400" dirty="0"/>
              <a:t>that is the amount of dopant in each side is the same.</a:t>
            </a:r>
          </a:p>
        </p:txBody>
      </p:sp>
      <p:sp>
        <p:nvSpPr>
          <p:cNvPr id="6" name="TextBox 5"/>
          <p:cNvSpPr txBox="1"/>
          <p:nvPr/>
        </p:nvSpPr>
        <p:spPr>
          <a:xfrm>
            <a:off x="512121" y="5834199"/>
            <a:ext cx="6567567" cy="523220"/>
          </a:xfrm>
          <a:prstGeom prst="rect">
            <a:avLst/>
          </a:prstGeom>
          <a:noFill/>
        </p:spPr>
        <p:txBody>
          <a:bodyPr wrap="none" rtlCol="0">
            <a:spAutoFit/>
          </a:bodyPr>
          <a:lstStyle/>
          <a:p>
            <a:r>
              <a:rPr lang="en-IE" sz="2800" dirty="0"/>
              <a:t>The bit in the middle is the </a:t>
            </a:r>
            <a:r>
              <a:rPr lang="en-IE" sz="2800" dirty="0">
                <a:solidFill>
                  <a:srgbClr val="FF0000"/>
                </a:solidFill>
              </a:rPr>
              <a:t>depletion region</a:t>
            </a:r>
          </a:p>
        </p:txBody>
      </p:sp>
    </p:spTree>
    <p:extLst>
      <p:ext uri="{BB962C8B-B14F-4D97-AF65-F5344CB8AC3E}">
        <p14:creationId xmlns:p14="http://schemas.microsoft.com/office/powerpoint/2010/main" val="3076744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Depletion region - symmetrical</a:t>
            </a:r>
          </a:p>
        </p:txBody>
      </p:sp>
      <p:sp>
        <p:nvSpPr>
          <p:cNvPr id="3" name="Content Placeholder 2"/>
          <p:cNvSpPr>
            <a:spLocks noGrp="1"/>
          </p:cNvSpPr>
          <p:nvPr>
            <p:ph idx="1"/>
          </p:nvPr>
        </p:nvSpPr>
        <p:spPr/>
        <p:txBody>
          <a:bodyPr>
            <a:normAutofit lnSpcReduction="10000"/>
          </a:bodyPr>
          <a:lstStyle/>
          <a:p>
            <a:r>
              <a:rPr lang="en-IE" sz="3200" dirty="0"/>
              <a:t>What do </a:t>
            </a:r>
            <a:r>
              <a:rPr lang="en-US" altLang="zh-CN" sz="3200" dirty="0"/>
              <a:t>you </a:t>
            </a:r>
            <a:r>
              <a:rPr lang="en-IE" sz="3200" dirty="0"/>
              <a:t> think happens to the ability of current to flow in this scenario?</a:t>
            </a:r>
          </a:p>
          <a:p>
            <a:pPr lvl="1"/>
            <a:r>
              <a:rPr lang="en-IE" sz="2800" dirty="0"/>
              <a:t>We can see that there is a </a:t>
            </a:r>
            <a:r>
              <a:rPr lang="en-IE" sz="2800" dirty="0">
                <a:solidFill>
                  <a:srgbClr val="FF0000"/>
                </a:solidFill>
              </a:rPr>
              <a:t>build-up of positive charges in the n-type side and of negative charges for the positive side</a:t>
            </a:r>
            <a:r>
              <a:rPr lang="en-IE" sz="2800" dirty="0"/>
              <a:t>.</a:t>
            </a:r>
          </a:p>
          <a:p>
            <a:pPr lvl="1"/>
            <a:r>
              <a:rPr lang="en-IE" sz="2800" dirty="0"/>
              <a:t>This </a:t>
            </a:r>
            <a:r>
              <a:rPr lang="en-IE" sz="2800" dirty="0">
                <a:solidFill>
                  <a:srgbClr val="FF0000"/>
                </a:solidFill>
              </a:rPr>
              <a:t>repels</a:t>
            </a:r>
            <a:r>
              <a:rPr lang="en-IE" sz="2800" dirty="0"/>
              <a:t> any electrons that are coming over and the same for the holes.</a:t>
            </a:r>
          </a:p>
          <a:p>
            <a:pPr lvl="1"/>
            <a:r>
              <a:rPr lang="en-IE" sz="2800" dirty="0"/>
              <a:t>So in </a:t>
            </a:r>
            <a:r>
              <a:rPr lang="en-IE" sz="2800" dirty="0">
                <a:solidFill>
                  <a:srgbClr val="FF0000"/>
                </a:solidFill>
              </a:rPr>
              <a:t>an equilibrium state</a:t>
            </a:r>
            <a:r>
              <a:rPr lang="en-IE" sz="2800" dirty="0"/>
              <a:t> there is no </a:t>
            </a:r>
            <a:r>
              <a:rPr lang="en-US" altLang="zh-CN" sz="2800" dirty="0"/>
              <a:t>net</a:t>
            </a:r>
            <a:r>
              <a:rPr lang="en-IE" sz="2800" dirty="0"/>
              <a:t> </a:t>
            </a:r>
            <a:r>
              <a:rPr lang="en-US" altLang="zh-CN" sz="2800" dirty="0"/>
              <a:t>current</a:t>
            </a:r>
            <a:r>
              <a:rPr lang="en-IE" sz="2800" dirty="0"/>
              <a:t>.</a:t>
            </a:r>
          </a:p>
          <a:p>
            <a:r>
              <a:rPr lang="en-IE" sz="3200" dirty="0"/>
              <a:t>It does have another effect that we will discuss in a little bit.</a:t>
            </a:r>
          </a:p>
          <a:p>
            <a:r>
              <a:rPr lang="en-IE" sz="3200" dirty="0"/>
              <a:t> but first, what happens when the dopant levels are not the same?</a:t>
            </a:r>
          </a:p>
          <a:p>
            <a:endParaRPr lang="en-IE" dirty="0"/>
          </a:p>
        </p:txBody>
      </p:sp>
    </p:spTree>
    <p:extLst>
      <p:ext uri="{BB962C8B-B14F-4D97-AF65-F5344CB8AC3E}">
        <p14:creationId xmlns:p14="http://schemas.microsoft.com/office/powerpoint/2010/main" val="2591465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Depletion region - asymmetrical</a:t>
            </a:r>
          </a:p>
        </p:txBody>
      </p:sp>
      <p:sp>
        <p:nvSpPr>
          <p:cNvPr id="5" name="TextBox 4"/>
          <p:cNvSpPr txBox="1"/>
          <p:nvPr/>
        </p:nvSpPr>
        <p:spPr>
          <a:xfrm>
            <a:off x="315468" y="4901993"/>
            <a:ext cx="10790682" cy="1200329"/>
          </a:xfrm>
          <a:prstGeom prst="rect">
            <a:avLst/>
          </a:prstGeom>
          <a:noFill/>
        </p:spPr>
        <p:txBody>
          <a:bodyPr wrap="square" rtlCol="0">
            <a:spAutoFit/>
          </a:bodyPr>
          <a:lstStyle/>
          <a:p>
            <a:r>
              <a:rPr lang="en-IE" sz="2400" dirty="0"/>
              <a:t>This is a much more interesting setup, where there is more dopant in one side than the other. The depletion region is still formed </a:t>
            </a:r>
            <a:r>
              <a:rPr lang="en-US" altLang="zh-CN" sz="2400" dirty="0"/>
              <a:t>but</a:t>
            </a:r>
            <a:r>
              <a:rPr lang="en-IE" sz="2400" dirty="0"/>
              <a:t> it moves further into one side than the other. </a:t>
            </a:r>
          </a:p>
        </p:txBody>
      </p:sp>
      <p:sp>
        <p:nvSpPr>
          <p:cNvPr id="6" name="TextBox 5"/>
          <p:cNvSpPr txBox="1"/>
          <p:nvPr/>
        </p:nvSpPr>
        <p:spPr>
          <a:xfrm>
            <a:off x="315468" y="6326146"/>
            <a:ext cx="10961975" cy="400110"/>
          </a:xfrm>
          <a:prstGeom prst="rect">
            <a:avLst/>
          </a:prstGeom>
          <a:noFill/>
        </p:spPr>
        <p:txBody>
          <a:bodyPr wrap="none" rtlCol="0">
            <a:spAutoFit/>
          </a:bodyPr>
          <a:lstStyle/>
          <a:p>
            <a:r>
              <a:rPr lang="en-IE" sz="2000" dirty="0"/>
              <a:t>There is still no </a:t>
            </a:r>
            <a:r>
              <a:rPr lang="en-IE" sz="2000" dirty="0">
                <a:solidFill>
                  <a:srgbClr val="FF0000"/>
                </a:solidFill>
              </a:rPr>
              <a:t>net</a:t>
            </a:r>
            <a:r>
              <a:rPr lang="en-IE" sz="2000" dirty="0"/>
              <a:t> current flow at equilibrium but it creates something called the </a:t>
            </a:r>
            <a:r>
              <a:rPr lang="en-IE" sz="2000" dirty="0">
                <a:solidFill>
                  <a:srgbClr val="FF0000"/>
                </a:solidFill>
              </a:rPr>
              <a:t>Contact Potential, </a:t>
            </a:r>
            <a:r>
              <a:rPr lang="en-IE" sz="2000" dirty="0"/>
              <a:t>V</a:t>
            </a:r>
            <a:r>
              <a:rPr lang="en-IE" sz="2000" baseline="-25000" dirty="0"/>
              <a:t>0</a:t>
            </a:r>
            <a:r>
              <a:rPr lang="en-IE" sz="2000" dirty="0"/>
              <a:t>.</a:t>
            </a:r>
          </a:p>
        </p:txBody>
      </p:sp>
      <p:pic>
        <p:nvPicPr>
          <p:cNvPr id="9" name="图片 8">
            <a:extLst>
              <a:ext uri="{FF2B5EF4-FFF2-40B4-BE49-F238E27FC236}">
                <a16:creationId xmlns:a16="http://schemas.microsoft.com/office/drawing/2014/main" id="{E936DCAD-F531-493E-92B5-DFFAB69F0909}"/>
              </a:ext>
            </a:extLst>
          </p:cNvPr>
          <p:cNvPicPr>
            <a:picLocks noChangeAspect="1"/>
          </p:cNvPicPr>
          <p:nvPr/>
        </p:nvPicPr>
        <p:blipFill>
          <a:blip r:embed="rId2"/>
          <a:stretch>
            <a:fillRect/>
          </a:stretch>
        </p:blipFill>
        <p:spPr>
          <a:xfrm>
            <a:off x="1900237" y="1734240"/>
            <a:ext cx="7953375" cy="3124200"/>
          </a:xfrm>
          <a:prstGeom prst="rect">
            <a:avLst/>
          </a:prstGeom>
        </p:spPr>
      </p:pic>
    </p:spTree>
    <p:extLst>
      <p:ext uri="{BB962C8B-B14F-4D97-AF65-F5344CB8AC3E}">
        <p14:creationId xmlns:p14="http://schemas.microsoft.com/office/powerpoint/2010/main" val="32726854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Contact Potential, V</a:t>
            </a:r>
            <a:r>
              <a:rPr lang="en-IE" baseline="-25000" dirty="0"/>
              <a:t>0</a:t>
            </a:r>
          </a:p>
        </p:txBody>
      </p:sp>
      <p:sp>
        <p:nvSpPr>
          <p:cNvPr id="3" name="Content Placeholder 2"/>
          <p:cNvSpPr>
            <a:spLocks noGrp="1"/>
          </p:cNvSpPr>
          <p:nvPr>
            <p:ph idx="1"/>
          </p:nvPr>
        </p:nvSpPr>
        <p:spPr/>
        <p:txBody>
          <a:bodyPr/>
          <a:lstStyle/>
          <a:p>
            <a:r>
              <a:rPr lang="en-US" altLang="zh-CN" dirty="0"/>
              <a:t>T</a:t>
            </a:r>
            <a:r>
              <a:rPr lang="en-IE" dirty="0"/>
              <a:t>his is the amount of energy that has to be supplied </a:t>
            </a:r>
            <a:r>
              <a:rPr lang="en-IE" dirty="0">
                <a:solidFill>
                  <a:srgbClr val="FF0000"/>
                </a:solidFill>
              </a:rPr>
              <a:t>to reduce the size of the depletion region so that current can flow easily.</a:t>
            </a:r>
          </a:p>
          <a:p>
            <a:r>
              <a:rPr lang="en-IE" dirty="0"/>
              <a:t>This is what can be controlled by the level of </a:t>
            </a:r>
            <a:r>
              <a:rPr lang="en-IE" dirty="0">
                <a:solidFill>
                  <a:srgbClr val="FF0000"/>
                </a:solidFill>
              </a:rPr>
              <a:t>doping</a:t>
            </a:r>
            <a:r>
              <a:rPr lang="en-IE" dirty="0"/>
              <a:t> and the </a:t>
            </a:r>
            <a:r>
              <a:rPr lang="en-IE" dirty="0">
                <a:solidFill>
                  <a:srgbClr val="FF0000"/>
                </a:solidFill>
              </a:rPr>
              <a:t>base material</a:t>
            </a:r>
            <a:r>
              <a:rPr lang="en-IE" dirty="0"/>
              <a:t> chosen.</a:t>
            </a:r>
          </a:p>
          <a:p>
            <a:r>
              <a:rPr lang="en-IE" dirty="0"/>
              <a:t>The typical diode that you will use in the lab, IN7001, needs about 0.6 V to </a:t>
            </a:r>
            <a:r>
              <a:rPr lang="en-IE" dirty="0">
                <a:solidFill>
                  <a:srgbClr val="FF0000"/>
                </a:solidFill>
              </a:rPr>
              <a:t>‘turn’ on</a:t>
            </a:r>
            <a:r>
              <a:rPr lang="en-IE" dirty="0"/>
              <a:t>. We will look at the characteristics of a diode in a while.</a:t>
            </a:r>
          </a:p>
          <a:p>
            <a:r>
              <a:rPr lang="en-IE" dirty="0"/>
              <a:t>Now a more detailed explanation of contact potential.</a:t>
            </a:r>
          </a:p>
          <a:p>
            <a:endParaRPr lang="en-IE" dirty="0"/>
          </a:p>
        </p:txBody>
      </p:sp>
    </p:spTree>
    <p:extLst>
      <p:ext uri="{BB962C8B-B14F-4D97-AF65-F5344CB8AC3E}">
        <p14:creationId xmlns:p14="http://schemas.microsoft.com/office/powerpoint/2010/main" val="257272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Contact Potential, V</a:t>
            </a:r>
            <a:r>
              <a:rPr lang="en-IE" baseline="-25000" dirty="0"/>
              <a:t>0</a:t>
            </a:r>
            <a:r>
              <a:rPr lang="en-IE" dirty="0"/>
              <a:t>, - energy bands.</a:t>
            </a:r>
          </a:p>
        </p:txBody>
      </p:sp>
      <p:pic>
        <p:nvPicPr>
          <p:cNvPr id="4" name="Picture 3"/>
          <p:cNvPicPr/>
          <p:nvPr/>
        </p:nvPicPr>
        <p:blipFill>
          <a:blip r:embed="rId2"/>
          <a:stretch>
            <a:fillRect/>
          </a:stretch>
        </p:blipFill>
        <p:spPr>
          <a:xfrm>
            <a:off x="177163" y="1806215"/>
            <a:ext cx="4924425" cy="3846830"/>
          </a:xfrm>
          <a:prstGeom prst="rect">
            <a:avLst/>
          </a:prstGeom>
        </p:spPr>
      </p:pic>
      <p:sp>
        <p:nvSpPr>
          <p:cNvPr id="5" name="TextBox 4"/>
          <p:cNvSpPr txBox="1"/>
          <p:nvPr/>
        </p:nvSpPr>
        <p:spPr>
          <a:xfrm>
            <a:off x="5244162" y="1395413"/>
            <a:ext cx="7019999" cy="2215991"/>
          </a:xfrm>
          <a:prstGeom prst="rect">
            <a:avLst/>
          </a:prstGeom>
          <a:noFill/>
        </p:spPr>
        <p:txBody>
          <a:bodyPr wrap="none" rtlCol="0">
            <a:spAutoFit/>
          </a:bodyPr>
          <a:lstStyle/>
          <a:p>
            <a:r>
              <a:rPr lang="en-IE" dirty="0"/>
              <a:t>A little complicated this picture.</a:t>
            </a:r>
          </a:p>
          <a:p>
            <a:r>
              <a:rPr lang="en-IE" sz="2000" dirty="0"/>
              <a:t>The top half shows how the energy levels stack up for the P and N</a:t>
            </a:r>
          </a:p>
          <a:p>
            <a:r>
              <a:rPr lang="en-IE" sz="2000" dirty="0"/>
              <a:t>doped silicon.</a:t>
            </a:r>
          </a:p>
          <a:p>
            <a:r>
              <a:rPr lang="en-IE" sz="2000" dirty="0"/>
              <a:t>The Fermi energy, E</a:t>
            </a:r>
            <a:r>
              <a:rPr lang="en-IE" sz="2000" baseline="-25000" dirty="0"/>
              <a:t>F</a:t>
            </a:r>
            <a:r>
              <a:rPr lang="en-IE" sz="2000" dirty="0"/>
              <a:t>, has moved due to the doping.</a:t>
            </a:r>
          </a:p>
          <a:p>
            <a:r>
              <a:rPr lang="en-IE" sz="2000" dirty="0"/>
              <a:t>W, is the width of the depletion region, which is dependant </a:t>
            </a:r>
          </a:p>
          <a:p>
            <a:r>
              <a:rPr lang="en-IE" sz="2000" dirty="0"/>
              <a:t>on the level of doping.</a:t>
            </a:r>
          </a:p>
          <a:p>
            <a:r>
              <a:rPr lang="en-IE" sz="2000" dirty="0">
                <a:solidFill>
                  <a:srgbClr val="FF0000"/>
                </a:solidFill>
              </a:rPr>
              <a:t>Clearly the Fermi level are NOT aligned.</a:t>
            </a:r>
            <a:endParaRPr lang="en-IE" dirty="0">
              <a:solidFill>
                <a:srgbClr val="FF0000"/>
              </a:solidFill>
            </a:endParaRPr>
          </a:p>
        </p:txBody>
      </p:sp>
      <p:sp>
        <p:nvSpPr>
          <p:cNvPr id="6" name="TextBox 5"/>
          <p:cNvSpPr txBox="1"/>
          <p:nvPr/>
        </p:nvSpPr>
        <p:spPr>
          <a:xfrm>
            <a:off x="5244162" y="4180027"/>
            <a:ext cx="6500163" cy="1323439"/>
          </a:xfrm>
          <a:prstGeom prst="rect">
            <a:avLst/>
          </a:prstGeom>
          <a:noFill/>
        </p:spPr>
        <p:txBody>
          <a:bodyPr wrap="square" rtlCol="0">
            <a:spAutoFit/>
          </a:bodyPr>
          <a:lstStyle/>
          <a:p>
            <a:r>
              <a:rPr lang="en-IE" sz="2000" dirty="0">
                <a:highlight>
                  <a:srgbClr val="FFFF00"/>
                </a:highlight>
              </a:rPr>
              <a:t>The contact potential, V</a:t>
            </a:r>
            <a:r>
              <a:rPr lang="en-IE" sz="2000" baseline="-25000" dirty="0">
                <a:highlight>
                  <a:srgbClr val="FFFF00"/>
                </a:highlight>
              </a:rPr>
              <a:t>0</a:t>
            </a:r>
            <a:r>
              <a:rPr lang="en-IE" sz="2000" dirty="0">
                <a:highlight>
                  <a:srgbClr val="FFFF00"/>
                </a:highlight>
              </a:rPr>
              <a:t>, </a:t>
            </a:r>
            <a:r>
              <a:rPr lang="en-US" altLang="zh-CN" sz="2000" dirty="0">
                <a:highlight>
                  <a:srgbClr val="FFFF00"/>
                </a:highlight>
              </a:rPr>
              <a:t>which </a:t>
            </a:r>
            <a:r>
              <a:rPr lang="en-IE" sz="2000" dirty="0">
                <a:highlight>
                  <a:srgbClr val="FFFF00"/>
                </a:highlight>
              </a:rPr>
              <a:t>is </a:t>
            </a:r>
            <a:r>
              <a:rPr lang="en-IE" sz="2000" dirty="0" err="1">
                <a:highlight>
                  <a:srgbClr val="FFFF00"/>
                </a:highlight>
              </a:rPr>
              <a:t>th</a:t>
            </a:r>
            <a:r>
              <a:rPr lang="en-US" altLang="zh-CN" sz="2000" dirty="0">
                <a:highlight>
                  <a:srgbClr val="FFFF00"/>
                </a:highlight>
              </a:rPr>
              <a:t>e </a:t>
            </a:r>
            <a:r>
              <a:rPr lang="en-IE" sz="2000" dirty="0">
                <a:highlight>
                  <a:srgbClr val="FFFF00"/>
                </a:highlight>
              </a:rPr>
              <a:t>difference between the Fermi levels, effectively allow</a:t>
            </a:r>
            <a:r>
              <a:rPr lang="en-US" sz="2000" dirty="0">
                <a:highlight>
                  <a:srgbClr val="FFFF00"/>
                </a:highlight>
              </a:rPr>
              <a:t>s</a:t>
            </a:r>
            <a:r>
              <a:rPr lang="zh-CN" altLang="en-US" sz="2000" dirty="0">
                <a:highlight>
                  <a:srgbClr val="FFFF00"/>
                </a:highlight>
              </a:rPr>
              <a:t> </a:t>
            </a:r>
            <a:r>
              <a:rPr lang="en-IE" sz="2000" dirty="0">
                <a:highlight>
                  <a:srgbClr val="FFFF00"/>
                </a:highlight>
              </a:rPr>
              <a:t>the conduction and valance bands to Bend, which in turn allows for the movement of charge.</a:t>
            </a:r>
          </a:p>
        </p:txBody>
      </p:sp>
      <p:sp>
        <p:nvSpPr>
          <p:cNvPr id="7" name="TextBox 6"/>
          <p:cNvSpPr txBox="1"/>
          <p:nvPr/>
        </p:nvSpPr>
        <p:spPr>
          <a:xfrm>
            <a:off x="5183200" y="5846544"/>
            <a:ext cx="6170600" cy="646331"/>
          </a:xfrm>
          <a:prstGeom prst="rect">
            <a:avLst/>
          </a:prstGeom>
          <a:noFill/>
        </p:spPr>
        <p:txBody>
          <a:bodyPr wrap="none" rtlCol="0">
            <a:spAutoFit/>
          </a:bodyPr>
          <a:lstStyle/>
          <a:p>
            <a:r>
              <a:rPr lang="en-IE" dirty="0"/>
              <a:t>Naturally it is actually a LOT more complicated than this, but this</a:t>
            </a:r>
          </a:p>
          <a:p>
            <a:r>
              <a:rPr lang="en-IE" dirty="0"/>
              <a:t>is fine for what we need.</a:t>
            </a:r>
          </a:p>
        </p:txBody>
      </p:sp>
    </p:spTree>
    <p:extLst>
      <p:ext uri="{BB962C8B-B14F-4D97-AF65-F5344CB8AC3E}">
        <p14:creationId xmlns:p14="http://schemas.microsoft.com/office/powerpoint/2010/main" val="29972857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Calculation of Contact Potential, V</a:t>
            </a:r>
            <a:r>
              <a:rPr lang="en-IE" baseline="-25000" dirty="0"/>
              <a:t>0</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530349"/>
                <a:ext cx="11410950" cy="5327651"/>
              </a:xfrm>
            </p:spPr>
            <p:txBody>
              <a:bodyPr>
                <a:normAutofit fontScale="92500" lnSpcReduction="20000"/>
              </a:bodyPr>
              <a:lstStyle/>
              <a:p>
                <a:pPr lvl="0"/>
                <a:r>
                  <a:rPr lang="en-IE" i="1" dirty="0"/>
                  <a:t>The following equations allow us to calculate V</a:t>
                </a:r>
                <a:r>
                  <a:rPr lang="en-IE" i="1" baseline="-25000" dirty="0"/>
                  <a:t>0</a:t>
                </a:r>
                <a:r>
                  <a:rPr lang="en-IE" i="1" dirty="0"/>
                  <a:t> in different ways.</a:t>
                </a:r>
              </a:p>
              <a:p>
                <a:pPr lvl="0"/>
                <a14:m>
                  <m:oMath xmlns:m="http://schemas.openxmlformats.org/officeDocument/2006/math">
                    <m:sSub>
                      <m:sSubPr>
                        <m:ctrlPr>
                          <a:rPr lang="en-IE" b="1" i="1">
                            <a:latin typeface="Cambria Math" panose="02040503050406030204" pitchFamily="18" charset="0"/>
                          </a:rPr>
                        </m:ctrlPr>
                      </m:sSubPr>
                      <m:e>
                        <m:r>
                          <a:rPr lang="en-IE" b="1" i="1">
                            <a:latin typeface="Cambria Math" panose="02040503050406030204" pitchFamily="18" charset="0"/>
                          </a:rPr>
                          <m:t>𝑽</m:t>
                        </m:r>
                      </m:e>
                      <m:sub>
                        <m:r>
                          <a:rPr lang="en-IE" b="1" i="1">
                            <a:latin typeface="Cambria Math" panose="02040503050406030204" pitchFamily="18" charset="0"/>
                          </a:rPr>
                          <m:t>𝟎</m:t>
                        </m:r>
                      </m:sub>
                    </m:sSub>
                    <m:r>
                      <a:rPr lang="en-IE" b="1" i="1">
                        <a:latin typeface="Cambria Math" panose="02040503050406030204" pitchFamily="18" charset="0"/>
                      </a:rPr>
                      <m:t>= </m:t>
                    </m:r>
                    <m:f>
                      <m:fPr>
                        <m:ctrlPr>
                          <a:rPr lang="en-IE" b="1" i="1">
                            <a:latin typeface="Cambria Math" panose="02040503050406030204" pitchFamily="18" charset="0"/>
                          </a:rPr>
                        </m:ctrlPr>
                      </m:fPr>
                      <m:num>
                        <m:r>
                          <a:rPr lang="en-IE" b="1" i="1">
                            <a:latin typeface="Cambria Math" panose="02040503050406030204" pitchFamily="18" charset="0"/>
                          </a:rPr>
                          <m:t>𝒌𝑻</m:t>
                        </m:r>
                      </m:num>
                      <m:den>
                        <m:r>
                          <a:rPr lang="en-IE" b="1" i="1">
                            <a:latin typeface="Cambria Math" panose="02040503050406030204" pitchFamily="18" charset="0"/>
                          </a:rPr>
                          <m:t>𝒒</m:t>
                        </m:r>
                      </m:den>
                    </m:f>
                    <m:r>
                      <a:rPr lang="en-IE" b="1" i="1">
                        <a:latin typeface="Cambria Math" panose="02040503050406030204" pitchFamily="18" charset="0"/>
                      </a:rPr>
                      <m:t>𝒍𝒏</m:t>
                    </m:r>
                    <m:r>
                      <a:rPr lang="en-IE" b="1" i="1">
                        <a:latin typeface="Cambria Math" panose="02040503050406030204" pitchFamily="18" charset="0"/>
                      </a:rPr>
                      <m:t>(</m:t>
                    </m:r>
                    <m:f>
                      <m:fPr>
                        <m:ctrlPr>
                          <a:rPr lang="en-IE" b="1" i="1">
                            <a:latin typeface="Cambria Math" panose="02040503050406030204" pitchFamily="18" charset="0"/>
                          </a:rPr>
                        </m:ctrlPr>
                      </m:fPr>
                      <m:num>
                        <m:sSub>
                          <m:sSubPr>
                            <m:ctrlPr>
                              <a:rPr lang="en-IE" b="1" i="1">
                                <a:latin typeface="Cambria Math" panose="02040503050406030204" pitchFamily="18" charset="0"/>
                              </a:rPr>
                            </m:ctrlPr>
                          </m:sSubPr>
                          <m:e>
                            <m:r>
                              <a:rPr lang="en-IE" b="1" i="1">
                                <a:latin typeface="Cambria Math" panose="02040503050406030204" pitchFamily="18" charset="0"/>
                              </a:rPr>
                              <m:t>𝒑</m:t>
                            </m:r>
                          </m:e>
                          <m:sub>
                            <m:r>
                              <a:rPr lang="en-IE" b="1" i="1">
                                <a:latin typeface="Cambria Math" panose="02040503050406030204" pitchFamily="18" charset="0"/>
                              </a:rPr>
                              <m:t>𝒑</m:t>
                            </m:r>
                          </m:sub>
                        </m:sSub>
                      </m:num>
                      <m:den>
                        <m:sSub>
                          <m:sSubPr>
                            <m:ctrlPr>
                              <a:rPr lang="en-IE" b="1" i="1">
                                <a:latin typeface="Cambria Math" panose="02040503050406030204" pitchFamily="18" charset="0"/>
                              </a:rPr>
                            </m:ctrlPr>
                          </m:sSubPr>
                          <m:e>
                            <m:r>
                              <a:rPr lang="en-IE" b="1" i="1">
                                <a:latin typeface="Cambria Math" panose="02040503050406030204" pitchFamily="18" charset="0"/>
                              </a:rPr>
                              <m:t>𝒑</m:t>
                            </m:r>
                          </m:e>
                          <m:sub>
                            <m:r>
                              <a:rPr lang="en-IE" b="1" i="1">
                                <a:latin typeface="Cambria Math" panose="02040503050406030204" pitchFamily="18" charset="0"/>
                              </a:rPr>
                              <m:t>𝒏</m:t>
                            </m:r>
                          </m:sub>
                        </m:sSub>
                      </m:den>
                    </m:f>
                    <m:r>
                      <a:rPr lang="en-IE" b="1" i="1">
                        <a:latin typeface="Cambria Math" panose="02040503050406030204" pitchFamily="18" charset="0"/>
                      </a:rPr>
                      <m:t>)</m:t>
                    </m:r>
                  </m:oMath>
                </a14:m>
                <a:r>
                  <a:rPr lang="en-IE" dirty="0"/>
                  <a:t>	-uses the concentration of holes and electrons in p-			                          type material</a:t>
                </a:r>
              </a:p>
              <a:p>
                <a:pPr marL="0" indent="0">
                  <a:buNone/>
                </a:pPr>
                <a:r>
                  <a:rPr lang="en-IE" dirty="0">
                    <a:solidFill>
                      <a:srgbClr val="FF0000"/>
                    </a:solidFill>
                  </a:rPr>
                  <a:t>P</a:t>
                </a:r>
                <a:r>
                  <a:rPr lang="en-IE" baseline="-25000" dirty="0">
                    <a:solidFill>
                      <a:srgbClr val="FF0000"/>
                    </a:solidFill>
                  </a:rPr>
                  <a:t>p</a:t>
                </a:r>
                <a:r>
                  <a:rPr lang="en-IE" dirty="0">
                    <a:solidFill>
                      <a:srgbClr val="FF0000"/>
                    </a:solidFill>
                  </a:rPr>
                  <a:t> is the concentration of holes in the p-type </a:t>
                </a:r>
                <a:r>
                  <a:rPr lang="en-IE" altLang="zh-CN" dirty="0">
                    <a:solidFill>
                      <a:srgbClr val="FF0000"/>
                    </a:solidFill>
                  </a:rPr>
                  <a:t>semiconductor </a:t>
                </a:r>
                <a:r>
                  <a:rPr lang="en-IE" dirty="0">
                    <a:solidFill>
                      <a:srgbClr val="FF0000"/>
                    </a:solidFill>
                  </a:rPr>
                  <a:t>;</a:t>
                </a:r>
              </a:p>
              <a:p>
                <a:pPr marL="0" indent="0">
                  <a:buNone/>
                </a:pPr>
                <a:r>
                  <a:rPr lang="en-IE" dirty="0" err="1">
                    <a:solidFill>
                      <a:srgbClr val="FF0000"/>
                    </a:solidFill>
                  </a:rPr>
                  <a:t>P</a:t>
                </a:r>
                <a:r>
                  <a:rPr lang="en-IE" baseline="-25000" dirty="0" err="1">
                    <a:solidFill>
                      <a:srgbClr val="FF0000"/>
                    </a:solidFill>
                  </a:rPr>
                  <a:t>n</a:t>
                </a:r>
                <a:r>
                  <a:rPr lang="en-IE" dirty="0">
                    <a:solidFill>
                      <a:srgbClr val="FF0000"/>
                    </a:solidFill>
                  </a:rPr>
                  <a:t> is the concentration of holes in the n-type </a:t>
                </a:r>
                <a:r>
                  <a:rPr lang="en-IE" altLang="zh-CN" dirty="0">
                    <a:solidFill>
                      <a:srgbClr val="FF0000"/>
                    </a:solidFill>
                  </a:rPr>
                  <a:t>semiconductor </a:t>
                </a:r>
                <a:r>
                  <a:rPr lang="en-IE" dirty="0">
                    <a:solidFill>
                      <a:srgbClr val="FF0000"/>
                    </a:solidFill>
                  </a:rPr>
                  <a:t>; </a:t>
                </a:r>
              </a:p>
              <a:p>
                <a:pPr lvl="0"/>
                <a14:m>
                  <m:oMath xmlns:m="http://schemas.openxmlformats.org/officeDocument/2006/math">
                    <m:sSub>
                      <m:sSubPr>
                        <m:ctrlPr>
                          <a:rPr lang="en-IE" b="1" i="1">
                            <a:latin typeface="Cambria Math" panose="02040503050406030204" pitchFamily="18" charset="0"/>
                          </a:rPr>
                        </m:ctrlPr>
                      </m:sSubPr>
                      <m:e>
                        <m:r>
                          <a:rPr lang="en-IE" b="1" i="1">
                            <a:latin typeface="Cambria Math" panose="02040503050406030204" pitchFamily="18" charset="0"/>
                          </a:rPr>
                          <m:t>𝑽</m:t>
                        </m:r>
                      </m:e>
                      <m:sub>
                        <m:r>
                          <a:rPr lang="en-IE" b="1" i="1">
                            <a:latin typeface="Cambria Math" panose="02040503050406030204" pitchFamily="18" charset="0"/>
                          </a:rPr>
                          <m:t>𝟎</m:t>
                        </m:r>
                      </m:sub>
                    </m:sSub>
                    <m:r>
                      <a:rPr lang="en-IE" b="1" i="1">
                        <a:latin typeface="Cambria Math" panose="02040503050406030204" pitchFamily="18" charset="0"/>
                      </a:rPr>
                      <m:t>= </m:t>
                    </m:r>
                    <m:f>
                      <m:fPr>
                        <m:ctrlPr>
                          <a:rPr lang="en-IE" b="1" i="1">
                            <a:latin typeface="Cambria Math" panose="02040503050406030204" pitchFamily="18" charset="0"/>
                          </a:rPr>
                        </m:ctrlPr>
                      </m:fPr>
                      <m:num>
                        <m:r>
                          <a:rPr lang="en-IE" b="1" i="1">
                            <a:latin typeface="Cambria Math" panose="02040503050406030204" pitchFamily="18" charset="0"/>
                          </a:rPr>
                          <m:t>𝒌𝑻</m:t>
                        </m:r>
                      </m:num>
                      <m:den>
                        <m:r>
                          <a:rPr lang="en-IE" b="1" i="1">
                            <a:latin typeface="Cambria Math" panose="02040503050406030204" pitchFamily="18" charset="0"/>
                          </a:rPr>
                          <m:t>𝒒</m:t>
                        </m:r>
                      </m:den>
                    </m:f>
                    <m:r>
                      <a:rPr lang="en-IE" b="1" i="1">
                        <a:latin typeface="Cambria Math" panose="02040503050406030204" pitchFamily="18" charset="0"/>
                      </a:rPr>
                      <m:t>𝒍𝒏</m:t>
                    </m:r>
                    <m:r>
                      <a:rPr lang="en-IE" b="1" i="1">
                        <a:latin typeface="Cambria Math" panose="02040503050406030204" pitchFamily="18" charset="0"/>
                      </a:rPr>
                      <m:t>(</m:t>
                    </m:r>
                    <m:f>
                      <m:fPr>
                        <m:ctrlPr>
                          <a:rPr lang="en-IE" b="1" i="1">
                            <a:latin typeface="Cambria Math" panose="02040503050406030204" pitchFamily="18" charset="0"/>
                          </a:rPr>
                        </m:ctrlPr>
                      </m:fPr>
                      <m:num>
                        <m:sSub>
                          <m:sSubPr>
                            <m:ctrlPr>
                              <a:rPr lang="en-IE" b="1" i="1">
                                <a:latin typeface="Cambria Math" panose="02040503050406030204" pitchFamily="18" charset="0"/>
                              </a:rPr>
                            </m:ctrlPr>
                          </m:sSubPr>
                          <m:e>
                            <m:r>
                              <a:rPr lang="en-IE" b="1" i="1">
                                <a:latin typeface="Cambria Math" panose="02040503050406030204" pitchFamily="18" charset="0"/>
                              </a:rPr>
                              <m:t>𝑵</m:t>
                            </m:r>
                          </m:e>
                          <m:sub>
                            <m:r>
                              <a:rPr lang="en-IE" b="1" i="1">
                                <a:latin typeface="Cambria Math" panose="02040503050406030204" pitchFamily="18" charset="0"/>
                              </a:rPr>
                              <m:t>𝒂</m:t>
                            </m:r>
                            <m:r>
                              <a:rPr lang="en-IE" b="1" i="1">
                                <a:latin typeface="Cambria Math" panose="02040503050406030204" pitchFamily="18" charset="0"/>
                              </a:rPr>
                              <m:t>(</m:t>
                            </m:r>
                            <m:r>
                              <a:rPr lang="en-IE" b="1" i="1">
                                <a:latin typeface="Cambria Math" panose="02040503050406030204" pitchFamily="18" charset="0"/>
                              </a:rPr>
                              <m:t>𝒑</m:t>
                            </m:r>
                            <m:r>
                              <a:rPr lang="en-IE" b="1" i="1">
                                <a:latin typeface="Cambria Math" panose="02040503050406030204" pitchFamily="18" charset="0"/>
                              </a:rPr>
                              <m:t>)</m:t>
                            </m:r>
                          </m:sub>
                        </m:sSub>
                        <m:sSub>
                          <m:sSubPr>
                            <m:ctrlPr>
                              <a:rPr lang="en-IE" b="1" i="1">
                                <a:latin typeface="Cambria Math" panose="02040503050406030204" pitchFamily="18" charset="0"/>
                              </a:rPr>
                            </m:ctrlPr>
                          </m:sSubPr>
                          <m:e>
                            <m:r>
                              <a:rPr lang="en-IE" b="1" i="1">
                                <a:latin typeface="Cambria Math" panose="02040503050406030204" pitchFamily="18" charset="0"/>
                              </a:rPr>
                              <m:t>𝑵</m:t>
                            </m:r>
                          </m:e>
                          <m:sub>
                            <m:r>
                              <a:rPr lang="en-US" b="1" i="1" smtClean="0">
                                <a:latin typeface="Cambria Math" panose="02040503050406030204" pitchFamily="18" charset="0"/>
                              </a:rPr>
                              <m:t>𝒅</m:t>
                            </m:r>
                            <m:r>
                              <a:rPr lang="en-IE" b="1" i="1">
                                <a:latin typeface="Cambria Math" panose="02040503050406030204" pitchFamily="18" charset="0"/>
                              </a:rPr>
                              <m:t>(</m:t>
                            </m:r>
                            <m:r>
                              <a:rPr lang="en-IE" b="1" i="1">
                                <a:latin typeface="Cambria Math" panose="02040503050406030204" pitchFamily="18" charset="0"/>
                              </a:rPr>
                              <m:t>𝒏</m:t>
                            </m:r>
                            <m:r>
                              <a:rPr lang="en-IE" b="1" i="1">
                                <a:latin typeface="Cambria Math" panose="02040503050406030204" pitchFamily="18" charset="0"/>
                              </a:rPr>
                              <m:t>)</m:t>
                            </m:r>
                          </m:sub>
                        </m:sSub>
                      </m:num>
                      <m:den>
                        <m:sSubSup>
                          <m:sSubSupPr>
                            <m:ctrlPr>
                              <a:rPr lang="en-IE" b="1" i="1">
                                <a:latin typeface="Cambria Math" panose="02040503050406030204" pitchFamily="18" charset="0"/>
                              </a:rPr>
                            </m:ctrlPr>
                          </m:sSubSupPr>
                          <m:e>
                            <m:r>
                              <a:rPr lang="en-IE" b="1" i="1">
                                <a:latin typeface="Cambria Math" panose="02040503050406030204" pitchFamily="18" charset="0"/>
                              </a:rPr>
                              <m:t>𝒏</m:t>
                            </m:r>
                          </m:e>
                          <m:sub>
                            <m:r>
                              <a:rPr lang="en-IE" b="1" i="1">
                                <a:latin typeface="Cambria Math" panose="02040503050406030204" pitchFamily="18" charset="0"/>
                              </a:rPr>
                              <m:t>𝒊</m:t>
                            </m:r>
                          </m:sub>
                          <m:sup>
                            <m:r>
                              <a:rPr lang="en-IE" b="1" i="1">
                                <a:latin typeface="Cambria Math" panose="02040503050406030204" pitchFamily="18" charset="0"/>
                              </a:rPr>
                              <m:t>𝟐</m:t>
                            </m:r>
                          </m:sup>
                        </m:sSubSup>
                      </m:den>
                    </m:f>
                    <m:r>
                      <a:rPr lang="en-IE" b="1" i="1">
                        <a:latin typeface="Cambria Math" panose="02040503050406030204" pitchFamily="18" charset="0"/>
                      </a:rPr>
                      <m:t>)</m:t>
                    </m:r>
                  </m:oMath>
                </a14:m>
                <a:r>
                  <a:rPr lang="en-IE" dirty="0"/>
                  <a:t> – used the dopant concentration</a:t>
                </a:r>
              </a:p>
              <a:p>
                <a:pPr marL="0" lvl="0" indent="0">
                  <a:buNone/>
                </a:pPr>
                <a:r>
                  <a:rPr lang="en-IE" dirty="0">
                    <a:solidFill>
                      <a:srgbClr val="FF0000"/>
                    </a:solidFill>
                  </a:rPr>
                  <a:t>N</a:t>
                </a:r>
                <a:r>
                  <a:rPr lang="en-IE" baseline="-25000" dirty="0">
                    <a:solidFill>
                      <a:srgbClr val="FF0000"/>
                    </a:solidFill>
                  </a:rPr>
                  <a:t>a</a:t>
                </a:r>
                <a:r>
                  <a:rPr lang="en-IE" dirty="0">
                    <a:solidFill>
                      <a:srgbClr val="FF0000"/>
                    </a:solidFill>
                  </a:rPr>
                  <a:t>(p) is the </a:t>
                </a:r>
                <a:r>
                  <a:rPr lang="en-IE" altLang="zh-CN" dirty="0">
                    <a:solidFill>
                      <a:srgbClr val="FF0000"/>
                    </a:solidFill>
                  </a:rPr>
                  <a:t>concentration of acceptor atoms in a p-type semiconductor </a:t>
                </a:r>
              </a:p>
              <a:p>
                <a:pPr marL="0" lvl="0" indent="0">
                  <a:buNone/>
                </a:pPr>
                <a:r>
                  <a:rPr lang="en-IE" dirty="0">
                    <a:solidFill>
                      <a:srgbClr val="FF0000"/>
                    </a:solidFill>
                  </a:rPr>
                  <a:t>N</a:t>
                </a:r>
                <a:r>
                  <a:rPr lang="en-IE" baseline="-25000" dirty="0">
                    <a:solidFill>
                      <a:srgbClr val="FF0000"/>
                    </a:solidFill>
                  </a:rPr>
                  <a:t>d</a:t>
                </a:r>
                <a:r>
                  <a:rPr lang="en-IE" dirty="0">
                    <a:solidFill>
                      <a:srgbClr val="FF0000"/>
                    </a:solidFill>
                  </a:rPr>
                  <a:t>(n) is </a:t>
                </a:r>
                <a:r>
                  <a:rPr lang="en-IE" altLang="zh-CN" dirty="0">
                    <a:solidFill>
                      <a:srgbClr val="FF0000"/>
                    </a:solidFill>
                  </a:rPr>
                  <a:t>concentration of donor atoms in a n-type semiconductor</a:t>
                </a:r>
                <a:endParaRPr lang="en-IE" dirty="0">
                  <a:solidFill>
                    <a:srgbClr val="FF0000"/>
                  </a:solidFill>
                </a:endParaRPr>
              </a:p>
              <a:p>
                <a:pPr lvl="0"/>
                <a14:m>
                  <m:oMath xmlns:m="http://schemas.openxmlformats.org/officeDocument/2006/math">
                    <m:f>
                      <m:fPr>
                        <m:ctrlPr>
                          <a:rPr lang="en-IE" b="1" i="1">
                            <a:latin typeface="Cambria Math" panose="02040503050406030204" pitchFamily="18" charset="0"/>
                          </a:rPr>
                        </m:ctrlPr>
                      </m:fPr>
                      <m:num>
                        <m:sSub>
                          <m:sSubPr>
                            <m:ctrlPr>
                              <a:rPr lang="en-IE" b="1" i="1">
                                <a:latin typeface="Cambria Math" panose="02040503050406030204" pitchFamily="18" charset="0"/>
                              </a:rPr>
                            </m:ctrlPr>
                          </m:sSubPr>
                          <m:e>
                            <m:r>
                              <a:rPr lang="en-IE" b="1" i="1">
                                <a:latin typeface="Cambria Math" panose="02040503050406030204" pitchFamily="18" charset="0"/>
                              </a:rPr>
                              <m:t>𝒑</m:t>
                            </m:r>
                          </m:e>
                          <m:sub>
                            <m:r>
                              <a:rPr lang="en-IE" b="1" i="1">
                                <a:latin typeface="Cambria Math" panose="02040503050406030204" pitchFamily="18" charset="0"/>
                              </a:rPr>
                              <m:t>𝒑</m:t>
                            </m:r>
                          </m:sub>
                        </m:sSub>
                      </m:num>
                      <m:den>
                        <m:sSub>
                          <m:sSubPr>
                            <m:ctrlPr>
                              <a:rPr lang="en-IE" b="1" i="1">
                                <a:latin typeface="Cambria Math" panose="02040503050406030204" pitchFamily="18" charset="0"/>
                              </a:rPr>
                            </m:ctrlPr>
                          </m:sSubPr>
                          <m:e>
                            <m:r>
                              <a:rPr lang="en-IE" b="1" i="1">
                                <a:latin typeface="Cambria Math" panose="02040503050406030204" pitchFamily="18" charset="0"/>
                              </a:rPr>
                              <m:t>𝒑</m:t>
                            </m:r>
                          </m:e>
                          <m:sub>
                            <m:r>
                              <a:rPr lang="en-IE" b="1" i="1">
                                <a:latin typeface="Cambria Math" panose="02040503050406030204" pitchFamily="18" charset="0"/>
                              </a:rPr>
                              <m:t>𝒏</m:t>
                            </m:r>
                          </m:sub>
                        </m:sSub>
                      </m:den>
                    </m:f>
                    <m:r>
                      <a:rPr lang="en-IE" b="1" i="1">
                        <a:latin typeface="Cambria Math" panose="02040503050406030204" pitchFamily="18" charset="0"/>
                      </a:rPr>
                      <m:t>= </m:t>
                    </m:r>
                    <m:f>
                      <m:fPr>
                        <m:ctrlPr>
                          <a:rPr lang="en-IE" b="1" i="1">
                            <a:latin typeface="Cambria Math" panose="02040503050406030204" pitchFamily="18" charset="0"/>
                          </a:rPr>
                        </m:ctrlPr>
                      </m:fPr>
                      <m:num>
                        <m:sSub>
                          <m:sSubPr>
                            <m:ctrlPr>
                              <a:rPr lang="en-IE" b="1" i="1">
                                <a:latin typeface="Cambria Math" panose="02040503050406030204" pitchFamily="18" charset="0"/>
                              </a:rPr>
                            </m:ctrlPr>
                          </m:sSubPr>
                          <m:e>
                            <m:r>
                              <a:rPr lang="en-IE" b="1" i="1">
                                <a:latin typeface="Cambria Math" panose="02040503050406030204" pitchFamily="18" charset="0"/>
                              </a:rPr>
                              <m:t>𝒏</m:t>
                            </m:r>
                          </m:e>
                          <m:sub>
                            <m:r>
                              <a:rPr lang="en-IE" b="1" i="1">
                                <a:latin typeface="Cambria Math" panose="02040503050406030204" pitchFamily="18" charset="0"/>
                              </a:rPr>
                              <m:t>𝒏</m:t>
                            </m:r>
                          </m:sub>
                        </m:sSub>
                      </m:num>
                      <m:den>
                        <m:sSub>
                          <m:sSubPr>
                            <m:ctrlPr>
                              <a:rPr lang="en-IE" b="1" i="1">
                                <a:latin typeface="Cambria Math" panose="02040503050406030204" pitchFamily="18" charset="0"/>
                              </a:rPr>
                            </m:ctrlPr>
                          </m:sSubPr>
                          <m:e>
                            <m:r>
                              <a:rPr lang="en-IE" b="1" i="1" smtClean="0">
                                <a:latin typeface="Cambria Math" panose="02040503050406030204" pitchFamily="18" charset="0"/>
                              </a:rPr>
                              <m:t>𝒏</m:t>
                            </m:r>
                          </m:e>
                          <m:sub>
                            <m:r>
                              <a:rPr lang="en-IE" b="1" i="1">
                                <a:latin typeface="Cambria Math" panose="02040503050406030204" pitchFamily="18" charset="0"/>
                              </a:rPr>
                              <m:t>𝒑</m:t>
                            </m:r>
                          </m:sub>
                        </m:sSub>
                      </m:den>
                    </m:f>
                    <m:r>
                      <a:rPr lang="en-IE" b="1" i="1">
                        <a:latin typeface="Cambria Math" panose="02040503050406030204" pitchFamily="18" charset="0"/>
                      </a:rPr>
                      <m:t>= </m:t>
                    </m:r>
                    <m:sSup>
                      <m:sSupPr>
                        <m:ctrlPr>
                          <a:rPr lang="en-IE" b="1" i="1">
                            <a:latin typeface="Cambria Math" panose="02040503050406030204" pitchFamily="18" charset="0"/>
                          </a:rPr>
                        </m:ctrlPr>
                      </m:sSupPr>
                      <m:e>
                        <m:r>
                          <a:rPr lang="en-IE" b="1" i="1">
                            <a:latin typeface="Cambria Math" panose="02040503050406030204" pitchFamily="18" charset="0"/>
                          </a:rPr>
                          <m:t>𝒆</m:t>
                        </m:r>
                      </m:e>
                      <m:sup>
                        <m:f>
                          <m:fPr>
                            <m:ctrlPr>
                              <a:rPr lang="en-IE" b="1" i="1">
                                <a:latin typeface="Cambria Math" panose="02040503050406030204" pitchFamily="18" charset="0"/>
                              </a:rPr>
                            </m:ctrlPr>
                          </m:fPr>
                          <m:num>
                            <m:sSub>
                              <m:sSubPr>
                                <m:ctrlPr>
                                  <a:rPr lang="en-IE" b="1" i="1">
                                    <a:latin typeface="Cambria Math" panose="02040503050406030204" pitchFamily="18" charset="0"/>
                                  </a:rPr>
                                </m:ctrlPr>
                              </m:sSubPr>
                              <m:e>
                                <m:r>
                                  <a:rPr lang="en-IE" b="1" i="1">
                                    <a:latin typeface="Cambria Math" panose="02040503050406030204" pitchFamily="18" charset="0"/>
                                  </a:rPr>
                                  <m:t>𝒒𝑽</m:t>
                                </m:r>
                              </m:e>
                              <m:sub>
                                <m:r>
                                  <a:rPr lang="en-IE" b="1" i="1">
                                    <a:latin typeface="Cambria Math" panose="02040503050406030204" pitchFamily="18" charset="0"/>
                                  </a:rPr>
                                  <m:t>𝟎</m:t>
                                </m:r>
                              </m:sub>
                            </m:sSub>
                          </m:num>
                          <m:den>
                            <m:r>
                              <a:rPr lang="en-IE" b="1" i="1">
                                <a:latin typeface="Cambria Math" panose="02040503050406030204" pitchFamily="18" charset="0"/>
                              </a:rPr>
                              <m:t>𝒌𝑻</m:t>
                            </m:r>
                          </m:den>
                        </m:f>
                      </m:sup>
                    </m:sSup>
                    <m:r>
                      <a:rPr lang="en-IE" b="1" i="0" smtClean="0">
                        <a:latin typeface="Cambria Math" panose="02040503050406030204" pitchFamily="18" charset="0"/>
                      </a:rPr>
                      <m:t> </m:t>
                    </m:r>
                  </m:oMath>
                </a14:m>
                <a:r>
                  <a:rPr lang="en-IE" dirty="0"/>
                  <a:t> - used the ratio of concentrations</a:t>
                </a:r>
              </a:p>
              <a:p>
                <a:pPr marL="0" indent="0">
                  <a:buNone/>
                </a:pPr>
                <a:r>
                  <a:rPr lang="en-US" altLang="zh-CN" dirty="0">
                    <a:solidFill>
                      <a:srgbClr val="FF0000"/>
                    </a:solidFill>
                  </a:rPr>
                  <a:t>n</a:t>
                </a:r>
                <a:r>
                  <a:rPr lang="en-IE" altLang="zh-CN" baseline="-25000" dirty="0">
                    <a:solidFill>
                      <a:srgbClr val="FF0000"/>
                    </a:solidFill>
                  </a:rPr>
                  <a:t>n</a:t>
                </a:r>
                <a:r>
                  <a:rPr lang="en-IE" altLang="zh-CN" dirty="0">
                    <a:solidFill>
                      <a:srgbClr val="FF0000"/>
                    </a:solidFill>
                  </a:rPr>
                  <a:t> is the concentration of electrons in the n-type region;</a:t>
                </a:r>
              </a:p>
              <a:p>
                <a:pPr marL="0" indent="0">
                  <a:buNone/>
                </a:pPr>
                <a:r>
                  <a:rPr lang="en-US" altLang="zh-CN" dirty="0">
                    <a:solidFill>
                      <a:srgbClr val="FF0000"/>
                    </a:solidFill>
                  </a:rPr>
                  <a:t>n</a:t>
                </a:r>
                <a:r>
                  <a:rPr lang="en-IE" altLang="zh-CN" baseline="-25000" dirty="0">
                    <a:solidFill>
                      <a:srgbClr val="FF0000"/>
                    </a:solidFill>
                  </a:rPr>
                  <a:t>p</a:t>
                </a:r>
                <a:r>
                  <a:rPr lang="en-IE" altLang="zh-CN" dirty="0">
                    <a:solidFill>
                      <a:srgbClr val="FF0000"/>
                    </a:solidFill>
                  </a:rPr>
                  <a:t> is the concentration of electrons in the p-type region; </a:t>
                </a:r>
              </a:p>
              <a:p>
                <a:pPr lvl="0"/>
                <a:endParaRPr lang="en-IE" dirty="0"/>
              </a:p>
              <a:p>
                <a:pPr marL="0" lvl="0" indent="0">
                  <a:buNone/>
                </a:pPr>
                <a:endParaRPr lang="en-IE" dirty="0"/>
              </a:p>
              <a:p>
                <a:endParaRPr lang="en-IE"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530349"/>
                <a:ext cx="11410950" cy="5327651"/>
              </a:xfrm>
              <a:blipFill>
                <a:blip r:embed="rId2"/>
                <a:stretch>
                  <a:fillRect l="-962" t="-286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656410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a:extLst>
                  <a:ext uri="{FF2B5EF4-FFF2-40B4-BE49-F238E27FC236}">
                    <a16:creationId xmlns:a16="http://schemas.microsoft.com/office/drawing/2014/main" id="{5BD0633D-C3B3-4EC2-A7FA-56899312B47C}"/>
                  </a:ext>
                </a:extLst>
              </p:cNvPr>
              <p:cNvSpPr>
                <a:spLocks noGrp="1"/>
              </p:cNvSpPr>
              <p:nvPr>
                <p:ph type="title"/>
              </p:nvPr>
            </p:nvSpPr>
            <p:spPr/>
            <p:txBody>
              <a:bodyPr>
                <a:normAutofit fontScale="90000"/>
              </a:bodyPr>
              <a:lstStyle/>
              <a:p>
                <a14:m>
                  <m:oMath xmlns:m="http://schemas.openxmlformats.org/officeDocument/2006/math">
                    <m:f>
                      <m:fPr>
                        <m:ctrlPr>
                          <a:rPr lang="en-IE" altLang="zh-CN" b="1" i="1" smtClean="0">
                            <a:latin typeface="Cambria Math" panose="02040503050406030204" pitchFamily="18" charset="0"/>
                          </a:rPr>
                        </m:ctrlPr>
                      </m:fPr>
                      <m:num>
                        <m:sSub>
                          <m:sSubPr>
                            <m:ctrlPr>
                              <a:rPr lang="en-IE" altLang="zh-CN" b="1" i="1">
                                <a:latin typeface="Cambria Math" panose="02040503050406030204" pitchFamily="18" charset="0"/>
                              </a:rPr>
                            </m:ctrlPr>
                          </m:sSubPr>
                          <m:e>
                            <m:r>
                              <a:rPr lang="en-IE" altLang="zh-CN" b="1" i="1">
                                <a:latin typeface="Cambria Math" panose="02040503050406030204" pitchFamily="18" charset="0"/>
                              </a:rPr>
                              <m:t>𝒑</m:t>
                            </m:r>
                          </m:e>
                          <m:sub>
                            <m:r>
                              <a:rPr lang="en-IE" altLang="zh-CN" b="1" i="1">
                                <a:latin typeface="Cambria Math" panose="02040503050406030204" pitchFamily="18" charset="0"/>
                              </a:rPr>
                              <m:t>𝒑</m:t>
                            </m:r>
                          </m:sub>
                        </m:sSub>
                      </m:num>
                      <m:den>
                        <m:sSub>
                          <m:sSubPr>
                            <m:ctrlPr>
                              <a:rPr lang="en-IE" altLang="zh-CN" b="1" i="1">
                                <a:latin typeface="Cambria Math" panose="02040503050406030204" pitchFamily="18" charset="0"/>
                              </a:rPr>
                            </m:ctrlPr>
                          </m:sSubPr>
                          <m:e>
                            <m:r>
                              <a:rPr lang="en-IE" altLang="zh-CN" b="1" i="1">
                                <a:latin typeface="Cambria Math" panose="02040503050406030204" pitchFamily="18" charset="0"/>
                              </a:rPr>
                              <m:t>𝒑</m:t>
                            </m:r>
                          </m:e>
                          <m:sub>
                            <m:r>
                              <a:rPr lang="en-IE" altLang="zh-CN" b="1" i="1">
                                <a:latin typeface="Cambria Math" panose="02040503050406030204" pitchFamily="18" charset="0"/>
                              </a:rPr>
                              <m:t>𝒏</m:t>
                            </m:r>
                          </m:sub>
                        </m:sSub>
                      </m:den>
                    </m:f>
                    <m:r>
                      <a:rPr lang="en-IE" altLang="zh-CN" b="1" i="1">
                        <a:latin typeface="Cambria Math" panose="02040503050406030204" pitchFamily="18" charset="0"/>
                      </a:rPr>
                      <m:t>= </m:t>
                    </m:r>
                    <m:f>
                      <m:fPr>
                        <m:ctrlPr>
                          <a:rPr lang="en-IE" altLang="zh-CN" b="1" i="1">
                            <a:latin typeface="Cambria Math" panose="02040503050406030204" pitchFamily="18" charset="0"/>
                          </a:rPr>
                        </m:ctrlPr>
                      </m:fPr>
                      <m:num>
                        <m:sSub>
                          <m:sSubPr>
                            <m:ctrlPr>
                              <a:rPr lang="en-IE" altLang="zh-CN" b="1" i="1">
                                <a:latin typeface="Cambria Math" panose="02040503050406030204" pitchFamily="18" charset="0"/>
                              </a:rPr>
                            </m:ctrlPr>
                          </m:sSubPr>
                          <m:e>
                            <m:r>
                              <a:rPr lang="en-IE" altLang="zh-CN" b="1" i="1">
                                <a:latin typeface="Cambria Math" panose="02040503050406030204" pitchFamily="18" charset="0"/>
                              </a:rPr>
                              <m:t>𝒏</m:t>
                            </m:r>
                          </m:e>
                          <m:sub>
                            <m:r>
                              <a:rPr lang="en-IE" altLang="zh-CN" b="1" i="1">
                                <a:latin typeface="Cambria Math" panose="02040503050406030204" pitchFamily="18" charset="0"/>
                              </a:rPr>
                              <m:t>𝒏</m:t>
                            </m:r>
                          </m:sub>
                        </m:sSub>
                      </m:num>
                      <m:den>
                        <m:sSub>
                          <m:sSubPr>
                            <m:ctrlPr>
                              <a:rPr lang="en-IE" altLang="zh-CN" b="1" i="1">
                                <a:latin typeface="Cambria Math" panose="02040503050406030204" pitchFamily="18" charset="0"/>
                              </a:rPr>
                            </m:ctrlPr>
                          </m:sSubPr>
                          <m:e>
                            <m:r>
                              <a:rPr lang="en-IE" altLang="zh-CN" b="1" i="1" smtClean="0">
                                <a:latin typeface="Cambria Math" panose="02040503050406030204" pitchFamily="18" charset="0"/>
                              </a:rPr>
                              <m:t>𝒏</m:t>
                            </m:r>
                          </m:e>
                          <m:sub>
                            <m:r>
                              <a:rPr lang="en-IE" altLang="zh-CN" b="1" i="1">
                                <a:latin typeface="Cambria Math" panose="02040503050406030204" pitchFamily="18" charset="0"/>
                              </a:rPr>
                              <m:t>𝒑</m:t>
                            </m:r>
                          </m:sub>
                        </m:sSub>
                      </m:den>
                    </m:f>
                    <m:r>
                      <a:rPr lang="en-IE" altLang="zh-CN" b="1" i="1">
                        <a:latin typeface="Cambria Math" panose="02040503050406030204" pitchFamily="18" charset="0"/>
                      </a:rPr>
                      <m:t>= </m:t>
                    </m:r>
                    <m:sSup>
                      <m:sSupPr>
                        <m:ctrlPr>
                          <a:rPr lang="en-IE" altLang="zh-CN" b="1" i="1">
                            <a:latin typeface="Cambria Math" panose="02040503050406030204" pitchFamily="18" charset="0"/>
                          </a:rPr>
                        </m:ctrlPr>
                      </m:sSupPr>
                      <m:e>
                        <m:r>
                          <a:rPr lang="en-IE" altLang="zh-CN" b="1" i="1">
                            <a:latin typeface="Cambria Math" panose="02040503050406030204" pitchFamily="18" charset="0"/>
                          </a:rPr>
                          <m:t>𝒆</m:t>
                        </m:r>
                      </m:e>
                      <m:sup>
                        <m:f>
                          <m:fPr>
                            <m:ctrlPr>
                              <a:rPr lang="en-IE" altLang="zh-CN" b="1" i="1">
                                <a:latin typeface="Cambria Math" panose="02040503050406030204" pitchFamily="18" charset="0"/>
                              </a:rPr>
                            </m:ctrlPr>
                          </m:fPr>
                          <m:num>
                            <m:sSub>
                              <m:sSubPr>
                                <m:ctrlPr>
                                  <a:rPr lang="en-IE" altLang="zh-CN" b="1" i="1">
                                    <a:latin typeface="Cambria Math" panose="02040503050406030204" pitchFamily="18" charset="0"/>
                                  </a:rPr>
                                </m:ctrlPr>
                              </m:sSubPr>
                              <m:e>
                                <m:r>
                                  <a:rPr lang="en-IE" altLang="zh-CN" b="1" i="1">
                                    <a:latin typeface="Cambria Math" panose="02040503050406030204" pitchFamily="18" charset="0"/>
                                  </a:rPr>
                                  <m:t>𝒒𝑽</m:t>
                                </m:r>
                              </m:e>
                              <m:sub>
                                <m:r>
                                  <a:rPr lang="en-IE" altLang="zh-CN" b="1" i="1">
                                    <a:latin typeface="Cambria Math" panose="02040503050406030204" pitchFamily="18" charset="0"/>
                                  </a:rPr>
                                  <m:t>𝟎</m:t>
                                </m:r>
                              </m:sub>
                            </m:sSub>
                          </m:num>
                          <m:den>
                            <m:r>
                              <a:rPr lang="en-IE" altLang="zh-CN" b="1" i="1">
                                <a:latin typeface="Cambria Math" panose="02040503050406030204" pitchFamily="18" charset="0"/>
                              </a:rPr>
                              <m:t>𝒌𝑻</m:t>
                            </m:r>
                          </m:den>
                        </m:f>
                      </m:sup>
                    </m:sSup>
                    <m:r>
                      <a:rPr lang="en-IE" altLang="zh-CN" b="1" i="0" smtClean="0">
                        <a:latin typeface="Cambria Math" panose="02040503050406030204" pitchFamily="18" charset="0"/>
                      </a:rPr>
                      <m:t> </m:t>
                    </m:r>
                  </m:oMath>
                </a14:m>
                <a:r>
                  <a:rPr lang="en-IE" altLang="zh-CN" dirty="0"/>
                  <a:t> - used the ratio of concentrations</a:t>
                </a:r>
                <a:br>
                  <a:rPr lang="en-IE" altLang="zh-CN" dirty="0"/>
                </a:br>
                <a:endParaRPr lang="zh-CN" altLang="en-US" dirty="0"/>
              </a:p>
            </p:txBody>
          </p:sp>
        </mc:Choice>
        <mc:Fallback xmlns="">
          <p:sp>
            <p:nvSpPr>
              <p:cNvPr id="2" name="标题 1">
                <a:extLst>
                  <a:ext uri="{FF2B5EF4-FFF2-40B4-BE49-F238E27FC236}">
                    <a16:creationId xmlns:a16="http://schemas.microsoft.com/office/drawing/2014/main" id="{5BD0633D-C3B3-4EC2-A7FA-56899312B47C}"/>
                  </a:ext>
                </a:extLst>
              </p:cNvPr>
              <p:cNvSpPr>
                <a:spLocks noGrp="1" noRot="1" noChangeAspect="1" noMove="1" noResize="1" noEditPoints="1" noAdjustHandles="1" noChangeArrowheads="1" noChangeShapeType="1" noTextEdit="1"/>
              </p:cNvSpPr>
              <p:nvPr>
                <p:ph type="title"/>
              </p:nvPr>
            </p:nvSpPr>
            <p:spPr>
              <a:blipFill>
                <a:blip r:embed="rId2"/>
                <a:stretch>
                  <a:fillRect t="-11521" r="-1681"/>
                </a:stretch>
              </a:blipFill>
            </p:spPr>
            <p:txBody>
              <a:bodyPr/>
              <a:lstStyle/>
              <a:p>
                <a:r>
                  <a:rPr lang="zh-CN" altLang="en-US">
                    <a:noFill/>
                  </a:rPr>
                  <a:t> </a:t>
                </a:r>
              </a:p>
            </p:txBody>
          </p:sp>
        </mc:Fallback>
      </mc:AlternateContent>
      <p:sp>
        <p:nvSpPr>
          <p:cNvPr id="3" name="内容占位符 2">
            <a:extLst>
              <a:ext uri="{FF2B5EF4-FFF2-40B4-BE49-F238E27FC236}">
                <a16:creationId xmlns:a16="http://schemas.microsoft.com/office/drawing/2014/main" id="{8E749C5C-18E3-4B1D-BD81-A227466C5344}"/>
              </a:ext>
            </a:extLst>
          </p:cNvPr>
          <p:cNvSpPr>
            <a:spLocks noGrp="1"/>
          </p:cNvSpPr>
          <p:nvPr>
            <p:ph idx="1"/>
          </p:nvPr>
        </p:nvSpPr>
        <p:spPr/>
        <p:txBody>
          <a:bodyPr/>
          <a:lstStyle/>
          <a:p>
            <a:endParaRPr lang="zh-CN" altLang="en-US" dirty="0"/>
          </a:p>
        </p:txBody>
      </p:sp>
      <p:pic>
        <p:nvPicPr>
          <p:cNvPr id="5" name="图片 4">
            <a:extLst>
              <a:ext uri="{FF2B5EF4-FFF2-40B4-BE49-F238E27FC236}">
                <a16:creationId xmlns:a16="http://schemas.microsoft.com/office/drawing/2014/main" id="{639FB191-5AFF-470A-BCF2-65C688235064}"/>
              </a:ext>
            </a:extLst>
          </p:cNvPr>
          <p:cNvPicPr>
            <a:picLocks noChangeAspect="1"/>
          </p:cNvPicPr>
          <p:nvPr/>
        </p:nvPicPr>
        <p:blipFill>
          <a:blip r:embed="rId3"/>
          <a:stretch>
            <a:fillRect/>
          </a:stretch>
        </p:blipFill>
        <p:spPr>
          <a:xfrm>
            <a:off x="838200" y="2000941"/>
            <a:ext cx="7868054" cy="4000706"/>
          </a:xfrm>
          <a:prstGeom prst="rect">
            <a:avLst/>
          </a:prstGeom>
        </p:spPr>
      </p:pic>
    </p:spTree>
    <p:extLst>
      <p:ext uri="{BB962C8B-B14F-4D97-AF65-F5344CB8AC3E}">
        <p14:creationId xmlns:p14="http://schemas.microsoft.com/office/powerpoint/2010/main" val="42103873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Depletion Region Width</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419226"/>
                <a:ext cx="11353801" cy="5191124"/>
              </a:xfrm>
            </p:spPr>
            <p:txBody>
              <a:bodyPr>
                <a:normAutofit fontScale="92500" lnSpcReduction="20000"/>
              </a:bodyPr>
              <a:lstStyle/>
              <a:p>
                <a:r>
                  <a:rPr lang="en-IE" dirty="0"/>
                  <a:t>A depletion region will have a measurable width. </a:t>
                </a:r>
              </a:p>
              <a:p>
                <a:r>
                  <a:rPr lang="en-IE" dirty="0"/>
                  <a:t>This is an important physical parameters as it is related to the overall performance of the device.</a:t>
                </a:r>
              </a:p>
              <a:p>
                <a:r>
                  <a:rPr lang="en-IE" dirty="0"/>
                  <a:t>Again this is quite a complicated thing to derive so we will just be using the formula.</a:t>
                </a:r>
              </a:p>
              <a:p>
                <a:pPr lvl="2"/>
                <a14:m>
                  <m:oMath xmlns:m="http://schemas.openxmlformats.org/officeDocument/2006/math">
                    <m:r>
                      <a:rPr lang="en-IE" sz="2800" b="1" i="1">
                        <a:latin typeface="Cambria Math" panose="02040503050406030204" pitchFamily="18" charset="0"/>
                      </a:rPr>
                      <m:t>𝑾</m:t>
                    </m:r>
                    <m:r>
                      <a:rPr lang="en-IE" sz="2800" b="1" i="1">
                        <a:latin typeface="Cambria Math" panose="02040503050406030204" pitchFamily="18" charset="0"/>
                      </a:rPr>
                      <m:t>= </m:t>
                    </m:r>
                    <m:rad>
                      <m:radPr>
                        <m:degHide m:val="on"/>
                        <m:ctrlPr>
                          <a:rPr lang="en-IE" sz="2800" b="1" i="1">
                            <a:latin typeface="Cambria Math" panose="02040503050406030204" pitchFamily="18" charset="0"/>
                          </a:rPr>
                        </m:ctrlPr>
                      </m:radPr>
                      <m:deg/>
                      <m:e>
                        <m:f>
                          <m:fPr>
                            <m:ctrlPr>
                              <a:rPr lang="en-IE" sz="2800" b="1" i="1">
                                <a:latin typeface="Cambria Math" panose="02040503050406030204" pitchFamily="18" charset="0"/>
                              </a:rPr>
                            </m:ctrlPr>
                          </m:fPr>
                          <m:num>
                            <m:r>
                              <a:rPr lang="en-IE" sz="2800" b="1" i="1">
                                <a:latin typeface="Cambria Math" panose="02040503050406030204" pitchFamily="18" charset="0"/>
                              </a:rPr>
                              <m:t>𝟐</m:t>
                            </m:r>
                            <m:r>
                              <a:rPr lang="en-IE" sz="2800" b="1" i="1">
                                <a:latin typeface="Cambria Math" panose="02040503050406030204" pitchFamily="18" charset="0"/>
                              </a:rPr>
                              <m:t>∈</m:t>
                            </m:r>
                            <m:sSub>
                              <m:sSubPr>
                                <m:ctrlPr>
                                  <a:rPr lang="en-IE" sz="2800" b="1" i="1">
                                    <a:latin typeface="Cambria Math" panose="02040503050406030204" pitchFamily="18" charset="0"/>
                                  </a:rPr>
                                </m:ctrlPr>
                              </m:sSubPr>
                              <m:e>
                                <m:r>
                                  <a:rPr lang="en-IE" sz="2800" b="1" i="1">
                                    <a:latin typeface="Cambria Math" panose="02040503050406030204" pitchFamily="18" charset="0"/>
                                  </a:rPr>
                                  <m:t>𝑽</m:t>
                                </m:r>
                              </m:e>
                              <m:sub>
                                <m:r>
                                  <a:rPr lang="en-IE" sz="2800" b="1" i="1">
                                    <a:latin typeface="Cambria Math" panose="02040503050406030204" pitchFamily="18" charset="0"/>
                                  </a:rPr>
                                  <m:t>𝟎</m:t>
                                </m:r>
                              </m:sub>
                            </m:sSub>
                          </m:num>
                          <m:den>
                            <m:r>
                              <a:rPr lang="en-IE" sz="2800" b="1" i="1">
                                <a:latin typeface="Cambria Math" panose="02040503050406030204" pitchFamily="18" charset="0"/>
                              </a:rPr>
                              <m:t>𝒒</m:t>
                            </m:r>
                          </m:den>
                        </m:f>
                        <m:d>
                          <m:dPr>
                            <m:ctrlPr>
                              <a:rPr lang="en-IE" sz="2800" b="1" i="1">
                                <a:latin typeface="Cambria Math" panose="02040503050406030204" pitchFamily="18" charset="0"/>
                              </a:rPr>
                            </m:ctrlPr>
                          </m:dPr>
                          <m:e>
                            <m:f>
                              <m:fPr>
                                <m:ctrlPr>
                                  <a:rPr lang="en-IE" sz="2800" b="1" i="1">
                                    <a:latin typeface="Cambria Math" panose="02040503050406030204" pitchFamily="18" charset="0"/>
                                  </a:rPr>
                                </m:ctrlPr>
                              </m:fPr>
                              <m:num>
                                <m:sSub>
                                  <m:sSubPr>
                                    <m:ctrlPr>
                                      <a:rPr lang="en-IE" sz="2800" b="1" i="1">
                                        <a:latin typeface="Cambria Math" panose="02040503050406030204" pitchFamily="18" charset="0"/>
                                      </a:rPr>
                                    </m:ctrlPr>
                                  </m:sSubPr>
                                  <m:e>
                                    <m:r>
                                      <a:rPr lang="en-IE" sz="2800" b="1" i="1">
                                        <a:latin typeface="Cambria Math" panose="02040503050406030204" pitchFamily="18" charset="0"/>
                                      </a:rPr>
                                      <m:t>𝑵</m:t>
                                    </m:r>
                                  </m:e>
                                  <m:sub>
                                    <m:r>
                                      <a:rPr lang="en-US" sz="2800" b="1" i="1" smtClean="0">
                                        <a:latin typeface="Cambria Math" panose="02040503050406030204" pitchFamily="18" charset="0"/>
                                      </a:rPr>
                                      <m:t>𝒂</m:t>
                                    </m:r>
                                  </m:sub>
                                </m:sSub>
                                <m:sSub>
                                  <m:sSubPr>
                                    <m:ctrlPr>
                                      <a:rPr lang="en-IE" sz="2800" b="1" i="1">
                                        <a:latin typeface="Cambria Math" panose="02040503050406030204" pitchFamily="18" charset="0"/>
                                      </a:rPr>
                                    </m:ctrlPr>
                                  </m:sSubPr>
                                  <m:e>
                                    <m:r>
                                      <a:rPr lang="en-US" sz="2800" b="1" i="1" smtClean="0">
                                        <a:latin typeface="Cambria Math" panose="02040503050406030204" pitchFamily="18" charset="0"/>
                                      </a:rPr>
                                      <m:t>+</m:t>
                                    </m:r>
                                    <m:r>
                                      <a:rPr lang="en-IE" sz="2800" b="1" i="1">
                                        <a:latin typeface="Cambria Math" panose="02040503050406030204" pitchFamily="18" charset="0"/>
                                      </a:rPr>
                                      <m:t>𝑵</m:t>
                                    </m:r>
                                  </m:e>
                                  <m:sub>
                                    <m:r>
                                      <a:rPr lang="en-US" sz="2800" b="1" i="1" smtClean="0">
                                        <a:latin typeface="Cambria Math" panose="02040503050406030204" pitchFamily="18" charset="0"/>
                                      </a:rPr>
                                      <m:t>𝒅</m:t>
                                    </m:r>
                                  </m:sub>
                                </m:sSub>
                              </m:num>
                              <m:den>
                                <m:sSub>
                                  <m:sSubPr>
                                    <m:ctrlPr>
                                      <a:rPr lang="en-IE" sz="2800" b="1" i="1">
                                        <a:latin typeface="Cambria Math" panose="02040503050406030204" pitchFamily="18" charset="0"/>
                                      </a:rPr>
                                    </m:ctrlPr>
                                  </m:sSubPr>
                                  <m:e>
                                    <m:r>
                                      <a:rPr lang="en-IE" sz="2800" b="1" i="1">
                                        <a:latin typeface="Cambria Math" panose="02040503050406030204" pitchFamily="18" charset="0"/>
                                      </a:rPr>
                                      <m:t>𝑵</m:t>
                                    </m:r>
                                  </m:e>
                                  <m:sub>
                                    <m:r>
                                      <a:rPr lang="en-US" sz="2800" b="1" i="1" smtClean="0">
                                        <a:latin typeface="Cambria Math" panose="02040503050406030204" pitchFamily="18" charset="0"/>
                                      </a:rPr>
                                      <m:t>𝒂</m:t>
                                    </m:r>
                                  </m:sub>
                                </m:sSub>
                                <m:sSub>
                                  <m:sSubPr>
                                    <m:ctrlPr>
                                      <a:rPr lang="en-IE" sz="2800" b="1" i="1">
                                        <a:latin typeface="Cambria Math" panose="02040503050406030204" pitchFamily="18" charset="0"/>
                                      </a:rPr>
                                    </m:ctrlPr>
                                  </m:sSubPr>
                                  <m:e>
                                    <m:r>
                                      <a:rPr lang="en-IE" sz="2800" b="1" i="1">
                                        <a:latin typeface="Cambria Math" panose="02040503050406030204" pitchFamily="18" charset="0"/>
                                      </a:rPr>
                                      <m:t>𝑵</m:t>
                                    </m:r>
                                  </m:e>
                                  <m:sub>
                                    <m:r>
                                      <a:rPr lang="en-US" sz="2800" b="1" i="1" smtClean="0">
                                        <a:latin typeface="Cambria Math" panose="02040503050406030204" pitchFamily="18" charset="0"/>
                                      </a:rPr>
                                      <m:t>𝒅</m:t>
                                    </m:r>
                                  </m:sub>
                                </m:sSub>
                              </m:den>
                            </m:f>
                          </m:e>
                        </m:d>
                      </m:e>
                    </m:rad>
                  </m:oMath>
                </a14:m>
                <a:r>
                  <a:rPr lang="en-IE" sz="2800" b="1" dirty="0"/>
                  <a:t>   W=</a:t>
                </a:r>
                <a:r>
                  <a:rPr lang="en-IE" sz="2800" b="1" dirty="0" err="1"/>
                  <a:t>x</a:t>
                </a:r>
                <a:r>
                  <a:rPr lang="en-IE" sz="2800" b="1" baseline="-25000" dirty="0" err="1"/>
                  <a:t>n</a:t>
                </a:r>
                <a:r>
                  <a:rPr lang="en-IE" sz="2800" b="1" dirty="0" err="1"/>
                  <a:t>+x</a:t>
                </a:r>
                <a:r>
                  <a:rPr lang="en-IE" sz="2800" b="1" baseline="-25000" dirty="0" err="1"/>
                  <a:t>p</a:t>
                </a:r>
                <a:endParaRPr lang="en-IE" sz="2800" b="1" baseline="-25000" dirty="0"/>
              </a:p>
              <a:p>
                <a:pPr marL="0" indent="0">
                  <a:buNone/>
                </a:pPr>
                <a:endParaRPr lang="en-IE" altLang="zh-CN" sz="2800" b="1" i="1" dirty="0">
                  <a:latin typeface="Cambria Math" panose="02040503050406030204" pitchFamily="18" charset="0"/>
                </a:endParaRPr>
              </a:p>
              <a:p>
                <a:pPr marL="0" indent="0">
                  <a:buNone/>
                </a:pPr>
                <a14:m>
                  <m:oMath xmlns:m="http://schemas.openxmlformats.org/officeDocument/2006/math">
                    <m:r>
                      <a:rPr lang="en-IE" altLang="zh-CN" sz="2800" b="1" i="1" smtClean="0">
                        <a:solidFill>
                          <a:srgbClr val="FF0000"/>
                        </a:solidFill>
                        <a:latin typeface="Cambria Math" panose="02040503050406030204" pitchFamily="18" charset="0"/>
                      </a:rPr>
                      <m:t>∈</m:t>
                    </m:r>
                  </m:oMath>
                </a14:m>
                <a:r>
                  <a:rPr lang="en-IE" dirty="0">
                    <a:solidFill>
                      <a:srgbClr val="FF0000"/>
                    </a:solidFill>
                  </a:rPr>
                  <a:t>=</a:t>
                </a:r>
                <a:r>
                  <a:rPr lang="el-GR" dirty="0">
                    <a:solidFill>
                      <a:srgbClr val="FF0000"/>
                    </a:solidFill>
                  </a:rPr>
                  <a:t>ε</a:t>
                </a:r>
                <a:r>
                  <a:rPr lang="en-US" baseline="-25000" dirty="0">
                    <a:solidFill>
                      <a:srgbClr val="FF0000"/>
                    </a:solidFill>
                  </a:rPr>
                  <a:t>0</a:t>
                </a:r>
                <a:r>
                  <a:rPr lang="el-GR" dirty="0">
                    <a:solidFill>
                      <a:srgbClr val="FF0000"/>
                    </a:solidFill>
                  </a:rPr>
                  <a:t>ε</a:t>
                </a:r>
                <a:r>
                  <a:rPr lang="en-US" baseline="-25000" dirty="0">
                    <a:solidFill>
                      <a:srgbClr val="FF0000"/>
                    </a:solidFill>
                  </a:rPr>
                  <a:t>r, </a:t>
                </a:r>
                <a:r>
                  <a:rPr lang="el-GR" altLang="zh-CN" dirty="0">
                    <a:solidFill>
                      <a:srgbClr val="FF0000"/>
                    </a:solidFill>
                  </a:rPr>
                  <a:t>ε</a:t>
                </a:r>
                <a:r>
                  <a:rPr lang="en-US" altLang="zh-CN" baseline="-25000" dirty="0">
                    <a:solidFill>
                      <a:srgbClr val="FF0000"/>
                    </a:solidFill>
                  </a:rPr>
                  <a:t>0</a:t>
                </a:r>
                <a:r>
                  <a:rPr lang="en-US" altLang="zh-CN" dirty="0">
                    <a:solidFill>
                      <a:srgbClr val="FF0000"/>
                    </a:solidFill>
                  </a:rPr>
                  <a:t>=8.85×10</a:t>
                </a:r>
                <a:r>
                  <a:rPr lang="en-US" altLang="zh-CN" baseline="30000" dirty="0">
                    <a:solidFill>
                      <a:srgbClr val="FF0000"/>
                    </a:solidFill>
                  </a:rPr>
                  <a:t>-12 </a:t>
                </a:r>
                <a:r>
                  <a:rPr lang="en-US" altLang="zh-CN" dirty="0">
                    <a:solidFill>
                      <a:srgbClr val="FF0000"/>
                    </a:solidFill>
                  </a:rPr>
                  <a:t>Fm</a:t>
                </a:r>
                <a:r>
                  <a:rPr lang="en-US" altLang="zh-CN" baseline="30000" dirty="0">
                    <a:solidFill>
                      <a:srgbClr val="FF0000"/>
                    </a:solidFill>
                  </a:rPr>
                  <a:t>-1</a:t>
                </a:r>
                <a:r>
                  <a:rPr lang="en-US" altLang="zh-CN" dirty="0">
                    <a:solidFill>
                      <a:srgbClr val="FF0000"/>
                    </a:solidFill>
                  </a:rPr>
                  <a:t> is the permittivity of a vacuum, and </a:t>
                </a:r>
                <a:r>
                  <a:rPr lang="el-GR" altLang="zh-CN" dirty="0">
                    <a:solidFill>
                      <a:srgbClr val="FF0000"/>
                    </a:solidFill>
                  </a:rPr>
                  <a:t>ε</a:t>
                </a:r>
                <a:r>
                  <a:rPr lang="en-US" altLang="zh-CN" baseline="-25000" dirty="0">
                    <a:solidFill>
                      <a:srgbClr val="FF0000"/>
                    </a:solidFill>
                  </a:rPr>
                  <a:t>r </a:t>
                </a:r>
                <a:r>
                  <a:rPr lang="en-US" altLang="zh-CN" dirty="0">
                    <a:solidFill>
                      <a:srgbClr val="FF0000"/>
                    </a:solidFill>
                  </a:rPr>
                  <a:t> is the dielectric</a:t>
                </a:r>
              </a:p>
              <a:p>
                <a:pPr marL="0" indent="0">
                  <a:buNone/>
                </a:pPr>
                <a:r>
                  <a:rPr lang="en-IE" dirty="0">
                    <a:solidFill>
                      <a:srgbClr val="FF0000"/>
                    </a:solidFill>
                  </a:rPr>
                  <a:t>Constant of the material.</a:t>
                </a:r>
              </a:p>
              <a:p>
                <a:pPr marL="0" indent="0">
                  <a:buNone/>
                </a:pPr>
                <a:r>
                  <a:rPr lang="en-IE" dirty="0" err="1">
                    <a:solidFill>
                      <a:srgbClr val="FF0000"/>
                    </a:solidFill>
                  </a:rPr>
                  <a:t>X</a:t>
                </a:r>
                <a:r>
                  <a:rPr lang="en-IE" baseline="-25000" dirty="0" err="1">
                    <a:solidFill>
                      <a:srgbClr val="FF0000"/>
                    </a:solidFill>
                  </a:rPr>
                  <a:t>n</a:t>
                </a:r>
                <a:r>
                  <a:rPr lang="en-IE" dirty="0">
                    <a:solidFill>
                      <a:srgbClr val="FF0000"/>
                    </a:solidFill>
                  </a:rPr>
                  <a:t> is the width of the depletion region in the n-type region</a:t>
                </a:r>
              </a:p>
              <a:p>
                <a:pPr marL="0" indent="0">
                  <a:buNone/>
                </a:pPr>
                <a:r>
                  <a:rPr lang="en-IE" dirty="0" err="1">
                    <a:solidFill>
                      <a:srgbClr val="FF0000"/>
                    </a:solidFill>
                  </a:rPr>
                  <a:t>X</a:t>
                </a:r>
                <a:r>
                  <a:rPr lang="en-IE" baseline="-25000" dirty="0" err="1">
                    <a:solidFill>
                      <a:srgbClr val="FF0000"/>
                    </a:solidFill>
                  </a:rPr>
                  <a:t>p</a:t>
                </a:r>
                <a:r>
                  <a:rPr lang="en-IE" baseline="-25000" dirty="0">
                    <a:solidFill>
                      <a:srgbClr val="FF0000"/>
                    </a:solidFill>
                  </a:rPr>
                  <a:t> </a:t>
                </a:r>
                <a:r>
                  <a:rPr lang="en-IE" dirty="0">
                    <a:solidFill>
                      <a:srgbClr val="FF0000"/>
                    </a:solidFill>
                  </a:rPr>
                  <a:t>is the width of the depletion region in the p-type region</a:t>
                </a:r>
              </a:p>
              <a:p>
                <a:r>
                  <a:rPr lang="en-IE" dirty="0"/>
                  <a:t>It is an interesting effect that heavy doping leads to a thin depletion layer while light doping leads to a thick layer.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419226"/>
                <a:ext cx="11353801" cy="5191124"/>
              </a:xfrm>
              <a:blipFill>
                <a:blip r:embed="rId3"/>
                <a:stretch>
                  <a:fillRect l="-913" t="-2938" b="-940"/>
                </a:stretch>
              </a:blipFill>
            </p:spPr>
            <p:txBody>
              <a:bodyPr/>
              <a:lstStyle/>
              <a:p>
                <a:r>
                  <a:rPr lang="zh-CN" altLang="en-US">
                    <a:noFill/>
                  </a:rPr>
                  <a:t> </a:t>
                </a:r>
              </a:p>
            </p:txBody>
          </p:sp>
        </mc:Fallback>
      </mc:AlternateContent>
      <p:graphicFrame>
        <p:nvGraphicFramePr>
          <p:cNvPr id="5" name="对象 4">
            <a:extLst>
              <a:ext uri="{FF2B5EF4-FFF2-40B4-BE49-F238E27FC236}">
                <a16:creationId xmlns:a16="http://schemas.microsoft.com/office/drawing/2014/main" id="{C2E11CF6-30AF-4CBE-8373-BE4B1EF47872}"/>
              </a:ext>
            </a:extLst>
          </p:cNvPr>
          <p:cNvGraphicFramePr>
            <a:graphicFrameLocks noChangeAspect="1"/>
          </p:cNvGraphicFramePr>
          <p:nvPr>
            <p:extLst>
              <p:ext uri="{D42A27DB-BD31-4B8C-83A1-F6EECF244321}">
                <p14:modId xmlns:p14="http://schemas.microsoft.com/office/powerpoint/2010/main" val="407287561"/>
              </p:ext>
            </p:extLst>
          </p:nvPr>
        </p:nvGraphicFramePr>
        <p:xfrm>
          <a:off x="6921500" y="3251200"/>
          <a:ext cx="1651000" cy="825500"/>
        </p:xfrm>
        <a:graphic>
          <a:graphicData uri="http://schemas.openxmlformats.org/presentationml/2006/ole">
            <mc:AlternateContent xmlns:mc="http://schemas.openxmlformats.org/markup-compatibility/2006">
              <mc:Choice xmlns:v="urn:schemas-microsoft-com:vml" Requires="v">
                <p:oleObj spid="_x0000_s1060" name="Equation" r:id="rId4" imgW="863280" imgH="431640" progId="Equation.DSMT4">
                  <p:embed/>
                </p:oleObj>
              </mc:Choice>
              <mc:Fallback>
                <p:oleObj name="Equation" r:id="rId4" imgW="863280" imgH="431640" progId="Equation.DSMT4">
                  <p:embed/>
                  <p:pic>
                    <p:nvPicPr>
                      <p:cNvPr id="0" name=""/>
                      <p:cNvPicPr/>
                      <p:nvPr/>
                    </p:nvPicPr>
                    <p:blipFill>
                      <a:blip r:embed="rId5"/>
                      <a:stretch>
                        <a:fillRect/>
                      </a:stretch>
                    </p:blipFill>
                    <p:spPr>
                      <a:xfrm>
                        <a:off x="6921500" y="3251200"/>
                        <a:ext cx="1651000" cy="825500"/>
                      </a:xfrm>
                      <a:prstGeom prst="rect">
                        <a:avLst/>
                      </a:prstGeom>
                    </p:spPr>
                  </p:pic>
                </p:oleObj>
              </mc:Fallback>
            </mc:AlternateContent>
          </a:graphicData>
        </a:graphic>
      </p:graphicFrame>
      <p:graphicFrame>
        <p:nvGraphicFramePr>
          <p:cNvPr id="6" name="对象 5">
            <a:extLst>
              <a:ext uri="{FF2B5EF4-FFF2-40B4-BE49-F238E27FC236}">
                <a16:creationId xmlns:a16="http://schemas.microsoft.com/office/drawing/2014/main" id="{37DE4CB4-6CD4-459A-BC5D-A87E40664BA7}"/>
              </a:ext>
            </a:extLst>
          </p:cNvPr>
          <p:cNvGraphicFramePr>
            <a:graphicFrameLocks noChangeAspect="1"/>
          </p:cNvGraphicFramePr>
          <p:nvPr>
            <p:extLst>
              <p:ext uri="{D42A27DB-BD31-4B8C-83A1-F6EECF244321}">
                <p14:modId xmlns:p14="http://schemas.microsoft.com/office/powerpoint/2010/main" val="1643247396"/>
              </p:ext>
            </p:extLst>
          </p:nvPr>
        </p:nvGraphicFramePr>
        <p:xfrm>
          <a:off x="8929688" y="3251200"/>
          <a:ext cx="1674812" cy="825500"/>
        </p:xfrm>
        <a:graphic>
          <a:graphicData uri="http://schemas.openxmlformats.org/presentationml/2006/ole">
            <mc:AlternateContent xmlns:mc="http://schemas.openxmlformats.org/markup-compatibility/2006">
              <mc:Choice xmlns:v="urn:schemas-microsoft-com:vml" Requires="v">
                <p:oleObj spid="_x0000_s1061" name="Equation" r:id="rId6" imgW="876240" imgH="431640" progId="Equation.DSMT4">
                  <p:embed/>
                </p:oleObj>
              </mc:Choice>
              <mc:Fallback>
                <p:oleObj name="Equation" r:id="rId6" imgW="876240" imgH="431640" progId="Equation.DSMT4">
                  <p:embed/>
                  <p:pic>
                    <p:nvPicPr>
                      <p:cNvPr id="5" name="对象 4">
                        <a:extLst>
                          <a:ext uri="{FF2B5EF4-FFF2-40B4-BE49-F238E27FC236}">
                            <a16:creationId xmlns:a16="http://schemas.microsoft.com/office/drawing/2014/main" id="{C2E11CF6-30AF-4CBE-8373-BE4B1EF47872}"/>
                          </a:ext>
                        </a:extLst>
                      </p:cNvPr>
                      <p:cNvPicPr/>
                      <p:nvPr/>
                    </p:nvPicPr>
                    <p:blipFill>
                      <a:blip r:embed="rId7"/>
                      <a:stretch>
                        <a:fillRect/>
                      </a:stretch>
                    </p:blipFill>
                    <p:spPr>
                      <a:xfrm>
                        <a:off x="8929688" y="3251200"/>
                        <a:ext cx="1674812" cy="825500"/>
                      </a:xfrm>
                      <a:prstGeom prst="rect">
                        <a:avLst/>
                      </a:prstGeom>
                    </p:spPr>
                  </p:pic>
                </p:oleObj>
              </mc:Fallback>
            </mc:AlternateContent>
          </a:graphicData>
        </a:graphic>
      </p:graphicFrame>
    </p:spTree>
    <p:extLst>
      <p:ext uri="{BB962C8B-B14F-4D97-AF65-F5344CB8AC3E}">
        <p14:creationId xmlns:p14="http://schemas.microsoft.com/office/powerpoint/2010/main" val="3475960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F54163AA-1FC5-4F26-81A9-20300D46EA3D}"/>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Which statements below are right?</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D63E1CE4-B65F-45D3-AAF6-A50023B00F26}"/>
              </a:ext>
            </a:extLst>
          </p:cNvPr>
          <p:cNvSpPr txBox="1"/>
          <p:nvPr>
            <p:custDataLst>
              <p:tags r:id="rId3"/>
            </p:custDataLst>
          </p:nvPr>
        </p:nvSpPr>
        <p:spPr>
          <a:xfrm>
            <a:off x="2262187" y="2474436"/>
            <a:ext cx="85344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Light doping semiconductor has wider depletion layer.  </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E3A2A462-1D37-496C-A784-412B06249FA9}"/>
              </a:ext>
            </a:extLst>
          </p:cNvPr>
          <p:cNvSpPr txBox="1"/>
          <p:nvPr>
            <p:custDataLst>
              <p:tags r:id="rId4"/>
            </p:custDataLst>
          </p:nvPr>
        </p:nvSpPr>
        <p:spPr>
          <a:xfrm>
            <a:off x="2438400" y="3643313"/>
            <a:ext cx="85344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heavy doping semiconductor has wider depletion layer.  </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文本框 8">
            <a:extLst>
              <a:ext uri="{FF2B5EF4-FFF2-40B4-BE49-F238E27FC236}">
                <a16:creationId xmlns:a16="http://schemas.microsoft.com/office/drawing/2014/main" id="{7E26996E-AAAD-4C25-81AC-F1ACB4748474}"/>
              </a:ext>
            </a:extLst>
          </p:cNvPr>
          <p:cNvSpPr txBox="1"/>
          <p:nvPr>
            <p:custDataLst>
              <p:tags r:id="rId5"/>
            </p:custDataLst>
          </p:nvPr>
        </p:nvSpPr>
        <p:spPr>
          <a:xfrm>
            <a:off x="2438400" y="4500563"/>
            <a:ext cx="85344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There is no free charges in the depletion layer.</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文本框 9">
            <a:extLst>
              <a:ext uri="{FF2B5EF4-FFF2-40B4-BE49-F238E27FC236}">
                <a16:creationId xmlns:a16="http://schemas.microsoft.com/office/drawing/2014/main" id="{857A47D6-0DFE-4BA7-97CC-672EDF277EB7}"/>
              </a:ext>
            </a:extLst>
          </p:cNvPr>
          <p:cNvSpPr txBox="1"/>
          <p:nvPr>
            <p:custDataLst>
              <p:tags r:id="rId6"/>
            </p:custDataLst>
          </p:nvPr>
        </p:nvSpPr>
        <p:spPr>
          <a:xfrm>
            <a:off x="2438400" y="5357813"/>
            <a:ext cx="85344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The contact potential is due to the different fermi levels of the two materials that form the PN junction.</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a:extLst>
              <a:ext uri="{FF2B5EF4-FFF2-40B4-BE49-F238E27FC236}">
                <a16:creationId xmlns:a16="http://schemas.microsoft.com/office/drawing/2014/main" id="{13E0B6C6-9AE6-4C94-8550-A4FA2D53B42A}"/>
              </a:ext>
            </a:extLst>
          </p:cNvPr>
          <p:cNvSpPr>
            <a:spLocks noChangeAspect="1"/>
          </p:cNvSpPr>
          <p:nvPr>
            <p:custDataLst>
              <p:tags r:id="rId7"/>
            </p:custDataLst>
          </p:nvPr>
        </p:nvSpPr>
        <p:spPr>
          <a:xfrm>
            <a:off x="1571625" y="248205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矩形 11">
            <a:extLst>
              <a:ext uri="{FF2B5EF4-FFF2-40B4-BE49-F238E27FC236}">
                <a16:creationId xmlns:a16="http://schemas.microsoft.com/office/drawing/2014/main" id="{A88D2CB8-43B3-405C-9DC7-74638685EE0C}"/>
              </a:ext>
            </a:extLst>
          </p:cNvPr>
          <p:cNvSpPr>
            <a:spLocks noChangeAspect="1"/>
          </p:cNvSpPr>
          <p:nvPr>
            <p:custDataLst>
              <p:tags r:id="rId8"/>
            </p:custDataLst>
          </p:nvPr>
        </p:nvSpPr>
        <p:spPr>
          <a:xfrm>
            <a:off x="1571625" y="3707606"/>
            <a:ext cx="514350" cy="51435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12">
            <a:extLst>
              <a:ext uri="{FF2B5EF4-FFF2-40B4-BE49-F238E27FC236}">
                <a16:creationId xmlns:a16="http://schemas.microsoft.com/office/drawing/2014/main" id="{EF6FACC4-E5E5-4A14-9CCA-95999C03D13F}"/>
              </a:ext>
            </a:extLst>
          </p:cNvPr>
          <p:cNvSpPr>
            <a:spLocks noChangeAspect="1"/>
          </p:cNvSpPr>
          <p:nvPr>
            <p:custDataLst>
              <p:tags r:id="rId9"/>
            </p:custDataLst>
          </p:nvPr>
        </p:nvSpPr>
        <p:spPr>
          <a:xfrm>
            <a:off x="1571625" y="456485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矩形 13">
            <a:extLst>
              <a:ext uri="{FF2B5EF4-FFF2-40B4-BE49-F238E27FC236}">
                <a16:creationId xmlns:a16="http://schemas.microsoft.com/office/drawing/2014/main" id="{5D17701F-D111-41AB-9192-AAEE5B1F0B9F}"/>
              </a:ext>
            </a:extLst>
          </p:cNvPr>
          <p:cNvSpPr>
            <a:spLocks noChangeAspect="1"/>
          </p:cNvSpPr>
          <p:nvPr>
            <p:custDataLst>
              <p:tags r:id="rId10"/>
            </p:custDataLst>
          </p:nvPr>
        </p:nvSpPr>
        <p:spPr>
          <a:xfrm>
            <a:off x="1571625" y="542210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圆角 14">
            <a:extLst>
              <a:ext uri="{FF2B5EF4-FFF2-40B4-BE49-F238E27FC236}">
                <a16:creationId xmlns:a16="http://schemas.microsoft.com/office/drawing/2014/main" id="{0CB3CAE9-F4DA-4CB2-B907-D9CAA1F8B115}"/>
              </a:ext>
            </a:extLst>
          </p:cNvPr>
          <p:cNvSpPr/>
          <p:nvPr>
            <p:custDataLst>
              <p:tags r:id="rId11"/>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20" name="组合 19">
            <a:extLst>
              <a:ext uri="{FF2B5EF4-FFF2-40B4-BE49-F238E27FC236}">
                <a16:creationId xmlns:a16="http://schemas.microsoft.com/office/drawing/2014/main" id="{4A7108F1-8E0D-4761-9B54-D500BF7C0D6B}"/>
              </a:ext>
            </a:extLst>
          </p:cNvPr>
          <p:cNvGrpSpPr/>
          <p:nvPr>
            <p:custDataLst>
              <p:tags r:id="rId12"/>
            </p:custDataLst>
          </p:nvPr>
        </p:nvGrpSpPr>
        <p:grpSpPr>
          <a:xfrm>
            <a:off x="0" y="0"/>
            <a:ext cx="12192000" cy="635000"/>
            <a:chOff x="0" y="0"/>
            <a:chExt cx="12192000" cy="635000"/>
          </a:xfrm>
        </p:grpSpPr>
        <p:sp>
          <p:nvSpPr>
            <p:cNvPr id="16" name="TitleBackground">
              <a:extLst>
                <a:ext uri="{FF2B5EF4-FFF2-40B4-BE49-F238E27FC236}">
                  <a16:creationId xmlns:a16="http://schemas.microsoft.com/office/drawing/2014/main" id="{635148C5-76C9-451A-8DC8-AA7109294D85}"/>
                </a:ext>
              </a:extLst>
            </p:cNvPr>
            <p:cNvSpPr/>
            <p:nvPr>
              <p:custDataLst>
                <p:tags r:id="rId14"/>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ColorBlock">
              <a:extLst>
                <a:ext uri="{FF2B5EF4-FFF2-40B4-BE49-F238E27FC236}">
                  <a16:creationId xmlns:a16="http://schemas.microsoft.com/office/drawing/2014/main" id="{B94AD7D7-217D-4D04-9320-0FE6181F99D9}"/>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ypeText">
              <a:extLst>
                <a:ext uri="{FF2B5EF4-FFF2-40B4-BE49-F238E27FC236}">
                  <a16:creationId xmlns:a16="http://schemas.microsoft.com/office/drawing/2014/main" id="{0F940AB3-3C04-43B4-8F6F-D1C04AA529C7}"/>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9" name="TipText">
              <a:extLst>
                <a:ext uri="{FF2B5EF4-FFF2-40B4-BE49-F238E27FC236}">
                  <a16:creationId xmlns:a16="http://schemas.microsoft.com/office/drawing/2014/main" id="{11D87ABB-6124-458A-A3C2-6E440A01E9A3}"/>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 name="图片 4">
            <a:extLst>
              <a:ext uri="{FF2B5EF4-FFF2-40B4-BE49-F238E27FC236}">
                <a16:creationId xmlns:a16="http://schemas.microsoft.com/office/drawing/2014/main" id="{E1D2D1BA-60A0-4944-9773-9F034146268B}"/>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20324290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sz="4800" dirty="0"/>
              <a:t>What’s in Lecture</a:t>
            </a:r>
          </a:p>
        </p:txBody>
      </p:sp>
      <p:sp>
        <p:nvSpPr>
          <p:cNvPr id="3" name="Content Placeholder 2"/>
          <p:cNvSpPr>
            <a:spLocks noGrp="1"/>
          </p:cNvSpPr>
          <p:nvPr>
            <p:ph idx="1"/>
          </p:nvPr>
        </p:nvSpPr>
        <p:spPr/>
        <p:txBody>
          <a:bodyPr/>
          <a:lstStyle/>
          <a:p>
            <a:r>
              <a:rPr lang="en-IE" sz="3600" dirty="0"/>
              <a:t>How PN junctions are formed.</a:t>
            </a:r>
          </a:p>
          <a:p>
            <a:r>
              <a:rPr lang="en-IE" sz="3600" dirty="0"/>
              <a:t>Formation of Depletion Layer.</a:t>
            </a:r>
          </a:p>
          <a:p>
            <a:r>
              <a:rPr lang="en-IE" sz="3600" dirty="0"/>
              <a:t>The Diode equation</a:t>
            </a:r>
          </a:p>
          <a:p>
            <a:r>
              <a:rPr lang="en-IE" sz="3600" dirty="0"/>
              <a:t>Characteristic IV curve of a diode.</a:t>
            </a:r>
          </a:p>
          <a:p>
            <a:r>
              <a:rPr lang="en-IE" sz="3600" dirty="0"/>
              <a:t>Diode under bias</a:t>
            </a:r>
          </a:p>
          <a:p>
            <a:r>
              <a:rPr lang="en-IE" sz="3600" dirty="0"/>
              <a:t>Diode breakdown mechanisms.</a:t>
            </a:r>
          </a:p>
          <a:p>
            <a:endParaRPr lang="en-IE" dirty="0"/>
          </a:p>
        </p:txBody>
      </p:sp>
    </p:spTree>
    <p:extLst>
      <p:ext uri="{BB962C8B-B14F-4D97-AF65-F5344CB8AC3E}">
        <p14:creationId xmlns:p14="http://schemas.microsoft.com/office/powerpoint/2010/main" val="197661590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PN junction as a capacitor</a:t>
            </a:r>
          </a:p>
        </p:txBody>
      </p:sp>
      <p:sp>
        <p:nvSpPr>
          <p:cNvPr id="3" name="Content Placeholder 2"/>
          <p:cNvSpPr>
            <a:spLocks noGrp="1"/>
          </p:cNvSpPr>
          <p:nvPr>
            <p:ph idx="1"/>
          </p:nvPr>
        </p:nvSpPr>
        <p:spPr/>
        <p:txBody>
          <a:bodyPr>
            <a:normAutofit fontScale="92500"/>
          </a:bodyPr>
          <a:lstStyle/>
          <a:p>
            <a:r>
              <a:rPr lang="en-IE" dirty="0"/>
              <a:t>There is now a situation where a PN junction has 2 conductive layers, the n and p types, separated by an insulation layer, </a:t>
            </a:r>
            <a:r>
              <a:rPr lang="en-IE" dirty="0">
                <a:solidFill>
                  <a:srgbClr val="FF0000"/>
                </a:solidFill>
              </a:rPr>
              <a:t>the depletion region.</a:t>
            </a:r>
          </a:p>
          <a:p>
            <a:r>
              <a:rPr lang="en-IE" dirty="0"/>
              <a:t>This gives rise to something called </a:t>
            </a:r>
            <a:r>
              <a:rPr lang="en-IE" dirty="0">
                <a:solidFill>
                  <a:srgbClr val="FF0000"/>
                </a:solidFill>
              </a:rPr>
              <a:t>a capacitor</a:t>
            </a:r>
            <a:r>
              <a:rPr lang="en-IE" dirty="0"/>
              <a:t>, which will be dealt with at a later stage.</a:t>
            </a:r>
          </a:p>
          <a:p>
            <a:r>
              <a:rPr lang="en-IE" dirty="0"/>
              <a:t>Suffice it to say that </a:t>
            </a:r>
            <a:r>
              <a:rPr lang="en-IE" dirty="0">
                <a:solidFill>
                  <a:srgbClr val="FF0000"/>
                </a:solidFill>
              </a:rPr>
              <a:t>a capacitor stores electrical charge so it </a:t>
            </a:r>
            <a:r>
              <a:rPr lang="en-IE" i="1" dirty="0">
                <a:solidFill>
                  <a:srgbClr val="FF0000"/>
                </a:solidFill>
              </a:rPr>
              <a:t>takes</a:t>
            </a:r>
            <a:r>
              <a:rPr lang="en-IE" dirty="0">
                <a:solidFill>
                  <a:srgbClr val="FF0000"/>
                </a:solidFill>
              </a:rPr>
              <a:t> energy to charge up.</a:t>
            </a:r>
          </a:p>
          <a:p>
            <a:r>
              <a:rPr lang="en-IE" dirty="0"/>
              <a:t>In effect our contact potential, V</a:t>
            </a:r>
            <a:r>
              <a:rPr lang="en-IE" baseline="-25000" dirty="0"/>
              <a:t>0</a:t>
            </a:r>
            <a:r>
              <a:rPr lang="en-IE" dirty="0"/>
              <a:t>, is the amount of energy that is needed to charge the capacitor.</a:t>
            </a:r>
          </a:p>
          <a:p>
            <a:r>
              <a:rPr lang="en-IE" dirty="0"/>
              <a:t>The capacitance of the junction is dependant </a:t>
            </a:r>
            <a:r>
              <a:rPr lang="en-IE" dirty="0">
                <a:solidFill>
                  <a:srgbClr val="FF0000"/>
                </a:solidFill>
              </a:rPr>
              <a:t>on the area of contact of the 2 sides, A</a:t>
            </a:r>
            <a:r>
              <a:rPr lang="en-IE" dirty="0"/>
              <a:t>, </a:t>
            </a:r>
            <a:r>
              <a:rPr lang="en-IE" dirty="0">
                <a:solidFill>
                  <a:srgbClr val="7030A0"/>
                </a:solidFill>
              </a:rPr>
              <a:t>the type of material and of course</a:t>
            </a:r>
            <a:r>
              <a:rPr lang="en-IE" dirty="0"/>
              <a:t>, </a:t>
            </a:r>
            <a:r>
              <a:rPr lang="en-IE" dirty="0">
                <a:solidFill>
                  <a:schemeClr val="accent2">
                    <a:lumMod val="50000"/>
                  </a:schemeClr>
                </a:solidFill>
              </a:rPr>
              <a:t>the width of the junction, W</a:t>
            </a:r>
            <a:r>
              <a:rPr lang="en-IE" dirty="0"/>
              <a:t>.</a:t>
            </a:r>
          </a:p>
        </p:txBody>
      </p:sp>
    </p:spTree>
    <p:extLst>
      <p:ext uri="{BB962C8B-B14F-4D97-AF65-F5344CB8AC3E}">
        <p14:creationId xmlns:p14="http://schemas.microsoft.com/office/powerpoint/2010/main" val="21393806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PN junction as a capacitor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IE" dirty="0"/>
                  <a:t>The capacitance, C, can be calculated by:</a:t>
                </a:r>
              </a:p>
              <a:p>
                <a:pPr lvl="1"/>
                <a14:m>
                  <m:oMath xmlns:m="http://schemas.openxmlformats.org/officeDocument/2006/math">
                    <m:r>
                      <a:rPr lang="en-IE" sz="2800" b="1" i="1">
                        <a:latin typeface="Cambria Math" panose="02040503050406030204" pitchFamily="18" charset="0"/>
                      </a:rPr>
                      <m:t>𝑪</m:t>
                    </m:r>
                    <m:r>
                      <a:rPr lang="en-IE" sz="2800" b="1" i="1">
                        <a:latin typeface="Cambria Math" panose="02040503050406030204" pitchFamily="18" charset="0"/>
                      </a:rPr>
                      <m:t>= </m:t>
                    </m:r>
                    <m:f>
                      <m:fPr>
                        <m:ctrlPr>
                          <a:rPr lang="en-IE" sz="2800" b="1" i="1">
                            <a:latin typeface="Cambria Math" panose="02040503050406030204" pitchFamily="18" charset="0"/>
                          </a:rPr>
                        </m:ctrlPr>
                      </m:fPr>
                      <m:num>
                        <m:r>
                          <a:rPr lang="en-IE" sz="2800" b="1" i="1">
                            <a:latin typeface="Cambria Math" panose="02040503050406030204" pitchFamily="18" charset="0"/>
                          </a:rPr>
                          <m:t>∈</m:t>
                        </m:r>
                        <m:r>
                          <a:rPr lang="en-IE" sz="2800" b="1" i="1">
                            <a:latin typeface="Cambria Math" panose="02040503050406030204" pitchFamily="18" charset="0"/>
                          </a:rPr>
                          <m:t>𝑨</m:t>
                        </m:r>
                      </m:num>
                      <m:den>
                        <m:r>
                          <a:rPr lang="en-IE" sz="2800" b="1" i="1">
                            <a:latin typeface="Cambria Math" panose="02040503050406030204" pitchFamily="18" charset="0"/>
                          </a:rPr>
                          <m:t>𝑾</m:t>
                        </m:r>
                      </m:den>
                    </m:f>
                  </m:oMath>
                </a14:m>
                <a:r>
                  <a:rPr lang="en-IE" sz="2800" b="1" dirty="0"/>
                  <a:t> </a:t>
                </a:r>
                <a:r>
                  <a:rPr lang="en-IE" sz="2800" dirty="0"/>
                  <a:t>, </a:t>
                </a:r>
              </a:p>
              <a:p>
                <a:pPr marL="457200" lvl="1" indent="0">
                  <a:buNone/>
                </a:pPr>
                <a:r>
                  <a:rPr lang="en-IE" dirty="0"/>
                  <a:t>where </a:t>
                </a:r>
                <a:r>
                  <a:rPr lang="el-GR" dirty="0"/>
                  <a:t>ε</a:t>
                </a:r>
                <a:r>
                  <a:rPr lang="en-IE" dirty="0"/>
                  <a:t> is what is called the electrical permittivity of the material. This changes for each material.</a:t>
                </a:r>
              </a:p>
              <a:p>
                <a:r>
                  <a:rPr lang="en-IE" dirty="0"/>
                  <a:t>While the value of these individual capacitance's may be small, they have a huge cumulative effect as we will see later. </a:t>
                </a:r>
              </a:p>
              <a:p>
                <a:r>
                  <a:rPr lang="en-IE" dirty="0"/>
                  <a:t>They also appear as </a:t>
                </a:r>
                <a:r>
                  <a:rPr lang="en-IE" dirty="0">
                    <a:solidFill>
                      <a:srgbClr val="FF0000"/>
                    </a:solidFill>
                  </a:rPr>
                  <a:t>parasitic effect </a:t>
                </a:r>
                <a:r>
                  <a:rPr lang="en-IE" dirty="0"/>
                  <a:t>in other devices. </a:t>
                </a:r>
              </a:p>
              <a:p>
                <a:r>
                  <a:rPr lang="en-IE" dirty="0"/>
                  <a:t>We will be doing some exercises with these variables later.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r="-81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020051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PN Junctions under Bias</a:t>
            </a:r>
          </a:p>
        </p:txBody>
      </p:sp>
      <p:sp>
        <p:nvSpPr>
          <p:cNvPr id="3" name="Content Placeholder 2"/>
          <p:cNvSpPr>
            <a:spLocks noGrp="1"/>
          </p:cNvSpPr>
          <p:nvPr>
            <p:ph idx="1"/>
          </p:nvPr>
        </p:nvSpPr>
        <p:spPr/>
        <p:txBody>
          <a:bodyPr>
            <a:normAutofit fontScale="92500" lnSpcReduction="10000"/>
          </a:bodyPr>
          <a:lstStyle/>
          <a:p>
            <a:r>
              <a:rPr lang="en-IE" dirty="0"/>
              <a:t>Thus far all of the PN junctions have been under equilibrium, that is they have not been affected by some sort of external influence. </a:t>
            </a:r>
          </a:p>
          <a:p>
            <a:r>
              <a:rPr lang="en-IE" dirty="0"/>
              <a:t>That is kind of boring so let’s apply an external stimulus to our PN junction.</a:t>
            </a:r>
          </a:p>
          <a:p>
            <a:r>
              <a:rPr lang="en-IE" dirty="0"/>
              <a:t>This stimulus is called </a:t>
            </a:r>
            <a:r>
              <a:rPr lang="en-IE" dirty="0">
                <a:solidFill>
                  <a:srgbClr val="FF0000"/>
                </a:solidFill>
              </a:rPr>
              <a:t>bias</a:t>
            </a:r>
            <a:r>
              <a:rPr lang="en-IE" dirty="0"/>
              <a:t>.  </a:t>
            </a:r>
          </a:p>
          <a:p>
            <a:r>
              <a:rPr lang="en-IE" dirty="0"/>
              <a:t>2 types of bias can be applied:</a:t>
            </a:r>
          </a:p>
          <a:p>
            <a:pPr lvl="1"/>
            <a:r>
              <a:rPr lang="en-IE" sz="2600" dirty="0">
                <a:solidFill>
                  <a:srgbClr val="FF0000"/>
                </a:solidFill>
              </a:rPr>
              <a:t>Forward bias</a:t>
            </a:r>
            <a:r>
              <a:rPr lang="en-IE" sz="2600" dirty="0"/>
              <a:t>, where the applied voltage is greater than 0 V, i.e. a positive voltage,</a:t>
            </a:r>
          </a:p>
          <a:p>
            <a:pPr lvl="1"/>
            <a:r>
              <a:rPr lang="en-IE" sz="2600" dirty="0">
                <a:solidFill>
                  <a:srgbClr val="FF0000"/>
                </a:solidFill>
              </a:rPr>
              <a:t>Reverse bias</a:t>
            </a:r>
            <a:r>
              <a:rPr lang="en-IE" sz="2600" dirty="0"/>
              <a:t>, where the applied voltage is less than 0 V, i.e. a negative voltage</a:t>
            </a:r>
            <a:r>
              <a:rPr lang="en-IE" dirty="0"/>
              <a:t>.</a:t>
            </a:r>
          </a:p>
          <a:p>
            <a:endParaRPr lang="en-IE" dirty="0"/>
          </a:p>
          <a:p>
            <a:r>
              <a:rPr lang="en-IE" dirty="0"/>
              <a:t>These different biases give very different behaviours.</a:t>
            </a:r>
          </a:p>
        </p:txBody>
      </p:sp>
    </p:spTree>
    <p:extLst>
      <p:ext uri="{BB962C8B-B14F-4D97-AF65-F5344CB8AC3E}">
        <p14:creationId xmlns:p14="http://schemas.microsoft.com/office/powerpoint/2010/main" val="15735665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PN junctions under Forward Bias</a:t>
            </a:r>
          </a:p>
        </p:txBody>
      </p:sp>
      <p:sp>
        <p:nvSpPr>
          <p:cNvPr id="3" name="Content Placeholder 2"/>
          <p:cNvSpPr>
            <a:spLocks noGrp="1"/>
          </p:cNvSpPr>
          <p:nvPr>
            <p:ph idx="1"/>
          </p:nvPr>
        </p:nvSpPr>
        <p:spPr>
          <a:xfrm>
            <a:off x="838200" y="1825625"/>
            <a:ext cx="10515600" cy="1630807"/>
          </a:xfrm>
        </p:spPr>
        <p:txBody>
          <a:bodyPr>
            <a:normAutofit lnSpcReduction="10000"/>
          </a:bodyPr>
          <a:lstStyle/>
          <a:p>
            <a:r>
              <a:rPr lang="en-IE" dirty="0"/>
              <a:t>In forward bias the applied voltage makes the depletion layer smaller and allows current to flow.</a:t>
            </a:r>
          </a:p>
          <a:p>
            <a:r>
              <a:rPr lang="en-IE" dirty="0"/>
              <a:t>Once the applied voltage is greater than the </a:t>
            </a:r>
            <a:r>
              <a:rPr lang="en-IE" dirty="0">
                <a:solidFill>
                  <a:srgbClr val="FF0000"/>
                </a:solidFill>
              </a:rPr>
              <a:t>contact potential</a:t>
            </a:r>
            <a:r>
              <a:rPr lang="en-IE" dirty="0"/>
              <a:t>, V</a:t>
            </a:r>
            <a:r>
              <a:rPr lang="en-IE" baseline="-25000" dirty="0"/>
              <a:t>0</a:t>
            </a:r>
            <a:r>
              <a:rPr lang="en-IE" dirty="0"/>
              <a:t>, lots of current flows as there is little to prevent it doing so. </a:t>
            </a:r>
          </a:p>
        </p:txBody>
      </p:sp>
      <p:pic>
        <p:nvPicPr>
          <p:cNvPr id="4" name="Picture 3" descr="http://upload.wikimedia.org/wikipedia/commons/a/a8/PnJunction-Diode-ForwardBias.PNG"/>
          <p:cNvPicPr/>
          <p:nvPr/>
        </p:nvPicPr>
        <p:blipFill>
          <a:blip r:embed="rId2">
            <a:extLst>
              <a:ext uri="{28A0092B-C50C-407E-A947-70E740481C1C}">
                <a14:useLocalDpi xmlns:a14="http://schemas.microsoft.com/office/drawing/2010/main" val="0"/>
              </a:ext>
            </a:extLst>
          </a:blip>
          <a:srcRect/>
          <a:stretch>
            <a:fillRect/>
          </a:stretch>
        </p:blipFill>
        <p:spPr bwMode="auto">
          <a:xfrm>
            <a:off x="1586646" y="3456432"/>
            <a:ext cx="7571181" cy="2928303"/>
          </a:xfrm>
          <a:prstGeom prst="rect">
            <a:avLst/>
          </a:prstGeom>
          <a:noFill/>
          <a:ln>
            <a:noFill/>
          </a:ln>
        </p:spPr>
      </p:pic>
    </p:spTree>
    <p:extLst>
      <p:ext uri="{BB962C8B-B14F-4D97-AF65-F5344CB8AC3E}">
        <p14:creationId xmlns:p14="http://schemas.microsoft.com/office/powerpoint/2010/main" val="33892543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93DC01-F954-4DEA-9C0A-75079962C9EC}"/>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49A59092-4268-4D5D-BE1D-F70B38E7B0D7}"/>
              </a:ext>
            </a:extLst>
          </p:cNvPr>
          <p:cNvSpPr>
            <a:spLocks noGrp="1"/>
          </p:cNvSpPr>
          <p:nvPr>
            <p:ph idx="1"/>
          </p:nvPr>
        </p:nvSpPr>
        <p:spPr/>
        <p:txBody>
          <a:bodyPr/>
          <a:lstStyle/>
          <a:p>
            <a:endParaRPr lang="zh-CN" altLang="en-US" dirty="0"/>
          </a:p>
        </p:txBody>
      </p:sp>
      <p:pic>
        <p:nvPicPr>
          <p:cNvPr id="5" name="图片 4">
            <a:extLst>
              <a:ext uri="{FF2B5EF4-FFF2-40B4-BE49-F238E27FC236}">
                <a16:creationId xmlns:a16="http://schemas.microsoft.com/office/drawing/2014/main" id="{BDBB3219-B815-49F2-9B36-80DC27B820E8}"/>
              </a:ext>
            </a:extLst>
          </p:cNvPr>
          <p:cNvPicPr>
            <a:picLocks noChangeAspect="1"/>
          </p:cNvPicPr>
          <p:nvPr/>
        </p:nvPicPr>
        <p:blipFill>
          <a:blip r:embed="rId2"/>
          <a:stretch>
            <a:fillRect/>
          </a:stretch>
        </p:blipFill>
        <p:spPr>
          <a:xfrm>
            <a:off x="488873" y="365125"/>
            <a:ext cx="5730575" cy="2548277"/>
          </a:xfrm>
          <a:prstGeom prst="rect">
            <a:avLst/>
          </a:prstGeom>
        </p:spPr>
      </p:pic>
      <p:pic>
        <p:nvPicPr>
          <p:cNvPr id="7" name="图片 6">
            <a:extLst>
              <a:ext uri="{FF2B5EF4-FFF2-40B4-BE49-F238E27FC236}">
                <a16:creationId xmlns:a16="http://schemas.microsoft.com/office/drawing/2014/main" id="{9D8803BD-2DA4-4007-A3DC-78EB5BFB99FB}"/>
              </a:ext>
            </a:extLst>
          </p:cNvPr>
          <p:cNvPicPr>
            <a:picLocks noChangeAspect="1"/>
          </p:cNvPicPr>
          <p:nvPr/>
        </p:nvPicPr>
        <p:blipFill>
          <a:blip r:embed="rId3"/>
          <a:stretch>
            <a:fillRect/>
          </a:stretch>
        </p:blipFill>
        <p:spPr>
          <a:xfrm>
            <a:off x="6318877" y="365124"/>
            <a:ext cx="5730252" cy="2548277"/>
          </a:xfrm>
          <a:prstGeom prst="rect">
            <a:avLst/>
          </a:prstGeom>
        </p:spPr>
      </p:pic>
      <p:pic>
        <p:nvPicPr>
          <p:cNvPr id="9" name="图片 8">
            <a:extLst>
              <a:ext uri="{FF2B5EF4-FFF2-40B4-BE49-F238E27FC236}">
                <a16:creationId xmlns:a16="http://schemas.microsoft.com/office/drawing/2014/main" id="{FF9F406E-1247-48BE-AA15-7F7EF327CB7E}"/>
              </a:ext>
            </a:extLst>
          </p:cNvPr>
          <p:cNvPicPr>
            <a:picLocks noChangeAspect="1"/>
          </p:cNvPicPr>
          <p:nvPr/>
        </p:nvPicPr>
        <p:blipFill>
          <a:blip r:embed="rId4"/>
          <a:stretch>
            <a:fillRect/>
          </a:stretch>
        </p:blipFill>
        <p:spPr>
          <a:xfrm>
            <a:off x="190761" y="3154266"/>
            <a:ext cx="5730575" cy="2781832"/>
          </a:xfrm>
          <a:prstGeom prst="rect">
            <a:avLst/>
          </a:prstGeom>
        </p:spPr>
      </p:pic>
      <p:pic>
        <p:nvPicPr>
          <p:cNvPr id="11" name="图片 10">
            <a:extLst>
              <a:ext uri="{FF2B5EF4-FFF2-40B4-BE49-F238E27FC236}">
                <a16:creationId xmlns:a16="http://schemas.microsoft.com/office/drawing/2014/main" id="{7D9B6C13-0E82-4E14-89E9-6875A6021C68}"/>
              </a:ext>
            </a:extLst>
          </p:cNvPr>
          <p:cNvPicPr>
            <a:picLocks noChangeAspect="1"/>
          </p:cNvPicPr>
          <p:nvPr/>
        </p:nvPicPr>
        <p:blipFill>
          <a:blip r:embed="rId5"/>
          <a:stretch>
            <a:fillRect/>
          </a:stretch>
        </p:blipFill>
        <p:spPr>
          <a:xfrm>
            <a:off x="5944123" y="3507111"/>
            <a:ext cx="6057116" cy="1695993"/>
          </a:xfrm>
          <a:prstGeom prst="rect">
            <a:avLst/>
          </a:prstGeom>
        </p:spPr>
      </p:pic>
    </p:spTree>
    <p:extLst>
      <p:ext uri="{BB962C8B-B14F-4D97-AF65-F5344CB8AC3E}">
        <p14:creationId xmlns:p14="http://schemas.microsoft.com/office/powerpoint/2010/main" val="7908059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9D6BE5-7FEC-48F7-A4CB-F74ED2F62D1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F13B2411-A3DD-4FF0-A9AB-4D03ACE5F04D}"/>
              </a:ext>
            </a:extLst>
          </p:cNvPr>
          <p:cNvSpPr>
            <a:spLocks noGrp="1"/>
          </p:cNvSpPr>
          <p:nvPr>
            <p:ph idx="1"/>
          </p:nvPr>
        </p:nvSpPr>
        <p:spPr/>
        <p:txBody>
          <a:bodyPr/>
          <a:lstStyle/>
          <a:p>
            <a:r>
              <a:rPr lang="en-US" altLang="zh-CN" dirty="0">
                <a:solidFill>
                  <a:srgbClr val="FF0000"/>
                </a:solidFill>
              </a:rPr>
              <a:t>Under reverse bias</a:t>
            </a:r>
            <a:r>
              <a:rPr lang="en-US" altLang="zh-CN" dirty="0"/>
              <a:t>, the potential difference (or the barrier) increases. The diffusion current decreases, and so the drift current is larger than diffusion current. </a:t>
            </a:r>
            <a:r>
              <a:rPr lang="en-US" altLang="zh-CN" dirty="0">
                <a:solidFill>
                  <a:srgbClr val="FF0000"/>
                </a:solidFill>
              </a:rPr>
              <a:t>So the net current is due to the drift current.</a:t>
            </a:r>
          </a:p>
          <a:p>
            <a:r>
              <a:rPr lang="en-US" altLang="zh-CN" dirty="0"/>
              <a:t>However, the drift current is not affected by the external voltage, so although there is a net flow of electrons from the p-type to the n-type side, </a:t>
            </a:r>
            <a:r>
              <a:rPr lang="en-US" altLang="zh-CN" dirty="0">
                <a:solidFill>
                  <a:srgbClr val="FF0000"/>
                </a:solidFill>
              </a:rPr>
              <a:t>the magnitude of the current is very small. This is because the drift current comes from the minority carriers. </a:t>
            </a:r>
            <a:endParaRPr lang="zh-CN" altLang="en-US" dirty="0">
              <a:solidFill>
                <a:srgbClr val="FF0000"/>
              </a:solidFill>
            </a:endParaRPr>
          </a:p>
        </p:txBody>
      </p:sp>
    </p:spTree>
    <p:extLst>
      <p:ext uri="{BB962C8B-B14F-4D97-AF65-F5344CB8AC3E}">
        <p14:creationId xmlns:p14="http://schemas.microsoft.com/office/powerpoint/2010/main" val="404305288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PN junctions under Reverse Bias.</a:t>
            </a:r>
          </a:p>
        </p:txBody>
      </p:sp>
      <p:sp>
        <p:nvSpPr>
          <p:cNvPr id="3" name="Content Placeholder 2"/>
          <p:cNvSpPr>
            <a:spLocks noGrp="1"/>
          </p:cNvSpPr>
          <p:nvPr>
            <p:ph idx="1"/>
          </p:nvPr>
        </p:nvSpPr>
        <p:spPr>
          <a:xfrm>
            <a:off x="590550" y="1539875"/>
            <a:ext cx="10858500" cy="1812925"/>
          </a:xfrm>
        </p:spPr>
        <p:txBody>
          <a:bodyPr>
            <a:normAutofit/>
          </a:bodyPr>
          <a:lstStyle/>
          <a:p>
            <a:r>
              <a:rPr lang="en-IE" sz="2400" dirty="0"/>
              <a:t>In reverse bias the applied voltage makes the depletion layer look much bigger.</a:t>
            </a:r>
          </a:p>
          <a:p>
            <a:r>
              <a:rPr lang="en-IE" sz="2400" dirty="0"/>
              <a:t>Current will only flow in the reverse direction under very limited condition's and normally results in the </a:t>
            </a:r>
            <a:r>
              <a:rPr lang="en-IE" sz="2400" dirty="0">
                <a:solidFill>
                  <a:srgbClr val="FF0000"/>
                </a:solidFill>
              </a:rPr>
              <a:t>breakdown</a:t>
            </a:r>
            <a:r>
              <a:rPr lang="en-IE" sz="2400" dirty="0"/>
              <a:t> of the junction.</a:t>
            </a:r>
          </a:p>
        </p:txBody>
      </p:sp>
      <p:pic>
        <p:nvPicPr>
          <p:cNvPr id="4" name="Picture 3" descr="http://upload.wikimedia.org/wikipedia/commons/c/cd/PnJunction-Diode-ReverseBias.PNG"/>
          <p:cNvPicPr/>
          <p:nvPr/>
        </p:nvPicPr>
        <p:blipFill>
          <a:blip r:embed="rId2">
            <a:extLst>
              <a:ext uri="{28A0092B-C50C-407E-A947-70E740481C1C}">
                <a14:useLocalDpi xmlns:a14="http://schemas.microsoft.com/office/drawing/2010/main" val="0"/>
              </a:ext>
            </a:extLst>
          </a:blip>
          <a:srcRect/>
          <a:stretch>
            <a:fillRect/>
          </a:stretch>
        </p:blipFill>
        <p:spPr bwMode="auto">
          <a:xfrm>
            <a:off x="2453640" y="3505201"/>
            <a:ext cx="5178552" cy="2971800"/>
          </a:xfrm>
          <a:prstGeom prst="rect">
            <a:avLst/>
          </a:prstGeom>
          <a:noFill/>
          <a:ln>
            <a:noFill/>
          </a:ln>
        </p:spPr>
      </p:pic>
    </p:spTree>
    <p:extLst>
      <p:ext uri="{BB962C8B-B14F-4D97-AF65-F5344CB8AC3E}">
        <p14:creationId xmlns:p14="http://schemas.microsoft.com/office/powerpoint/2010/main" val="450471628"/>
      </p:ext>
    </p:ext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E526785E-3C98-402A-B11A-FF272A96FFE4}"/>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en-US" altLang="zh-CN" sz="2800" dirty="0">
                <a:effectLst/>
                <a:latin typeface="Times New Roman" panose="02020603050405020304" pitchFamily="18" charset="0"/>
                <a:ea typeface="等线" panose="02010600030101010101" pitchFamily="2" charset="-122"/>
              </a:rPr>
              <a:t>Why can we consider a depletion region to be a capacitor? What is the main driver of this capacitance? Defend your answer.</a:t>
            </a:r>
            <a:endParaRPr lang="zh-CN" altLang="en-US" sz="3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矩形: 圆角 6">
            <a:extLst>
              <a:ext uri="{FF2B5EF4-FFF2-40B4-BE49-F238E27FC236}">
                <a16:creationId xmlns:a16="http://schemas.microsoft.com/office/drawing/2014/main" id="{2A3FF6D9-2829-4E40-A284-4C9556127F0A}"/>
              </a:ext>
            </a:extLst>
          </p:cNvPr>
          <p:cNvSpPr/>
          <p:nvPr>
            <p:custDataLst>
              <p:tags r:id="rId3"/>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3" name="矩形 12">
            <a:extLst>
              <a:ext uri="{FF2B5EF4-FFF2-40B4-BE49-F238E27FC236}">
                <a16:creationId xmlns:a16="http://schemas.microsoft.com/office/drawing/2014/main" id="{570B8699-E42A-408C-867C-FED7A8157248}"/>
              </a:ext>
            </a:extLst>
          </p:cNvPr>
          <p:cNvSpPr/>
          <p:nvPr>
            <p:custDataLst>
              <p:tags r:id="rId4"/>
            </p:custDataLst>
          </p:nvPr>
        </p:nvSpPr>
        <p:spPr>
          <a:xfrm>
            <a:off x="0" y="5727383"/>
            <a:ext cx="12192000" cy="487680"/>
          </a:xfrm>
          <a:prstGeom prst="rect">
            <a:avLst/>
          </a:prstGeom>
          <a:solidFill>
            <a:srgbClr val="FBFAE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zh-CN" altLang="en-US"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lang="en-US" altLang="zh-CN"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2.0</a:t>
            </a:r>
            <a:r>
              <a:rPr lang="zh-CN" altLang="en-US"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sp>
        <p:nvSpPr>
          <p:cNvPr id="14" name="矩形 13">
            <a:extLst>
              <a:ext uri="{FF2B5EF4-FFF2-40B4-BE49-F238E27FC236}">
                <a16:creationId xmlns:a16="http://schemas.microsoft.com/office/drawing/2014/main" id="{D0249DB5-6D84-45D2-AA8A-97EDDB3838DC}"/>
              </a:ext>
            </a:extLst>
          </p:cNvPr>
          <p:cNvSpPr/>
          <p:nvPr>
            <p:custDataLst>
              <p:tags r:id="rId5"/>
            </p:custDataLst>
          </p:nvPr>
        </p:nvSpPr>
        <p:spPr>
          <a:xfrm>
            <a:off x="12573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rgbClr val="FFFFFF"/>
              </a:solidFill>
            </a:endParaRPr>
          </a:p>
        </p:txBody>
      </p:sp>
      <p:sp>
        <p:nvSpPr>
          <p:cNvPr id="19" name="文本框 18">
            <a:extLst>
              <a:ext uri="{FF2B5EF4-FFF2-40B4-BE49-F238E27FC236}">
                <a16:creationId xmlns:a16="http://schemas.microsoft.com/office/drawing/2014/main" id="{7BBB24FF-112E-405E-A3E0-49A31A15C0DE}"/>
              </a:ext>
            </a:extLst>
          </p:cNvPr>
          <p:cNvSpPr txBox="1"/>
          <p:nvPr>
            <p:custDataLst>
              <p:tags r:id="rId6"/>
            </p:custDataLst>
          </p:nvPr>
        </p:nvSpPr>
        <p:spPr>
          <a:xfrm>
            <a:off x="12661900" y="6326832"/>
            <a:ext cx="3662680" cy="461665"/>
          </a:xfrm>
          <a:prstGeom prst="rect">
            <a:avLst/>
          </a:prstGeom>
          <a:solidFill>
            <a:srgbClr val="FBFAEF"/>
          </a:solidFill>
          <a:ln w="12700">
            <a:noFill/>
          </a:ln>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20" name="文本框 19">
            <a:extLst>
              <a:ext uri="{FF2B5EF4-FFF2-40B4-BE49-F238E27FC236}">
                <a16:creationId xmlns:a16="http://schemas.microsoft.com/office/drawing/2014/main" id="{CDB3DE42-81F6-4E4F-81EE-E5980E64E90E}"/>
              </a:ext>
            </a:extLst>
          </p:cNvPr>
          <p:cNvSpPr txBox="1"/>
          <p:nvPr>
            <p:custDataLst>
              <p:tags r:id="rId7"/>
            </p:custDataLst>
          </p:nvPr>
        </p:nvSpPr>
        <p:spPr>
          <a:xfrm>
            <a:off x="12827000" y="1270000"/>
            <a:ext cx="3332480" cy="4524315"/>
          </a:xfrm>
          <a:prstGeom prst="rect">
            <a:avLst/>
          </a:prstGeom>
          <a:noFill/>
        </p:spPr>
        <p:txBody>
          <a:bodyPr vert="horz" rtlCol="0" anchor="t" anchorCtr="0">
            <a:spAutoFit/>
          </a:bodyPr>
          <a:lstStyle/>
          <a:p>
            <a:pPr marL="457200" marR="0" lvl="0" indent="133350" algn="l" defTabSz="914400" rtl="0" eaLnBrk="1" fontAlgn="auto" latinLnBrk="0" hangingPunct="1">
              <a:lnSpc>
                <a:spcPct val="100000"/>
              </a:lnSpc>
              <a:spcBef>
                <a:spcPts val="0"/>
              </a:spcBef>
              <a:spcAft>
                <a:spcPts val="0"/>
              </a:spcAft>
              <a:buClrTx/>
              <a:buSzTx/>
              <a:buFontTx/>
              <a:buNone/>
              <a:tabLst/>
              <a:defRPr/>
            </a:pPr>
            <a:r>
              <a:rPr kumimoji="0" lang="en-MY" altLang="zh-CN" sz="2400" b="0" i="0" u="none" strike="noStrike" kern="1200" cap="none" spc="0" normalizeH="0" baseline="0" noProof="0">
                <a:ln>
                  <a:noFill/>
                </a:ln>
                <a:solidFill>
                  <a:prstClr val="black"/>
                </a:solidFill>
                <a:effectLst/>
                <a:uLnTx/>
                <a:uFillTx/>
                <a:latin typeface="Times New Roman" panose="02020603050405020304" pitchFamily="18" charset="0"/>
                <a:ea typeface="Times New Roman" panose="02020603050405020304" pitchFamily="18" charset="0"/>
                <a:cs typeface="+mn-cs"/>
              </a:rPr>
              <a:t>The depletion region has width and requires energy to allow charge to move. In other words, it stores charge which is the definition of a capacitor. The contact potential is a key driver, and this is the term that affects the width of the junction. </a:t>
            </a:r>
            <a:endParaRPr kumimoji="0" lang="zh-CN"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p:txBody>
      </p:sp>
      <p:grpSp>
        <p:nvGrpSpPr>
          <p:cNvPr id="18" name="组合 17">
            <a:extLst>
              <a:ext uri="{FF2B5EF4-FFF2-40B4-BE49-F238E27FC236}">
                <a16:creationId xmlns:a16="http://schemas.microsoft.com/office/drawing/2014/main" id="{EA3B6AF2-312E-43DE-A03D-F282E1ACFC50}"/>
              </a:ext>
            </a:extLst>
          </p:cNvPr>
          <p:cNvGrpSpPr/>
          <p:nvPr>
            <p:custDataLst>
              <p:tags r:id="rId8"/>
            </p:custDataLst>
          </p:nvPr>
        </p:nvGrpSpPr>
        <p:grpSpPr>
          <a:xfrm>
            <a:off x="12585700" y="0"/>
            <a:ext cx="3815080" cy="647700"/>
            <a:chOff x="12585700" y="0"/>
            <a:chExt cx="3815080" cy="647700"/>
          </a:xfrm>
        </p:grpSpPr>
        <p:sp>
          <p:nvSpPr>
            <p:cNvPr id="15" name="RemarkBack">
              <a:extLst>
                <a:ext uri="{FF2B5EF4-FFF2-40B4-BE49-F238E27FC236}">
                  <a16:creationId xmlns:a16="http://schemas.microsoft.com/office/drawing/2014/main" id="{5402E613-C7E4-4D61-8D7E-A39117F3F268}"/>
                </a:ext>
              </a:extLst>
            </p:cNvPr>
            <p:cNvSpPr/>
            <p:nvPr>
              <p:custDataLst>
                <p:tags r:id="rId15"/>
              </p:custDataLst>
            </p:nvPr>
          </p:nvSpPr>
          <p:spPr>
            <a:xfrm>
              <a:off x="12585700" y="12700"/>
              <a:ext cx="381508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RemarkBlock">
              <a:extLst>
                <a:ext uri="{FF2B5EF4-FFF2-40B4-BE49-F238E27FC236}">
                  <a16:creationId xmlns:a16="http://schemas.microsoft.com/office/drawing/2014/main" id="{F16AAF1A-A0D9-4D77-B0CB-2DAB72127269}"/>
                </a:ext>
              </a:extLst>
            </p:cNvPr>
            <p:cNvSpPr/>
            <p:nvPr>
              <p:custDataLst>
                <p:tags r:id="rId16"/>
              </p:custDataLst>
            </p:nvPr>
          </p:nvSpPr>
          <p:spPr>
            <a:xfrm>
              <a:off x="12585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RemarkTitleText">
              <a:extLst>
                <a:ext uri="{FF2B5EF4-FFF2-40B4-BE49-F238E27FC236}">
                  <a16:creationId xmlns:a16="http://schemas.microsoft.com/office/drawing/2014/main" id="{E9CAE09E-4983-4542-9745-51A8647F44CC}"/>
                </a:ext>
              </a:extLst>
            </p:cNvPr>
            <p:cNvSpPr txBox="1"/>
            <p:nvPr>
              <p:custDataLst>
                <p:tags r:id="rId17"/>
              </p:custDataLst>
            </p:nvPr>
          </p:nvSpPr>
          <p:spPr>
            <a:xfrm>
              <a:off x="12827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grpSp>
        <p:nvGrpSpPr>
          <p:cNvPr id="12" name="组合 11">
            <a:extLst>
              <a:ext uri="{FF2B5EF4-FFF2-40B4-BE49-F238E27FC236}">
                <a16:creationId xmlns:a16="http://schemas.microsoft.com/office/drawing/2014/main" id="{66466F32-701C-4D6E-B2B6-CFDF3761E3B4}"/>
              </a:ext>
            </a:extLst>
          </p:cNvPr>
          <p:cNvGrpSpPr/>
          <p:nvPr>
            <p:custDataLst>
              <p:tags r:id="rId9"/>
            </p:custDataLst>
          </p:nvPr>
        </p:nvGrpSpPr>
        <p:grpSpPr>
          <a:xfrm>
            <a:off x="0" y="0"/>
            <a:ext cx="12192000" cy="635000"/>
            <a:chOff x="0" y="0"/>
            <a:chExt cx="12192000" cy="635000"/>
          </a:xfrm>
        </p:grpSpPr>
        <p:sp>
          <p:nvSpPr>
            <p:cNvPr id="8" name="TitleBackground">
              <a:extLst>
                <a:ext uri="{FF2B5EF4-FFF2-40B4-BE49-F238E27FC236}">
                  <a16:creationId xmlns:a16="http://schemas.microsoft.com/office/drawing/2014/main" id="{8FD53897-BB1C-4AB1-8870-1D06257A3891}"/>
                </a:ext>
              </a:extLst>
            </p:cNvPr>
            <p:cNvSpPr/>
            <p:nvPr>
              <p:custDataLst>
                <p:tags r:id="rId11"/>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ColorBlock">
              <a:extLst>
                <a:ext uri="{FF2B5EF4-FFF2-40B4-BE49-F238E27FC236}">
                  <a16:creationId xmlns:a16="http://schemas.microsoft.com/office/drawing/2014/main" id="{A76DB74D-02F4-4B86-9D58-E6CB617C2C8D}"/>
                </a:ext>
              </a:extLst>
            </p:cNvPr>
            <p:cNvSpPr/>
            <p:nvPr>
              <p:custDataLst>
                <p:tags r:id="rId12"/>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ypeText">
              <a:extLst>
                <a:ext uri="{FF2B5EF4-FFF2-40B4-BE49-F238E27FC236}">
                  <a16:creationId xmlns:a16="http://schemas.microsoft.com/office/drawing/2014/main" id="{C7050CC9-C1AC-4B0A-9B88-663F1A968C97}"/>
                </a:ext>
              </a:extLst>
            </p:cNvPr>
            <p:cNvSpPr txBox="1"/>
            <p:nvPr>
              <p:custDataLst>
                <p:tags r:id="rId13"/>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p>
          </p:txBody>
        </p:sp>
        <p:sp>
          <p:nvSpPr>
            <p:cNvPr id="11" name="TipText">
              <a:extLst>
                <a:ext uri="{FF2B5EF4-FFF2-40B4-BE49-F238E27FC236}">
                  <a16:creationId xmlns:a16="http://schemas.microsoft.com/office/drawing/2014/main" id="{91A5FD81-FF46-4FE4-B1A2-065AB6C628DA}"/>
                </a:ext>
              </a:extLst>
            </p:cNvPr>
            <p:cNvSpPr txBox="1"/>
            <p:nvPr>
              <p:custDataLst>
                <p:tags r:id="rId14"/>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 name="图片 4">
            <a:extLst>
              <a:ext uri="{FF2B5EF4-FFF2-40B4-BE49-F238E27FC236}">
                <a16:creationId xmlns:a16="http://schemas.microsoft.com/office/drawing/2014/main" id="{9A94D513-BE15-46A2-9F06-8A98D8F9C23D}"/>
              </a:ext>
            </a:extLst>
          </p:cNvPr>
          <p:cNvPicPr>
            <a:picLocks/>
          </p:cNvPicPr>
          <p:nvPr>
            <p:custDataLst>
              <p:tags r:id="rId10"/>
            </p:custDataLst>
          </p:nvPr>
        </p:nvPicPr>
        <p:blipFill>
          <a:blip r:embed="rId19">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20605233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3D4AFAF-C656-4807-8186-2A56E33B0580}"/>
              </a:ext>
            </a:extLst>
          </p:cNvPr>
          <p:cNvSpPr txBox="1"/>
          <p:nvPr>
            <p:custDataLst>
              <p:tags r:id="rId2"/>
            </p:custDataLst>
          </p:nvPr>
        </p:nvSpPr>
        <p:spPr>
          <a:xfrm>
            <a:off x="1219200" y="635000"/>
            <a:ext cx="9753600" cy="944297"/>
          </a:xfrm>
          <a:prstGeom prst="rect">
            <a:avLst/>
          </a:prstGeom>
          <a:noFill/>
        </p:spPr>
        <p:txBody>
          <a:bodyPr vert="horz" wrap="square"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Under the reverse bias, which statements are right?</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文本框 4">
            <a:extLst>
              <a:ext uri="{FF2B5EF4-FFF2-40B4-BE49-F238E27FC236}">
                <a16:creationId xmlns:a16="http://schemas.microsoft.com/office/drawing/2014/main" id="{290A0F43-3D7F-404A-A265-A1A71FF18D29}"/>
              </a:ext>
            </a:extLst>
          </p:cNvPr>
          <p:cNvSpPr txBox="1"/>
          <p:nvPr>
            <p:custDataLst>
              <p:tags r:id="rId3"/>
            </p:custDataLst>
          </p:nvPr>
        </p:nvSpPr>
        <p:spPr>
          <a:xfrm>
            <a:off x="2438400" y="1498309"/>
            <a:ext cx="85344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The potential difference increases. </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a:extLst>
              <a:ext uri="{FF2B5EF4-FFF2-40B4-BE49-F238E27FC236}">
                <a16:creationId xmlns:a16="http://schemas.microsoft.com/office/drawing/2014/main" id="{09D01F5E-CDB7-43AC-817E-381F227A26C4}"/>
              </a:ext>
            </a:extLst>
          </p:cNvPr>
          <p:cNvSpPr txBox="1"/>
          <p:nvPr>
            <p:custDataLst>
              <p:tags r:id="rId4"/>
            </p:custDataLst>
          </p:nvPr>
        </p:nvSpPr>
        <p:spPr>
          <a:xfrm>
            <a:off x="2438400" y="2061216"/>
            <a:ext cx="85344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The drift current plays the dominant role.</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A62E5AA4-BF87-4008-AFFF-9BC7C5695ED7}"/>
              </a:ext>
            </a:extLst>
          </p:cNvPr>
          <p:cNvSpPr txBox="1"/>
          <p:nvPr>
            <p:custDataLst>
              <p:tags r:id="rId5"/>
            </p:custDataLst>
          </p:nvPr>
        </p:nvSpPr>
        <p:spPr>
          <a:xfrm>
            <a:off x="2438400" y="2665315"/>
            <a:ext cx="85344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The diffusion current plays the dominant role.</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A3F2E1F0-13E2-4871-80AD-8955CF8F9409}"/>
              </a:ext>
            </a:extLst>
          </p:cNvPr>
          <p:cNvSpPr txBox="1"/>
          <p:nvPr>
            <p:custDataLst>
              <p:tags r:id="rId6"/>
            </p:custDataLst>
          </p:nvPr>
        </p:nvSpPr>
        <p:spPr>
          <a:xfrm>
            <a:off x="2438400" y="3186073"/>
            <a:ext cx="85344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The current in the PN junction is quit large.</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a:extLst>
              <a:ext uri="{FF2B5EF4-FFF2-40B4-BE49-F238E27FC236}">
                <a16:creationId xmlns:a16="http://schemas.microsoft.com/office/drawing/2014/main" id="{2E6F4392-2EDC-463C-95BB-234A80DB3409}"/>
              </a:ext>
            </a:extLst>
          </p:cNvPr>
          <p:cNvSpPr>
            <a:spLocks noChangeAspect="1"/>
          </p:cNvSpPr>
          <p:nvPr>
            <p:custDataLst>
              <p:tags r:id="rId7"/>
            </p:custDataLst>
          </p:nvPr>
        </p:nvSpPr>
        <p:spPr>
          <a:xfrm>
            <a:off x="1571625" y="1568277"/>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a:extLst>
              <a:ext uri="{FF2B5EF4-FFF2-40B4-BE49-F238E27FC236}">
                <a16:creationId xmlns:a16="http://schemas.microsoft.com/office/drawing/2014/main" id="{BA52CE14-73CC-4CAD-80D7-9D80DC1CF06C}"/>
              </a:ext>
            </a:extLst>
          </p:cNvPr>
          <p:cNvSpPr>
            <a:spLocks noChangeAspect="1"/>
          </p:cNvSpPr>
          <p:nvPr>
            <p:custDataLst>
              <p:tags r:id="rId8"/>
            </p:custDataLst>
          </p:nvPr>
        </p:nvSpPr>
        <p:spPr>
          <a:xfrm>
            <a:off x="1571625" y="2125510"/>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a:extLst>
              <a:ext uri="{FF2B5EF4-FFF2-40B4-BE49-F238E27FC236}">
                <a16:creationId xmlns:a16="http://schemas.microsoft.com/office/drawing/2014/main" id="{9803BF83-645C-4A9C-9D5F-D11E8CD72990}"/>
              </a:ext>
            </a:extLst>
          </p:cNvPr>
          <p:cNvSpPr>
            <a:spLocks noChangeAspect="1"/>
          </p:cNvSpPr>
          <p:nvPr>
            <p:custDataLst>
              <p:tags r:id="rId9"/>
            </p:custDataLst>
          </p:nvPr>
        </p:nvSpPr>
        <p:spPr>
          <a:xfrm>
            <a:off x="1571625" y="2690882"/>
            <a:ext cx="514350" cy="51435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矩形 11">
            <a:extLst>
              <a:ext uri="{FF2B5EF4-FFF2-40B4-BE49-F238E27FC236}">
                <a16:creationId xmlns:a16="http://schemas.microsoft.com/office/drawing/2014/main" id="{073DA4C2-44F6-4F6E-9168-B79DDCE2CAAB}"/>
              </a:ext>
            </a:extLst>
          </p:cNvPr>
          <p:cNvSpPr>
            <a:spLocks noChangeAspect="1"/>
          </p:cNvSpPr>
          <p:nvPr>
            <p:custDataLst>
              <p:tags r:id="rId10"/>
            </p:custDataLst>
          </p:nvPr>
        </p:nvSpPr>
        <p:spPr>
          <a:xfrm>
            <a:off x="1571625" y="3251848"/>
            <a:ext cx="514350" cy="51435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BBFB2844-6C6C-4D27-86B5-EA893788FCFF}"/>
              </a:ext>
            </a:extLst>
          </p:cNvPr>
          <p:cNvSpPr/>
          <p:nvPr>
            <p:custDataLst>
              <p:tags r:id="rId11"/>
            </p:custDataLst>
          </p:nvPr>
        </p:nvSpPr>
        <p:spPr>
          <a:xfrm>
            <a:off x="10201275" y="6232448"/>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0" name="文本框 19">
            <a:extLst>
              <a:ext uri="{FF2B5EF4-FFF2-40B4-BE49-F238E27FC236}">
                <a16:creationId xmlns:a16="http://schemas.microsoft.com/office/drawing/2014/main" id="{99591146-E1B7-47D4-A2AB-077E574AD4BA}"/>
              </a:ext>
            </a:extLst>
          </p:cNvPr>
          <p:cNvSpPr txBox="1"/>
          <p:nvPr>
            <p:custDataLst>
              <p:tags r:id="rId12"/>
            </p:custDataLst>
          </p:nvPr>
        </p:nvSpPr>
        <p:spPr>
          <a:xfrm>
            <a:off x="2438400" y="3790172"/>
            <a:ext cx="85344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The current in the PN junction is quit small</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1" name="矩形 20">
            <a:extLst>
              <a:ext uri="{FF2B5EF4-FFF2-40B4-BE49-F238E27FC236}">
                <a16:creationId xmlns:a16="http://schemas.microsoft.com/office/drawing/2014/main" id="{AD0D14BF-467F-4B1C-A86C-A48EC825EE79}"/>
              </a:ext>
            </a:extLst>
          </p:cNvPr>
          <p:cNvSpPr>
            <a:spLocks noChangeAspect="1"/>
          </p:cNvSpPr>
          <p:nvPr>
            <p:custDataLst>
              <p:tags r:id="rId13"/>
            </p:custDataLst>
          </p:nvPr>
        </p:nvSpPr>
        <p:spPr>
          <a:xfrm>
            <a:off x="1571625" y="3872232"/>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E</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2" name="文本框 21">
            <a:extLst>
              <a:ext uri="{FF2B5EF4-FFF2-40B4-BE49-F238E27FC236}">
                <a16:creationId xmlns:a16="http://schemas.microsoft.com/office/drawing/2014/main" id="{0070E9EB-99E9-4B7D-80C1-0C6FF9978627}"/>
              </a:ext>
            </a:extLst>
          </p:cNvPr>
          <p:cNvSpPr txBox="1"/>
          <p:nvPr>
            <p:custDataLst>
              <p:tags r:id="rId14"/>
            </p:custDataLst>
          </p:nvPr>
        </p:nvSpPr>
        <p:spPr>
          <a:xfrm>
            <a:off x="2438400" y="4583131"/>
            <a:ext cx="85344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The energy diagram is like this: </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3" name="矩形 22">
            <a:extLst>
              <a:ext uri="{FF2B5EF4-FFF2-40B4-BE49-F238E27FC236}">
                <a16:creationId xmlns:a16="http://schemas.microsoft.com/office/drawing/2014/main" id="{6AACAFDA-CCAB-4E5F-95B4-60A3C2B0659C}"/>
              </a:ext>
            </a:extLst>
          </p:cNvPr>
          <p:cNvSpPr>
            <a:spLocks noChangeAspect="1"/>
          </p:cNvSpPr>
          <p:nvPr>
            <p:custDataLst>
              <p:tags r:id="rId15"/>
            </p:custDataLst>
          </p:nvPr>
        </p:nvSpPr>
        <p:spPr>
          <a:xfrm>
            <a:off x="1525905" y="4551186"/>
            <a:ext cx="514350" cy="51435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F</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pic>
        <p:nvPicPr>
          <p:cNvPr id="25" name="图片 24">
            <a:extLst>
              <a:ext uri="{FF2B5EF4-FFF2-40B4-BE49-F238E27FC236}">
                <a16:creationId xmlns:a16="http://schemas.microsoft.com/office/drawing/2014/main" id="{96A1A0E9-0B00-40C6-9E23-BC08381AB105}"/>
              </a:ext>
            </a:extLst>
          </p:cNvPr>
          <p:cNvPicPr>
            <a:picLocks noChangeAspect="1"/>
          </p:cNvPicPr>
          <p:nvPr/>
        </p:nvPicPr>
        <p:blipFill>
          <a:blip r:embed="rId25"/>
          <a:stretch>
            <a:fillRect/>
          </a:stretch>
        </p:blipFill>
        <p:spPr>
          <a:xfrm>
            <a:off x="7552123" y="4503492"/>
            <a:ext cx="3590925" cy="856199"/>
          </a:xfrm>
          <a:prstGeom prst="rect">
            <a:avLst/>
          </a:prstGeom>
        </p:spPr>
      </p:pic>
      <p:sp>
        <p:nvSpPr>
          <p:cNvPr id="28" name="文本框 27">
            <a:extLst>
              <a:ext uri="{FF2B5EF4-FFF2-40B4-BE49-F238E27FC236}">
                <a16:creationId xmlns:a16="http://schemas.microsoft.com/office/drawing/2014/main" id="{E8F75F68-D174-4EF9-8166-704680526E22}"/>
              </a:ext>
            </a:extLst>
          </p:cNvPr>
          <p:cNvSpPr txBox="1"/>
          <p:nvPr>
            <p:custDataLst>
              <p:tags r:id="rId16"/>
            </p:custDataLst>
          </p:nvPr>
        </p:nvSpPr>
        <p:spPr>
          <a:xfrm>
            <a:off x="2438400" y="5319111"/>
            <a:ext cx="85344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The energy diagram is like this:</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9" name="矩形 28">
            <a:extLst>
              <a:ext uri="{FF2B5EF4-FFF2-40B4-BE49-F238E27FC236}">
                <a16:creationId xmlns:a16="http://schemas.microsoft.com/office/drawing/2014/main" id="{EE8C5522-1669-494E-9961-6FBAEFD06E32}"/>
              </a:ext>
            </a:extLst>
          </p:cNvPr>
          <p:cNvSpPr>
            <a:spLocks noChangeAspect="1"/>
          </p:cNvSpPr>
          <p:nvPr>
            <p:custDataLst>
              <p:tags r:id="rId17"/>
            </p:custDataLst>
          </p:nvPr>
        </p:nvSpPr>
        <p:spPr>
          <a:xfrm>
            <a:off x="1571625" y="5336174"/>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G</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pic>
        <p:nvPicPr>
          <p:cNvPr id="31" name="图片 30">
            <a:extLst>
              <a:ext uri="{FF2B5EF4-FFF2-40B4-BE49-F238E27FC236}">
                <a16:creationId xmlns:a16="http://schemas.microsoft.com/office/drawing/2014/main" id="{68471801-C804-4D64-AC74-B7B4A843AA25}"/>
              </a:ext>
            </a:extLst>
          </p:cNvPr>
          <p:cNvPicPr>
            <a:picLocks noChangeAspect="1"/>
          </p:cNvPicPr>
          <p:nvPr/>
        </p:nvPicPr>
        <p:blipFill>
          <a:blip r:embed="rId26"/>
          <a:stretch>
            <a:fillRect/>
          </a:stretch>
        </p:blipFill>
        <p:spPr>
          <a:xfrm>
            <a:off x="7652836" y="5522495"/>
            <a:ext cx="2433086" cy="879108"/>
          </a:xfrm>
          <a:prstGeom prst="rect">
            <a:avLst/>
          </a:prstGeom>
        </p:spPr>
      </p:pic>
      <p:grpSp>
        <p:nvGrpSpPr>
          <p:cNvPr id="18" name="组合 17">
            <a:extLst>
              <a:ext uri="{FF2B5EF4-FFF2-40B4-BE49-F238E27FC236}">
                <a16:creationId xmlns:a16="http://schemas.microsoft.com/office/drawing/2014/main" id="{BB1760BC-1DD4-45C4-BB6C-EBA47A434D03}"/>
              </a:ext>
            </a:extLst>
          </p:cNvPr>
          <p:cNvGrpSpPr/>
          <p:nvPr>
            <p:custDataLst>
              <p:tags r:id="rId18"/>
            </p:custDataLst>
          </p:nvPr>
        </p:nvGrpSpPr>
        <p:grpSpPr>
          <a:xfrm>
            <a:off x="0" y="0"/>
            <a:ext cx="12192000" cy="635000"/>
            <a:chOff x="0" y="0"/>
            <a:chExt cx="12192000" cy="635000"/>
          </a:xfrm>
        </p:grpSpPr>
        <p:sp>
          <p:nvSpPr>
            <p:cNvPr id="14" name="TitleBackground">
              <a:extLst>
                <a:ext uri="{FF2B5EF4-FFF2-40B4-BE49-F238E27FC236}">
                  <a16:creationId xmlns:a16="http://schemas.microsoft.com/office/drawing/2014/main" id="{25D10F66-8C01-4EF5-BF5E-08A572452FCE}"/>
                </a:ext>
              </a:extLst>
            </p:cNvPr>
            <p:cNvSpPr/>
            <p:nvPr>
              <p:custDataLst>
                <p:tags r:id="rId20"/>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A983F3F8-538B-4B9C-ABC6-9A072AB6BCE3}"/>
                </a:ext>
              </a:extLst>
            </p:cNvPr>
            <p:cNvSpPr/>
            <p:nvPr>
              <p:custDataLst>
                <p:tags r:id="rId21"/>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DCF9F6E8-68C8-49F6-9E8B-3A9CF52B445B}"/>
                </a:ext>
              </a:extLst>
            </p:cNvPr>
            <p:cNvSpPr txBox="1"/>
            <p:nvPr>
              <p:custDataLst>
                <p:tags r:id="rId22"/>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7" name="TipText">
              <a:extLst>
                <a:ext uri="{FF2B5EF4-FFF2-40B4-BE49-F238E27FC236}">
                  <a16:creationId xmlns:a16="http://schemas.microsoft.com/office/drawing/2014/main" id="{0942B5EF-7A4A-4FD2-AEA0-2BFA853524A1}"/>
                </a:ext>
              </a:extLst>
            </p:cNvPr>
            <p:cNvSpPr txBox="1"/>
            <p:nvPr>
              <p:custDataLst>
                <p:tags r:id="rId23"/>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32D94BAC-36C2-46C9-BFE4-1A696499ABEC}"/>
              </a:ext>
            </a:extLst>
          </p:cNvPr>
          <p:cNvPicPr>
            <a:picLocks/>
          </p:cNvPicPr>
          <p:nvPr>
            <p:custDataLst>
              <p:tags r:id="rId19"/>
            </p:custDataLst>
          </p:nvPr>
        </p:nvPicPr>
        <p:blipFill>
          <a:blip r:embed="rId27">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29154295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Diode Characteristic under bias</a:t>
            </a:r>
          </a:p>
        </p:txBody>
      </p:sp>
      <p:pic>
        <p:nvPicPr>
          <p:cNvPr id="4" name="Picture 3" descr="http://www.limetrace.co.uk/image/data/non-ideal-IV-graph.png"/>
          <p:cNvPicPr/>
          <p:nvPr/>
        </p:nvPicPr>
        <p:blipFill>
          <a:blip r:embed="rId2">
            <a:extLst>
              <a:ext uri="{28A0092B-C50C-407E-A947-70E740481C1C}">
                <a14:useLocalDpi xmlns:a14="http://schemas.microsoft.com/office/drawing/2010/main" val="0"/>
              </a:ext>
            </a:extLst>
          </a:blip>
          <a:srcRect/>
          <a:stretch>
            <a:fillRect/>
          </a:stretch>
        </p:blipFill>
        <p:spPr bwMode="auto">
          <a:xfrm>
            <a:off x="361950" y="1807775"/>
            <a:ext cx="4876103" cy="3973900"/>
          </a:xfrm>
          <a:prstGeom prst="rect">
            <a:avLst/>
          </a:prstGeom>
          <a:noFill/>
          <a:ln>
            <a:noFill/>
          </a:ln>
        </p:spPr>
      </p:pic>
      <p:sp>
        <p:nvSpPr>
          <p:cNvPr id="5" name="TextBox 4"/>
          <p:cNvSpPr txBox="1"/>
          <p:nvPr/>
        </p:nvSpPr>
        <p:spPr>
          <a:xfrm>
            <a:off x="5238053" y="1312475"/>
            <a:ext cx="6265164" cy="5632311"/>
          </a:xfrm>
          <a:prstGeom prst="rect">
            <a:avLst/>
          </a:prstGeom>
          <a:noFill/>
        </p:spPr>
        <p:txBody>
          <a:bodyPr wrap="square" rtlCol="0">
            <a:spAutoFit/>
          </a:bodyPr>
          <a:lstStyle/>
          <a:p>
            <a:r>
              <a:rPr lang="en-IE" sz="2400" dirty="0"/>
              <a:t>Our PN junction, diode, behaves very differently depending on its </a:t>
            </a:r>
            <a:r>
              <a:rPr lang="en-IE" sz="2400" dirty="0">
                <a:solidFill>
                  <a:srgbClr val="FF0000"/>
                </a:solidFill>
              </a:rPr>
              <a:t>bias conditions</a:t>
            </a:r>
            <a:r>
              <a:rPr lang="en-IE" sz="2400" dirty="0"/>
              <a:t>.</a:t>
            </a:r>
          </a:p>
          <a:p>
            <a:r>
              <a:rPr lang="en-IE" sz="2400" dirty="0"/>
              <a:t>It has what is called </a:t>
            </a:r>
            <a:r>
              <a:rPr lang="en-IE" sz="2400" dirty="0">
                <a:solidFill>
                  <a:srgbClr val="FF0000"/>
                </a:solidFill>
              </a:rPr>
              <a:t>an ‘IV’ curve </a:t>
            </a:r>
            <a:r>
              <a:rPr lang="en-IE" sz="2400" dirty="0"/>
              <a:t>which describes how much current will flow under different voltage conditions.</a:t>
            </a:r>
          </a:p>
          <a:p>
            <a:r>
              <a:rPr lang="en-IE" sz="2400" dirty="0"/>
              <a:t>Under positive, i.e., forward bias, little current flows until </a:t>
            </a:r>
            <a:r>
              <a:rPr lang="en-IE" sz="2400" dirty="0">
                <a:solidFill>
                  <a:srgbClr val="FF0000"/>
                </a:solidFill>
              </a:rPr>
              <a:t>V</a:t>
            </a:r>
            <a:r>
              <a:rPr lang="en-IE" sz="2400" baseline="-25000" dirty="0">
                <a:solidFill>
                  <a:srgbClr val="FF0000"/>
                </a:solidFill>
              </a:rPr>
              <a:t>0</a:t>
            </a:r>
            <a:r>
              <a:rPr lang="en-IE" sz="2400" dirty="0">
                <a:solidFill>
                  <a:srgbClr val="FF0000"/>
                </a:solidFill>
              </a:rPr>
              <a:t> </a:t>
            </a:r>
            <a:r>
              <a:rPr lang="en-IE" sz="2400" dirty="0"/>
              <a:t>is passed.</a:t>
            </a:r>
          </a:p>
          <a:p>
            <a:r>
              <a:rPr lang="en-IE" sz="2400" dirty="0"/>
              <a:t>Under negative, i.e., reverse bias, </a:t>
            </a:r>
            <a:r>
              <a:rPr lang="en-IE" sz="2400" dirty="0">
                <a:solidFill>
                  <a:srgbClr val="FF0000"/>
                </a:solidFill>
              </a:rPr>
              <a:t>no current or very low current</a:t>
            </a:r>
            <a:r>
              <a:rPr lang="en-IE" sz="2400" dirty="0"/>
              <a:t> flows until breakdown.</a:t>
            </a:r>
          </a:p>
          <a:p>
            <a:endParaRPr lang="en-IE" sz="2400" dirty="0"/>
          </a:p>
          <a:p>
            <a:r>
              <a:rPr lang="en-IE" sz="2400" dirty="0"/>
              <a:t>Naturally there is </a:t>
            </a:r>
            <a:r>
              <a:rPr lang="en-IE" sz="2400" dirty="0">
                <a:solidFill>
                  <a:srgbClr val="FF0000"/>
                </a:solidFill>
              </a:rPr>
              <a:t>an equation </a:t>
            </a:r>
            <a:r>
              <a:rPr lang="en-IE" sz="2400" dirty="0"/>
              <a:t>to describe this behaviour which we will look at now </a:t>
            </a:r>
            <a:r>
              <a:rPr lang="en-IE" sz="2400" dirty="0">
                <a:sym typeface="Wingdings" panose="05000000000000000000" pitchFamily="2" charset="2"/>
              </a:rPr>
              <a:t></a:t>
            </a:r>
          </a:p>
          <a:p>
            <a:r>
              <a:rPr lang="en-US" altLang="zh-CN" sz="2400" b="1" i="0" u="none" strike="noStrike" dirty="0">
                <a:solidFill>
                  <a:srgbClr val="35A1D4"/>
                </a:solidFill>
                <a:effectLst/>
                <a:latin typeface="Arial" panose="020B0604020202020204" pitchFamily="34" charset="0"/>
                <a:hlinkClick r:id="rId3"/>
              </a:rPr>
              <a:t>rectification effect</a:t>
            </a:r>
            <a:r>
              <a:rPr lang="en-IE" altLang="zh-CN" sz="2400" b="1" i="0" u="none" strike="noStrike" dirty="0">
                <a:solidFill>
                  <a:srgbClr val="35A1D4"/>
                </a:solidFill>
                <a:effectLst/>
                <a:latin typeface="Arial" panose="020B0604020202020204" pitchFamily="34" charset="0"/>
                <a:sym typeface="Wingdings" panose="05000000000000000000" pitchFamily="2" charset="2"/>
              </a:rPr>
              <a:t> </a:t>
            </a:r>
            <a:r>
              <a:rPr lang="zh-CN" altLang="en-US" sz="2400" b="1" i="0" u="none" strike="noStrike" dirty="0">
                <a:solidFill>
                  <a:srgbClr val="35A1D4"/>
                </a:solidFill>
                <a:effectLst/>
                <a:latin typeface="Arial" panose="020B0604020202020204" pitchFamily="34" charset="0"/>
                <a:sym typeface="Wingdings" panose="05000000000000000000" pitchFamily="2" charset="2"/>
              </a:rPr>
              <a:t>（整流效应）</a:t>
            </a:r>
            <a:endParaRPr lang="en-US" altLang="zh-CN" sz="2400" b="1" i="0" u="none" strike="noStrike" dirty="0">
              <a:solidFill>
                <a:srgbClr val="35A1D4"/>
              </a:solidFill>
              <a:effectLst/>
              <a:latin typeface="Arial" panose="020B0604020202020204" pitchFamily="34" charset="0"/>
              <a:sym typeface="Wingdings" panose="05000000000000000000" pitchFamily="2" charset="2"/>
            </a:endParaRPr>
          </a:p>
          <a:p>
            <a:r>
              <a:rPr lang="en-US" sz="2400" b="1" dirty="0">
                <a:solidFill>
                  <a:srgbClr val="35A1D4"/>
                </a:solidFill>
                <a:latin typeface="Arial" panose="020B0604020202020204" pitchFamily="34" charset="0"/>
                <a:sym typeface="Wingdings" panose="05000000000000000000" pitchFamily="2" charset="2"/>
              </a:rPr>
              <a:t>The</a:t>
            </a:r>
            <a:r>
              <a:rPr lang="zh-CN" altLang="en-US" sz="2400" b="1" dirty="0">
                <a:solidFill>
                  <a:srgbClr val="35A1D4"/>
                </a:solidFill>
                <a:latin typeface="Arial" panose="020B0604020202020204" pitchFamily="34" charset="0"/>
                <a:sym typeface="Wingdings" panose="05000000000000000000" pitchFamily="2" charset="2"/>
              </a:rPr>
              <a:t> </a:t>
            </a:r>
            <a:r>
              <a:rPr lang="en-US" altLang="zh-CN" sz="2400" b="1" dirty="0">
                <a:solidFill>
                  <a:srgbClr val="35A1D4"/>
                </a:solidFill>
                <a:latin typeface="Arial" panose="020B0604020202020204" pitchFamily="34" charset="0"/>
                <a:sym typeface="Wingdings" panose="05000000000000000000" pitchFamily="2" charset="2"/>
              </a:rPr>
              <a:t>current</a:t>
            </a:r>
            <a:r>
              <a:rPr lang="zh-CN" altLang="en-US" sz="2400" b="1" dirty="0">
                <a:solidFill>
                  <a:srgbClr val="35A1D4"/>
                </a:solidFill>
                <a:latin typeface="Arial" panose="020B0604020202020204" pitchFamily="34" charset="0"/>
                <a:sym typeface="Wingdings" panose="05000000000000000000" pitchFamily="2" charset="2"/>
              </a:rPr>
              <a:t> </a:t>
            </a:r>
            <a:r>
              <a:rPr lang="en-US" altLang="zh-CN" sz="2400" b="1" dirty="0">
                <a:solidFill>
                  <a:srgbClr val="35A1D4"/>
                </a:solidFill>
                <a:latin typeface="Arial" panose="020B0604020202020204" pitchFamily="34" charset="0"/>
                <a:sym typeface="Wingdings" panose="05000000000000000000" pitchFamily="2" charset="2"/>
              </a:rPr>
              <a:t>flows under positive bias, and little current flows under reverse bias. </a:t>
            </a:r>
            <a:endParaRPr lang="en-IE" sz="2400" dirty="0"/>
          </a:p>
        </p:txBody>
      </p:sp>
    </p:spTree>
    <p:extLst>
      <p:ext uri="{BB962C8B-B14F-4D97-AF65-F5344CB8AC3E}">
        <p14:creationId xmlns:p14="http://schemas.microsoft.com/office/powerpoint/2010/main" val="1051615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517A7C-6E97-44F4-8499-10A8C635AC74}"/>
              </a:ext>
            </a:extLst>
          </p:cNvPr>
          <p:cNvSpPr>
            <a:spLocks noGrp="1"/>
          </p:cNvSpPr>
          <p:nvPr>
            <p:ph type="title"/>
          </p:nvPr>
        </p:nvSpPr>
        <p:spPr/>
        <p:txBody>
          <a:bodyPr/>
          <a:lstStyle/>
          <a:p>
            <a:r>
              <a:rPr lang="en-US" altLang="zh-CN" dirty="0"/>
              <a:t>Junctions between two metals- the contact potential</a:t>
            </a:r>
            <a:endParaRPr lang="zh-CN" altLang="en-US" dirty="0"/>
          </a:p>
        </p:txBody>
      </p:sp>
      <p:sp>
        <p:nvSpPr>
          <p:cNvPr id="3" name="内容占位符 2">
            <a:extLst>
              <a:ext uri="{FF2B5EF4-FFF2-40B4-BE49-F238E27FC236}">
                <a16:creationId xmlns:a16="http://schemas.microsoft.com/office/drawing/2014/main" id="{76311B0E-945E-4462-B4A0-8FAB39407778}"/>
              </a:ext>
            </a:extLst>
          </p:cNvPr>
          <p:cNvSpPr>
            <a:spLocks noGrp="1"/>
          </p:cNvSpPr>
          <p:nvPr>
            <p:ph idx="1"/>
          </p:nvPr>
        </p:nvSpPr>
        <p:spPr/>
        <p:txBody>
          <a:bodyPr/>
          <a:lstStyle/>
          <a:p>
            <a:endParaRPr lang="zh-CN" altLang="en-US" dirty="0"/>
          </a:p>
        </p:txBody>
      </p:sp>
      <p:pic>
        <p:nvPicPr>
          <p:cNvPr id="7" name="图片 6">
            <a:extLst>
              <a:ext uri="{FF2B5EF4-FFF2-40B4-BE49-F238E27FC236}">
                <a16:creationId xmlns:a16="http://schemas.microsoft.com/office/drawing/2014/main" id="{E8BDF10B-7114-460D-8542-5B8CA0408BFE}"/>
              </a:ext>
            </a:extLst>
          </p:cNvPr>
          <p:cNvPicPr>
            <a:picLocks noChangeAspect="1"/>
          </p:cNvPicPr>
          <p:nvPr/>
        </p:nvPicPr>
        <p:blipFill>
          <a:blip r:embed="rId2"/>
          <a:stretch>
            <a:fillRect/>
          </a:stretch>
        </p:blipFill>
        <p:spPr>
          <a:xfrm>
            <a:off x="838200" y="1690688"/>
            <a:ext cx="3725120" cy="2117527"/>
          </a:xfrm>
          <a:prstGeom prst="rect">
            <a:avLst/>
          </a:prstGeom>
        </p:spPr>
      </p:pic>
      <p:pic>
        <p:nvPicPr>
          <p:cNvPr id="9" name="图片 8">
            <a:extLst>
              <a:ext uri="{FF2B5EF4-FFF2-40B4-BE49-F238E27FC236}">
                <a16:creationId xmlns:a16="http://schemas.microsoft.com/office/drawing/2014/main" id="{F1E8F798-9EFF-43A0-96A1-DB68BD53F12D}"/>
              </a:ext>
            </a:extLst>
          </p:cNvPr>
          <p:cNvPicPr>
            <a:picLocks noChangeAspect="1"/>
          </p:cNvPicPr>
          <p:nvPr/>
        </p:nvPicPr>
        <p:blipFill>
          <a:blip r:embed="rId3"/>
          <a:stretch>
            <a:fillRect/>
          </a:stretch>
        </p:blipFill>
        <p:spPr>
          <a:xfrm>
            <a:off x="5689203" y="1621490"/>
            <a:ext cx="5664597" cy="2255922"/>
          </a:xfrm>
          <a:prstGeom prst="rect">
            <a:avLst/>
          </a:prstGeom>
        </p:spPr>
      </p:pic>
      <p:pic>
        <p:nvPicPr>
          <p:cNvPr id="11" name="图片 10">
            <a:extLst>
              <a:ext uri="{FF2B5EF4-FFF2-40B4-BE49-F238E27FC236}">
                <a16:creationId xmlns:a16="http://schemas.microsoft.com/office/drawing/2014/main" id="{B7BD54A3-9A89-4CF9-A473-40174640BD8A}"/>
              </a:ext>
            </a:extLst>
          </p:cNvPr>
          <p:cNvPicPr>
            <a:picLocks noChangeAspect="1"/>
          </p:cNvPicPr>
          <p:nvPr/>
        </p:nvPicPr>
        <p:blipFill>
          <a:blip r:embed="rId4"/>
          <a:stretch>
            <a:fillRect/>
          </a:stretch>
        </p:blipFill>
        <p:spPr>
          <a:xfrm>
            <a:off x="715537" y="4375348"/>
            <a:ext cx="4439975" cy="2117527"/>
          </a:xfrm>
          <a:prstGeom prst="rect">
            <a:avLst/>
          </a:prstGeom>
        </p:spPr>
      </p:pic>
      <p:pic>
        <p:nvPicPr>
          <p:cNvPr id="13" name="图片 12">
            <a:extLst>
              <a:ext uri="{FF2B5EF4-FFF2-40B4-BE49-F238E27FC236}">
                <a16:creationId xmlns:a16="http://schemas.microsoft.com/office/drawing/2014/main" id="{144FD50F-4255-4641-B778-40C7154078F4}"/>
              </a:ext>
            </a:extLst>
          </p:cNvPr>
          <p:cNvPicPr>
            <a:picLocks noChangeAspect="1"/>
          </p:cNvPicPr>
          <p:nvPr/>
        </p:nvPicPr>
        <p:blipFill>
          <a:blip r:embed="rId5"/>
          <a:stretch>
            <a:fillRect/>
          </a:stretch>
        </p:blipFill>
        <p:spPr>
          <a:xfrm>
            <a:off x="5521114" y="4739066"/>
            <a:ext cx="6422127" cy="1709419"/>
          </a:xfrm>
          <a:prstGeom prst="rect">
            <a:avLst/>
          </a:prstGeom>
        </p:spPr>
      </p:pic>
    </p:spTree>
    <p:extLst>
      <p:ext uri="{BB962C8B-B14F-4D97-AF65-F5344CB8AC3E}">
        <p14:creationId xmlns:p14="http://schemas.microsoft.com/office/powerpoint/2010/main" val="14017371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Diode Current Equation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IE" dirty="0"/>
                  <a:t>Again the derivation of this is somewhat complicated, so we will just be using the end result:</a:t>
                </a:r>
              </a:p>
              <a:p>
                <a:pPr lvl="2"/>
                <a14:m>
                  <m:oMath xmlns:m="http://schemas.openxmlformats.org/officeDocument/2006/math">
                    <m:r>
                      <a:rPr lang="en-IE" sz="2800" b="1" i="1">
                        <a:latin typeface="Cambria Math" panose="02040503050406030204" pitchFamily="18" charset="0"/>
                      </a:rPr>
                      <m:t>𝑰</m:t>
                    </m:r>
                    <m:r>
                      <a:rPr lang="en-IE" sz="2800" b="1" i="1">
                        <a:latin typeface="Cambria Math" panose="02040503050406030204" pitchFamily="18" charset="0"/>
                      </a:rPr>
                      <m:t>=</m:t>
                    </m:r>
                    <m:sSub>
                      <m:sSubPr>
                        <m:ctrlPr>
                          <a:rPr lang="en-IE" sz="2800" b="1" i="1">
                            <a:latin typeface="Cambria Math" panose="02040503050406030204" pitchFamily="18" charset="0"/>
                          </a:rPr>
                        </m:ctrlPr>
                      </m:sSubPr>
                      <m:e>
                        <m:r>
                          <a:rPr lang="en-IE" sz="2800" b="1" i="1">
                            <a:latin typeface="Cambria Math" panose="02040503050406030204" pitchFamily="18" charset="0"/>
                          </a:rPr>
                          <m:t>𝑰</m:t>
                        </m:r>
                      </m:e>
                      <m:sub>
                        <m:r>
                          <a:rPr lang="en-IE" sz="2800" b="1" i="1">
                            <a:latin typeface="Cambria Math" panose="02040503050406030204" pitchFamily="18" charset="0"/>
                          </a:rPr>
                          <m:t>𝟎</m:t>
                        </m:r>
                      </m:sub>
                    </m:sSub>
                    <m:d>
                      <m:dPr>
                        <m:ctrlPr>
                          <a:rPr lang="en-IE" sz="2800" b="1" i="1">
                            <a:latin typeface="Cambria Math" panose="02040503050406030204" pitchFamily="18" charset="0"/>
                          </a:rPr>
                        </m:ctrlPr>
                      </m:dPr>
                      <m:e>
                        <m:sSup>
                          <m:sSupPr>
                            <m:ctrlPr>
                              <a:rPr lang="en-IE" sz="2800" b="1" i="1">
                                <a:latin typeface="Cambria Math" panose="02040503050406030204" pitchFamily="18" charset="0"/>
                              </a:rPr>
                            </m:ctrlPr>
                          </m:sSupPr>
                          <m:e>
                            <m:r>
                              <a:rPr lang="en-IE" sz="2800" b="1" i="1">
                                <a:latin typeface="Cambria Math" panose="02040503050406030204" pitchFamily="18" charset="0"/>
                              </a:rPr>
                              <m:t>𝒆</m:t>
                            </m:r>
                          </m:e>
                          <m:sup>
                            <m:f>
                              <m:fPr>
                                <m:ctrlPr>
                                  <a:rPr lang="en-IE" sz="2800" b="1" i="1">
                                    <a:latin typeface="Cambria Math" panose="02040503050406030204" pitchFamily="18" charset="0"/>
                                  </a:rPr>
                                </m:ctrlPr>
                              </m:fPr>
                              <m:num>
                                <m:r>
                                  <a:rPr lang="en-IE" sz="2800" b="1" i="1">
                                    <a:latin typeface="Cambria Math" panose="02040503050406030204" pitchFamily="18" charset="0"/>
                                  </a:rPr>
                                  <m:t>𝒒𝑽</m:t>
                                </m:r>
                              </m:num>
                              <m:den>
                                <m:r>
                                  <a:rPr lang="en-GB" sz="2800" b="1" i="1" smtClean="0">
                                    <a:latin typeface="Cambria Math" panose="02040503050406030204" pitchFamily="18" charset="0"/>
                                  </a:rPr>
                                  <m:t>𝒏</m:t>
                                </m:r>
                                <m:r>
                                  <a:rPr lang="en-IE" sz="2800" b="1" i="1">
                                    <a:latin typeface="Cambria Math" panose="02040503050406030204" pitchFamily="18" charset="0"/>
                                  </a:rPr>
                                  <m:t>𝒌𝑻</m:t>
                                </m:r>
                              </m:den>
                            </m:f>
                            <m:r>
                              <a:rPr lang="en-IE" sz="2800" b="1" i="1">
                                <a:latin typeface="Cambria Math" panose="02040503050406030204" pitchFamily="18" charset="0"/>
                              </a:rPr>
                              <m:t> </m:t>
                            </m:r>
                          </m:sup>
                        </m:sSup>
                        <m:r>
                          <a:rPr lang="en-IE" sz="2800" b="1" i="1">
                            <a:latin typeface="Cambria Math" panose="02040503050406030204" pitchFamily="18" charset="0"/>
                          </a:rPr>
                          <m:t>−</m:t>
                        </m:r>
                        <m:r>
                          <a:rPr lang="en-IE" sz="2800" b="1" i="1">
                            <a:latin typeface="Cambria Math" panose="02040503050406030204" pitchFamily="18" charset="0"/>
                          </a:rPr>
                          <m:t>𝟏</m:t>
                        </m:r>
                      </m:e>
                    </m:d>
                  </m:oMath>
                </a14:m>
                <a:r>
                  <a:rPr lang="en-IE" dirty="0"/>
                  <a:t>,</a:t>
                </a:r>
              </a:p>
              <a:p>
                <a:pPr lvl="2"/>
                <a:r>
                  <a:rPr lang="en-IE" dirty="0"/>
                  <a:t> where I is the current produced, I</a:t>
                </a:r>
                <a:r>
                  <a:rPr lang="en-IE" baseline="-25000" dirty="0"/>
                  <a:t>0</a:t>
                </a:r>
                <a:r>
                  <a:rPr lang="en-IE" dirty="0"/>
                  <a:t> is what is called the </a:t>
                </a:r>
                <a:r>
                  <a:rPr lang="en-IE" dirty="0">
                    <a:solidFill>
                      <a:srgbClr val="FF0000"/>
                    </a:solidFill>
                  </a:rPr>
                  <a:t>saturation current</a:t>
                </a:r>
                <a:r>
                  <a:rPr lang="en-IE" dirty="0"/>
                  <a:t>, q is the charge on the electron, V is the applied voltage, k is Boltzmann's constant and T is the temperature in Kelvin, n is called the </a:t>
                </a:r>
                <a:r>
                  <a:rPr lang="en-IE" dirty="0">
                    <a:highlight>
                      <a:srgbClr val="FFFF00"/>
                    </a:highlight>
                  </a:rPr>
                  <a:t>ideality factor </a:t>
                </a:r>
                <a:r>
                  <a:rPr lang="en-IE" dirty="0"/>
                  <a:t>which is between 1 and 2.</a:t>
                </a:r>
              </a:p>
              <a:p>
                <a:pPr lvl="1"/>
                <a:r>
                  <a:rPr lang="en-IE" dirty="0"/>
                  <a:t>I</a:t>
                </a:r>
                <a:r>
                  <a:rPr lang="en-IE" baseline="-25000" dirty="0"/>
                  <a:t>0</a:t>
                </a:r>
                <a:r>
                  <a:rPr lang="en-IE" dirty="0"/>
                  <a:t>, the saturation current [more correctly called </a:t>
                </a:r>
                <a:r>
                  <a:rPr lang="en-IE" dirty="0">
                    <a:highlight>
                      <a:srgbClr val="FFFF00"/>
                    </a:highlight>
                  </a:rPr>
                  <a:t>the reverse saturation current </a:t>
                </a:r>
                <a:r>
                  <a:rPr lang="en-IE" dirty="0"/>
                  <a:t>and often given the symbol I</a:t>
                </a:r>
                <a:r>
                  <a:rPr lang="en-IE" baseline="-25000" dirty="0"/>
                  <a:t>S</a:t>
                </a:r>
                <a:r>
                  <a:rPr lang="en-IE" dirty="0"/>
                  <a:t>] is caused </a:t>
                </a:r>
                <a:r>
                  <a:rPr lang="en-IE" dirty="0">
                    <a:solidFill>
                      <a:srgbClr val="FF0000"/>
                    </a:solidFill>
                  </a:rPr>
                  <a:t>by the minority carriers drifting into depletion region </a:t>
                </a:r>
                <a:r>
                  <a:rPr lang="en-IE" dirty="0"/>
                  <a:t>and is directly related to </a:t>
                </a:r>
                <a:r>
                  <a:rPr lang="en-IE" dirty="0">
                    <a:solidFill>
                      <a:srgbClr val="7030A0"/>
                    </a:solidFill>
                  </a:rPr>
                  <a:t>the recombination rate</a:t>
                </a:r>
                <a:r>
                  <a:rPr lang="en-IE" dirty="0"/>
                  <a:t>. It is fixed for a particular type of diode.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r="-92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901434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Typical Diodes</a:t>
            </a:r>
          </a:p>
        </p:txBody>
      </p:sp>
      <p:pic>
        <p:nvPicPr>
          <p:cNvPr id="1026" name="Picture 2" descr="http://d1gsvnjtkwr6dd.cloudfront.net/large/SC-DI-1N5391_LR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834" y="2075687"/>
            <a:ext cx="2456710" cy="239363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upload.wikimedia.org/wikipedia/commons/thumb/8/83/Diode_pinout_en_fr.svg/2000px-Diode_pinout_en_fr.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79753" y="1981929"/>
            <a:ext cx="4389089" cy="258114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41115" y="4654296"/>
            <a:ext cx="3768404" cy="1200329"/>
          </a:xfrm>
          <a:prstGeom prst="rect">
            <a:avLst/>
          </a:prstGeom>
          <a:noFill/>
        </p:spPr>
        <p:txBody>
          <a:bodyPr wrap="none" rtlCol="0">
            <a:spAutoFit/>
          </a:bodyPr>
          <a:lstStyle/>
          <a:p>
            <a:r>
              <a:rPr lang="en-IE" sz="2400" dirty="0"/>
              <a:t>This is a standard </a:t>
            </a:r>
            <a:r>
              <a:rPr lang="en-IE" sz="2400" dirty="0">
                <a:highlight>
                  <a:srgbClr val="FFFF00"/>
                </a:highlight>
              </a:rPr>
              <a:t>diode</a:t>
            </a:r>
            <a:r>
              <a:rPr lang="en-IE" sz="2400" dirty="0"/>
              <a:t>,</a:t>
            </a:r>
          </a:p>
          <a:p>
            <a:r>
              <a:rPr lang="en-IE" sz="2400" dirty="0"/>
              <a:t>the silver band indicates the </a:t>
            </a:r>
          </a:p>
          <a:p>
            <a:r>
              <a:rPr lang="en-IE" sz="2400" dirty="0"/>
              <a:t>direction of current flow.</a:t>
            </a:r>
          </a:p>
        </p:txBody>
      </p:sp>
      <p:sp>
        <p:nvSpPr>
          <p:cNvPr id="5" name="TextBox 4"/>
          <p:cNvSpPr txBox="1"/>
          <p:nvPr/>
        </p:nvSpPr>
        <p:spPr>
          <a:xfrm>
            <a:off x="4398803" y="4553813"/>
            <a:ext cx="7497922" cy="1200329"/>
          </a:xfrm>
          <a:prstGeom prst="rect">
            <a:avLst/>
          </a:prstGeom>
          <a:noFill/>
        </p:spPr>
        <p:txBody>
          <a:bodyPr wrap="square" rtlCol="0">
            <a:spAutoFit/>
          </a:bodyPr>
          <a:lstStyle/>
          <a:p>
            <a:r>
              <a:rPr lang="en-IE" sz="2400" dirty="0"/>
              <a:t>This has the circuit symbol for a diode, the vertical bar at the end Of the triangle point indicates the direction of current. </a:t>
            </a:r>
          </a:p>
        </p:txBody>
      </p:sp>
      <p:pic>
        <p:nvPicPr>
          <p:cNvPr id="1032" name="Picture 8" descr="http://www.solar-facts.com/panels/diodes.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44072" y="1981929"/>
            <a:ext cx="2947129" cy="1980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14868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Reverse Bias </a:t>
            </a:r>
            <a:r>
              <a:rPr lang="en-IE" dirty="0">
                <a:solidFill>
                  <a:srgbClr val="FF0000"/>
                </a:solidFill>
              </a:rPr>
              <a:t>Breakdown</a:t>
            </a:r>
            <a:r>
              <a:rPr lang="en-IE" dirty="0"/>
              <a:t> Methods</a:t>
            </a:r>
          </a:p>
        </p:txBody>
      </p:sp>
      <p:sp>
        <p:nvSpPr>
          <p:cNvPr id="3" name="Content Placeholder 2"/>
          <p:cNvSpPr>
            <a:spLocks noGrp="1"/>
          </p:cNvSpPr>
          <p:nvPr>
            <p:ph idx="1"/>
          </p:nvPr>
        </p:nvSpPr>
        <p:spPr/>
        <p:txBody>
          <a:bodyPr>
            <a:normAutofit lnSpcReduction="10000"/>
          </a:bodyPr>
          <a:lstStyle/>
          <a:p>
            <a:r>
              <a:rPr lang="en-IE" dirty="0"/>
              <a:t>For standard diodes, </a:t>
            </a:r>
            <a:r>
              <a:rPr lang="en-IE" dirty="0">
                <a:solidFill>
                  <a:srgbClr val="7030A0"/>
                </a:solidFill>
              </a:rPr>
              <a:t>large current</a:t>
            </a:r>
            <a:r>
              <a:rPr lang="en-IE" dirty="0"/>
              <a:t> only flows under reverse bias under certain effects. These are called:</a:t>
            </a:r>
          </a:p>
          <a:p>
            <a:endParaRPr lang="en-IE" dirty="0"/>
          </a:p>
          <a:p>
            <a:pPr lvl="1"/>
            <a:r>
              <a:rPr lang="en-IE" dirty="0"/>
              <a:t>Zener Breakdown</a:t>
            </a:r>
          </a:p>
          <a:p>
            <a:endParaRPr lang="en-IE" dirty="0"/>
          </a:p>
          <a:p>
            <a:pPr lvl="1"/>
            <a:r>
              <a:rPr lang="en-IE" dirty="0"/>
              <a:t>Avalanche Breakdown</a:t>
            </a:r>
          </a:p>
          <a:p>
            <a:endParaRPr lang="en-IE" dirty="0"/>
          </a:p>
          <a:p>
            <a:r>
              <a:rPr lang="en-IE" dirty="0"/>
              <a:t>We will look at both of these in a little detail but as mentioned previously, this is normally a </a:t>
            </a:r>
            <a:r>
              <a:rPr lang="en-IE" dirty="0">
                <a:solidFill>
                  <a:srgbClr val="FF0000"/>
                </a:solidFill>
              </a:rPr>
              <a:t>destructive</a:t>
            </a:r>
            <a:r>
              <a:rPr lang="en-IE" dirty="0"/>
              <a:t> condition for standard diodes.</a:t>
            </a:r>
          </a:p>
        </p:txBody>
      </p:sp>
    </p:spTree>
    <p:extLst>
      <p:ext uri="{BB962C8B-B14F-4D97-AF65-F5344CB8AC3E}">
        <p14:creationId xmlns:p14="http://schemas.microsoft.com/office/powerpoint/2010/main" val="28353568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Zener Breakdown(</a:t>
            </a:r>
            <a:r>
              <a:rPr lang="zh-CN" altLang="en-US" dirty="0"/>
              <a:t>齐纳击穿</a:t>
            </a:r>
            <a:r>
              <a:rPr lang="en-IE" dirty="0"/>
              <a:t>)</a:t>
            </a:r>
            <a:br>
              <a:rPr lang="en-IE" dirty="0"/>
            </a:br>
            <a:endParaRPr lang="en-IE" dirty="0"/>
          </a:p>
        </p:txBody>
      </p:sp>
      <p:sp>
        <p:nvSpPr>
          <p:cNvPr id="3" name="Content Placeholder 2"/>
          <p:cNvSpPr>
            <a:spLocks noGrp="1"/>
          </p:cNvSpPr>
          <p:nvPr>
            <p:ph idx="1"/>
          </p:nvPr>
        </p:nvSpPr>
        <p:spPr>
          <a:xfrm>
            <a:off x="130629" y="1095375"/>
            <a:ext cx="11934701" cy="5397500"/>
          </a:xfrm>
        </p:spPr>
        <p:txBody>
          <a:bodyPr>
            <a:normAutofit/>
          </a:bodyPr>
          <a:lstStyle/>
          <a:p>
            <a:r>
              <a:rPr lang="en-IE" dirty="0"/>
              <a:t>For this to occur, the following conditions must be meet:</a:t>
            </a:r>
          </a:p>
          <a:p>
            <a:pPr lvl="1"/>
            <a:r>
              <a:rPr lang="en-IE" dirty="0"/>
              <a:t>The material is </a:t>
            </a:r>
            <a:r>
              <a:rPr lang="en-IE" dirty="0">
                <a:solidFill>
                  <a:srgbClr val="FF0000"/>
                </a:solidFill>
              </a:rPr>
              <a:t>heavily doped</a:t>
            </a:r>
            <a:r>
              <a:rPr lang="en-IE" dirty="0"/>
              <a:t>,</a:t>
            </a:r>
          </a:p>
          <a:p>
            <a:pPr lvl="1"/>
            <a:r>
              <a:rPr lang="en-IE" dirty="0"/>
              <a:t>There is </a:t>
            </a:r>
            <a:r>
              <a:rPr lang="en-IE" dirty="0">
                <a:solidFill>
                  <a:srgbClr val="FF0000"/>
                </a:solidFill>
              </a:rPr>
              <a:t>a large reverse bias </a:t>
            </a:r>
            <a:r>
              <a:rPr lang="en-IE" dirty="0"/>
              <a:t>field applied, which causes the conduction and valence bands to align,</a:t>
            </a:r>
          </a:p>
          <a:p>
            <a:pPr lvl="1"/>
            <a:r>
              <a:rPr lang="en-IE" dirty="0"/>
              <a:t>Quantum mechanical </a:t>
            </a:r>
            <a:r>
              <a:rPr lang="en-IE" dirty="0">
                <a:solidFill>
                  <a:srgbClr val="FF0000"/>
                </a:solidFill>
              </a:rPr>
              <a:t>tunnelling </a:t>
            </a:r>
            <a:r>
              <a:rPr lang="en-IE" dirty="0"/>
              <a:t>then occurs leading to large current flow.</a:t>
            </a:r>
          </a:p>
          <a:p>
            <a:pPr lvl="1"/>
            <a:endParaRPr lang="en-IE" dirty="0"/>
          </a:p>
          <a:p>
            <a:r>
              <a:rPr lang="en-IE" dirty="0"/>
              <a:t>This process is undistinguishable from avalanche breakdown.</a:t>
            </a:r>
          </a:p>
          <a:p>
            <a:r>
              <a:rPr lang="en-IE" dirty="0"/>
              <a:t>There are special diodes called Zener diodes which are designed to allow current to flow as part of a protection mechanism and will function in a standard way also. </a:t>
            </a:r>
          </a:p>
          <a:p>
            <a:r>
              <a:rPr lang="en-IE" dirty="0"/>
              <a:t>Use as a device to obtain stable voltage, because this process is reversable</a:t>
            </a:r>
          </a:p>
        </p:txBody>
      </p:sp>
      <p:pic>
        <p:nvPicPr>
          <p:cNvPr id="5" name="图片 4">
            <a:extLst>
              <a:ext uri="{FF2B5EF4-FFF2-40B4-BE49-F238E27FC236}">
                <a16:creationId xmlns:a16="http://schemas.microsoft.com/office/drawing/2014/main" id="{B2CAACAC-79CC-4322-B774-4538FE01EA7F}"/>
              </a:ext>
            </a:extLst>
          </p:cNvPr>
          <p:cNvPicPr>
            <a:picLocks noChangeAspect="1"/>
          </p:cNvPicPr>
          <p:nvPr/>
        </p:nvPicPr>
        <p:blipFill>
          <a:blip r:embed="rId3"/>
          <a:stretch>
            <a:fillRect/>
          </a:stretch>
        </p:blipFill>
        <p:spPr>
          <a:xfrm>
            <a:off x="6674481" y="4162425"/>
            <a:ext cx="5307969" cy="2501641"/>
          </a:xfrm>
          <a:prstGeom prst="rect">
            <a:avLst/>
          </a:prstGeom>
        </p:spPr>
      </p:pic>
    </p:spTree>
    <p:extLst>
      <p:ext uri="{BB962C8B-B14F-4D97-AF65-F5344CB8AC3E}">
        <p14:creationId xmlns:p14="http://schemas.microsoft.com/office/powerpoint/2010/main" val="2884024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Avalanche Breakdown</a:t>
            </a:r>
            <a:r>
              <a:rPr lang="zh-CN" altLang="en-US" dirty="0"/>
              <a:t>（雪崩击穿）</a:t>
            </a:r>
            <a:br>
              <a:rPr lang="en-IE" dirty="0"/>
            </a:br>
            <a:endParaRPr lang="en-IE" dirty="0"/>
          </a:p>
        </p:txBody>
      </p:sp>
      <p:sp>
        <p:nvSpPr>
          <p:cNvPr id="3" name="Content Placeholder 2"/>
          <p:cNvSpPr>
            <a:spLocks noGrp="1"/>
          </p:cNvSpPr>
          <p:nvPr>
            <p:ph idx="1"/>
          </p:nvPr>
        </p:nvSpPr>
        <p:spPr>
          <a:xfrm>
            <a:off x="545592" y="1442372"/>
            <a:ext cx="11250168" cy="4784692"/>
          </a:xfrm>
        </p:spPr>
        <p:txBody>
          <a:bodyPr>
            <a:normAutofit fontScale="92500" lnSpcReduction="20000"/>
          </a:bodyPr>
          <a:lstStyle/>
          <a:p>
            <a:r>
              <a:rPr lang="en-IE" dirty="0"/>
              <a:t>This is a more common breakdown mechanism and occurs when:</a:t>
            </a:r>
          </a:p>
          <a:p>
            <a:pPr marL="0" indent="0">
              <a:buNone/>
            </a:pPr>
            <a:endParaRPr lang="en-IE" dirty="0"/>
          </a:p>
          <a:p>
            <a:pPr lvl="1"/>
            <a:r>
              <a:rPr lang="en-IE" dirty="0"/>
              <a:t>There is </a:t>
            </a:r>
            <a:r>
              <a:rPr lang="en-IE" dirty="0">
                <a:solidFill>
                  <a:srgbClr val="FF0000"/>
                </a:solidFill>
              </a:rPr>
              <a:t>light doping</a:t>
            </a:r>
            <a:r>
              <a:rPr lang="en-IE" dirty="0"/>
              <a:t> of the material,</a:t>
            </a:r>
          </a:p>
          <a:p>
            <a:pPr lvl="1"/>
            <a:r>
              <a:rPr lang="en-IE" dirty="0"/>
              <a:t>There are </a:t>
            </a:r>
            <a:r>
              <a:rPr lang="en-IE" dirty="0">
                <a:solidFill>
                  <a:srgbClr val="FF0000"/>
                </a:solidFill>
              </a:rPr>
              <a:t>thermally generated charge carriers</a:t>
            </a:r>
            <a:r>
              <a:rPr lang="en-IE" dirty="0"/>
              <a:t> present,</a:t>
            </a:r>
          </a:p>
          <a:p>
            <a:pPr lvl="1"/>
            <a:r>
              <a:rPr lang="en-IE" dirty="0"/>
              <a:t>There is </a:t>
            </a:r>
            <a:r>
              <a:rPr lang="en-IE" dirty="0">
                <a:solidFill>
                  <a:srgbClr val="FF0000"/>
                </a:solidFill>
              </a:rPr>
              <a:t>a big enough reverse bias field </a:t>
            </a:r>
            <a:r>
              <a:rPr lang="en-IE" dirty="0"/>
              <a:t>to accelerate these charge carriers across the depletion layer.</a:t>
            </a:r>
          </a:p>
          <a:p>
            <a:pPr marL="0" indent="0">
              <a:buNone/>
            </a:pPr>
            <a:endParaRPr lang="en-IE" dirty="0"/>
          </a:p>
          <a:p>
            <a:r>
              <a:rPr lang="en-IE" dirty="0"/>
              <a:t>These moving charge carriers then strike electrons orbiting the atoms and knock these out of their shells. </a:t>
            </a:r>
          </a:p>
          <a:p>
            <a:r>
              <a:rPr lang="en-IE" dirty="0"/>
              <a:t>As they are in a field they also begin to move and strike other electrons knocking them out too.</a:t>
            </a:r>
          </a:p>
          <a:p>
            <a:r>
              <a:rPr lang="en-IE" dirty="0"/>
              <a:t>This process continues until you have an increasing, avalanche, effect of moving charge, leading to high current and ultimately the destruction of the device.  </a:t>
            </a:r>
          </a:p>
        </p:txBody>
      </p:sp>
      <p:pic>
        <p:nvPicPr>
          <p:cNvPr id="5" name="图片 4">
            <a:extLst>
              <a:ext uri="{FF2B5EF4-FFF2-40B4-BE49-F238E27FC236}">
                <a16:creationId xmlns:a16="http://schemas.microsoft.com/office/drawing/2014/main" id="{D11AB6A9-00C1-424A-B4B0-0047E086CC8E}"/>
              </a:ext>
            </a:extLst>
          </p:cNvPr>
          <p:cNvPicPr>
            <a:picLocks noChangeAspect="1"/>
          </p:cNvPicPr>
          <p:nvPr/>
        </p:nvPicPr>
        <p:blipFill>
          <a:blip r:embed="rId2"/>
          <a:stretch>
            <a:fillRect/>
          </a:stretch>
        </p:blipFill>
        <p:spPr>
          <a:xfrm>
            <a:off x="6500371" y="3845182"/>
            <a:ext cx="5295389" cy="2647693"/>
          </a:xfrm>
          <a:prstGeom prst="rect">
            <a:avLst/>
          </a:prstGeom>
        </p:spPr>
      </p:pic>
    </p:spTree>
    <p:extLst>
      <p:ext uri="{BB962C8B-B14F-4D97-AF65-F5344CB8AC3E}">
        <p14:creationId xmlns:p14="http://schemas.microsoft.com/office/powerpoint/2010/main" val="575883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500"/>
                                        <p:tgtEl>
                                          <p:spTgt spid="5"/>
                                        </p:tgtEl>
                                      </p:cBhvr>
                                    </p:animEffect>
                                    <p:set>
                                      <p:cBhvr>
                                        <p:cTn id="11"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idx="1"/>
          </p:nvPr>
        </p:nvSpPr>
        <p:spPr/>
        <p:txBody>
          <a:bodyPr/>
          <a:lstStyle/>
          <a:p>
            <a:r>
              <a:rPr lang="en-IE" dirty="0"/>
              <a:t>So we have covered our first semiconductor device, the diode or PN junction.</a:t>
            </a:r>
          </a:p>
          <a:p>
            <a:r>
              <a:rPr lang="en-IE" dirty="0"/>
              <a:t>Please see the tutorial questions for more detail and for the use of the various equations.</a:t>
            </a:r>
          </a:p>
          <a:p>
            <a:r>
              <a:rPr lang="en-IE" dirty="0"/>
              <a:t>This device forms the basis of many other semiconductor devices and so your ability to explain its operation and do calculations is important.</a:t>
            </a:r>
          </a:p>
        </p:txBody>
      </p:sp>
    </p:spTree>
    <p:extLst>
      <p:ext uri="{BB962C8B-B14F-4D97-AF65-F5344CB8AC3E}">
        <p14:creationId xmlns:p14="http://schemas.microsoft.com/office/powerpoint/2010/main" val="31788100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8577EA7D-8362-43AE-8475-8EAA73AE0163}"/>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What are the characteristics of avalanche breakdown?</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3A211D5F-F586-4DCA-BE67-5836B274BF51}"/>
              </a:ext>
            </a:extLst>
          </p:cNvPr>
          <p:cNvSpPr txBox="1"/>
          <p:nvPr>
            <p:custDataLst>
              <p:tags r:id="rId3"/>
            </p:custDataLst>
          </p:nvPr>
        </p:nvSpPr>
        <p:spPr>
          <a:xfrm>
            <a:off x="2438400" y="2786063"/>
            <a:ext cx="85344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Light doping</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79B7AF0E-3AE2-410B-982D-D525BB6F0101}"/>
              </a:ext>
            </a:extLst>
          </p:cNvPr>
          <p:cNvSpPr txBox="1"/>
          <p:nvPr>
            <p:custDataLst>
              <p:tags r:id="rId4"/>
            </p:custDataLst>
          </p:nvPr>
        </p:nvSpPr>
        <p:spPr>
          <a:xfrm>
            <a:off x="2438400" y="3643313"/>
            <a:ext cx="85344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Heavy doping</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文本框 8">
            <a:extLst>
              <a:ext uri="{FF2B5EF4-FFF2-40B4-BE49-F238E27FC236}">
                <a16:creationId xmlns:a16="http://schemas.microsoft.com/office/drawing/2014/main" id="{60ED1D1A-B08F-48B8-9A9C-A969412A8531}"/>
              </a:ext>
            </a:extLst>
          </p:cNvPr>
          <p:cNvSpPr txBox="1"/>
          <p:nvPr>
            <p:custDataLst>
              <p:tags r:id="rId5"/>
            </p:custDataLst>
          </p:nvPr>
        </p:nvSpPr>
        <p:spPr>
          <a:xfrm>
            <a:off x="2438400" y="4500563"/>
            <a:ext cx="85344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High reverse bias</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文本框 9">
            <a:extLst>
              <a:ext uri="{FF2B5EF4-FFF2-40B4-BE49-F238E27FC236}">
                <a16:creationId xmlns:a16="http://schemas.microsoft.com/office/drawing/2014/main" id="{22DBEA49-1A0C-41E8-B1CD-09B44C81523B}"/>
              </a:ext>
            </a:extLst>
          </p:cNvPr>
          <p:cNvSpPr txBox="1"/>
          <p:nvPr>
            <p:custDataLst>
              <p:tags r:id="rId6"/>
            </p:custDataLst>
          </p:nvPr>
        </p:nvSpPr>
        <p:spPr>
          <a:xfrm>
            <a:off x="2438400" y="5357813"/>
            <a:ext cx="85344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There are thermally generated free carries at first</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a:extLst>
              <a:ext uri="{FF2B5EF4-FFF2-40B4-BE49-F238E27FC236}">
                <a16:creationId xmlns:a16="http://schemas.microsoft.com/office/drawing/2014/main" id="{0C8D4E2E-2892-4130-B00D-01728AC758DA}"/>
              </a:ext>
            </a:extLst>
          </p:cNvPr>
          <p:cNvSpPr>
            <a:spLocks noChangeAspect="1"/>
          </p:cNvSpPr>
          <p:nvPr>
            <p:custDataLst>
              <p:tags r:id="rId7"/>
            </p:custDataLst>
          </p:nvPr>
        </p:nvSpPr>
        <p:spPr>
          <a:xfrm>
            <a:off x="1571625" y="285035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矩形 11">
            <a:extLst>
              <a:ext uri="{FF2B5EF4-FFF2-40B4-BE49-F238E27FC236}">
                <a16:creationId xmlns:a16="http://schemas.microsoft.com/office/drawing/2014/main" id="{0BFFB730-E9E3-4659-AF92-4E9FA7FCE12B}"/>
              </a:ext>
            </a:extLst>
          </p:cNvPr>
          <p:cNvSpPr>
            <a:spLocks noChangeAspect="1"/>
          </p:cNvSpPr>
          <p:nvPr>
            <p:custDataLst>
              <p:tags r:id="rId8"/>
            </p:custDataLst>
          </p:nvPr>
        </p:nvSpPr>
        <p:spPr>
          <a:xfrm>
            <a:off x="1571625" y="3707606"/>
            <a:ext cx="514350" cy="51435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12">
            <a:extLst>
              <a:ext uri="{FF2B5EF4-FFF2-40B4-BE49-F238E27FC236}">
                <a16:creationId xmlns:a16="http://schemas.microsoft.com/office/drawing/2014/main" id="{33A9C525-E58E-4993-8B01-44E5CADDB3E7}"/>
              </a:ext>
            </a:extLst>
          </p:cNvPr>
          <p:cNvSpPr>
            <a:spLocks noChangeAspect="1"/>
          </p:cNvSpPr>
          <p:nvPr>
            <p:custDataLst>
              <p:tags r:id="rId9"/>
            </p:custDataLst>
          </p:nvPr>
        </p:nvSpPr>
        <p:spPr>
          <a:xfrm>
            <a:off x="1571625" y="456485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矩形 13">
            <a:extLst>
              <a:ext uri="{FF2B5EF4-FFF2-40B4-BE49-F238E27FC236}">
                <a16:creationId xmlns:a16="http://schemas.microsoft.com/office/drawing/2014/main" id="{04692332-4896-4D6B-A696-D05C13074CAF}"/>
              </a:ext>
            </a:extLst>
          </p:cNvPr>
          <p:cNvSpPr>
            <a:spLocks noChangeAspect="1"/>
          </p:cNvSpPr>
          <p:nvPr>
            <p:custDataLst>
              <p:tags r:id="rId10"/>
            </p:custDataLst>
          </p:nvPr>
        </p:nvSpPr>
        <p:spPr>
          <a:xfrm>
            <a:off x="1571625" y="542210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圆角 14">
            <a:extLst>
              <a:ext uri="{FF2B5EF4-FFF2-40B4-BE49-F238E27FC236}">
                <a16:creationId xmlns:a16="http://schemas.microsoft.com/office/drawing/2014/main" id="{D8E4D16C-F7D3-42AA-974D-58030153EE2A}"/>
              </a:ext>
            </a:extLst>
          </p:cNvPr>
          <p:cNvSpPr/>
          <p:nvPr>
            <p:custDataLst>
              <p:tags r:id="rId11"/>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20" name="组合 19">
            <a:extLst>
              <a:ext uri="{FF2B5EF4-FFF2-40B4-BE49-F238E27FC236}">
                <a16:creationId xmlns:a16="http://schemas.microsoft.com/office/drawing/2014/main" id="{0C205948-126A-402C-A459-1298B47B4D14}"/>
              </a:ext>
            </a:extLst>
          </p:cNvPr>
          <p:cNvGrpSpPr/>
          <p:nvPr>
            <p:custDataLst>
              <p:tags r:id="rId12"/>
            </p:custDataLst>
          </p:nvPr>
        </p:nvGrpSpPr>
        <p:grpSpPr>
          <a:xfrm>
            <a:off x="0" y="0"/>
            <a:ext cx="12192000" cy="635000"/>
            <a:chOff x="0" y="0"/>
            <a:chExt cx="12192000" cy="635000"/>
          </a:xfrm>
        </p:grpSpPr>
        <p:sp>
          <p:nvSpPr>
            <p:cNvPr id="16" name="TitleBackground">
              <a:extLst>
                <a:ext uri="{FF2B5EF4-FFF2-40B4-BE49-F238E27FC236}">
                  <a16:creationId xmlns:a16="http://schemas.microsoft.com/office/drawing/2014/main" id="{E5FFC091-C8A1-4293-AE9A-318BAF922068}"/>
                </a:ext>
              </a:extLst>
            </p:cNvPr>
            <p:cNvSpPr/>
            <p:nvPr>
              <p:custDataLst>
                <p:tags r:id="rId14"/>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ColorBlock">
              <a:extLst>
                <a:ext uri="{FF2B5EF4-FFF2-40B4-BE49-F238E27FC236}">
                  <a16:creationId xmlns:a16="http://schemas.microsoft.com/office/drawing/2014/main" id="{8997C0B8-C080-400A-AE7D-B5FF3736B40C}"/>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ypeText">
              <a:extLst>
                <a:ext uri="{FF2B5EF4-FFF2-40B4-BE49-F238E27FC236}">
                  <a16:creationId xmlns:a16="http://schemas.microsoft.com/office/drawing/2014/main" id="{B84C3E79-8C7F-49F4-ACC5-F95E4B414486}"/>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9" name="TipText">
              <a:extLst>
                <a:ext uri="{FF2B5EF4-FFF2-40B4-BE49-F238E27FC236}">
                  <a16:creationId xmlns:a16="http://schemas.microsoft.com/office/drawing/2014/main" id="{D5F44514-14CD-48B4-B28C-998CC80B640C}"/>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 name="图片 4">
            <a:extLst>
              <a:ext uri="{FF2B5EF4-FFF2-40B4-BE49-F238E27FC236}">
                <a16:creationId xmlns:a16="http://schemas.microsoft.com/office/drawing/2014/main" id="{C7564BD1-88B9-4845-BBA7-87139B1E24F2}"/>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12563883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8577EA7D-8362-43AE-8475-8EAA73AE0163}"/>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What are the characteristics of Zener breakdown?</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3A211D5F-F586-4DCA-BE67-5836B274BF51}"/>
              </a:ext>
            </a:extLst>
          </p:cNvPr>
          <p:cNvSpPr txBox="1"/>
          <p:nvPr>
            <p:custDataLst>
              <p:tags r:id="rId3"/>
            </p:custDataLst>
          </p:nvPr>
        </p:nvSpPr>
        <p:spPr>
          <a:xfrm>
            <a:off x="2438400" y="2786063"/>
            <a:ext cx="85344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Light doping</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79B7AF0E-3AE2-410B-982D-D525BB6F0101}"/>
              </a:ext>
            </a:extLst>
          </p:cNvPr>
          <p:cNvSpPr txBox="1"/>
          <p:nvPr>
            <p:custDataLst>
              <p:tags r:id="rId4"/>
            </p:custDataLst>
          </p:nvPr>
        </p:nvSpPr>
        <p:spPr>
          <a:xfrm>
            <a:off x="2438400" y="3643313"/>
            <a:ext cx="85344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Heavy doping</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文本框 8">
            <a:extLst>
              <a:ext uri="{FF2B5EF4-FFF2-40B4-BE49-F238E27FC236}">
                <a16:creationId xmlns:a16="http://schemas.microsoft.com/office/drawing/2014/main" id="{60ED1D1A-B08F-48B8-9A9C-A969412A8531}"/>
              </a:ext>
            </a:extLst>
          </p:cNvPr>
          <p:cNvSpPr txBox="1"/>
          <p:nvPr>
            <p:custDataLst>
              <p:tags r:id="rId5"/>
            </p:custDataLst>
          </p:nvPr>
        </p:nvSpPr>
        <p:spPr>
          <a:xfrm>
            <a:off x="2438400" y="4500563"/>
            <a:ext cx="85344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High reverse bias</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文本框 9">
            <a:extLst>
              <a:ext uri="{FF2B5EF4-FFF2-40B4-BE49-F238E27FC236}">
                <a16:creationId xmlns:a16="http://schemas.microsoft.com/office/drawing/2014/main" id="{22DBEA49-1A0C-41E8-B1CD-09B44C81523B}"/>
              </a:ext>
            </a:extLst>
          </p:cNvPr>
          <p:cNvSpPr txBox="1"/>
          <p:nvPr>
            <p:custDataLst>
              <p:tags r:id="rId6"/>
            </p:custDataLst>
          </p:nvPr>
        </p:nvSpPr>
        <p:spPr>
          <a:xfrm>
            <a:off x="2438400" y="5357813"/>
            <a:ext cx="85344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Tunnelling effect occurs</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a:extLst>
              <a:ext uri="{FF2B5EF4-FFF2-40B4-BE49-F238E27FC236}">
                <a16:creationId xmlns:a16="http://schemas.microsoft.com/office/drawing/2014/main" id="{0C8D4E2E-2892-4130-B00D-01728AC758DA}"/>
              </a:ext>
            </a:extLst>
          </p:cNvPr>
          <p:cNvSpPr>
            <a:spLocks noChangeAspect="1"/>
          </p:cNvSpPr>
          <p:nvPr>
            <p:custDataLst>
              <p:tags r:id="rId7"/>
            </p:custDataLst>
          </p:nvPr>
        </p:nvSpPr>
        <p:spPr>
          <a:xfrm>
            <a:off x="1571625" y="2850356"/>
            <a:ext cx="514350" cy="514350"/>
          </a:xfrm>
          <a:prstGeom prst="rect">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矩形 11">
            <a:extLst>
              <a:ext uri="{FF2B5EF4-FFF2-40B4-BE49-F238E27FC236}">
                <a16:creationId xmlns:a16="http://schemas.microsoft.com/office/drawing/2014/main" id="{0BFFB730-E9E3-4659-AF92-4E9FA7FCE12B}"/>
              </a:ext>
            </a:extLst>
          </p:cNvPr>
          <p:cNvSpPr>
            <a:spLocks noChangeAspect="1"/>
          </p:cNvSpPr>
          <p:nvPr>
            <p:custDataLst>
              <p:tags r:id="rId8"/>
            </p:custDataLst>
          </p:nvPr>
        </p:nvSpPr>
        <p:spPr>
          <a:xfrm>
            <a:off x="1571625" y="370760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12">
            <a:extLst>
              <a:ext uri="{FF2B5EF4-FFF2-40B4-BE49-F238E27FC236}">
                <a16:creationId xmlns:a16="http://schemas.microsoft.com/office/drawing/2014/main" id="{33A9C525-E58E-4993-8B01-44E5CADDB3E7}"/>
              </a:ext>
            </a:extLst>
          </p:cNvPr>
          <p:cNvSpPr>
            <a:spLocks noChangeAspect="1"/>
          </p:cNvSpPr>
          <p:nvPr>
            <p:custDataLst>
              <p:tags r:id="rId9"/>
            </p:custDataLst>
          </p:nvPr>
        </p:nvSpPr>
        <p:spPr>
          <a:xfrm>
            <a:off x="1571625" y="456485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矩形 13">
            <a:extLst>
              <a:ext uri="{FF2B5EF4-FFF2-40B4-BE49-F238E27FC236}">
                <a16:creationId xmlns:a16="http://schemas.microsoft.com/office/drawing/2014/main" id="{04692332-4896-4D6B-A696-D05C13074CAF}"/>
              </a:ext>
            </a:extLst>
          </p:cNvPr>
          <p:cNvSpPr>
            <a:spLocks noChangeAspect="1"/>
          </p:cNvSpPr>
          <p:nvPr>
            <p:custDataLst>
              <p:tags r:id="rId10"/>
            </p:custDataLst>
          </p:nvPr>
        </p:nvSpPr>
        <p:spPr>
          <a:xfrm>
            <a:off x="1571625" y="542210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圆角 14">
            <a:extLst>
              <a:ext uri="{FF2B5EF4-FFF2-40B4-BE49-F238E27FC236}">
                <a16:creationId xmlns:a16="http://schemas.microsoft.com/office/drawing/2014/main" id="{D8E4D16C-F7D3-42AA-974D-58030153EE2A}"/>
              </a:ext>
            </a:extLst>
          </p:cNvPr>
          <p:cNvSpPr/>
          <p:nvPr>
            <p:custDataLst>
              <p:tags r:id="rId11"/>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20" name="组合 19">
            <a:extLst>
              <a:ext uri="{FF2B5EF4-FFF2-40B4-BE49-F238E27FC236}">
                <a16:creationId xmlns:a16="http://schemas.microsoft.com/office/drawing/2014/main" id="{0C205948-126A-402C-A459-1298B47B4D14}"/>
              </a:ext>
            </a:extLst>
          </p:cNvPr>
          <p:cNvGrpSpPr/>
          <p:nvPr>
            <p:custDataLst>
              <p:tags r:id="rId12"/>
            </p:custDataLst>
          </p:nvPr>
        </p:nvGrpSpPr>
        <p:grpSpPr>
          <a:xfrm>
            <a:off x="0" y="0"/>
            <a:ext cx="12192000" cy="635000"/>
            <a:chOff x="0" y="0"/>
            <a:chExt cx="12192000" cy="635000"/>
          </a:xfrm>
        </p:grpSpPr>
        <p:sp>
          <p:nvSpPr>
            <p:cNvPr id="16" name="TitleBackground">
              <a:extLst>
                <a:ext uri="{FF2B5EF4-FFF2-40B4-BE49-F238E27FC236}">
                  <a16:creationId xmlns:a16="http://schemas.microsoft.com/office/drawing/2014/main" id="{E5FFC091-C8A1-4293-AE9A-318BAF922068}"/>
                </a:ext>
              </a:extLst>
            </p:cNvPr>
            <p:cNvSpPr/>
            <p:nvPr>
              <p:custDataLst>
                <p:tags r:id="rId14"/>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ColorBlock">
              <a:extLst>
                <a:ext uri="{FF2B5EF4-FFF2-40B4-BE49-F238E27FC236}">
                  <a16:creationId xmlns:a16="http://schemas.microsoft.com/office/drawing/2014/main" id="{8997C0B8-C080-400A-AE7D-B5FF3736B40C}"/>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ypeText">
              <a:extLst>
                <a:ext uri="{FF2B5EF4-FFF2-40B4-BE49-F238E27FC236}">
                  <a16:creationId xmlns:a16="http://schemas.microsoft.com/office/drawing/2014/main" id="{B84C3E79-8C7F-49F4-ACC5-F95E4B414486}"/>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9" name="TipText">
              <a:extLst>
                <a:ext uri="{FF2B5EF4-FFF2-40B4-BE49-F238E27FC236}">
                  <a16:creationId xmlns:a16="http://schemas.microsoft.com/office/drawing/2014/main" id="{D5F44514-14CD-48B4-B28C-998CC80B640C}"/>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 name="图片 4">
            <a:extLst>
              <a:ext uri="{FF2B5EF4-FFF2-40B4-BE49-F238E27FC236}">
                <a16:creationId xmlns:a16="http://schemas.microsoft.com/office/drawing/2014/main" id="{C7564BD1-88B9-4845-BBA7-87139B1E24F2}"/>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226097148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descr="http://www.limetrace.co.uk/image/data/non-ideal-IV-graph.png">
            <a:extLst>
              <a:ext uri="{FF2B5EF4-FFF2-40B4-BE49-F238E27FC236}">
                <a16:creationId xmlns:a16="http://schemas.microsoft.com/office/drawing/2014/main" id="{32E76ABB-EC89-4B8B-BE69-F66D59D8DCF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52450" y="2486724"/>
            <a:ext cx="4876103" cy="3973900"/>
          </a:xfrm>
          <a:prstGeom prst="rect">
            <a:avLst/>
          </a:prstGeom>
          <a:noFill/>
          <a:ln>
            <a:noFill/>
          </a:ln>
        </p:spPr>
      </p:pic>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71750111-C2D8-4F44-AEEC-C0328608AE43}"/>
                  </a:ext>
                </a:extLst>
              </p:cNvPr>
              <p:cNvSpPr txBox="1"/>
              <p:nvPr/>
            </p:nvSpPr>
            <p:spPr>
              <a:xfrm>
                <a:off x="-371475" y="349751"/>
                <a:ext cx="6096000" cy="5455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IE" altLang="zh-CN" sz="1800" b="1" i="1" smtClean="0">
                          <a:latin typeface="Cambria Math" panose="02040503050406030204" pitchFamily="18" charset="0"/>
                        </a:rPr>
                        <m:t>𝑰</m:t>
                      </m:r>
                      <m:r>
                        <a:rPr lang="en-IE" altLang="zh-CN" sz="1800" b="1" i="1" smtClean="0">
                          <a:latin typeface="Cambria Math" panose="02040503050406030204" pitchFamily="18" charset="0"/>
                        </a:rPr>
                        <m:t>=</m:t>
                      </m:r>
                      <m:sSub>
                        <m:sSubPr>
                          <m:ctrlPr>
                            <a:rPr lang="en-IE" altLang="zh-CN" sz="1800" b="1" i="1">
                              <a:latin typeface="Cambria Math" panose="02040503050406030204" pitchFamily="18" charset="0"/>
                            </a:rPr>
                          </m:ctrlPr>
                        </m:sSubPr>
                        <m:e>
                          <m:r>
                            <a:rPr lang="en-IE" altLang="zh-CN" sz="1800" b="1" i="1">
                              <a:latin typeface="Cambria Math" panose="02040503050406030204" pitchFamily="18" charset="0"/>
                            </a:rPr>
                            <m:t>𝑰</m:t>
                          </m:r>
                        </m:e>
                        <m:sub>
                          <m:r>
                            <a:rPr lang="en-IE" altLang="zh-CN" sz="1800" b="1" i="1">
                              <a:latin typeface="Cambria Math" panose="02040503050406030204" pitchFamily="18" charset="0"/>
                            </a:rPr>
                            <m:t>𝟎</m:t>
                          </m:r>
                        </m:sub>
                      </m:sSub>
                      <m:d>
                        <m:dPr>
                          <m:ctrlPr>
                            <a:rPr lang="en-IE" altLang="zh-CN" sz="1800" b="1" i="1">
                              <a:latin typeface="Cambria Math" panose="02040503050406030204" pitchFamily="18" charset="0"/>
                            </a:rPr>
                          </m:ctrlPr>
                        </m:dPr>
                        <m:e>
                          <m:sSup>
                            <m:sSupPr>
                              <m:ctrlPr>
                                <a:rPr lang="en-IE" altLang="zh-CN" sz="1800" b="1" i="1">
                                  <a:latin typeface="Cambria Math" panose="02040503050406030204" pitchFamily="18" charset="0"/>
                                </a:rPr>
                              </m:ctrlPr>
                            </m:sSupPr>
                            <m:e>
                              <m:r>
                                <a:rPr lang="en-IE" altLang="zh-CN" sz="1800" b="1" i="1">
                                  <a:latin typeface="Cambria Math" panose="02040503050406030204" pitchFamily="18" charset="0"/>
                                </a:rPr>
                                <m:t>𝒆</m:t>
                              </m:r>
                            </m:e>
                            <m:sup>
                              <m:f>
                                <m:fPr>
                                  <m:ctrlPr>
                                    <a:rPr lang="en-IE" altLang="zh-CN" sz="1800" b="1" i="1">
                                      <a:latin typeface="Cambria Math" panose="02040503050406030204" pitchFamily="18" charset="0"/>
                                    </a:rPr>
                                  </m:ctrlPr>
                                </m:fPr>
                                <m:num>
                                  <m:r>
                                    <a:rPr lang="en-IE" altLang="zh-CN" sz="1800" b="1" i="1">
                                      <a:latin typeface="Cambria Math" panose="02040503050406030204" pitchFamily="18" charset="0"/>
                                    </a:rPr>
                                    <m:t>𝒒𝑽</m:t>
                                  </m:r>
                                </m:num>
                                <m:den>
                                  <m:r>
                                    <a:rPr lang="en-GB" altLang="zh-CN" sz="1800" b="1" i="1" smtClean="0">
                                      <a:latin typeface="Cambria Math" panose="02040503050406030204" pitchFamily="18" charset="0"/>
                                    </a:rPr>
                                    <m:t>𝒏</m:t>
                                  </m:r>
                                  <m:r>
                                    <a:rPr lang="en-IE" altLang="zh-CN" sz="1800" b="1" i="1">
                                      <a:latin typeface="Cambria Math" panose="02040503050406030204" pitchFamily="18" charset="0"/>
                                    </a:rPr>
                                    <m:t>𝒌𝑻</m:t>
                                  </m:r>
                                </m:den>
                              </m:f>
                              <m:r>
                                <a:rPr lang="en-IE" altLang="zh-CN" sz="1800" b="1" i="1">
                                  <a:latin typeface="Cambria Math" panose="02040503050406030204" pitchFamily="18" charset="0"/>
                                </a:rPr>
                                <m:t> </m:t>
                              </m:r>
                            </m:sup>
                          </m:sSup>
                          <m:r>
                            <a:rPr lang="en-IE" altLang="zh-CN" sz="1800" b="1" i="1">
                              <a:latin typeface="Cambria Math" panose="02040503050406030204" pitchFamily="18" charset="0"/>
                            </a:rPr>
                            <m:t>−</m:t>
                          </m:r>
                          <m:r>
                            <a:rPr lang="en-IE" altLang="zh-CN" sz="1800" b="1" i="1">
                              <a:latin typeface="Cambria Math" panose="02040503050406030204" pitchFamily="18" charset="0"/>
                            </a:rPr>
                            <m:t>𝟏</m:t>
                          </m:r>
                        </m:e>
                      </m:d>
                    </m:oMath>
                  </m:oMathPara>
                </a14:m>
                <a:endParaRPr lang="zh-CN" altLang="en-US" dirty="0"/>
              </a:p>
            </p:txBody>
          </p:sp>
        </mc:Choice>
        <mc:Fallback xmlns="">
          <p:sp>
            <p:nvSpPr>
              <p:cNvPr id="4" name="文本框 3">
                <a:extLst>
                  <a:ext uri="{FF2B5EF4-FFF2-40B4-BE49-F238E27FC236}">
                    <a16:creationId xmlns:a16="http://schemas.microsoft.com/office/drawing/2014/main" id="{71750111-C2D8-4F44-AEEC-C0328608AE43}"/>
                  </a:ext>
                </a:extLst>
              </p:cNvPr>
              <p:cNvSpPr txBox="1">
                <a:spLocks noRot="1" noChangeAspect="1" noMove="1" noResize="1" noEditPoints="1" noAdjustHandles="1" noChangeArrowheads="1" noChangeShapeType="1" noTextEdit="1"/>
              </p:cNvSpPr>
              <p:nvPr/>
            </p:nvSpPr>
            <p:spPr>
              <a:xfrm>
                <a:off x="-371475" y="349751"/>
                <a:ext cx="6096000" cy="545599"/>
              </a:xfrm>
              <a:prstGeom prst="rect">
                <a:avLst/>
              </a:prstGeom>
              <a:blipFill>
                <a:blip r:embed="rId3"/>
                <a:stretch>
                  <a:fillRect/>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0B62A4DE-3525-41D3-A7C4-543D86A7752B}"/>
              </a:ext>
            </a:extLst>
          </p:cNvPr>
          <p:cNvSpPr txBox="1"/>
          <p:nvPr/>
        </p:nvSpPr>
        <p:spPr>
          <a:xfrm>
            <a:off x="4657725" y="229500"/>
            <a:ext cx="6096000" cy="2308324"/>
          </a:xfrm>
          <a:prstGeom prst="rect">
            <a:avLst/>
          </a:prstGeom>
          <a:noFill/>
        </p:spPr>
        <p:txBody>
          <a:bodyPr wrap="square">
            <a:spAutoFit/>
          </a:bodyPr>
          <a:lstStyle/>
          <a:p>
            <a:r>
              <a:rPr lang="en-IE" altLang="zh-CN" sz="2400" dirty="0"/>
              <a:t>where I is the current produced, I</a:t>
            </a:r>
            <a:r>
              <a:rPr lang="en-IE" altLang="zh-CN" sz="2400" baseline="-25000" dirty="0"/>
              <a:t>0</a:t>
            </a:r>
            <a:r>
              <a:rPr lang="en-IE" altLang="zh-CN" sz="2400" dirty="0"/>
              <a:t> is what is called the </a:t>
            </a:r>
            <a:r>
              <a:rPr lang="en-IE" altLang="zh-CN" sz="2400" dirty="0">
                <a:solidFill>
                  <a:srgbClr val="FF0000"/>
                </a:solidFill>
              </a:rPr>
              <a:t>saturation current</a:t>
            </a:r>
            <a:r>
              <a:rPr lang="en-IE" altLang="zh-CN" sz="2400" dirty="0"/>
              <a:t>, q is the charge on the electron, V is the applied voltage, k is Boltzmann's constant and T is the temperature in Kelvin, n is called the </a:t>
            </a:r>
            <a:r>
              <a:rPr lang="en-IE" altLang="zh-CN" sz="2400" dirty="0" err="1">
                <a:highlight>
                  <a:srgbClr val="FFFF00"/>
                </a:highlight>
              </a:rPr>
              <a:t>ideality</a:t>
            </a:r>
            <a:r>
              <a:rPr lang="en-IE" altLang="zh-CN" sz="2400" dirty="0">
                <a:highlight>
                  <a:srgbClr val="FFFF00"/>
                </a:highlight>
              </a:rPr>
              <a:t> factor </a:t>
            </a:r>
            <a:r>
              <a:rPr lang="en-IE" altLang="zh-CN" sz="2400" dirty="0"/>
              <a:t>which is between 1 and 2</a:t>
            </a:r>
            <a:endParaRPr lang="zh-CN" altLang="en-US" sz="2400" dirty="0"/>
          </a:p>
        </p:txBody>
      </p:sp>
    </p:spTree>
    <p:extLst>
      <p:ext uri="{BB962C8B-B14F-4D97-AF65-F5344CB8AC3E}">
        <p14:creationId xmlns:p14="http://schemas.microsoft.com/office/powerpoint/2010/main" val="293781528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F92983E-D9AC-4958-B42F-CA52B04B8537}"/>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Please write down the </a:t>
            </a:r>
            <a:r>
              <a:rPr lang="en-IE" altLang="zh-CN" sz="2600" dirty="0">
                <a:solidFill>
                  <a:srgbClr val="000000"/>
                </a:solidFill>
                <a:latin typeface="Microsoft Yahei" panose="020B0503020204020204" pitchFamily="34" charset="-122"/>
                <a:ea typeface="Microsoft Yahei" panose="020B0503020204020204" pitchFamily="34" charset="-122"/>
              </a:rPr>
              <a:t>diode equation and draw the characteristic curve of a diode.</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矩形: 圆角 4">
            <a:extLst>
              <a:ext uri="{FF2B5EF4-FFF2-40B4-BE49-F238E27FC236}">
                <a16:creationId xmlns:a16="http://schemas.microsoft.com/office/drawing/2014/main" id="{CF4388F2-0A5E-415C-898C-6CD821D5AB6C}"/>
              </a:ext>
            </a:extLst>
          </p:cNvPr>
          <p:cNvSpPr/>
          <p:nvPr>
            <p:custDataLst>
              <p:tags r:id="rId3"/>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1" name="矩形 10">
            <a:extLst>
              <a:ext uri="{FF2B5EF4-FFF2-40B4-BE49-F238E27FC236}">
                <a16:creationId xmlns:a16="http://schemas.microsoft.com/office/drawing/2014/main" id="{C71382DC-A05E-408A-B0BB-821FAFBA9429}"/>
              </a:ext>
            </a:extLst>
          </p:cNvPr>
          <p:cNvSpPr/>
          <p:nvPr>
            <p:custDataLst>
              <p:tags r:id="rId4"/>
            </p:custDataLst>
          </p:nvPr>
        </p:nvSpPr>
        <p:spPr>
          <a:xfrm>
            <a:off x="0" y="5727383"/>
            <a:ext cx="12192000" cy="487680"/>
          </a:xfrm>
          <a:prstGeom prst="rect">
            <a:avLst/>
          </a:prstGeom>
          <a:solidFill>
            <a:srgbClr val="FBFAE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zh-CN" altLang="en-US"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lang="en-US" altLang="zh-CN"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2.0</a:t>
            </a:r>
            <a:r>
              <a:rPr lang="zh-CN" altLang="en-US"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grpSp>
        <p:nvGrpSpPr>
          <p:cNvPr id="10" name="组合 9">
            <a:extLst>
              <a:ext uri="{FF2B5EF4-FFF2-40B4-BE49-F238E27FC236}">
                <a16:creationId xmlns:a16="http://schemas.microsoft.com/office/drawing/2014/main" id="{FA7E3FC9-2011-4A0A-B418-6F3FD2E9F262}"/>
              </a:ext>
            </a:extLst>
          </p:cNvPr>
          <p:cNvGrpSpPr/>
          <p:nvPr>
            <p:custDataLst>
              <p:tags r:id="rId5"/>
            </p:custDataLst>
          </p:nvPr>
        </p:nvGrpSpPr>
        <p:grpSpPr>
          <a:xfrm>
            <a:off x="0" y="0"/>
            <a:ext cx="12192000" cy="635000"/>
            <a:chOff x="0" y="0"/>
            <a:chExt cx="12192000" cy="635000"/>
          </a:xfrm>
        </p:grpSpPr>
        <p:sp>
          <p:nvSpPr>
            <p:cNvPr id="6" name="TitleBackground">
              <a:extLst>
                <a:ext uri="{FF2B5EF4-FFF2-40B4-BE49-F238E27FC236}">
                  <a16:creationId xmlns:a16="http://schemas.microsoft.com/office/drawing/2014/main" id="{063E8CFD-FF5D-45BF-9584-45D35158FC3C}"/>
                </a:ext>
              </a:extLst>
            </p:cNvPr>
            <p:cNvSpPr/>
            <p:nvPr>
              <p:custDataLst>
                <p:tags r:id="rId7"/>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ColorBlock">
              <a:extLst>
                <a:ext uri="{FF2B5EF4-FFF2-40B4-BE49-F238E27FC236}">
                  <a16:creationId xmlns:a16="http://schemas.microsoft.com/office/drawing/2014/main" id="{0A5D886B-8513-43E0-8467-EC00306890E9}"/>
                </a:ext>
              </a:extLst>
            </p:cNvPr>
            <p:cNvSpPr/>
            <p:nvPr>
              <p:custDataLst>
                <p:tags r:id="rId8"/>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ypeText">
              <a:extLst>
                <a:ext uri="{FF2B5EF4-FFF2-40B4-BE49-F238E27FC236}">
                  <a16:creationId xmlns:a16="http://schemas.microsoft.com/office/drawing/2014/main" id="{FFF87C29-E395-4A84-AAD6-FCBD41D6C71E}"/>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p>
          </p:txBody>
        </p:sp>
        <p:sp>
          <p:nvSpPr>
            <p:cNvPr id="9" name="TipText">
              <a:extLst>
                <a:ext uri="{FF2B5EF4-FFF2-40B4-BE49-F238E27FC236}">
                  <a16:creationId xmlns:a16="http://schemas.microsoft.com/office/drawing/2014/main" id="{E0C4F666-8B16-489D-BCD6-B2CFB740E62B}"/>
                </a:ext>
              </a:extLst>
            </p:cNvPr>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FC34A575-EBE2-4B9A-B2D1-64ACEFFF2B13}"/>
              </a:ext>
            </a:extLst>
          </p:cNvPr>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2719783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0359F7-AB8D-4D30-9ECB-2751A976B265}"/>
              </a:ext>
            </a:extLst>
          </p:cNvPr>
          <p:cNvSpPr>
            <a:spLocks noGrp="1"/>
          </p:cNvSpPr>
          <p:nvPr>
            <p:ph type="title"/>
          </p:nvPr>
        </p:nvSpPr>
        <p:spPr/>
        <p:txBody>
          <a:bodyPr/>
          <a:lstStyle/>
          <a:p>
            <a:r>
              <a:rPr lang="en-US" altLang="zh-CN" dirty="0"/>
              <a:t>PN junction</a:t>
            </a:r>
            <a:endParaRPr lang="zh-CN" altLang="en-US" dirty="0"/>
          </a:p>
        </p:txBody>
      </p:sp>
      <p:sp>
        <p:nvSpPr>
          <p:cNvPr id="3" name="内容占位符 2">
            <a:extLst>
              <a:ext uri="{FF2B5EF4-FFF2-40B4-BE49-F238E27FC236}">
                <a16:creationId xmlns:a16="http://schemas.microsoft.com/office/drawing/2014/main" id="{D974E52D-0FA5-4325-87C8-AE9EFAC18F7C}"/>
              </a:ext>
            </a:extLst>
          </p:cNvPr>
          <p:cNvSpPr>
            <a:spLocks noGrp="1"/>
          </p:cNvSpPr>
          <p:nvPr>
            <p:ph idx="1"/>
          </p:nvPr>
        </p:nvSpPr>
        <p:spPr/>
        <p:txBody>
          <a:bodyPr/>
          <a:lstStyle/>
          <a:p>
            <a:endParaRPr lang="zh-CN" altLang="en-US" dirty="0"/>
          </a:p>
        </p:txBody>
      </p:sp>
      <p:pic>
        <p:nvPicPr>
          <p:cNvPr id="5" name="图片 4">
            <a:extLst>
              <a:ext uri="{FF2B5EF4-FFF2-40B4-BE49-F238E27FC236}">
                <a16:creationId xmlns:a16="http://schemas.microsoft.com/office/drawing/2014/main" id="{8D4F2599-777D-4CDF-92A3-25FEF079806A}"/>
              </a:ext>
            </a:extLst>
          </p:cNvPr>
          <p:cNvPicPr>
            <a:picLocks noChangeAspect="1"/>
          </p:cNvPicPr>
          <p:nvPr/>
        </p:nvPicPr>
        <p:blipFill>
          <a:blip r:embed="rId2"/>
          <a:stretch>
            <a:fillRect/>
          </a:stretch>
        </p:blipFill>
        <p:spPr>
          <a:xfrm>
            <a:off x="233552" y="1541466"/>
            <a:ext cx="6074379" cy="2225653"/>
          </a:xfrm>
          <a:prstGeom prst="rect">
            <a:avLst/>
          </a:prstGeom>
        </p:spPr>
      </p:pic>
      <p:pic>
        <p:nvPicPr>
          <p:cNvPr id="7" name="图片 6">
            <a:extLst>
              <a:ext uri="{FF2B5EF4-FFF2-40B4-BE49-F238E27FC236}">
                <a16:creationId xmlns:a16="http://schemas.microsoft.com/office/drawing/2014/main" id="{DA38A9B6-19C6-4704-9DF2-F3860D382734}"/>
              </a:ext>
            </a:extLst>
          </p:cNvPr>
          <p:cNvPicPr>
            <a:picLocks noChangeAspect="1"/>
          </p:cNvPicPr>
          <p:nvPr/>
        </p:nvPicPr>
        <p:blipFill>
          <a:blip r:embed="rId3"/>
          <a:stretch>
            <a:fillRect/>
          </a:stretch>
        </p:blipFill>
        <p:spPr>
          <a:xfrm>
            <a:off x="6623970" y="1631317"/>
            <a:ext cx="4625724" cy="2212303"/>
          </a:xfrm>
          <a:prstGeom prst="rect">
            <a:avLst/>
          </a:prstGeom>
        </p:spPr>
      </p:pic>
      <p:pic>
        <p:nvPicPr>
          <p:cNvPr id="9" name="图片 8">
            <a:extLst>
              <a:ext uri="{FF2B5EF4-FFF2-40B4-BE49-F238E27FC236}">
                <a16:creationId xmlns:a16="http://schemas.microsoft.com/office/drawing/2014/main" id="{3C3F4511-6E92-45B4-BAE0-E057AF4507F8}"/>
              </a:ext>
            </a:extLst>
          </p:cNvPr>
          <p:cNvPicPr>
            <a:picLocks noChangeAspect="1"/>
          </p:cNvPicPr>
          <p:nvPr/>
        </p:nvPicPr>
        <p:blipFill>
          <a:blip r:embed="rId4"/>
          <a:stretch>
            <a:fillRect/>
          </a:stretch>
        </p:blipFill>
        <p:spPr>
          <a:xfrm>
            <a:off x="2695939" y="4019867"/>
            <a:ext cx="5650515" cy="2593333"/>
          </a:xfrm>
          <a:prstGeom prst="rect">
            <a:avLst/>
          </a:prstGeom>
        </p:spPr>
      </p:pic>
    </p:spTree>
    <p:extLst>
      <p:ext uri="{BB962C8B-B14F-4D97-AF65-F5344CB8AC3E}">
        <p14:creationId xmlns:p14="http://schemas.microsoft.com/office/powerpoint/2010/main" val="12123110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sz="4800" dirty="0"/>
              <a:t>Summation</a:t>
            </a:r>
          </a:p>
        </p:txBody>
      </p:sp>
      <p:sp>
        <p:nvSpPr>
          <p:cNvPr id="3" name="Content Placeholder 2"/>
          <p:cNvSpPr>
            <a:spLocks noGrp="1"/>
          </p:cNvSpPr>
          <p:nvPr>
            <p:ph idx="1"/>
          </p:nvPr>
        </p:nvSpPr>
        <p:spPr/>
        <p:txBody>
          <a:bodyPr/>
          <a:lstStyle/>
          <a:p>
            <a:r>
              <a:rPr lang="en-IE" sz="3600" dirty="0"/>
              <a:t>How PN junctions are formed.</a:t>
            </a:r>
          </a:p>
          <a:p>
            <a:r>
              <a:rPr lang="en-IE" sz="3600" dirty="0"/>
              <a:t>Formation of Depletion Layer.</a:t>
            </a:r>
          </a:p>
          <a:p>
            <a:r>
              <a:rPr lang="en-IE" sz="3600" dirty="0"/>
              <a:t>The Diode equation</a:t>
            </a:r>
          </a:p>
          <a:p>
            <a:r>
              <a:rPr lang="en-IE" sz="3600" dirty="0"/>
              <a:t>Characteristic IV curve of a diode.</a:t>
            </a:r>
          </a:p>
          <a:p>
            <a:r>
              <a:rPr lang="en-IE" sz="3600" dirty="0"/>
              <a:t>Diode under bias</a:t>
            </a:r>
          </a:p>
          <a:p>
            <a:r>
              <a:rPr lang="en-IE" sz="3600" dirty="0"/>
              <a:t>Diode breakdown mechanisms.</a:t>
            </a:r>
          </a:p>
          <a:p>
            <a:endParaRPr lang="en-IE" dirty="0"/>
          </a:p>
        </p:txBody>
      </p:sp>
    </p:spTree>
    <p:extLst>
      <p:ext uri="{BB962C8B-B14F-4D97-AF65-F5344CB8AC3E}">
        <p14:creationId xmlns:p14="http://schemas.microsoft.com/office/powerpoint/2010/main" val="161322303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Diode Formation</a:t>
            </a:r>
          </a:p>
        </p:txBody>
      </p:sp>
      <p:sp>
        <p:nvSpPr>
          <p:cNvPr id="3" name="Content Placeholder 2"/>
          <p:cNvSpPr>
            <a:spLocks noGrp="1"/>
          </p:cNvSpPr>
          <p:nvPr>
            <p:ph idx="1"/>
          </p:nvPr>
        </p:nvSpPr>
        <p:spPr/>
        <p:txBody>
          <a:bodyPr/>
          <a:lstStyle/>
          <a:p>
            <a:r>
              <a:rPr lang="en-IE" dirty="0"/>
              <a:t>We can dope a material and change its conductivity but metal can do this better so why not use that?</a:t>
            </a:r>
          </a:p>
          <a:p>
            <a:r>
              <a:rPr lang="en-IE" dirty="0"/>
              <a:t>Interesting things happen when you mix differently doped semiconductors.</a:t>
            </a:r>
          </a:p>
          <a:p>
            <a:r>
              <a:rPr lang="en-IE" dirty="0"/>
              <a:t>Lets take a n-type, lots of extra electrons, and a p-type, lots of extra holes, and put them together.</a:t>
            </a:r>
          </a:p>
          <a:p>
            <a:r>
              <a:rPr lang="en-IE" dirty="0"/>
              <a:t>This combination is called </a:t>
            </a:r>
            <a:r>
              <a:rPr lang="en-IE" dirty="0">
                <a:solidFill>
                  <a:srgbClr val="FF0000"/>
                </a:solidFill>
              </a:rPr>
              <a:t>a diode</a:t>
            </a:r>
            <a:r>
              <a:rPr lang="en-IE" dirty="0"/>
              <a:t>, they come in many different forms but basically can be considered as one-way valves letting current flow only in the one direction.</a:t>
            </a:r>
          </a:p>
        </p:txBody>
      </p:sp>
    </p:spTree>
    <p:extLst>
      <p:ext uri="{BB962C8B-B14F-4D97-AF65-F5344CB8AC3E}">
        <p14:creationId xmlns:p14="http://schemas.microsoft.com/office/powerpoint/2010/main" val="3074975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IE" dirty="0"/>
              <a:t>Depletion Region formation </a:t>
            </a:r>
          </a:p>
        </p:txBody>
      </p:sp>
      <p:sp>
        <p:nvSpPr>
          <p:cNvPr id="3" name="Content Placeholder 2"/>
          <p:cNvSpPr>
            <a:spLocks noGrp="1"/>
          </p:cNvSpPr>
          <p:nvPr>
            <p:ph idx="1"/>
          </p:nvPr>
        </p:nvSpPr>
        <p:spPr>
          <a:xfrm>
            <a:off x="309678" y="1025911"/>
            <a:ext cx="9124254" cy="5832089"/>
          </a:xfrm>
        </p:spPr>
        <p:txBody>
          <a:bodyPr>
            <a:normAutofit fontScale="92500"/>
          </a:bodyPr>
          <a:lstStyle/>
          <a:p>
            <a:r>
              <a:rPr lang="en-IE" dirty="0"/>
              <a:t>The </a:t>
            </a:r>
            <a:r>
              <a:rPr lang="en-IE" dirty="0">
                <a:solidFill>
                  <a:srgbClr val="FF0000"/>
                </a:solidFill>
              </a:rPr>
              <a:t>n-type electrons </a:t>
            </a:r>
            <a:r>
              <a:rPr lang="en-IE" dirty="0"/>
              <a:t>diffuse across the junction and combine with the p-type holes.</a:t>
            </a:r>
          </a:p>
          <a:p>
            <a:r>
              <a:rPr lang="en-IE" dirty="0"/>
              <a:t>The n-type material is now </a:t>
            </a:r>
            <a:r>
              <a:rPr lang="en-IE" dirty="0">
                <a:solidFill>
                  <a:srgbClr val="FF0000"/>
                </a:solidFill>
              </a:rPr>
              <a:t>positively charged </a:t>
            </a:r>
            <a:r>
              <a:rPr lang="en-IE" dirty="0"/>
              <a:t>as it has lost electrons.</a:t>
            </a:r>
          </a:p>
          <a:p>
            <a:r>
              <a:rPr lang="en-IE" dirty="0"/>
              <a:t>At the same time, </a:t>
            </a:r>
            <a:r>
              <a:rPr lang="en-IE" dirty="0">
                <a:solidFill>
                  <a:srgbClr val="FF0000"/>
                </a:solidFill>
              </a:rPr>
              <a:t>the holes </a:t>
            </a:r>
            <a:r>
              <a:rPr lang="en-IE" dirty="0"/>
              <a:t>in the p-type region will diffuse into the n-type region, and combine with the electrons.</a:t>
            </a:r>
          </a:p>
          <a:p>
            <a:r>
              <a:rPr lang="en-IE" dirty="0"/>
              <a:t>The electrons diffuse from the n-type region into the p-type region, and the holes diffuse from the p-type region into the n-type region. They form</a:t>
            </a:r>
            <a:r>
              <a:rPr lang="en-IE" dirty="0">
                <a:solidFill>
                  <a:srgbClr val="FF0000"/>
                </a:solidFill>
              </a:rPr>
              <a:t> diffusion current</a:t>
            </a:r>
            <a:r>
              <a:rPr lang="en-IE" dirty="0"/>
              <a:t>.</a:t>
            </a:r>
          </a:p>
          <a:p>
            <a:r>
              <a:rPr lang="en-IE" dirty="0"/>
              <a:t>The p-type material is now negatively charged as it has gained electrons! The n-type is positive charged as it has gained holes.</a:t>
            </a:r>
          </a:p>
          <a:p>
            <a:r>
              <a:rPr lang="en-IE" dirty="0"/>
              <a:t> This will introduce a </a:t>
            </a:r>
            <a:r>
              <a:rPr lang="en-IE" dirty="0">
                <a:solidFill>
                  <a:srgbClr val="FF0000"/>
                </a:solidFill>
              </a:rPr>
              <a:t>built-in electric field </a:t>
            </a:r>
            <a:r>
              <a:rPr lang="en-IE" dirty="0"/>
              <a:t>pointing from n-type region to the p-type region.</a:t>
            </a:r>
          </a:p>
          <a:p>
            <a:r>
              <a:rPr lang="en-IE" sz="1800" i="1" dirty="0"/>
              <a:t>The white dots are the holes and the black dots are the electrons.</a:t>
            </a:r>
            <a:endParaRPr lang="en-IE" sz="1000" i="1" dirty="0"/>
          </a:p>
        </p:txBody>
      </p:sp>
      <p:pic>
        <p:nvPicPr>
          <p:cNvPr id="4" name="Picture 3"/>
          <p:cNvPicPr>
            <a:picLocks noChangeAspect="1"/>
          </p:cNvPicPr>
          <p:nvPr/>
        </p:nvPicPr>
        <p:blipFill>
          <a:blip r:embed="rId2"/>
          <a:stretch>
            <a:fillRect/>
          </a:stretch>
        </p:blipFill>
        <p:spPr>
          <a:xfrm>
            <a:off x="9556997" y="1799698"/>
            <a:ext cx="2242851" cy="4166204"/>
          </a:xfrm>
          <a:prstGeom prst="rect">
            <a:avLst/>
          </a:prstGeom>
        </p:spPr>
      </p:pic>
    </p:spTree>
    <p:extLst>
      <p:ext uri="{BB962C8B-B14F-4D97-AF65-F5344CB8AC3E}">
        <p14:creationId xmlns:p14="http://schemas.microsoft.com/office/powerpoint/2010/main" val="74614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B709FD5-8339-427F-B056-CC84C6C82BA8}"/>
              </a:ext>
            </a:extLst>
          </p:cNvPr>
          <p:cNvSpPr>
            <a:spLocks noGrp="1"/>
          </p:cNvSpPr>
          <p:nvPr>
            <p:ph idx="1"/>
          </p:nvPr>
        </p:nvSpPr>
        <p:spPr>
          <a:xfrm>
            <a:off x="613317" y="167268"/>
            <a:ext cx="10939346" cy="6690732"/>
          </a:xfrm>
        </p:spPr>
        <p:txBody>
          <a:bodyPr>
            <a:normAutofit lnSpcReduction="10000"/>
          </a:bodyPr>
          <a:lstStyle/>
          <a:p>
            <a:r>
              <a:rPr lang="en-IE" altLang="zh-CN" dirty="0"/>
              <a:t>In the middle there is now a region that has </a:t>
            </a:r>
            <a:r>
              <a:rPr lang="en-IE" altLang="zh-CN" dirty="0">
                <a:solidFill>
                  <a:srgbClr val="FF0000"/>
                </a:solidFill>
              </a:rPr>
              <a:t>NO charges</a:t>
            </a:r>
            <a:r>
              <a:rPr lang="en-IE" altLang="zh-CN" dirty="0"/>
              <a:t>, as they have all recombined, and it called a DEPLENTION region.</a:t>
            </a:r>
          </a:p>
          <a:p>
            <a:r>
              <a:rPr lang="en-IE" altLang="zh-CN" dirty="0"/>
              <a:t>Under this built-in electric field, the holes in the n-type region will drift to the p-type region, and the electrons in the p-type region will drift to the n-type region. They form </a:t>
            </a:r>
            <a:r>
              <a:rPr lang="en-IE" altLang="zh-CN" dirty="0">
                <a:solidFill>
                  <a:srgbClr val="FF0000"/>
                </a:solidFill>
              </a:rPr>
              <a:t>drift current </a:t>
            </a:r>
            <a:r>
              <a:rPr lang="en-IE" altLang="zh-CN" dirty="0"/>
              <a:t>in PN junction.</a:t>
            </a:r>
          </a:p>
          <a:p>
            <a:r>
              <a:rPr lang="en-IE" altLang="zh-CN" dirty="0"/>
              <a:t>At the beginning, the diffusion current is larger than the drift current, because at the beginning, the concentration difference is large, and the built-in electric field is weak. As time goes, the built-in electric field increases, which enhance the drift current. And the built-in electric field will decrease the diffusion current. </a:t>
            </a:r>
            <a:r>
              <a:rPr lang="en-IE" altLang="zh-CN" dirty="0">
                <a:solidFill>
                  <a:srgbClr val="FF0000"/>
                </a:solidFill>
              </a:rPr>
              <a:t>When the drift current is equal to the diffusion current, a dynamic equilibrium is achieved</a:t>
            </a:r>
            <a:r>
              <a:rPr lang="en-IE" altLang="zh-CN" dirty="0"/>
              <a:t>. At this time, </a:t>
            </a:r>
            <a:r>
              <a:rPr lang="en-US" altLang="zh-CN" b="0" i="0" dirty="0">
                <a:solidFill>
                  <a:srgbClr val="434343"/>
                </a:solidFill>
                <a:effectLst/>
                <a:latin typeface="Arial" panose="020B0604020202020204" pitchFamily="34" charset="0"/>
              </a:rPr>
              <a:t>stable space charge region is formed.</a:t>
            </a:r>
            <a:r>
              <a:rPr lang="en-IE" altLang="zh-CN" dirty="0"/>
              <a:t> </a:t>
            </a:r>
          </a:p>
          <a:p>
            <a:r>
              <a:rPr lang="en-IE" altLang="zh-CN" dirty="0"/>
              <a:t>Therefore, there are two current mechanisms in the PN junction. One is the drift current, an the other is the diffusion current. </a:t>
            </a:r>
          </a:p>
          <a:p>
            <a:r>
              <a:rPr lang="en-IE" altLang="zh-CN" dirty="0"/>
              <a:t>Drift current is due to the </a:t>
            </a:r>
            <a:r>
              <a:rPr lang="en-IE" altLang="zh-CN" dirty="0">
                <a:solidFill>
                  <a:srgbClr val="FF0000"/>
                </a:solidFill>
              </a:rPr>
              <a:t>minority carriers</a:t>
            </a:r>
            <a:r>
              <a:rPr lang="en-IE" altLang="zh-CN" dirty="0"/>
              <a:t>, i.e., electrons in the p-type or the holes in the n-type region, drift across the depletion region under the built-in electric field.</a:t>
            </a:r>
          </a:p>
          <a:p>
            <a:endParaRPr lang="en-IE" altLang="zh-CN" dirty="0"/>
          </a:p>
        </p:txBody>
      </p:sp>
    </p:spTree>
    <p:extLst>
      <p:ext uri="{BB962C8B-B14F-4D97-AF65-F5344CB8AC3E}">
        <p14:creationId xmlns:p14="http://schemas.microsoft.com/office/powerpoint/2010/main" val="1718537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CA465B4-C317-43E4-BF78-41859F494868}"/>
              </a:ext>
            </a:extLst>
          </p:cNvPr>
          <p:cNvSpPr>
            <a:spLocks noGrp="1"/>
          </p:cNvSpPr>
          <p:nvPr>
            <p:ph idx="1"/>
          </p:nvPr>
        </p:nvSpPr>
        <p:spPr>
          <a:xfrm>
            <a:off x="838200" y="557561"/>
            <a:ext cx="10515600" cy="5619402"/>
          </a:xfrm>
        </p:spPr>
        <p:txBody>
          <a:bodyPr/>
          <a:lstStyle/>
          <a:p>
            <a:r>
              <a:rPr lang="en-IE" altLang="zh-CN" dirty="0"/>
              <a:t>Diffusion current is due to the </a:t>
            </a:r>
            <a:r>
              <a:rPr lang="en-IE" altLang="zh-CN" dirty="0">
                <a:solidFill>
                  <a:srgbClr val="FF0000"/>
                </a:solidFill>
              </a:rPr>
              <a:t>majority carriers</a:t>
            </a:r>
            <a:r>
              <a:rPr lang="en-IE" altLang="zh-CN" dirty="0"/>
              <a:t>, i.e., electrons in the n-type or the holes in the p-type region, diffuse across the depletion region because of the concentration gradient.</a:t>
            </a:r>
          </a:p>
          <a:p>
            <a:endParaRPr lang="zh-CN" altLang="en-US" dirty="0"/>
          </a:p>
        </p:txBody>
      </p:sp>
    </p:spTree>
    <p:extLst>
      <p:ext uri="{BB962C8B-B14F-4D97-AF65-F5344CB8AC3E}">
        <p14:creationId xmlns:p14="http://schemas.microsoft.com/office/powerpoint/2010/main" val="3625156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52BFA2BA-6BC0-4068-A210-15A66134408E}"/>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Please describe how a PN junction is form? </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矩形: 圆角 6">
            <a:extLst>
              <a:ext uri="{FF2B5EF4-FFF2-40B4-BE49-F238E27FC236}">
                <a16:creationId xmlns:a16="http://schemas.microsoft.com/office/drawing/2014/main" id="{038F77F6-B64D-46D5-B6D8-0BA23089A07D}"/>
              </a:ext>
            </a:extLst>
          </p:cNvPr>
          <p:cNvSpPr/>
          <p:nvPr>
            <p:custDataLst>
              <p:tags r:id="rId3"/>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3" name="矩形 12">
            <a:extLst>
              <a:ext uri="{FF2B5EF4-FFF2-40B4-BE49-F238E27FC236}">
                <a16:creationId xmlns:a16="http://schemas.microsoft.com/office/drawing/2014/main" id="{E0E86CE1-E384-43FB-BBBA-C5D080D79938}"/>
              </a:ext>
            </a:extLst>
          </p:cNvPr>
          <p:cNvSpPr/>
          <p:nvPr>
            <p:custDataLst>
              <p:tags r:id="rId4"/>
            </p:custDataLst>
          </p:nvPr>
        </p:nvSpPr>
        <p:spPr>
          <a:xfrm>
            <a:off x="0" y="5727383"/>
            <a:ext cx="12192000" cy="487680"/>
          </a:xfrm>
          <a:prstGeom prst="rect">
            <a:avLst/>
          </a:prstGeom>
          <a:solidFill>
            <a:srgbClr val="FBFAE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zh-CN" altLang="en-US"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lang="en-US" altLang="zh-CN"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2.0</a:t>
            </a:r>
            <a:r>
              <a:rPr lang="zh-CN" altLang="en-US"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sp>
        <p:nvSpPr>
          <p:cNvPr id="14" name="矩形 13">
            <a:extLst>
              <a:ext uri="{FF2B5EF4-FFF2-40B4-BE49-F238E27FC236}">
                <a16:creationId xmlns:a16="http://schemas.microsoft.com/office/drawing/2014/main" id="{8D0C8625-C37F-4AD7-963C-61B19EC0DE0F}"/>
              </a:ext>
            </a:extLst>
          </p:cNvPr>
          <p:cNvSpPr/>
          <p:nvPr>
            <p:custDataLst>
              <p:tags r:id="rId5"/>
            </p:custDataLst>
          </p:nvPr>
        </p:nvSpPr>
        <p:spPr>
          <a:xfrm>
            <a:off x="12573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rgbClr val="FFFFFF"/>
              </a:solidFill>
            </a:endParaRPr>
          </a:p>
        </p:txBody>
      </p:sp>
      <p:sp>
        <p:nvSpPr>
          <p:cNvPr id="19" name="文本框 18">
            <a:extLst>
              <a:ext uri="{FF2B5EF4-FFF2-40B4-BE49-F238E27FC236}">
                <a16:creationId xmlns:a16="http://schemas.microsoft.com/office/drawing/2014/main" id="{EFDD0E54-7842-4589-BF35-1496874F5585}"/>
              </a:ext>
            </a:extLst>
          </p:cNvPr>
          <p:cNvSpPr txBox="1"/>
          <p:nvPr>
            <p:custDataLst>
              <p:tags r:id="rId6"/>
            </p:custDataLst>
          </p:nvPr>
        </p:nvSpPr>
        <p:spPr>
          <a:xfrm>
            <a:off x="12661900" y="6326832"/>
            <a:ext cx="3662680" cy="461665"/>
          </a:xfrm>
          <a:prstGeom prst="rect">
            <a:avLst/>
          </a:prstGeom>
          <a:solidFill>
            <a:srgbClr val="FBFAEF"/>
          </a:solidFill>
          <a:ln w="12700">
            <a:noFill/>
          </a:ln>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20" name="文本框 19">
            <a:extLst>
              <a:ext uri="{FF2B5EF4-FFF2-40B4-BE49-F238E27FC236}">
                <a16:creationId xmlns:a16="http://schemas.microsoft.com/office/drawing/2014/main" id="{617D328D-2F22-4C6F-9F22-7B80D7669E3F}"/>
              </a:ext>
            </a:extLst>
          </p:cNvPr>
          <p:cNvSpPr txBox="1"/>
          <p:nvPr>
            <p:custDataLst>
              <p:tags r:id="rId7"/>
            </p:custDataLst>
          </p:nvPr>
        </p:nvSpPr>
        <p:spPr>
          <a:xfrm>
            <a:off x="12827000" y="635000"/>
            <a:ext cx="3332480" cy="6186309"/>
          </a:xfrm>
          <a:prstGeom prst="rect">
            <a:avLst/>
          </a:prstGeom>
          <a:noFill/>
        </p:spPr>
        <p:txBody>
          <a:bodyPr vert="horz" rtlCol="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A depletion layer is formed when a P and N material come into physical contact with each other. The electron and hole charge carriers recombine with each other as they diffuse from one side to the other thus removing free charge from that area, which is called depletion layer. (3 marks) At the same time, in the depletion layer, the positive charged ions in the n-type region and the negative charged ions in the p-type region generate a built-in electric field, which will induce a drift current flowing from n-type region to the p-type region. The drift current will suppress the diffusion current. When the two currents are equal, a dynamic equilibrium is achieved, and a stable depletion layer is formed. </a:t>
            </a:r>
            <a:endParaRPr kumimoji="0" lang="zh-CN" altLang="en-US" sz="20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grpSp>
        <p:nvGrpSpPr>
          <p:cNvPr id="18" name="组合 17">
            <a:extLst>
              <a:ext uri="{FF2B5EF4-FFF2-40B4-BE49-F238E27FC236}">
                <a16:creationId xmlns:a16="http://schemas.microsoft.com/office/drawing/2014/main" id="{07F3241F-0029-4A13-B36C-30DDADAEBC98}"/>
              </a:ext>
            </a:extLst>
          </p:cNvPr>
          <p:cNvGrpSpPr/>
          <p:nvPr>
            <p:custDataLst>
              <p:tags r:id="rId8"/>
            </p:custDataLst>
          </p:nvPr>
        </p:nvGrpSpPr>
        <p:grpSpPr>
          <a:xfrm>
            <a:off x="12585700" y="0"/>
            <a:ext cx="3815080" cy="647700"/>
            <a:chOff x="12585700" y="0"/>
            <a:chExt cx="3815080" cy="647700"/>
          </a:xfrm>
        </p:grpSpPr>
        <p:sp>
          <p:nvSpPr>
            <p:cNvPr id="15" name="RemarkBack">
              <a:extLst>
                <a:ext uri="{FF2B5EF4-FFF2-40B4-BE49-F238E27FC236}">
                  <a16:creationId xmlns:a16="http://schemas.microsoft.com/office/drawing/2014/main" id="{C24C352F-007D-4404-B078-91CC6C173BE3}"/>
                </a:ext>
              </a:extLst>
            </p:cNvPr>
            <p:cNvSpPr/>
            <p:nvPr>
              <p:custDataLst>
                <p:tags r:id="rId15"/>
              </p:custDataLst>
            </p:nvPr>
          </p:nvSpPr>
          <p:spPr>
            <a:xfrm>
              <a:off x="12585700" y="12700"/>
              <a:ext cx="381508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RemarkBlock">
              <a:extLst>
                <a:ext uri="{FF2B5EF4-FFF2-40B4-BE49-F238E27FC236}">
                  <a16:creationId xmlns:a16="http://schemas.microsoft.com/office/drawing/2014/main" id="{3EA570AC-6F71-4907-840D-B9FD0FE1CD97}"/>
                </a:ext>
              </a:extLst>
            </p:cNvPr>
            <p:cNvSpPr/>
            <p:nvPr>
              <p:custDataLst>
                <p:tags r:id="rId16"/>
              </p:custDataLst>
            </p:nvPr>
          </p:nvSpPr>
          <p:spPr>
            <a:xfrm>
              <a:off x="12585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RemarkTitleText">
              <a:extLst>
                <a:ext uri="{FF2B5EF4-FFF2-40B4-BE49-F238E27FC236}">
                  <a16:creationId xmlns:a16="http://schemas.microsoft.com/office/drawing/2014/main" id="{4FE3E0F4-00A8-4559-8750-D5B0F188B2DA}"/>
                </a:ext>
              </a:extLst>
            </p:cNvPr>
            <p:cNvSpPr txBox="1"/>
            <p:nvPr>
              <p:custDataLst>
                <p:tags r:id="rId17"/>
              </p:custDataLst>
            </p:nvPr>
          </p:nvSpPr>
          <p:spPr>
            <a:xfrm>
              <a:off x="12827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grpSp>
        <p:nvGrpSpPr>
          <p:cNvPr id="12" name="组合 11">
            <a:extLst>
              <a:ext uri="{FF2B5EF4-FFF2-40B4-BE49-F238E27FC236}">
                <a16:creationId xmlns:a16="http://schemas.microsoft.com/office/drawing/2014/main" id="{0003F0E6-CAEB-4908-BB7B-C1F83158C1AA}"/>
              </a:ext>
            </a:extLst>
          </p:cNvPr>
          <p:cNvGrpSpPr/>
          <p:nvPr>
            <p:custDataLst>
              <p:tags r:id="rId9"/>
            </p:custDataLst>
          </p:nvPr>
        </p:nvGrpSpPr>
        <p:grpSpPr>
          <a:xfrm>
            <a:off x="0" y="0"/>
            <a:ext cx="12192000" cy="635000"/>
            <a:chOff x="0" y="0"/>
            <a:chExt cx="12192000" cy="635000"/>
          </a:xfrm>
        </p:grpSpPr>
        <p:sp>
          <p:nvSpPr>
            <p:cNvPr id="8" name="TitleBackground">
              <a:extLst>
                <a:ext uri="{FF2B5EF4-FFF2-40B4-BE49-F238E27FC236}">
                  <a16:creationId xmlns:a16="http://schemas.microsoft.com/office/drawing/2014/main" id="{31B337DB-9FF9-4387-9556-7655BFBDB4F5}"/>
                </a:ext>
              </a:extLst>
            </p:cNvPr>
            <p:cNvSpPr/>
            <p:nvPr>
              <p:custDataLst>
                <p:tags r:id="rId11"/>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ColorBlock">
              <a:extLst>
                <a:ext uri="{FF2B5EF4-FFF2-40B4-BE49-F238E27FC236}">
                  <a16:creationId xmlns:a16="http://schemas.microsoft.com/office/drawing/2014/main" id="{7A1E2F8F-F49B-4101-A125-4A60C88269D6}"/>
                </a:ext>
              </a:extLst>
            </p:cNvPr>
            <p:cNvSpPr/>
            <p:nvPr>
              <p:custDataLst>
                <p:tags r:id="rId12"/>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ypeText">
              <a:extLst>
                <a:ext uri="{FF2B5EF4-FFF2-40B4-BE49-F238E27FC236}">
                  <a16:creationId xmlns:a16="http://schemas.microsoft.com/office/drawing/2014/main" id="{1CEBD602-D85C-430C-AC80-18770461766A}"/>
                </a:ext>
              </a:extLst>
            </p:cNvPr>
            <p:cNvSpPr txBox="1"/>
            <p:nvPr>
              <p:custDataLst>
                <p:tags r:id="rId13"/>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p>
          </p:txBody>
        </p:sp>
        <p:sp>
          <p:nvSpPr>
            <p:cNvPr id="11" name="TipText">
              <a:extLst>
                <a:ext uri="{FF2B5EF4-FFF2-40B4-BE49-F238E27FC236}">
                  <a16:creationId xmlns:a16="http://schemas.microsoft.com/office/drawing/2014/main" id="{A3B67F8A-11C6-4996-8372-5BBB02B4A61A}"/>
                </a:ext>
              </a:extLst>
            </p:cNvPr>
            <p:cNvSpPr txBox="1"/>
            <p:nvPr>
              <p:custDataLst>
                <p:tags r:id="rId14"/>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 name="图片 4">
            <a:extLst>
              <a:ext uri="{FF2B5EF4-FFF2-40B4-BE49-F238E27FC236}">
                <a16:creationId xmlns:a16="http://schemas.microsoft.com/office/drawing/2014/main" id="{6D741802-70B0-4BA6-BECF-AEB1EAA27FE7}"/>
              </a:ext>
            </a:extLst>
          </p:cNvPr>
          <p:cNvPicPr>
            <a:picLocks/>
          </p:cNvPicPr>
          <p:nvPr>
            <p:custDataLst>
              <p:tags r:id="rId10"/>
            </p:custDataLst>
          </p:nvPr>
        </p:nvPicPr>
        <p:blipFill>
          <a:blip r:embed="rId19">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3649382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HASREMARK" val="True"/>
  <p:tag name="PROBLEMREMARK" val="A depletion layer is formed when a P and N material come into physical contact with each other. The electron and hole charge carriers recombine with each other as they diffuse from one side to the other thus removing free charge from that area, which is called depletion layer. (3 marks) At the same time, in the depletion layer, the positive charged ions in the n-type region and the negative charged ions in the p-type region generate a built-in electric field, which will induce a drift current flowing from n-type region to the p-type region. The drift current will suppress the diffusion current. When the two currents are equal, a dynamic equilibrium is achieved, and a stable depletion layer is formed. "/>
  <p:tag name="PROBLEMVOICEALLOWED" val="False"/>
</p:tagLst>
</file>

<file path=ppt/tags/tag1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10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0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0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10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10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9.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1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1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112.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11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1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8.xml><?xml version="1.0" encoding="utf-8"?>
<p:tagLst xmlns:a="http://schemas.openxmlformats.org/drawingml/2006/main" xmlns:r="http://schemas.openxmlformats.org/officeDocument/2006/relationships" xmlns:p="http://schemas.openxmlformats.org/presentationml/2006/main">
  <p:tag name="RAINPROBLEM" val="MultipleChoiceMA"/>
  <p:tag name="PROBLEMSCORE_HALF" val="0.0"/>
  <p:tag name="PROBLEMSCORE" val="10.0"/>
</p:tagLst>
</file>

<file path=ppt/tags/tag1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2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3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HASREMARK" val="True"/>
  <p:tag name="PROBLEMREMARK" val="The depletion region has width and requires energy to allow charge to move. In other words, it stores charge which is the definition of a capacitor. The contact potential is a key driver, and this is the term that affects the width of the junction. "/>
  <p:tag name="PROBLEMVOICEALLOWED" val="False"/>
</p:tagLst>
</file>

<file path=ppt/tags/tag3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38.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39.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4.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40.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41.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4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4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5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2.xml><?xml version="1.0" encoding="utf-8"?>
<p:tagLst xmlns:a="http://schemas.openxmlformats.org/drawingml/2006/main" xmlns:r="http://schemas.openxmlformats.org/officeDocument/2006/relationships" xmlns:p="http://schemas.openxmlformats.org/presentationml/2006/main">
  <p:tag name="RAINPROBLEM" val="MultipleChoiceMA"/>
  <p:tag name="PROBLEMSCORE_HALF" val="0.0"/>
  <p:tag name="PROBLEMSCORE" val="10.0"/>
</p:tagLst>
</file>

<file path=ppt/tags/tag5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5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5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6.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6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6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6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6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6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6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6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7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7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5.xml><?xml version="1.0" encoding="utf-8"?>
<p:tagLst xmlns:a="http://schemas.openxmlformats.org/drawingml/2006/main" xmlns:r="http://schemas.openxmlformats.org/officeDocument/2006/relationships" xmlns:p="http://schemas.openxmlformats.org/presentationml/2006/main">
  <p:tag name="RAINPROBLEM" val="MultipleChoiceMA"/>
  <p:tag name="PROBLEMSCORE_HALF" val="0.0"/>
  <p:tag name="PROBLEMSCORE" val="10.0"/>
</p:tagLst>
</file>

<file path=ppt/tags/tag7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7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8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8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8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8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8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8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2.xml><?xml version="1.0" encoding="utf-8"?>
<p:tagLst xmlns:a="http://schemas.openxmlformats.org/drawingml/2006/main" xmlns:r="http://schemas.openxmlformats.org/officeDocument/2006/relationships" xmlns:p="http://schemas.openxmlformats.org/presentationml/2006/main">
  <p:tag name="RAINPROBLEM" val="MultipleChoiceMA"/>
  <p:tag name="PROBLEMSCORE_HALF" val="0.0"/>
  <p:tag name="PROBLEMSCORE" val="10.0"/>
</p:tagLst>
</file>

<file path=ppt/tags/tag9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9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9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8390</TotalTime>
  <Words>3160</Words>
  <Application>Microsoft Office PowerPoint</Application>
  <PresentationFormat>宽屏</PresentationFormat>
  <Paragraphs>255</Paragraphs>
  <Slides>40</Slides>
  <Notes>3</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40</vt:i4>
      </vt:variant>
    </vt:vector>
  </HeadingPairs>
  <TitlesOfParts>
    <vt:vector size="49" baseType="lpstr">
      <vt:lpstr>等线</vt:lpstr>
      <vt:lpstr>Microsoft Yahei</vt:lpstr>
      <vt:lpstr>Arial</vt:lpstr>
      <vt:lpstr>Calibri</vt:lpstr>
      <vt:lpstr>Calibri Light</vt:lpstr>
      <vt:lpstr>Cambria Math</vt:lpstr>
      <vt:lpstr>Times New Roman</vt:lpstr>
      <vt:lpstr>Office Theme</vt:lpstr>
      <vt:lpstr>Equation</vt:lpstr>
      <vt:lpstr>EE113 PN Junctions Formation</vt:lpstr>
      <vt:lpstr>What’s in Lecture</vt:lpstr>
      <vt:lpstr>Junctions between two metals- the contact potential</vt:lpstr>
      <vt:lpstr>PN junction</vt:lpstr>
      <vt:lpstr>Diode Formation</vt:lpstr>
      <vt:lpstr>Depletion Region formation </vt:lpstr>
      <vt:lpstr>PowerPoint 演示文稿</vt:lpstr>
      <vt:lpstr>PowerPoint 演示文稿</vt:lpstr>
      <vt:lpstr>PowerPoint 演示文稿</vt:lpstr>
      <vt:lpstr>PowerPoint 演示文稿</vt:lpstr>
      <vt:lpstr>Depletion region - image</vt:lpstr>
      <vt:lpstr>Depletion region - symmetrical</vt:lpstr>
      <vt:lpstr>Depletion region - asymmetrical</vt:lpstr>
      <vt:lpstr>Contact Potential, V0</vt:lpstr>
      <vt:lpstr>Contact Potential, V0, - energy bands.</vt:lpstr>
      <vt:lpstr>Calculation of Contact Potential, V0</vt:lpstr>
      <vt:lpstr>p_p/p_n =  n_n/n_p = e^(〖qV〗_0/kT)   - used the ratio of concentrations </vt:lpstr>
      <vt:lpstr>Depletion Region Width</vt:lpstr>
      <vt:lpstr>PowerPoint 演示文稿</vt:lpstr>
      <vt:lpstr>PN junction as a capacitor</vt:lpstr>
      <vt:lpstr>PN junction as a capacitor</vt:lpstr>
      <vt:lpstr>PN Junctions under Bias</vt:lpstr>
      <vt:lpstr>PN junctions under Forward Bias</vt:lpstr>
      <vt:lpstr>PowerPoint 演示文稿</vt:lpstr>
      <vt:lpstr>PowerPoint 演示文稿</vt:lpstr>
      <vt:lpstr>PN junctions under Reverse Bias.</vt:lpstr>
      <vt:lpstr>PowerPoint 演示文稿</vt:lpstr>
      <vt:lpstr>PowerPoint 演示文稿</vt:lpstr>
      <vt:lpstr>Diode Characteristic under bias</vt:lpstr>
      <vt:lpstr>Diode Current Equation</vt:lpstr>
      <vt:lpstr>Typical Diodes</vt:lpstr>
      <vt:lpstr>Reverse Bias Breakdown Methods</vt:lpstr>
      <vt:lpstr>Zener Breakdown(齐纳击穿) </vt:lpstr>
      <vt:lpstr>Avalanche Breakdown（雪崩击穿） </vt:lpstr>
      <vt:lpstr>PowerPoint 演示文稿</vt:lpstr>
      <vt:lpstr>PowerPoint 演示文稿</vt:lpstr>
      <vt:lpstr>PowerPoint 演示文稿</vt:lpstr>
      <vt:lpstr>PowerPoint 演示文稿</vt:lpstr>
      <vt:lpstr>PowerPoint 演示文稿</vt:lpstr>
      <vt:lpstr>Summation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EE113 PN Junctions Formation – Diodes!</dc:title>
  <dc:creator>andrewm</dc:creator>
  <cp:lastModifiedBy>俞 金玲</cp:lastModifiedBy>
  <cp:revision>93</cp:revision>
  <dcterms:created xsi:type="dcterms:W3CDTF">2016-07-13T13:17:24Z</dcterms:created>
  <dcterms:modified xsi:type="dcterms:W3CDTF">2021-11-29T09:16:04Z</dcterms:modified>
</cp:coreProperties>
</file>