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61"/>
  </p:notesMasterIdLst>
  <p:handoutMasterIdLst>
    <p:handoutMasterId r:id="rId62"/>
  </p:handoutMasterIdLst>
  <p:sldIdLst>
    <p:sldId id="451" r:id="rId2"/>
    <p:sldId id="452" r:id="rId3"/>
    <p:sldId id="469" r:id="rId4"/>
    <p:sldId id="453" r:id="rId5"/>
    <p:sldId id="464" r:id="rId6"/>
    <p:sldId id="470" r:id="rId7"/>
    <p:sldId id="463" r:id="rId8"/>
    <p:sldId id="486" r:id="rId9"/>
    <p:sldId id="471" r:id="rId10"/>
    <p:sldId id="472" r:id="rId11"/>
    <p:sldId id="263" r:id="rId12"/>
    <p:sldId id="487" r:id="rId13"/>
    <p:sldId id="447" r:id="rId14"/>
    <p:sldId id="449" r:id="rId15"/>
    <p:sldId id="450" r:id="rId16"/>
    <p:sldId id="484" r:id="rId17"/>
    <p:sldId id="483" r:id="rId18"/>
    <p:sldId id="485" r:id="rId19"/>
    <p:sldId id="482" r:id="rId20"/>
    <p:sldId id="256" r:id="rId21"/>
    <p:sldId id="473" r:id="rId22"/>
    <p:sldId id="448" r:id="rId23"/>
    <p:sldId id="465" r:id="rId24"/>
    <p:sldId id="466" r:id="rId25"/>
    <p:sldId id="425" r:id="rId26"/>
    <p:sldId id="431" r:id="rId27"/>
    <p:sldId id="460" r:id="rId28"/>
    <p:sldId id="427" r:id="rId29"/>
    <p:sldId id="488" r:id="rId30"/>
    <p:sldId id="432" r:id="rId31"/>
    <p:sldId id="434" r:id="rId32"/>
    <p:sldId id="489" r:id="rId33"/>
    <p:sldId id="435" r:id="rId34"/>
    <p:sldId id="490" r:id="rId35"/>
    <p:sldId id="454" r:id="rId36"/>
    <p:sldId id="436" r:id="rId37"/>
    <p:sldId id="491" r:id="rId38"/>
    <p:sldId id="438" r:id="rId39"/>
    <p:sldId id="455" r:id="rId40"/>
    <p:sldId id="492" r:id="rId41"/>
    <p:sldId id="456" r:id="rId42"/>
    <p:sldId id="457" r:id="rId43"/>
    <p:sldId id="474" r:id="rId44"/>
    <p:sldId id="475" r:id="rId45"/>
    <p:sldId id="476" r:id="rId46"/>
    <p:sldId id="477" r:id="rId47"/>
    <p:sldId id="478" r:id="rId48"/>
    <p:sldId id="458" r:id="rId49"/>
    <p:sldId id="459" r:id="rId50"/>
    <p:sldId id="446" r:id="rId51"/>
    <p:sldId id="461" r:id="rId52"/>
    <p:sldId id="462" r:id="rId53"/>
    <p:sldId id="493" r:id="rId54"/>
    <p:sldId id="443" r:id="rId55"/>
    <p:sldId id="494" r:id="rId56"/>
    <p:sldId id="467" r:id="rId57"/>
    <p:sldId id="479" r:id="rId58"/>
    <p:sldId id="480" r:id="rId59"/>
    <p:sldId id="481" r:id="rId60"/>
  </p:sldIdLst>
  <p:sldSz cx="9144000" cy="6858000" type="screen4x3"/>
  <p:notesSz cx="6781800" cy="9918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6600"/>
    <a:srgbClr val="FF00FF"/>
    <a:srgbClr val="EAEAEA"/>
    <a:srgbClr val="FFCCCC"/>
    <a:srgbClr val="00FF00"/>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79866" autoAdjust="0"/>
  </p:normalViewPr>
  <p:slideViewPr>
    <p:cSldViewPr>
      <p:cViewPr varScale="1">
        <p:scale>
          <a:sx n="53" d="100"/>
          <a:sy n="53" d="100"/>
        </p:scale>
        <p:origin x="166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9EBD2955-9C5B-40A3-B2F3-77814201401A}"/>
              </a:ext>
            </a:extLst>
          </p:cNvPr>
          <p:cNvSpPr>
            <a:spLocks noGrp="1" noChangeArrowheads="1"/>
          </p:cNvSpPr>
          <p:nvPr>
            <p:ph type="hdr" sz="quarter"/>
          </p:nvPr>
        </p:nvSpPr>
        <p:spPr bwMode="auto">
          <a:xfrm>
            <a:off x="0" y="0"/>
            <a:ext cx="29400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t" anchorCtr="0" compatLnSpc="1">
            <a:prstTxWarp prst="textNoShape">
              <a:avLst/>
            </a:prstTxWarp>
          </a:bodyPr>
          <a:lstStyle>
            <a:lvl1pPr defTabSz="922338">
              <a:defRPr sz="1200" smtClean="0">
                <a:latin typeface="Times New Roman" pitchFamily="18" charset="0"/>
              </a:defRPr>
            </a:lvl1pPr>
          </a:lstStyle>
          <a:p>
            <a:pPr>
              <a:defRPr/>
            </a:pPr>
            <a:endParaRPr lang="en-US" altLang="en-US"/>
          </a:p>
        </p:txBody>
      </p:sp>
      <p:sp>
        <p:nvSpPr>
          <p:cNvPr id="203779" name="Rectangle 3">
            <a:extLst>
              <a:ext uri="{FF2B5EF4-FFF2-40B4-BE49-F238E27FC236}">
                <a16:creationId xmlns:a16="http://schemas.microsoft.com/office/drawing/2014/main" id="{920620BD-9AB6-4546-AF1A-B8B044858FEB}"/>
              </a:ext>
            </a:extLst>
          </p:cNvPr>
          <p:cNvSpPr>
            <a:spLocks noGrp="1" noChangeArrowheads="1"/>
          </p:cNvSpPr>
          <p:nvPr>
            <p:ph type="dt" sz="quarter" idx="1"/>
          </p:nvPr>
        </p:nvSpPr>
        <p:spPr bwMode="auto">
          <a:xfrm>
            <a:off x="3841750" y="0"/>
            <a:ext cx="29400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t" anchorCtr="0" compatLnSpc="1">
            <a:prstTxWarp prst="textNoShape">
              <a:avLst/>
            </a:prstTxWarp>
          </a:bodyPr>
          <a:lstStyle>
            <a:lvl1pPr algn="r" defTabSz="922338">
              <a:defRPr sz="1200" smtClean="0">
                <a:latin typeface="Times New Roman" pitchFamily="18" charset="0"/>
              </a:defRPr>
            </a:lvl1pPr>
          </a:lstStyle>
          <a:p>
            <a:pPr>
              <a:defRPr/>
            </a:pPr>
            <a:endParaRPr lang="en-US" altLang="en-US"/>
          </a:p>
        </p:txBody>
      </p:sp>
      <p:sp>
        <p:nvSpPr>
          <p:cNvPr id="203780" name="Rectangle 4">
            <a:extLst>
              <a:ext uri="{FF2B5EF4-FFF2-40B4-BE49-F238E27FC236}">
                <a16:creationId xmlns:a16="http://schemas.microsoft.com/office/drawing/2014/main" id="{1F800F8E-94D7-4957-819C-1BD3D05AA968}"/>
              </a:ext>
            </a:extLst>
          </p:cNvPr>
          <p:cNvSpPr>
            <a:spLocks noGrp="1" noChangeArrowheads="1"/>
          </p:cNvSpPr>
          <p:nvPr>
            <p:ph type="ftr" sz="quarter" idx="2"/>
          </p:nvPr>
        </p:nvSpPr>
        <p:spPr bwMode="auto">
          <a:xfrm>
            <a:off x="0" y="9431338"/>
            <a:ext cx="294005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b" anchorCtr="0" compatLnSpc="1">
            <a:prstTxWarp prst="textNoShape">
              <a:avLst/>
            </a:prstTxWarp>
          </a:bodyPr>
          <a:lstStyle>
            <a:lvl1pPr defTabSz="922338">
              <a:defRPr sz="1200" smtClean="0">
                <a:latin typeface="Times New Roman" pitchFamily="18" charset="0"/>
              </a:defRPr>
            </a:lvl1pPr>
          </a:lstStyle>
          <a:p>
            <a:pPr>
              <a:defRPr/>
            </a:pPr>
            <a:endParaRPr lang="en-US" altLang="en-US"/>
          </a:p>
        </p:txBody>
      </p:sp>
      <p:sp>
        <p:nvSpPr>
          <p:cNvPr id="203781" name="Rectangle 5">
            <a:extLst>
              <a:ext uri="{FF2B5EF4-FFF2-40B4-BE49-F238E27FC236}">
                <a16:creationId xmlns:a16="http://schemas.microsoft.com/office/drawing/2014/main" id="{6D222859-8165-42B0-82A0-8E5D8C366518}"/>
              </a:ext>
            </a:extLst>
          </p:cNvPr>
          <p:cNvSpPr>
            <a:spLocks noGrp="1" noChangeArrowheads="1"/>
          </p:cNvSpPr>
          <p:nvPr>
            <p:ph type="sldNum" sz="quarter" idx="3"/>
          </p:nvPr>
        </p:nvSpPr>
        <p:spPr bwMode="auto">
          <a:xfrm>
            <a:off x="3841750" y="9431338"/>
            <a:ext cx="2940050"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b" anchorCtr="0" compatLnSpc="1">
            <a:prstTxWarp prst="textNoShape">
              <a:avLst/>
            </a:prstTxWarp>
          </a:bodyPr>
          <a:lstStyle>
            <a:lvl1pPr algn="r" defTabSz="922338">
              <a:defRPr sz="1200">
                <a:latin typeface="Times New Roman" panose="02020603050405020304" pitchFamily="18" charset="0"/>
              </a:defRPr>
            </a:lvl1pPr>
          </a:lstStyle>
          <a:p>
            <a:fld id="{AECD6045-8A3E-4389-BF7D-2D81637648F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329B638-0907-4D0B-A40C-F404F1464399}"/>
              </a:ext>
            </a:extLst>
          </p:cNvPr>
          <p:cNvSpPr>
            <a:spLocks noGrp="1" noChangeArrowheads="1"/>
          </p:cNvSpPr>
          <p:nvPr>
            <p:ph type="hdr" sz="quarter"/>
          </p:nvPr>
        </p:nvSpPr>
        <p:spPr bwMode="auto">
          <a:xfrm>
            <a:off x="0" y="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t" anchorCtr="0" compatLnSpc="1">
            <a:prstTxWarp prst="textNoShape">
              <a:avLst/>
            </a:prstTxWarp>
          </a:bodyPr>
          <a:lstStyle>
            <a:lvl1pPr defTabSz="922338">
              <a:defRPr sz="1200" smtClean="0">
                <a:latin typeface="Times New Roman" pitchFamily="18" charset="0"/>
              </a:defRPr>
            </a:lvl1pPr>
          </a:lstStyle>
          <a:p>
            <a:pPr>
              <a:defRPr/>
            </a:pPr>
            <a:endParaRPr lang="en-GB" altLang="en-US"/>
          </a:p>
        </p:txBody>
      </p:sp>
      <p:sp>
        <p:nvSpPr>
          <p:cNvPr id="3075" name="Rectangle 3">
            <a:extLst>
              <a:ext uri="{FF2B5EF4-FFF2-40B4-BE49-F238E27FC236}">
                <a16:creationId xmlns:a16="http://schemas.microsoft.com/office/drawing/2014/main" id="{FE9BD2FC-49CD-4C9E-9A9E-669E19D50A2D}"/>
              </a:ext>
            </a:extLst>
          </p:cNvPr>
          <p:cNvSpPr>
            <a:spLocks noGrp="1" noChangeArrowheads="1"/>
          </p:cNvSpPr>
          <p:nvPr>
            <p:ph type="dt" idx="1"/>
          </p:nvPr>
        </p:nvSpPr>
        <p:spPr bwMode="auto">
          <a:xfrm>
            <a:off x="3841750" y="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t" anchorCtr="0" compatLnSpc="1">
            <a:prstTxWarp prst="textNoShape">
              <a:avLst/>
            </a:prstTxWarp>
          </a:bodyPr>
          <a:lstStyle>
            <a:lvl1pPr algn="r" defTabSz="922338">
              <a:defRPr sz="1200" smtClean="0">
                <a:latin typeface="Times New Roman" pitchFamily="18" charset="0"/>
              </a:defRPr>
            </a:lvl1pPr>
          </a:lstStyle>
          <a:p>
            <a:pPr>
              <a:defRPr/>
            </a:pPr>
            <a:endParaRPr lang="en-GB" altLang="en-US"/>
          </a:p>
        </p:txBody>
      </p:sp>
      <p:sp>
        <p:nvSpPr>
          <p:cNvPr id="34820" name="Rectangle 4">
            <a:extLst>
              <a:ext uri="{FF2B5EF4-FFF2-40B4-BE49-F238E27FC236}">
                <a16:creationId xmlns:a16="http://schemas.microsoft.com/office/drawing/2014/main" id="{E7CC47DF-E3F8-474E-A81A-CA8E82B44A71}"/>
              </a:ext>
            </a:extLst>
          </p:cNvPr>
          <p:cNvSpPr>
            <a:spLocks noGrp="1" noRot="1" noChangeAspect="1" noChangeArrowheads="1" noTextEdit="1"/>
          </p:cNvSpPr>
          <p:nvPr>
            <p:ph type="sldImg" idx="2"/>
          </p:nvPr>
        </p:nvSpPr>
        <p:spPr bwMode="auto">
          <a:xfrm>
            <a:off x="912813" y="744538"/>
            <a:ext cx="4957762" cy="37195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90B197D5-F0D4-4E8B-AFE6-4BF548F4EE1E}"/>
              </a:ext>
            </a:extLst>
          </p:cNvPr>
          <p:cNvSpPr>
            <a:spLocks noGrp="1" noChangeArrowheads="1"/>
          </p:cNvSpPr>
          <p:nvPr>
            <p:ph type="body" sz="quarter" idx="3"/>
          </p:nvPr>
        </p:nvSpPr>
        <p:spPr bwMode="auto">
          <a:xfrm>
            <a:off x="904875" y="4711700"/>
            <a:ext cx="497205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3078" name="Rectangle 6">
            <a:extLst>
              <a:ext uri="{FF2B5EF4-FFF2-40B4-BE49-F238E27FC236}">
                <a16:creationId xmlns:a16="http://schemas.microsoft.com/office/drawing/2014/main" id="{0E7F3D80-5876-4FC5-AFBC-D5630FB158FA}"/>
              </a:ext>
            </a:extLst>
          </p:cNvPr>
          <p:cNvSpPr>
            <a:spLocks noGrp="1" noChangeArrowheads="1"/>
          </p:cNvSpPr>
          <p:nvPr>
            <p:ph type="ftr" sz="quarter" idx="4"/>
          </p:nvPr>
        </p:nvSpPr>
        <p:spPr bwMode="auto">
          <a:xfrm>
            <a:off x="0" y="942340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b" anchorCtr="0" compatLnSpc="1">
            <a:prstTxWarp prst="textNoShape">
              <a:avLst/>
            </a:prstTxWarp>
          </a:bodyPr>
          <a:lstStyle>
            <a:lvl1pPr defTabSz="922338">
              <a:defRPr sz="1200" smtClean="0">
                <a:latin typeface="Times New Roman" pitchFamily="18" charset="0"/>
              </a:defRPr>
            </a:lvl1pPr>
          </a:lstStyle>
          <a:p>
            <a:pPr>
              <a:defRPr/>
            </a:pPr>
            <a:endParaRPr lang="en-GB" altLang="en-US"/>
          </a:p>
        </p:txBody>
      </p:sp>
      <p:sp>
        <p:nvSpPr>
          <p:cNvPr id="3079" name="Rectangle 7">
            <a:extLst>
              <a:ext uri="{FF2B5EF4-FFF2-40B4-BE49-F238E27FC236}">
                <a16:creationId xmlns:a16="http://schemas.microsoft.com/office/drawing/2014/main" id="{F8B33039-54AE-4CC6-89AE-479A6035656D}"/>
              </a:ext>
            </a:extLst>
          </p:cNvPr>
          <p:cNvSpPr>
            <a:spLocks noGrp="1" noChangeArrowheads="1"/>
          </p:cNvSpPr>
          <p:nvPr>
            <p:ph type="sldNum" sz="quarter" idx="5"/>
          </p:nvPr>
        </p:nvSpPr>
        <p:spPr bwMode="auto">
          <a:xfrm>
            <a:off x="3841750" y="942340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0" tIns="46150" rIns="92300" bIns="46150" numCol="1" anchor="b" anchorCtr="0" compatLnSpc="1">
            <a:prstTxWarp prst="textNoShape">
              <a:avLst/>
            </a:prstTxWarp>
          </a:bodyPr>
          <a:lstStyle>
            <a:lvl1pPr algn="r" defTabSz="922338">
              <a:defRPr sz="1200">
                <a:latin typeface="Times New Roman" panose="02020603050405020304" pitchFamily="18" charset="0"/>
              </a:defRPr>
            </a:lvl1pPr>
          </a:lstStyle>
          <a:p>
            <a:fld id="{73A7ACB7-A0C4-462F-A29E-D943E0B7942E}"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33333"/>
                </a:solidFill>
                <a:effectLst/>
                <a:latin typeface="arial" panose="020B0604020202020204" pitchFamily="34" charset="0"/>
              </a:rPr>
              <a:t>3D</a:t>
            </a:r>
            <a:r>
              <a:rPr lang="zh-CN" altLang="en-US" b="0" i="0" dirty="0">
                <a:solidFill>
                  <a:srgbClr val="333333"/>
                </a:solidFill>
                <a:effectLst/>
                <a:latin typeface="arial" panose="020B0604020202020204" pitchFamily="34" charset="0"/>
              </a:rPr>
              <a:t>三维晶体管</a:t>
            </a:r>
            <a:r>
              <a:rPr lang="en-US" altLang="zh-CN" b="0" i="0" dirty="0">
                <a:solidFill>
                  <a:srgbClr val="333333"/>
                </a:solidFill>
                <a:effectLst/>
                <a:latin typeface="arial" panose="020B0604020202020204" pitchFamily="34" charset="0"/>
              </a:rPr>
              <a:t>3-D Tri-Gate</a:t>
            </a:r>
            <a:r>
              <a:rPr lang="zh-CN" altLang="en-US" b="0" i="0" dirty="0">
                <a:solidFill>
                  <a:srgbClr val="333333"/>
                </a:solidFill>
                <a:effectLst/>
                <a:latin typeface="arial" panose="020B0604020202020204" pitchFamily="34" charset="0"/>
              </a:rPr>
              <a:t>三维晶体管相比于</a:t>
            </a:r>
            <a:r>
              <a:rPr lang="en-US" altLang="zh-CN" b="0" i="0" dirty="0">
                <a:solidFill>
                  <a:srgbClr val="333333"/>
                </a:solidFill>
                <a:effectLst/>
                <a:latin typeface="arial" panose="020B0604020202020204" pitchFamily="34" charset="0"/>
              </a:rPr>
              <a:t>32nm</a:t>
            </a:r>
            <a:r>
              <a:rPr lang="zh-CN" altLang="en-US" b="0" i="0" dirty="0">
                <a:solidFill>
                  <a:srgbClr val="333333"/>
                </a:solidFill>
                <a:effectLst/>
                <a:latin typeface="arial" panose="020B0604020202020204" pitchFamily="34" charset="0"/>
              </a:rPr>
              <a:t>平面晶体管可带来最多</a:t>
            </a:r>
            <a:r>
              <a:rPr lang="en-US" altLang="zh-CN" b="0" i="0" dirty="0">
                <a:solidFill>
                  <a:srgbClr val="333333"/>
                </a:solidFill>
                <a:effectLst/>
                <a:latin typeface="arial" panose="020B0604020202020204" pitchFamily="34" charset="0"/>
              </a:rPr>
              <a:t>37%</a:t>
            </a:r>
            <a:r>
              <a:rPr lang="zh-CN" altLang="en-US" b="0" i="0" dirty="0">
                <a:solidFill>
                  <a:srgbClr val="333333"/>
                </a:solidFill>
                <a:effectLst/>
                <a:latin typeface="arial" panose="020B0604020202020204" pitchFamily="34" charset="0"/>
              </a:rPr>
              <a:t>的性能提升，而且同等性能下的功耗减少一半，这意味着它们更加适合用于小型掌上设备。</a:t>
            </a:r>
          </a:p>
          <a:p>
            <a:pPr algn="l"/>
            <a:r>
              <a:rPr lang="zh-CN" altLang="en-US" b="0" i="0" dirty="0">
                <a:solidFill>
                  <a:srgbClr val="333333"/>
                </a:solidFill>
                <a:effectLst/>
                <a:latin typeface="arial" panose="020B0604020202020204" pitchFamily="34" charset="0"/>
              </a:rPr>
              <a:t>公司重新为芯片设计了电子开关</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即晶体管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，在过去开关是平面的，现在增加了第三维， 它由硅基向上突出。例如，当土地有限，要增加办公室就可以盖摩天大楼。新的</a:t>
            </a:r>
            <a:r>
              <a:rPr lang="en-US" altLang="zh-CN" b="0" i="0" dirty="0">
                <a:solidFill>
                  <a:srgbClr val="333333"/>
                </a:solidFill>
                <a:effectLst/>
                <a:latin typeface="arial" panose="020B0604020202020204" pitchFamily="34" charset="0"/>
              </a:rPr>
              <a:t>3D</a:t>
            </a:r>
            <a:r>
              <a:rPr lang="zh-CN" altLang="en-US" b="0" i="0" dirty="0">
                <a:solidFill>
                  <a:srgbClr val="333333"/>
                </a:solidFill>
                <a:effectLst/>
                <a:latin typeface="arial" panose="020B0604020202020204" pitchFamily="34" charset="0"/>
              </a:rPr>
              <a:t>晶体管道理与此相似。半个多世纪以来，晶体管一直都在使用</a:t>
            </a:r>
            <a:r>
              <a:rPr lang="en-US" altLang="zh-CN" b="0" i="0" dirty="0">
                <a:solidFill>
                  <a:srgbClr val="333333"/>
                </a:solidFill>
                <a:effectLst/>
                <a:latin typeface="arial" panose="020B0604020202020204" pitchFamily="34" charset="0"/>
              </a:rPr>
              <a:t>2-D</a:t>
            </a:r>
            <a:r>
              <a:rPr lang="zh-CN" altLang="en-US" b="0" i="0" dirty="0">
                <a:solidFill>
                  <a:srgbClr val="333333"/>
                </a:solidFill>
                <a:effectLst/>
                <a:latin typeface="arial" panose="020B0604020202020204" pitchFamily="34" charset="0"/>
              </a:rPr>
              <a:t>平面结构，现在终于迈入了</a:t>
            </a:r>
            <a:r>
              <a:rPr lang="en-US" altLang="zh-CN" b="0" i="0" dirty="0">
                <a:solidFill>
                  <a:srgbClr val="333333"/>
                </a:solidFill>
                <a:effectLst/>
                <a:latin typeface="arial" panose="020B0604020202020204" pitchFamily="34" charset="0"/>
              </a:rPr>
              <a:t>3-D</a:t>
            </a:r>
            <a:r>
              <a:rPr lang="zh-CN" altLang="en-US" b="0" i="0" dirty="0">
                <a:solidFill>
                  <a:srgbClr val="333333"/>
                </a:solidFill>
                <a:effectLst/>
                <a:latin typeface="arial" panose="020B0604020202020204" pitchFamily="34" charset="0"/>
              </a:rPr>
              <a:t>三维立体时代。</a:t>
            </a:r>
          </a:p>
          <a:p>
            <a:endParaRPr lang="zh-CN" altLang="en-US" dirty="0"/>
          </a:p>
        </p:txBody>
      </p:sp>
      <p:sp>
        <p:nvSpPr>
          <p:cNvPr id="4" name="灯片编号占位符 3"/>
          <p:cNvSpPr>
            <a:spLocks noGrp="1"/>
          </p:cNvSpPr>
          <p:nvPr>
            <p:ph type="sldNum" sz="quarter" idx="5"/>
          </p:nvPr>
        </p:nvSpPr>
        <p:spPr/>
        <p:txBody>
          <a:bodyPr/>
          <a:lstStyle/>
          <a:p>
            <a:fld id="{73A7ACB7-A0C4-462F-A29E-D943E0B7942E}" type="slidenum">
              <a:rPr lang="en-GB" altLang="en-US" smtClean="0"/>
              <a:pPr/>
              <a:t>7</a:t>
            </a:fld>
            <a:endParaRPr lang="en-GB" altLang="en-US"/>
          </a:p>
        </p:txBody>
      </p:sp>
    </p:spTree>
    <p:extLst>
      <p:ext uri="{BB962C8B-B14F-4D97-AF65-F5344CB8AC3E}">
        <p14:creationId xmlns:p14="http://schemas.microsoft.com/office/powerpoint/2010/main" val="781552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正胶</a:t>
            </a:r>
            <a:r>
              <a:rPr lang="en-US" altLang="zh-CN" dirty="0"/>
              <a:t>-</a:t>
            </a:r>
            <a:r>
              <a:rPr lang="zh-CN" altLang="en-US" dirty="0"/>
              <a:t>光照后容易被洗掉</a:t>
            </a:r>
          </a:p>
        </p:txBody>
      </p:sp>
      <p:sp>
        <p:nvSpPr>
          <p:cNvPr id="4" name="灯片编号占位符 3"/>
          <p:cNvSpPr>
            <a:spLocks noGrp="1"/>
          </p:cNvSpPr>
          <p:nvPr>
            <p:ph type="sldNum" sz="quarter" idx="5"/>
          </p:nvPr>
        </p:nvSpPr>
        <p:spPr/>
        <p:txBody>
          <a:bodyPr/>
          <a:lstStyle/>
          <a:p>
            <a:fld id="{73A7ACB7-A0C4-462F-A29E-D943E0B7942E}" type="slidenum">
              <a:rPr lang="en-GB" altLang="en-US" smtClean="0"/>
              <a:pPr/>
              <a:t>25</a:t>
            </a:fld>
            <a:endParaRPr lang="en-GB" altLang="en-US"/>
          </a:p>
        </p:txBody>
      </p:sp>
    </p:spTree>
    <p:extLst>
      <p:ext uri="{BB962C8B-B14F-4D97-AF65-F5344CB8AC3E}">
        <p14:creationId xmlns:p14="http://schemas.microsoft.com/office/powerpoint/2010/main" val="347554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A7ACB7-A0C4-462F-A29E-D943E0B7942E}" type="slidenum">
              <a:rPr lang="en-GB" altLang="en-US" smtClean="0"/>
              <a:pPr/>
              <a:t>38</a:t>
            </a:fld>
            <a:endParaRPr lang="en-GB" altLang="en-US"/>
          </a:p>
        </p:txBody>
      </p:sp>
    </p:spTree>
    <p:extLst>
      <p:ext uri="{BB962C8B-B14F-4D97-AF65-F5344CB8AC3E}">
        <p14:creationId xmlns:p14="http://schemas.microsoft.com/office/powerpoint/2010/main" val="1414803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A7ACB7-A0C4-462F-A29E-D943E0B7942E}" type="slidenum">
              <a:rPr lang="en-GB" altLang="en-US" smtClean="0"/>
              <a:pPr/>
              <a:t>56</a:t>
            </a:fld>
            <a:endParaRPr lang="en-GB" altLang="en-US"/>
          </a:p>
        </p:txBody>
      </p:sp>
    </p:spTree>
    <p:extLst>
      <p:ext uri="{BB962C8B-B14F-4D97-AF65-F5344CB8AC3E}">
        <p14:creationId xmlns:p14="http://schemas.microsoft.com/office/powerpoint/2010/main" val="17564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F92737B2-1399-4BEF-BE5F-718F6ABFB526}"/>
              </a:ext>
            </a:extLst>
          </p:cNvPr>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 name="Oval 8">
            <a:extLst>
              <a:ext uri="{FF2B5EF4-FFF2-40B4-BE49-F238E27FC236}">
                <a16:creationId xmlns:a16="http://schemas.microsoft.com/office/drawing/2014/main" id="{24705D9D-89CC-4F62-A4BE-D6EE9FDEBD91}"/>
              </a:ext>
            </a:extLst>
          </p:cNvPr>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Oval 9">
            <a:extLst>
              <a:ext uri="{FF2B5EF4-FFF2-40B4-BE49-F238E27FC236}">
                <a16:creationId xmlns:a16="http://schemas.microsoft.com/office/drawing/2014/main" id="{B25D9B78-D868-48FB-89A2-E8875A9557E9}"/>
              </a:ext>
            </a:extLst>
          </p:cNvPr>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7" name="Oval 10">
            <a:extLst>
              <a:ext uri="{FF2B5EF4-FFF2-40B4-BE49-F238E27FC236}">
                <a16:creationId xmlns:a16="http://schemas.microsoft.com/office/drawing/2014/main" id="{5D70B1E9-E365-4ED5-AFFD-FE40BEA2B5E6}"/>
              </a:ext>
            </a:extLst>
          </p:cNvPr>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464898" name="Rectangle 2"/>
          <p:cNvSpPr>
            <a:spLocks noGrp="1" noChangeArrowheads="1"/>
          </p:cNvSpPr>
          <p:nvPr>
            <p:ph type="ctrTitle"/>
          </p:nvPr>
        </p:nvSpPr>
        <p:spPr>
          <a:xfrm>
            <a:off x="2133600" y="1371600"/>
            <a:ext cx="6477000" cy="1752600"/>
          </a:xfrm>
        </p:spPr>
        <p:txBody>
          <a:bodyPr/>
          <a:lstStyle>
            <a:lvl1pPr>
              <a:defRPr sz="5400"/>
            </a:lvl1pPr>
          </a:lstStyle>
          <a:p>
            <a:pPr lvl="0"/>
            <a:r>
              <a:rPr lang="en-US" altLang="en-US" noProof="0"/>
              <a:t>Click to edit Master title style</a:t>
            </a:r>
          </a:p>
        </p:txBody>
      </p:sp>
      <p:sp>
        <p:nvSpPr>
          <p:cNvPr id="464899" name="Rectangle 3"/>
          <p:cNvSpPr>
            <a:spLocks noGrp="1" noChangeArrowheads="1"/>
          </p:cNvSpPr>
          <p:nvPr>
            <p:ph type="subTitle" idx="1"/>
          </p:nvPr>
        </p:nvSpPr>
        <p:spPr>
          <a:xfrm>
            <a:off x="2133600" y="3733800"/>
            <a:ext cx="6477000" cy="1981200"/>
          </a:xfrm>
        </p:spPr>
        <p:txBody>
          <a:bodyPr/>
          <a:lstStyle>
            <a:lvl1pPr marL="0" indent="0">
              <a:buFont typeface="Wingdings" pitchFamily="2" charset="2"/>
              <a:buNone/>
              <a:defRPr/>
            </a:lvl1pPr>
          </a:lstStyle>
          <a:p>
            <a:pPr lvl="0"/>
            <a:r>
              <a:rPr lang="en-US" altLang="en-US" noProof="0"/>
              <a:t>Click to edit Master subtitle style</a:t>
            </a:r>
          </a:p>
        </p:txBody>
      </p:sp>
      <p:sp>
        <p:nvSpPr>
          <p:cNvPr id="8" name="Rectangle 4">
            <a:extLst>
              <a:ext uri="{FF2B5EF4-FFF2-40B4-BE49-F238E27FC236}">
                <a16:creationId xmlns:a16="http://schemas.microsoft.com/office/drawing/2014/main" id="{F715E4CC-5919-472F-AE96-CFFD8641378B}"/>
              </a:ext>
            </a:extLst>
          </p:cNvPr>
          <p:cNvSpPr>
            <a:spLocks noGrp="1" noChangeArrowheads="1"/>
          </p:cNvSpPr>
          <p:nvPr>
            <p:ph type="dt" sz="half" idx="10"/>
          </p:nvPr>
        </p:nvSpPr>
        <p:spPr>
          <a:xfrm>
            <a:off x="7086600" y="6248400"/>
            <a:ext cx="1524000" cy="457200"/>
          </a:xfrm>
        </p:spPr>
        <p:txBody>
          <a:bodyPr/>
          <a:lstStyle>
            <a:lvl1pPr>
              <a:defRPr smtClean="0"/>
            </a:lvl1pPr>
          </a:lstStyle>
          <a:p>
            <a:pPr>
              <a:defRPr/>
            </a:pPr>
            <a:endParaRPr lang="en-US" altLang="en-US"/>
          </a:p>
        </p:txBody>
      </p:sp>
      <p:sp>
        <p:nvSpPr>
          <p:cNvPr id="9" name="Rectangle 5">
            <a:extLst>
              <a:ext uri="{FF2B5EF4-FFF2-40B4-BE49-F238E27FC236}">
                <a16:creationId xmlns:a16="http://schemas.microsoft.com/office/drawing/2014/main" id="{E9C41315-352F-4771-9973-71EEE35F6077}"/>
              </a:ext>
            </a:extLst>
          </p:cNvPr>
          <p:cNvSpPr>
            <a:spLocks noGrp="1" noChangeArrowheads="1"/>
          </p:cNvSpPr>
          <p:nvPr>
            <p:ph type="ftr" sz="quarter" idx="11"/>
          </p:nvPr>
        </p:nvSpPr>
        <p:spPr>
          <a:xfrm>
            <a:off x="3810000" y="6248400"/>
            <a:ext cx="2895600" cy="457200"/>
          </a:xfrm>
        </p:spPr>
        <p:txBody>
          <a:bodyPr/>
          <a:lstStyle>
            <a:lvl1pPr>
              <a:defRPr smtClean="0"/>
            </a:lvl1pPr>
          </a:lstStyle>
          <a:p>
            <a:pPr>
              <a:defRPr/>
            </a:pPr>
            <a:endParaRPr lang="en-US" altLang="en-US"/>
          </a:p>
        </p:txBody>
      </p:sp>
      <p:sp>
        <p:nvSpPr>
          <p:cNvPr id="10" name="Rectangle 6">
            <a:extLst>
              <a:ext uri="{FF2B5EF4-FFF2-40B4-BE49-F238E27FC236}">
                <a16:creationId xmlns:a16="http://schemas.microsoft.com/office/drawing/2014/main" id="{B9DBE04F-27DF-46F6-8646-68A910AA9693}"/>
              </a:ext>
            </a:extLst>
          </p:cNvPr>
          <p:cNvSpPr>
            <a:spLocks noGrp="1" noChangeArrowheads="1"/>
          </p:cNvSpPr>
          <p:nvPr>
            <p:ph type="sldNum" sz="quarter" idx="12"/>
          </p:nvPr>
        </p:nvSpPr>
        <p:spPr>
          <a:xfrm>
            <a:off x="2209800" y="6248400"/>
            <a:ext cx="1219200" cy="457200"/>
          </a:xfrm>
        </p:spPr>
        <p:txBody>
          <a:bodyPr/>
          <a:lstStyle>
            <a:lvl1pPr>
              <a:defRPr/>
            </a:lvl1pPr>
          </a:lstStyle>
          <a:p>
            <a:fld id="{476192A2-B7A8-4EF6-8738-A4EF9584DB60}" type="slidenum">
              <a:rPr lang="en-US" altLang="en-US"/>
              <a:pPr/>
              <a:t>‹#›</a:t>
            </a:fld>
            <a:endParaRPr lang="en-US" altLang="en-US"/>
          </a:p>
        </p:txBody>
      </p:sp>
    </p:spTree>
    <p:extLst>
      <p:ext uri="{BB962C8B-B14F-4D97-AF65-F5344CB8AC3E}">
        <p14:creationId xmlns:p14="http://schemas.microsoft.com/office/powerpoint/2010/main" val="111201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438EDCA2-A5A9-4142-937A-5A2FB43BCDD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A6D47FF-2B06-480C-BAA8-37EDCDE32E2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84A8D97-D4C3-41FF-9818-8BA53690BD33}"/>
              </a:ext>
            </a:extLst>
          </p:cNvPr>
          <p:cNvSpPr>
            <a:spLocks noGrp="1" noChangeArrowheads="1"/>
          </p:cNvSpPr>
          <p:nvPr>
            <p:ph type="sldNum" sz="quarter" idx="12"/>
          </p:nvPr>
        </p:nvSpPr>
        <p:spPr>
          <a:ln/>
        </p:spPr>
        <p:txBody>
          <a:bodyPr/>
          <a:lstStyle>
            <a:lvl1pPr>
              <a:defRPr/>
            </a:lvl1pPr>
          </a:lstStyle>
          <a:p>
            <a:fld id="{598D77BF-6C1D-4F9E-AD7E-3F18165BA5A2}" type="slidenum">
              <a:rPr lang="en-US" altLang="en-US"/>
              <a:pPr/>
              <a:t>‹#›</a:t>
            </a:fld>
            <a:endParaRPr lang="en-US" altLang="en-US"/>
          </a:p>
        </p:txBody>
      </p:sp>
    </p:spTree>
    <p:extLst>
      <p:ext uri="{BB962C8B-B14F-4D97-AF65-F5344CB8AC3E}">
        <p14:creationId xmlns:p14="http://schemas.microsoft.com/office/powerpoint/2010/main" val="377416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5738" y="190500"/>
            <a:ext cx="1998662" cy="58293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539750" y="190500"/>
            <a:ext cx="5843588" cy="582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38212862-2B47-4C0C-97CB-3D218512643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A829560-BAC8-4336-B396-D382EF6D33A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A3C5EE-1902-48B7-A746-BCC2B9D1CDA2}"/>
              </a:ext>
            </a:extLst>
          </p:cNvPr>
          <p:cNvSpPr>
            <a:spLocks noGrp="1" noChangeArrowheads="1"/>
          </p:cNvSpPr>
          <p:nvPr>
            <p:ph type="sldNum" sz="quarter" idx="12"/>
          </p:nvPr>
        </p:nvSpPr>
        <p:spPr>
          <a:ln/>
        </p:spPr>
        <p:txBody>
          <a:bodyPr/>
          <a:lstStyle>
            <a:lvl1pPr>
              <a:defRPr/>
            </a:lvl1pPr>
          </a:lstStyle>
          <a:p>
            <a:fld id="{98BB8766-C11D-4539-ACFC-2756BAEA70D5}" type="slidenum">
              <a:rPr lang="en-US" altLang="en-US"/>
              <a:pPr/>
              <a:t>‹#›</a:t>
            </a:fld>
            <a:endParaRPr lang="en-US" altLang="en-US"/>
          </a:p>
        </p:txBody>
      </p:sp>
    </p:spTree>
    <p:extLst>
      <p:ext uri="{BB962C8B-B14F-4D97-AF65-F5344CB8AC3E}">
        <p14:creationId xmlns:p14="http://schemas.microsoft.com/office/powerpoint/2010/main" val="2533428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006475"/>
          </a:xfrm>
        </p:spPr>
        <p:txBody>
          <a:bodyPr/>
          <a:lstStyle/>
          <a:p>
            <a:r>
              <a:rPr lang="en-US"/>
              <a:t>Click to edit Master title style</a:t>
            </a:r>
            <a:endParaRPr lang="en-IE"/>
          </a:p>
        </p:txBody>
      </p:sp>
      <p:sp>
        <p:nvSpPr>
          <p:cNvPr id="3" name="Table Placeholder 2"/>
          <p:cNvSpPr>
            <a:spLocks noGrp="1"/>
          </p:cNvSpPr>
          <p:nvPr>
            <p:ph type="tbl" idx="1"/>
          </p:nvPr>
        </p:nvSpPr>
        <p:spPr>
          <a:xfrm>
            <a:off x="539750" y="1412875"/>
            <a:ext cx="7994650" cy="4606925"/>
          </a:xfrm>
        </p:spPr>
        <p:txBody>
          <a:bodyPr/>
          <a:lstStyle/>
          <a:p>
            <a:pPr lvl="0"/>
            <a:endParaRPr lang="en-IE" noProof="0"/>
          </a:p>
        </p:txBody>
      </p:sp>
      <p:sp>
        <p:nvSpPr>
          <p:cNvPr id="4" name="Rectangle 4">
            <a:extLst>
              <a:ext uri="{FF2B5EF4-FFF2-40B4-BE49-F238E27FC236}">
                <a16:creationId xmlns:a16="http://schemas.microsoft.com/office/drawing/2014/main" id="{70C8A02A-2653-4944-86F5-71D497CB160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7A45172-D662-4B75-B140-D52B6E6608A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9F11C6E-574D-419D-A855-2BB7132DE98D}"/>
              </a:ext>
            </a:extLst>
          </p:cNvPr>
          <p:cNvSpPr>
            <a:spLocks noGrp="1" noChangeArrowheads="1"/>
          </p:cNvSpPr>
          <p:nvPr>
            <p:ph type="sldNum" sz="quarter" idx="12"/>
          </p:nvPr>
        </p:nvSpPr>
        <p:spPr>
          <a:ln/>
        </p:spPr>
        <p:txBody>
          <a:bodyPr/>
          <a:lstStyle>
            <a:lvl1pPr>
              <a:defRPr/>
            </a:lvl1pPr>
          </a:lstStyle>
          <a:p>
            <a:fld id="{F4BCE256-67C8-4D28-A9DC-627D9FC098F1}" type="slidenum">
              <a:rPr lang="en-US" altLang="en-US"/>
              <a:pPr/>
              <a:t>‹#›</a:t>
            </a:fld>
            <a:endParaRPr lang="en-US" altLang="en-US"/>
          </a:p>
        </p:txBody>
      </p:sp>
    </p:spTree>
    <p:extLst>
      <p:ext uri="{BB962C8B-B14F-4D97-AF65-F5344CB8AC3E}">
        <p14:creationId xmlns:p14="http://schemas.microsoft.com/office/powerpoint/2010/main" val="330573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351BC3C0-D8E6-40D9-850F-6723491EEA2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5AE73A0-E678-4B8C-9C9C-5B3FB59EB5B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49A4A9E-CB8D-44B7-9F5E-C16891FE1D35}"/>
              </a:ext>
            </a:extLst>
          </p:cNvPr>
          <p:cNvSpPr>
            <a:spLocks noGrp="1" noChangeArrowheads="1"/>
          </p:cNvSpPr>
          <p:nvPr>
            <p:ph type="sldNum" sz="quarter" idx="12"/>
          </p:nvPr>
        </p:nvSpPr>
        <p:spPr>
          <a:ln/>
        </p:spPr>
        <p:txBody>
          <a:bodyPr/>
          <a:lstStyle>
            <a:lvl1pPr>
              <a:defRPr/>
            </a:lvl1pPr>
          </a:lstStyle>
          <a:p>
            <a:fld id="{34237E12-9377-4AD8-B7C2-683278B4DCC0}" type="slidenum">
              <a:rPr lang="en-US" altLang="en-US"/>
              <a:pPr/>
              <a:t>‹#›</a:t>
            </a:fld>
            <a:endParaRPr lang="en-US" altLang="en-US"/>
          </a:p>
        </p:txBody>
      </p:sp>
    </p:spTree>
    <p:extLst>
      <p:ext uri="{BB962C8B-B14F-4D97-AF65-F5344CB8AC3E}">
        <p14:creationId xmlns:p14="http://schemas.microsoft.com/office/powerpoint/2010/main" val="58027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7518699-E9FE-48DA-A8DF-893B6BE006C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5DA9A2E-E164-4C3E-BCD0-3634B4CFDC9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A1CE812-8A31-4396-8A98-CA9F5EB94CC0}"/>
              </a:ext>
            </a:extLst>
          </p:cNvPr>
          <p:cNvSpPr>
            <a:spLocks noGrp="1" noChangeArrowheads="1"/>
          </p:cNvSpPr>
          <p:nvPr>
            <p:ph type="sldNum" sz="quarter" idx="12"/>
          </p:nvPr>
        </p:nvSpPr>
        <p:spPr>
          <a:ln/>
        </p:spPr>
        <p:txBody>
          <a:bodyPr/>
          <a:lstStyle>
            <a:lvl1pPr>
              <a:defRPr/>
            </a:lvl1pPr>
          </a:lstStyle>
          <a:p>
            <a:fld id="{DDECACC6-88A1-44F3-BD65-7CC78B514880}" type="slidenum">
              <a:rPr lang="en-US" altLang="en-US"/>
              <a:pPr/>
              <a:t>‹#›</a:t>
            </a:fld>
            <a:endParaRPr lang="en-US" altLang="en-US"/>
          </a:p>
        </p:txBody>
      </p:sp>
    </p:spTree>
    <p:extLst>
      <p:ext uri="{BB962C8B-B14F-4D97-AF65-F5344CB8AC3E}">
        <p14:creationId xmlns:p14="http://schemas.microsoft.com/office/powerpoint/2010/main" val="17121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539750" y="1412875"/>
            <a:ext cx="392112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13275" y="1412875"/>
            <a:ext cx="3921125" cy="4606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A6AED3F7-8842-4FE1-BEC6-D2AEA5E15CB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CD25D05-CD17-46A6-ABF5-F8FB26BF2FA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4504953-968F-4821-8248-7FFDCA1281DD}"/>
              </a:ext>
            </a:extLst>
          </p:cNvPr>
          <p:cNvSpPr>
            <a:spLocks noGrp="1" noChangeArrowheads="1"/>
          </p:cNvSpPr>
          <p:nvPr>
            <p:ph type="sldNum" sz="quarter" idx="12"/>
          </p:nvPr>
        </p:nvSpPr>
        <p:spPr>
          <a:ln/>
        </p:spPr>
        <p:txBody>
          <a:bodyPr/>
          <a:lstStyle>
            <a:lvl1pPr>
              <a:defRPr/>
            </a:lvl1pPr>
          </a:lstStyle>
          <a:p>
            <a:fld id="{AB904557-1BF0-4095-921A-EB58FC5301C6}" type="slidenum">
              <a:rPr lang="en-US" altLang="en-US"/>
              <a:pPr/>
              <a:t>‹#›</a:t>
            </a:fld>
            <a:endParaRPr lang="en-US" altLang="en-US"/>
          </a:p>
        </p:txBody>
      </p:sp>
    </p:spTree>
    <p:extLst>
      <p:ext uri="{BB962C8B-B14F-4D97-AF65-F5344CB8AC3E}">
        <p14:creationId xmlns:p14="http://schemas.microsoft.com/office/powerpoint/2010/main" val="192789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7443E815-BEAC-4B9A-83C8-58C1FBFB77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8EED5500-8AE6-445A-8F00-8FA7A675697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A829F017-043A-4E6E-AC76-0238D1E4E33E}"/>
              </a:ext>
            </a:extLst>
          </p:cNvPr>
          <p:cNvSpPr>
            <a:spLocks noGrp="1" noChangeArrowheads="1"/>
          </p:cNvSpPr>
          <p:nvPr>
            <p:ph type="sldNum" sz="quarter" idx="12"/>
          </p:nvPr>
        </p:nvSpPr>
        <p:spPr>
          <a:ln/>
        </p:spPr>
        <p:txBody>
          <a:bodyPr/>
          <a:lstStyle>
            <a:lvl1pPr>
              <a:defRPr/>
            </a:lvl1pPr>
          </a:lstStyle>
          <a:p>
            <a:fld id="{317DFC1E-54DA-48EF-BD74-930485A0C379}" type="slidenum">
              <a:rPr lang="en-US" altLang="en-US"/>
              <a:pPr/>
              <a:t>‹#›</a:t>
            </a:fld>
            <a:endParaRPr lang="en-US" altLang="en-US"/>
          </a:p>
        </p:txBody>
      </p:sp>
    </p:spTree>
    <p:extLst>
      <p:ext uri="{BB962C8B-B14F-4D97-AF65-F5344CB8AC3E}">
        <p14:creationId xmlns:p14="http://schemas.microsoft.com/office/powerpoint/2010/main" val="49442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21FFBBAC-4D51-4B1C-B2F9-D0F77BAC30D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793104B-355D-4077-B3FB-7C77B4CC01A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9D17E6B-8FE4-484C-B995-E0EA2AB0C241}"/>
              </a:ext>
            </a:extLst>
          </p:cNvPr>
          <p:cNvSpPr>
            <a:spLocks noGrp="1" noChangeArrowheads="1"/>
          </p:cNvSpPr>
          <p:nvPr>
            <p:ph type="sldNum" sz="quarter" idx="12"/>
          </p:nvPr>
        </p:nvSpPr>
        <p:spPr>
          <a:ln/>
        </p:spPr>
        <p:txBody>
          <a:bodyPr/>
          <a:lstStyle>
            <a:lvl1pPr>
              <a:defRPr/>
            </a:lvl1pPr>
          </a:lstStyle>
          <a:p>
            <a:fld id="{35321113-210C-472B-B692-BCD3F59D6F44}" type="slidenum">
              <a:rPr lang="en-US" altLang="en-US"/>
              <a:pPr/>
              <a:t>‹#›</a:t>
            </a:fld>
            <a:endParaRPr lang="en-US" altLang="en-US"/>
          </a:p>
        </p:txBody>
      </p:sp>
    </p:spTree>
    <p:extLst>
      <p:ext uri="{BB962C8B-B14F-4D97-AF65-F5344CB8AC3E}">
        <p14:creationId xmlns:p14="http://schemas.microsoft.com/office/powerpoint/2010/main" val="92139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1925885-24F2-4C22-B646-41876C94D32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5E91FE1D-8A47-4572-BDA3-106267DCD1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34A2A59E-22C7-4304-8D09-F884C99B89CC}"/>
              </a:ext>
            </a:extLst>
          </p:cNvPr>
          <p:cNvSpPr>
            <a:spLocks noGrp="1" noChangeArrowheads="1"/>
          </p:cNvSpPr>
          <p:nvPr>
            <p:ph type="sldNum" sz="quarter" idx="12"/>
          </p:nvPr>
        </p:nvSpPr>
        <p:spPr>
          <a:ln/>
        </p:spPr>
        <p:txBody>
          <a:bodyPr/>
          <a:lstStyle>
            <a:lvl1pPr>
              <a:defRPr/>
            </a:lvl1pPr>
          </a:lstStyle>
          <a:p>
            <a:fld id="{1D5D9BC1-96A4-4535-B4BE-9D1921047055}" type="slidenum">
              <a:rPr lang="en-US" altLang="en-US"/>
              <a:pPr/>
              <a:t>‹#›</a:t>
            </a:fld>
            <a:endParaRPr lang="en-US" altLang="en-US"/>
          </a:p>
        </p:txBody>
      </p:sp>
    </p:spTree>
    <p:extLst>
      <p:ext uri="{BB962C8B-B14F-4D97-AF65-F5344CB8AC3E}">
        <p14:creationId xmlns:p14="http://schemas.microsoft.com/office/powerpoint/2010/main" val="1235623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2EBAD13-5D34-4A3E-8F0B-4C656332916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EF40B5C-56B6-4F7A-AEE4-615C4E7141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39EA1EB-FCC3-4B36-B122-FE2846B17006}"/>
              </a:ext>
            </a:extLst>
          </p:cNvPr>
          <p:cNvSpPr>
            <a:spLocks noGrp="1" noChangeArrowheads="1"/>
          </p:cNvSpPr>
          <p:nvPr>
            <p:ph type="sldNum" sz="quarter" idx="12"/>
          </p:nvPr>
        </p:nvSpPr>
        <p:spPr>
          <a:ln/>
        </p:spPr>
        <p:txBody>
          <a:bodyPr/>
          <a:lstStyle>
            <a:lvl1pPr>
              <a:defRPr/>
            </a:lvl1pPr>
          </a:lstStyle>
          <a:p>
            <a:fld id="{0BB783FD-D731-4219-9878-581E261F6984}" type="slidenum">
              <a:rPr lang="en-US" altLang="en-US"/>
              <a:pPr/>
              <a:t>‹#›</a:t>
            </a:fld>
            <a:endParaRPr lang="en-US" altLang="en-US"/>
          </a:p>
        </p:txBody>
      </p:sp>
    </p:spTree>
    <p:extLst>
      <p:ext uri="{BB962C8B-B14F-4D97-AF65-F5344CB8AC3E}">
        <p14:creationId xmlns:p14="http://schemas.microsoft.com/office/powerpoint/2010/main" val="771257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C060674-5B7C-473F-B05C-87CC9C048B4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D02DAF01-6CDF-417C-AD06-DC8B4A07A3B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B7EC24B-972F-4155-8EBE-51208A58A706}"/>
              </a:ext>
            </a:extLst>
          </p:cNvPr>
          <p:cNvSpPr>
            <a:spLocks noGrp="1" noChangeArrowheads="1"/>
          </p:cNvSpPr>
          <p:nvPr>
            <p:ph type="sldNum" sz="quarter" idx="12"/>
          </p:nvPr>
        </p:nvSpPr>
        <p:spPr>
          <a:ln/>
        </p:spPr>
        <p:txBody>
          <a:bodyPr/>
          <a:lstStyle>
            <a:lvl1pPr>
              <a:defRPr/>
            </a:lvl1pPr>
          </a:lstStyle>
          <a:p>
            <a:fld id="{38E34C41-BF0C-4990-B1C1-318005348BE1}" type="slidenum">
              <a:rPr lang="en-US" altLang="en-US"/>
              <a:pPr/>
              <a:t>‹#›</a:t>
            </a:fld>
            <a:endParaRPr lang="en-US" altLang="en-US"/>
          </a:p>
        </p:txBody>
      </p:sp>
    </p:spTree>
    <p:extLst>
      <p:ext uri="{BB962C8B-B14F-4D97-AF65-F5344CB8AC3E}">
        <p14:creationId xmlns:p14="http://schemas.microsoft.com/office/powerpoint/2010/main" val="396145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381F74-FEE3-4995-A160-790C7BE63325}"/>
              </a:ext>
            </a:extLst>
          </p:cNvPr>
          <p:cNvSpPr>
            <a:spLocks noGrp="1" noChangeArrowheads="1"/>
          </p:cNvSpPr>
          <p:nvPr>
            <p:ph type="title"/>
          </p:nvPr>
        </p:nvSpPr>
        <p:spPr bwMode="auto">
          <a:xfrm>
            <a:off x="1524000" y="190500"/>
            <a:ext cx="701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8CD85F7-18CC-4539-AE7F-A2AA5AE29E8A}"/>
              </a:ext>
            </a:extLst>
          </p:cNvPr>
          <p:cNvSpPr>
            <a:spLocks noGrp="1" noChangeArrowheads="1"/>
          </p:cNvSpPr>
          <p:nvPr>
            <p:ph type="body" idx="1"/>
          </p:nvPr>
        </p:nvSpPr>
        <p:spPr bwMode="auto">
          <a:xfrm>
            <a:off x="539750" y="1412875"/>
            <a:ext cx="799465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3876" name="Rectangle 4">
            <a:extLst>
              <a:ext uri="{FF2B5EF4-FFF2-40B4-BE49-F238E27FC236}">
                <a16:creationId xmlns:a16="http://schemas.microsoft.com/office/drawing/2014/main" id="{25B356ED-DE7F-40D9-981D-2BDB11DC5882}"/>
              </a:ext>
            </a:extLst>
          </p:cNvPr>
          <p:cNvSpPr>
            <a:spLocks noGrp="1" noChangeArrowheads="1"/>
          </p:cNvSpPr>
          <p:nvPr>
            <p:ph type="dt" sz="half" idx="2"/>
          </p:nvPr>
        </p:nvSpPr>
        <p:spPr bwMode="auto">
          <a:xfrm>
            <a:off x="66294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smtClean="0">
                <a:latin typeface="Arial" charset="0"/>
              </a:defRPr>
            </a:lvl1pPr>
          </a:lstStyle>
          <a:p>
            <a:pPr>
              <a:defRPr/>
            </a:pPr>
            <a:endParaRPr lang="en-US" altLang="en-US"/>
          </a:p>
        </p:txBody>
      </p:sp>
      <p:sp>
        <p:nvSpPr>
          <p:cNvPr id="463877" name="Rectangle 5">
            <a:extLst>
              <a:ext uri="{FF2B5EF4-FFF2-40B4-BE49-F238E27FC236}">
                <a16:creationId xmlns:a16="http://schemas.microsoft.com/office/drawing/2014/main" id="{1769263D-2593-407A-B2AE-66D6C5EE253F}"/>
              </a:ext>
            </a:extLst>
          </p:cNvPr>
          <p:cNvSpPr>
            <a:spLocks noGrp="1" noChangeArrowheads="1"/>
          </p:cNvSpPr>
          <p:nvPr>
            <p:ph type="ftr" sz="quarter" idx="3"/>
          </p:nvPr>
        </p:nvSpPr>
        <p:spPr bwMode="auto">
          <a:xfrm>
            <a:off x="32766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smtClean="0">
                <a:latin typeface="Arial" charset="0"/>
              </a:defRPr>
            </a:lvl1pPr>
          </a:lstStyle>
          <a:p>
            <a:pPr>
              <a:defRPr/>
            </a:pPr>
            <a:endParaRPr lang="en-US" altLang="en-US"/>
          </a:p>
        </p:txBody>
      </p:sp>
      <p:sp>
        <p:nvSpPr>
          <p:cNvPr id="463878" name="Rectangle 6">
            <a:extLst>
              <a:ext uri="{FF2B5EF4-FFF2-40B4-BE49-F238E27FC236}">
                <a16:creationId xmlns:a16="http://schemas.microsoft.com/office/drawing/2014/main" id="{59C68E55-31A6-4FCC-B46B-9457FBD6CBF7}"/>
              </a:ext>
            </a:extLst>
          </p:cNvPr>
          <p:cNvSpPr>
            <a:spLocks noGrp="1" noChangeArrowheads="1"/>
          </p:cNvSpPr>
          <p:nvPr>
            <p:ph type="sldNum" sz="quarter" idx="4"/>
          </p:nvPr>
        </p:nvSpPr>
        <p:spPr bwMode="auto">
          <a:xfrm>
            <a:off x="0" y="6400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fld id="{0A5530A9-21CE-4DA0-B360-CCC87BBCCC5D}" type="slidenum">
              <a:rPr lang="en-US" altLang="en-US"/>
              <a:pPr/>
              <a:t>‹#›</a:t>
            </a:fld>
            <a:endParaRPr lang="en-US" altLang="en-US"/>
          </a:p>
        </p:txBody>
      </p:sp>
      <p:sp>
        <p:nvSpPr>
          <p:cNvPr id="1031" name="Line 7">
            <a:extLst>
              <a:ext uri="{FF2B5EF4-FFF2-40B4-BE49-F238E27FC236}">
                <a16:creationId xmlns:a16="http://schemas.microsoft.com/office/drawing/2014/main" id="{9FE13202-B920-447A-95E6-76123B2093DB}"/>
              </a:ext>
            </a:extLst>
          </p:cNvPr>
          <p:cNvSpPr>
            <a:spLocks noChangeShapeType="1"/>
          </p:cNvSpPr>
          <p:nvPr/>
        </p:nvSpPr>
        <p:spPr bwMode="auto">
          <a:xfrm flipV="1">
            <a:off x="1371600" y="304800"/>
            <a:ext cx="0" cy="6032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2" name="Oval 8">
            <a:extLst>
              <a:ext uri="{FF2B5EF4-FFF2-40B4-BE49-F238E27FC236}">
                <a16:creationId xmlns:a16="http://schemas.microsoft.com/office/drawing/2014/main" id="{0F58C30A-60DF-44FA-A13F-16A56ED32C96}"/>
              </a:ext>
            </a:extLst>
          </p:cNvPr>
          <p:cNvSpPr>
            <a:spLocks noChangeArrowheads="1"/>
          </p:cNvSpPr>
          <p:nvPr/>
        </p:nvSpPr>
        <p:spPr bwMode="auto">
          <a:xfrm>
            <a:off x="152400" y="536575"/>
            <a:ext cx="228600" cy="228600"/>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Oval 9">
            <a:extLst>
              <a:ext uri="{FF2B5EF4-FFF2-40B4-BE49-F238E27FC236}">
                <a16:creationId xmlns:a16="http://schemas.microsoft.com/office/drawing/2014/main" id="{11599745-C0BA-4BD1-A12F-DCE2D47726CB}"/>
              </a:ext>
            </a:extLst>
          </p:cNvPr>
          <p:cNvSpPr>
            <a:spLocks noChangeArrowheads="1"/>
          </p:cNvSpPr>
          <p:nvPr/>
        </p:nvSpPr>
        <p:spPr bwMode="auto">
          <a:xfrm>
            <a:off x="539750" y="536575"/>
            <a:ext cx="228600" cy="228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4" name="Oval 10">
            <a:extLst>
              <a:ext uri="{FF2B5EF4-FFF2-40B4-BE49-F238E27FC236}">
                <a16:creationId xmlns:a16="http://schemas.microsoft.com/office/drawing/2014/main" id="{5C74DA20-D471-4321-B0DA-8C7E4C22DE74}"/>
              </a:ext>
            </a:extLst>
          </p:cNvPr>
          <p:cNvSpPr>
            <a:spLocks noChangeArrowheads="1"/>
          </p:cNvSpPr>
          <p:nvPr/>
        </p:nvSpPr>
        <p:spPr bwMode="auto">
          <a:xfrm>
            <a:off x="927100" y="536575"/>
            <a:ext cx="228600" cy="22860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wmf"/><Relationship Id="rId9"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C350B550-DD8C-4421-97BE-7267D557706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8BFBF69-2953-45BD-AA39-D70F929910FC}" type="slidenum">
              <a:rPr lang="en-US" altLang="en-US"/>
              <a:pPr/>
              <a:t>1</a:t>
            </a:fld>
            <a:endParaRPr lang="en-US" altLang="en-US"/>
          </a:p>
        </p:txBody>
      </p:sp>
      <p:sp>
        <p:nvSpPr>
          <p:cNvPr id="3075" name="Rectangle 2">
            <a:extLst>
              <a:ext uri="{FF2B5EF4-FFF2-40B4-BE49-F238E27FC236}">
                <a16:creationId xmlns:a16="http://schemas.microsoft.com/office/drawing/2014/main" id="{5FA91140-060C-4ACB-A6FE-AE4B0C08C798}"/>
              </a:ext>
            </a:extLst>
          </p:cNvPr>
          <p:cNvSpPr>
            <a:spLocks noGrp="1" noChangeArrowheads="1"/>
          </p:cNvSpPr>
          <p:nvPr>
            <p:ph type="title"/>
          </p:nvPr>
        </p:nvSpPr>
        <p:spPr/>
        <p:txBody>
          <a:bodyPr/>
          <a:lstStyle/>
          <a:p>
            <a:pPr eaLnBrk="1" hangingPunct="1"/>
            <a:r>
              <a:rPr lang="en-IE" altLang="en-US"/>
              <a:t>Integrated Circuits</a:t>
            </a:r>
            <a:endParaRPr lang="en-US" altLang="en-US"/>
          </a:p>
        </p:txBody>
      </p:sp>
      <p:sp>
        <p:nvSpPr>
          <p:cNvPr id="3076" name="Rectangle 3">
            <a:extLst>
              <a:ext uri="{FF2B5EF4-FFF2-40B4-BE49-F238E27FC236}">
                <a16:creationId xmlns:a16="http://schemas.microsoft.com/office/drawing/2014/main" id="{74FD8BE9-2FF3-4879-9D1B-3D72764177C2}"/>
              </a:ext>
            </a:extLst>
          </p:cNvPr>
          <p:cNvSpPr>
            <a:spLocks noGrp="1" noChangeArrowheads="1"/>
          </p:cNvSpPr>
          <p:nvPr>
            <p:ph type="body" idx="1"/>
          </p:nvPr>
        </p:nvSpPr>
        <p:spPr>
          <a:xfrm>
            <a:off x="468313" y="1412875"/>
            <a:ext cx="5688012" cy="4606925"/>
          </a:xfrm>
        </p:spPr>
        <p:txBody>
          <a:bodyPr/>
          <a:lstStyle/>
          <a:p>
            <a:pPr eaLnBrk="1" hangingPunct="1"/>
            <a:r>
              <a:rPr lang="en-IE" altLang="en-US" dirty="0"/>
              <a:t>First IC – 1959, Jack Kilby, Texas Instruments</a:t>
            </a:r>
          </a:p>
          <a:p>
            <a:pPr eaLnBrk="1" hangingPunct="1"/>
            <a:r>
              <a:rPr lang="en-IE" altLang="en-US" dirty="0"/>
              <a:t>Nobel Prize 2000</a:t>
            </a:r>
            <a:endParaRPr lang="en-US" altLang="en-US" dirty="0"/>
          </a:p>
        </p:txBody>
      </p:sp>
      <p:pic>
        <p:nvPicPr>
          <p:cNvPr id="3077" name="Picture 4" descr="iicchip">
            <a:extLst>
              <a:ext uri="{FF2B5EF4-FFF2-40B4-BE49-F238E27FC236}">
                <a16:creationId xmlns:a16="http://schemas.microsoft.com/office/drawing/2014/main" id="{5885155C-BA45-4ED1-80B1-883E33AC7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1125538"/>
            <a:ext cx="21590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5" descr="_TI_IC">
            <a:extLst>
              <a:ext uri="{FF2B5EF4-FFF2-40B4-BE49-F238E27FC236}">
                <a16:creationId xmlns:a16="http://schemas.microsoft.com/office/drawing/2014/main" id="{574B75CA-21F0-4A5F-A310-0951D31AF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636838"/>
            <a:ext cx="4394200" cy="340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6" descr="kilby3lg">
            <a:extLst>
              <a:ext uri="{FF2B5EF4-FFF2-40B4-BE49-F238E27FC236}">
                <a16:creationId xmlns:a16="http://schemas.microsoft.com/office/drawing/2014/main" id="{B3CF5C82-5D9E-4F4E-A651-A56DAC151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997200"/>
            <a:ext cx="271462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Text Box 7">
            <a:extLst>
              <a:ext uri="{FF2B5EF4-FFF2-40B4-BE49-F238E27FC236}">
                <a16:creationId xmlns:a16="http://schemas.microsoft.com/office/drawing/2014/main" id="{B114E14A-F567-468A-A3EC-AC957128DCBC}"/>
              </a:ext>
            </a:extLst>
          </p:cNvPr>
          <p:cNvSpPr txBox="1">
            <a:spLocks noChangeArrowheads="1"/>
          </p:cNvSpPr>
          <p:nvPr/>
        </p:nvSpPr>
        <p:spPr bwMode="auto">
          <a:xfrm>
            <a:off x="0" y="6453188"/>
            <a:ext cx="4716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t>Jack Kilby holding a semiconductor wafer</a:t>
            </a:r>
            <a:endParaRPr lang="en-US" altLang="en-US" dirty="0"/>
          </a:p>
        </p:txBody>
      </p:sp>
      <p:sp>
        <p:nvSpPr>
          <p:cNvPr id="3081" name="Text Box 9">
            <a:extLst>
              <a:ext uri="{FF2B5EF4-FFF2-40B4-BE49-F238E27FC236}">
                <a16:creationId xmlns:a16="http://schemas.microsoft.com/office/drawing/2014/main" id="{AB5FF088-2F4B-420D-9C45-8E1755BDCE9C}"/>
              </a:ext>
            </a:extLst>
          </p:cNvPr>
          <p:cNvSpPr txBox="1">
            <a:spLocks noChangeArrowheads="1"/>
          </p:cNvSpPr>
          <p:nvPr/>
        </p:nvSpPr>
        <p:spPr bwMode="auto">
          <a:xfrm>
            <a:off x="4427538" y="6021388"/>
            <a:ext cx="47164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a:t>The first integrated circuit</a:t>
            </a: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6F55-6227-4496-A630-B7259D1510B7}"/>
              </a:ext>
            </a:extLst>
          </p:cNvPr>
          <p:cNvSpPr>
            <a:spLocks noGrp="1"/>
          </p:cNvSpPr>
          <p:nvPr>
            <p:ph type="title"/>
          </p:nvPr>
        </p:nvSpPr>
        <p:spPr/>
        <p:txBody>
          <a:bodyPr/>
          <a:lstStyle/>
          <a:p>
            <a:r>
              <a:rPr lang="en-GB" dirty="0"/>
              <a:t>Other things to note!</a:t>
            </a:r>
          </a:p>
        </p:txBody>
      </p:sp>
      <p:sp>
        <p:nvSpPr>
          <p:cNvPr id="3" name="Content Placeholder 2">
            <a:extLst>
              <a:ext uri="{FF2B5EF4-FFF2-40B4-BE49-F238E27FC236}">
                <a16:creationId xmlns:a16="http://schemas.microsoft.com/office/drawing/2014/main" id="{81CE4EF0-E28C-4D87-825B-965A2E88B4B5}"/>
              </a:ext>
            </a:extLst>
          </p:cNvPr>
          <p:cNvSpPr>
            <a:spLocks noGrp="1"/>
          </p:cNvSpPr>
          <p:nvPr>
            <p:ph idx="1"/>
          </p:nvPr>
        </p:nvSpPr>
        <p:spPr/>
        <p:txBody>
          <a:bodyPr/>
          <a:lstStyle/>
          <a:p>
            <a:r>
              <a:rPr lang="en-GB" dirty="0"/>
              <a:t>Some of feature sizes mentioned are very large, comparatively speaking, to state of the art.</a:t>
            </a:r>
          </a:p>
          <a:p>
            <a:r>
              <a:rPr lang="en-GB" dirty="0"/>
              <a:t>So 0.1 </a:t>
            </a:r>
            <a:r>
              <a:rPr lang="en-GB" dirty="0" err="1"/>
              <a:t>μm</a:t>
            </a:r>
            <a:r>
              <a:rPr lang="en-GB" dirty="0"/>
              <a:t> is massive compare to current CPU features size of 14 nm!</a:t>
            </a:r>
          </a:p>
          <a:p>
            <a:r>
              <a:rPr lang="en-GB" dirty="0"/>
              <a:t>Specialised chips such as memory and GPU’s are nearing 10 nm!</a:t>
            </a:r>
          </a:p>
          <a:p>
            <a:r>
              <a:rPr lang="en-GB" dirty="0"/>
              <a:t>However advanced the methods, the basics remain the same.</a:t>
            </a:r>
          </a:p>
        </p:txBody>
      </p:sp>
      <p:sp>
        <p:nvSpPr>
          <p:cNvPr id="4" name="Slide Number Placeholder 3">
            <a:extLst>
              <a:ext uri="{FF2B5EF4-FFF2-40B4-BE49-F238E27FC236}">
                <a16:creationId xmlns:a16="http://schemas.microsoft.com/office/drawing/2014/main" id="{63067D1C-0017-4F32-B52E-F1DAC568C281}"/>
              </a:ext>
            </a:extLst>
          </p:cNvPr>
          <p:cNvSpPr>
            <a:spLocks noGrp="1"/>
          </p:cNvSpPr>
          <p:nvPr>
            <p:ph type="sldNum" sz="quarter" idx="12"/>
          </p:nvPr>
        </p:nvSpPr>
        <p:spPr/>
        <p:txBody>
          <a:bodyPr/>
          <a:lstStyle/>
          <a:p>
            <a:fld id="{34237E12-9377-4AD8-B7C2-683278B4DCC0}" type="slidenum">
              <a:rPr lang="en-US" altLang="en-US" smtClean="0"/>
              <a:pPr/>
              <a:t>10</a:t>
            </a:fld>
            <a:endParaRPr lang="en-US" altLang="en-US"/>
          </a:p>
        </p:txBody>
      </p:sp>
    </p:spTree>
    <p:extLst>
      <p:ext uri="{BB962C8B-B14F-4D97-AF65-F5344CB8AC3E}">
        <p14:creationId xmlns:p14="http://schemas.microsoft.com/office/powerpoint/2010/main" val="347264932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8286C5D1-10AD-470D-999C-A69E0DB9F8E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EAF7B3-E66E-4D1C-B51A-E320E5094B64}" type="slidenum">
              <a:rPr lang="en-US" altLang="en-US"/>
              <a:pPr/>
              <a:t>11</a:t>
            </a:fld>
            <a:endParaRPr lang="en-US" altLang="en-US"/>
          </a:p>
        </p:txBody>
      </p:sp>
      <p:sp>
        <p:nvSpPr>
          <p:cNvPr id="6147" name="Rectangle 2">
            <a:extLst>
              <a:ext uri="{FF2B5EF4-FFF2-40B4-BE49-F238E27FC236}">
                <a16:creationId xmlns:a16="http://schemas.microsoft.com/office/drawing/2014/main" id="{AC68B41C-4578-40A8-9D97-C0B8F98391D8}"/>
              </a:ext>
            </a:extLst>
          </p:cNvPr>
          <p:cNvSpPr>
            <a:spLocks noGrp="1" noChangeArrowheads="1"/>
          </p:cNvSpPr>
          <p:nvPr>
            <p:ph type="title"/>
          </p:nvPr>
        </p:nvSpPr>
        <p:spPr>
          <a:xfrm>
            <a:off x="971600" y="190500"/>
            <a:ext cx="7562800" cy="1006475"/>
          </a:xfrm>
        </p:spPr>
        <p:txBody>
          <a:bodyPr/>
          <a:lstStyle/>
          <a:p>
            <a:pPr eaLnBrk="1" hangingPunct="1"/>
            <a:r>
              <a:rPr lang="en-IE" altLang="en-US" sz="3800" dirty="0"/>
              <a:t>Fabrication Technology </a:t>
            </a:r>
            <a:br>
              <a:rPr lang="en-IE" altLang="en-US" sz="3800" dirty="0"/>
            </a:br>
            <a:r>
              <a:rPr lang="en-IE" altLang="en-US" sz="3800" dirty="0"/>
              <a:t>- Wafers and Ingots</a:t>
            </a:r>
            <a:endParaRPr lang="en-GB" altLang="en-US" sz="3800" dirty="0"/>
          </a:p>
        </p:txBody>
      </p:sp>
      <p:sp>
        <p:nvSpPr>
          <p:cNvPr id="6148" name="Rectangle 4">
            <a:extLst>
              <a:ext uri="{FF2B5EF4-FFF2-40B4-BE49-F238E27FC236}">
                <a16:creationId xmlns:a16="http://schemas.microsoft.com/office/drawing/2014/main" id="{C7C3A415-82D9-4FC8-B7EB-CFC89FB595B0}"/>
              </a:ext>
            </a:extLst>
          </p:cNvPr>
          <p:cNvSpPr>
            <a:spLocks noChangeArrowheads="1"/>
          </p:cNvSpPr>
          <p:nvPr/>
        </p:nvSpPr>
        <p:spPr bwMode="auto">
          <a:xfrm>
            <a:off x="179388" y="3486150"/>
            <a:ext cx="8353425"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en-US" sz="2000" dirty="0"/>
              <a:t>	</a:t>
            </a:r>
            <a:r>
              <a:rPr lang="en-US" altLang="en-US" sz="2800" dirty="0"/>
              <a:t>All silicon processes use </a:t>
            </a:r>
            <a:r>
              <a:rPr lang="en-US" altLang="en-US" sz="2800" i="1" dirty="0"/>
              <a:t>wafers</a:t>
            </a:r>
            <a:r>
              <a:rPr lang="en-US" altLang="en-US" sz="2800" dirty="0"/>
              <a:t>.  Wafers are thin slices from a cylinder of lightly doped, </a:t>
            </a:r>
            <a:r>
              <a:rPr lang="en-US" altLang="en-US" sz="2800" dirty="0">
                <a:solidFill>
                  <a:srgbClr val="FF0000"/>
                </a:solidFill>
              </a:rPr>
              <a:t>extremely pure silicon </a:t>
            </a:r>
            <a:r>
              <a:rPr lang="en-US" altLang="en-US" sz="2800" dirty="0"/>
              <a:t>called </a:t>
            </a:r>
            <a:r>
              <a:rPr lang="en-US" altLang="en-US" sz="2800" i="1" dirty="0"/>
              <a:t>ingots</a:t>
            </a:r>
            <a:r>
              <a:rPr lang="en-US" altLang="en-US" sz="2800" dirty="0"/>
              <a:t>.  The doping is normally on the order of 10</a:t>
            </a:r>
            <a:r>
              <a:rPr lang="en-US" altLang="en-US" sz="2800" baseline="30000" dirty="0"/>
              <a:t>13</a:t>
            </a:r>
            <a:r>
              <a:rPr lang="en-US" altLang="en-US" sz="2800" dirty="0"/>
              <a:t> dopants/cm</a:t>
            </a:r>
            <a:r>
              <a:rPr lang="en-US" altLang="en-US" sz="2800" baseline="30000" dirty="0"/>
              <a:t>3</a:t>
            </a:r>
            <a:r>
              <a:rPr lang="en-US" altLang="en-US" sz="2800" dirty="0"/>
              <a:t>.</a:t>
            </a:r>
          </a:p>
          <a:p>
            <a:pPr eaLnBrk="1" hangingPunct="1">
              <a:buFont typeface="Wingdings" panose="05000000000000000000" pitchFamily="2" charset="2"/>
              <a:buNone/>
            </a:pPr>
            <a:endParaRPr lang="en-US" altLang="en-US" sz="1100" dirty="0"/>
          </a:p>
          <a:p>
            <a:pPr eaLnBrk="1" hangingPunct="1">
              <a:buFont typeface="Wingdings" panose="05000000000000000000" pitchFamily="2" charset="2"/>
              <a:buNone/>
            </a:pPr>
            <a:r>
              <a:rPr lang="en-US" altLang="en-US" sz="2800" dirty="0"/>
              <a:t>	</a:t>
            </a:r>
          </a:p>
        </p:txBody>
      </p:sp>
      <p:pic>
        <p:nvPicPr>
          <p:cNvPr id="6149" name="Picture 8" descr="wafer">
            <a:extLst>
              <a:ext uri="{FF2B5EF4-FFF2-40B4-BE49-F238E27FC236}">
                <a16:creationId xmlns:a16="http://schemas.microsoft.com/office/drawing/2014/main" id="{C614455D-9023-4C15-ABA7-095B6FD80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485900"/>
            <a:ext cx="4154488"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8B32A-75AA-42C7-AAE9-294B0CCD909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6D7089-6C06-47D5-B159-826A3E8B2E7E}"/>
              </a:ext>
            </a:extLst>
          </p:cNvPr>
          <p:cNvSpPr>
            <a:spLocks noGrp="1"/>
          </p:cNvSpPr>
          <p:nvPr>
            <p:ph idx="1"/>
          </p:nvPr>
        </p:nvSpPr>
        <p:spPr/>
        <p:txBody>
          <a:bodyPr/>
          <a:lstStyle/>
          <a:p>
            <a:r>
              <a:rPr lang="en-US" altLang="en-US" sz="3200" dirty="0"/>
              <a:t>Wafers can be made in various sizes ranging from 1 inch (25.4 mm) to 11.8 inches (300 mm), and thicknesses of the order of 0.5 mm. Generally, they are cut from a semiconductor crystal ingot (boule) using a diamond blade or diamond wire, then polished on one or both faces.</a:t>
            </a:r>
            <a:endParaRPr lang="zh-CN" altLang="en-US" dirty="0"/>
          </a:p>
        </p:txBody>
      </p:sp>
      <p:sp>
        <p:nvSpPr>
          <p:cNvPr id="4" name="灯片编号占位符 3">
            <a:extLst>
              <a:ext uri="{FF2B5EF4-FFF2-40B4-BE49-F238E27FC236}">
                <a16:creationId xmlns:a16="http://schemas.microsoft.com/office/drawing/2014/main" id="{D7C4F206-7282-4D3D-BD54-6D6A00F0871A}"/>
              </a:ext>
            </a:extLst>
          </p:cNvPr>
          <p:cNvSpPr>
            <a:spLocks noGrp="1"/>
          </p:cNvSpPr>
          <p:nvPr>
            <p:ph type="sldNum" sz="quarter" idx="12"/>
          </p:nvPr>
        </p:nvSpPr>
        <p:spPr/>
        <p:txBody>
          <a:bodyPr/>
          <a:lstStyle/>
          <a:p>
            <a:fld id="{34237E12-9377-4AD8-B7C2-683278B4DCC0}" type="slidenum">
              <a:rPr lang="en-US" altLang="en-US" smtClean="0"/>
              <a:pPr/>
              <a:t>12</a:t>
            </a:fld>
            <a:endParaRPr lang="en-US" altLang="en-US"/>
          </a:p>
        </p:txBody>
      </p:sp>
    </p:spTree>
    <p:extLst>
      <p:ext uri="{BB962C8B-B14F-4D97-AF65-F5344CB8AC3E}">
        <p14:creationId xmlns:p14="http://schemas.microsoft.com/office/powerpoint/2010/main" val="92507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F40337EC-A374-4070-85B6-639A802207F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AD528D-5BB8-4266-96A6-5A2E879B6DA0}" type="slidenum">
              <a:rPr lang="en-US" altLang="en-US"/>
              <a:pPr/>
              <a:t>13</a:t>
            </a:fld>
            <a:endParaRPr lang="en-US" altLang="en-US"/>
          </a:p>
        </p:txBody>
      </p:sp>
      <p:sp>
        <p:nvSpPr>
          <p:cNvPr id="7171" name="Rectangle 2">
            <a:extLst>
              <a:ext uri="{FF2B5EF4-FFF2-40B4-BE49-F238E27FC236}">
                <a16:creationId xmlns:a16="http://schemas.microsoft.com/office/drawing/2014/main" id="{4963BCF1-4791-4ACA-B7C4-5CEB45283C13}"/>
              </a:ext>
            </a:extLst>
          </p:cNvPr>
          <p:cNvSpPr>
            <a:spLocks noGrp="1" noChangeArrowheads="1"/>
          </p:cNvSpPr>
          <p:nvPr>
            <p:ph type="title"/>
          </p:nvPr>
        </p:nvSpPr>
        <p:spPr/>
        <p:txBody>
          <a:bodyPr/>
          <a:lstStyle/>
          <a:p>
            <a:pPr eaLnBrk="1" hangingPunct="1"/>
            <a:r>
              <a:rPr lang="en-IE" altLang="en-US"/>
              <a:t>Wafers and Ingots</a:t>
            </a:r>
            <a:endParaRPr lang="en-US" altLang="en-US"/>
          </a:p>
        </p:txBody>
      </p:sp>
      <p:pic>
        <p:nvPicPr>
          <p:cNvPr id="7172" name="Picture 4" descr="Etchedwafer">
            <a:extLst>
              <a:ext uri="{FF2B5EF4-FFF2-40B4-BE49-F238E27FC236}">
                <a16:creationId xmlns:a16="http://schemas.microsoft.com/office/drawing/2014/main" id="{F29CF690-EC70-4E72-B7F9-98B23F00D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4581525"/>
            <a:ext cx="1622425"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descr="silicon_ingot">
            <a:extLst>
              <a:ext uri="{FF2B5EF4-FFF2-40B4-BE49-F238E27FC236}">
                <a16:creationId xmlns:a16="http://schemas.microsoft.com/office/drawing/2014/main" id="{D4F28EB3-7063-4BCC-A7E4-E1C7080B1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28775"/>
            <a:ext cx="5040312"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boule">
            <a:extLst>
              <a:ext uri="{FF2B5EF4-FFF2-40B4-BE49-F238E27FC236}">
                <a16:creationId xmlns:a16="http://schemas.microsoft.com/office/drawing/2014/main" id="{D995DB92-C690-4ED6-A3EE-C2B4FF9752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1052513"/>
            <a:ext cx="1560513"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7">
            <a:extLst>
              <a:ext uri="{FF2B5EF4-FFF2-40B4-BE49-F238E27FC236}">
                <a16:creationId xmlns:a16="http://schemas.microsoft.com/office/drawing/2014/main" id="{6F4AF42C-307A-4482-9BB7-5DA9CE7EC447}"/>
              </a:ext>
            </a:extLst>
          </p:cNvPr>
          <p:cNvSpPr txBox="1">
            <a:spLocks noChangeArrowheads="1"/>
          </p:cNvSpPr>
          <p:nvPr/>
        </p:nvSpPr>
        <p:spPr bwMode="auto">
          <a:xfrm>
            <a:off x="3708400" y="6086475"/>
            <a:ext cx="2376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b="1"/>
              <a:t>Silicon Wafer</a:t>
            </a:r>
            <a:endParaRPr lang="en-US" altLang="en-US" b="1"/>
          </a:p>
        </p:txBody>
      </p:sp>
      <p:sp>
        <p:nvSpPr>
          <p:cNvPr id="7176" name="Text Box 8">
            <a:extLst>
              <a:ext uri="{FF2B5EF4-FFF2-40B4-BE49-F238E27FC236}">
                <a16:creationId xmlns:a16="http://schemas.microsoft.com/office/drawing/2014/main" id="{7C3CEDD3-3C2C-4145-9EB3-2BB29A2579FC}"/>
              </a:ext>
            </a:extLst>
          </p:cNvPr>
          <p:cNvSpPr txBox="1">
            <a:spLocks noChangeArrowheads="1"/>
          </p:cNvSpPr>
          <p:nvPr/>
        </p:nvSpPr>
        <p:spPr bwMode="auto">
          <a:xfrm>
            <a:off x="7237413" y="5300663"/>
            <a:ext cx="1222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b="1"/>
              <a:t>Silicon Ingot</a:t>
            </a:r>
            <a:endParaRPr lang="en-US" altLang="en-US" b="1"/>
          </a:p>
        </p:txBody>
      </p:sp>
      <p:sp>
        <p:nvSpPr>
          <p:cNvPr id="7177" name="Text Box 9">
            <a:extLst>
              <a:ext uri="{FF2B5EF4-FFF2-40B4-BE49-F238E27FC236}">
                <a16:creationId xmlns:a16="http://schemas.microsoft.com/office/drawing/2014/main" id="{7B0BA92A-1A20-4D88-A6BA-C6CB834D3C0D}"/>
              </a:ext>
            </a:extLst>
          </p:cNvPr>
          <p:cNvSpPr txBox="1">
            <a:spLocks noChangeArrowheads="1"/>
          </p:cNvSpPr>
          <p:nvPr/>
        </p:nvSpPr>
        <p:spPr bwMode="auto">
          <a:xfrm>
            <a:off x="755650" y="4508500"/>
            <a:ext cx="39608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b="1"/>
              <a:t>Manufacturing of silicon ingot</a:t>
            </a:r>
            <a:endParaRPr lang="en-US"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C393BAB0-C6B4-4AAA-830E-3A9C45F40AF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145BAD-BC6A-4C2B-A495-9CBAF510CD1B}" type="slidenum">
              <a:rPr lang="en-US" altLang="en-US"/>
              <a:pPr/>
              <a:t>14</a:t>
            </a:fld>
            <a:endParaRPr lang="en-US" altLang="en-US"/>
          </a:p>
        </p:txBody>
      </p:sp>
      <p:sp>
        <p:nvSpPr>
          <p:cNvPr id="8195" name="Rectangle 2">
            <a:extLst>
              <a:ext uri="{FF2B5EF4-FFF2-40B4-BE49-F238E27FC236}">
                <a16:creationId xmlns:a16="http://schemas.microsoft.com/office/drawing/2014/main" id="{A9F2056C-A694-49F0-AFD4-D846B1DC1AE0}"/>
              </a:ext>
            </a:extLst>
          </p:cNvPr>
          <p:cNvSpPr>
            <a:spLocks noGrp="1" noChangeArrowheads="1"/>
          </p:cNvSpPr>
          <p:nvPr>
            <p:ph type="title"/>
          </p:nvPr>
        </p:nvSpPr>
        <p:spPr/>
        <p:txBody>
          <a:bodyPr/>
          <a:lstStyle/>
          <a:p>
            <a:pPr eaLnBrk="1" hangingPunct="1"/>
            <a:r>
              <a:rPr lang="en-IE" altLang="en-US"/>
              <a:t>Manufacturing environment</a:t>
            </a:r>
            <a:endParaRPr lang="en-US" altLang="en-US"/>
          </a:p>
        </p:txBody>
      </p:sp>
      <p:sp>
        <p:nvSpPr>
          <p:cNvPr id="8196" name="Rectangle 3">
            <a:extLst>
              <a:ext uri="{FF2B5EF4-FFF2-40B4-BE49-F238E27FC236}">
                <a16:creationId xmlns:a16="http://schemas.microsoft.com/office/drawing/2014/main" id="{470123CD-44E8-4C2C-86DE-8A9CAFDDE5D9}"/>
              </a:ext>
            </a:extLst>
          </p:cNvPr>
          <p:cNvSpPr>
            <a:spLocks noGrp="1" noChangeArrowheads="1"/>
          </p:cNvSpPr>
          <p:nvPr>
            <p:ph type="body" idx="1"/>
          </p:nvPr>
        </p:nvSpPr>
        <p:spPr/>
        <p:txBody>
          <a:bodyPr/>
          <a:lstStyle/>
          <a:p>
            <a:pPr eaLnBrk="1" hangingPunct="1"/>
            <a:r>
              <a:rPr lang="en-IE" altLang="en-US"/>
              <a:t>Clean rooms</a:t>
            </a:r>
            <a:endParaRPr lang="en-US" altLang="en-US"/>
          </a:p>
        </p:txBody>
      </p:sp>
      <p:pic>
        <p:nvPicPr>
          <p:cNvPr id="8197" name="Picture 4" descr="salt_microproc">
            <a:extLst>
              <a:ext uri="{FF2B5EF4-FFF2-40B4-BE49-F238E27FC236}">
                <a16:creationId xmlns:a16="http://schemas.microsoft.com/office/drawing/2014/main" id="{C59DA9A2-06F1-4DAE-98E7-89AE199FD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1412875"/>
            <a:ext cx="19050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6">
            <a:extLst>
              <a:ext uri="{FF2B5EF4-FFF2-40B4-BE49-F238E27FC236}">
                <a16:creationId xmlns:a16="http://schemas.microsoft.com/office/drawing/2014/main" id="{ECED4FC9-007C-44FE-886D-1EB3F3D545AF}"/>
              </a:ext>
            </a:extLst>
          </p:cNvPr>
          <p:cNvSpPr txBox="1">
            <a:spLocks noChangeArrowheads="1"/>
          </p:cNvSpPr>
          <p:nvPr/>
        </p:nvSpPr>
        <p:spPr bwMode="auto">
          <a:xfrm>
            <a:off x="5797550" y="2859088"/>
            <a:ext cx="215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A grain of salt on a microprocessor</a:t>
            </a:r>
            <a:endParaRPr lang="en-US" altLang="en-US" dirty="0">
              <a:solidFill>
                <a:schemeClr val="tx2"/>
              </a:solidFill>
            </a:endParaRPr>
          </a:p>
        </p:txBody>
      </p:sp>
      <p:pic>
        <p:nvPicPr>
          <p:cNvPr id="8199" name="Picture 7" descr="Clean_room">
            <a:extLst>
              <a:ext uri="{FF2B5EF4-FFF2-40B4-BE49-F238E27FC236}">
                <a16:creationId xmlns:a16="http://schemas.microsoft.com/office/drawing/2014/main" id="{D748B27A-F5A3-4A1F-B007-095306DDD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349500"/>
            <a:ext cx="388778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descr="cleanroom2">
            <a:extLst>
              <a:ext uri="{FF2B5EF4-FFF2-40B4-BE49-F238E27FC236}">
                <a16:creationId xmlns:a16="http://schemas.microsoft.com/office/drawing/2014/main" id="{25D03885-4B53-4B29-8224-6BF911FC32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3860800"/>
            <a:ext cx="34163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9">
            <a:extLst>
              <a:ext uri="{FF2B5EF4-FFF2-40B4-BE49-F238E27FC236}">
                <a16:creationId xmlns:a16="http://schemas.microsoft.com/office/drawing/2014/main" id="{CBEA3EB0-DC95-4EC9-A534-D0CA27CA7DD1}"/>
              </a:ext>
            </a:extLst>
          </p:cNvPr>
          <p:cNvSpPr txBox="1">
            <a:spLocks noChangeArrowheads="1"/>
          </p:cNvSpPr>
          <p:nvPr/>
        </p:nvSpPr>
        <p:spPr bwMode="auto">
          <a:xfrm>
            <a:off x="1042988" y="5373688"/>
            <a:ext cx="17287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t>NASA</a:t>
            </a:r>
            <a:endParaRPr lang="en-US" altLang="en-US" dirty="0"/>
          </a:p>
        </p:txBody>
      </p:sp>
      <p:sp>
        <p:nvSpPr>
          <p:cNvPr id="8202" name="Rectangle 10">
            <a:extLst>
              <a:ext uri="{FF2B5EF4-FFF2-40B4-BE49-F238E27FC236}">
                <a16:creationId xmlns:a16="http://schemas.microsoft.com/office/drawing/2014/main" id="{1BB249D3-D639-4C38-933E-8A6B149A860D}"/>
              </a:ext>
            </a:extLst>
          </p:cNvPr>
          <p:cNvSpPr>
            <a:spLocks noChangeArrowheads="1"/>
          </p:cNvSpPr>
          <p:nvPr/>
        </p:nvSpPr>
        <p:spPr bwMode="auto">
          <a:xfrm>
            <a:off x="5292725" y="6165850"/>
            <a:ext cx="615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E" altLang="en-US">
                <a:solidFill>
                  <a:schemeClr val="tx2"/>
                </a:solidFill>
              </a:rPr>
              <a:t>Intel</a:t>
            </a:r>
            <a:endParaRPr lang="en-US" altLang="en-US">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BC9B25E-BB5B-44D3-8A18-21238285773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71BC7A-FBA2-4CDF-8C46-A7B781518DB7}" type="slidenum">
              <a:rPr lang="en-US" altLang="en-US"/>
              <a:pPr/>
              <a:t>15</a:t>
            </a:fld>
            <a:endParaRPr lang="en-US" altLang="en-US"/>
          </a:p>
        </p:txBody>
      </p:sp>
      <p:sp>
        <p:nvSpPr>
          <p:cNvPr id="9219" name="Rectangle 2">
            <a:extLst>
              <a:ext uri="{FF2B5EF4-FFF2-40B4-BE49-F238E27FC236}">
                <a16:creationId xmlns:a16="http://schemas.microsoft.com/office/drawing/2014/main" id="{E271276B-3A9D-4DC3-8E8C-5291154960DA}"/>
              </a:ext>
            </a:extLst>
          </p:cNvPr>
          <p:cNvSpPr>
            <a:spLocks noGrp="1" noChangeArrowheads="1"/>
          </p:cNvSpPr>
          <p:nvPr>
            <p:ph type="title"/>
          </p:nvPr>
        </p:nvSpPr>
        <p:spPr/>
        <p:txBody>
          <a:bodyPr/>
          <a:lstStyle/>
          <a:p>
            <a:pPr eaLnBrk="1" hangingPunct="1"/>
            <a:r>
              <a:rPr lang="en-IE" altLang="en-US" dirty="0"/>
              <a:t>Manufacturing environment</a:t>
            </a:r>
            <a:endParaRPr lang="en-US" altLang="en-US" dirty="0"/>
          </a:p>
        </p:txBody>
      </p:sp>
      <p:sp>
        <p:nvSpPr>
          <p:cNvPr id="9220" name="Rectangle 3">
            <a:extLst>
              <a:ext uri="{FF2B5EF4-FFF2-40B4-BE49-F238E27FC236}">
                <a16:creationId xmlns:a16="http://schemas.microsoft.com/office/drawing/2014/main" id="{6B4897DC-EFD7-4B85-A96B-D6AF03281B39}"/>
              </a:ext>
            </a:extLst>
          </p:cNvPr>
          <p:cNvSpPr>
            <a:spLocks noGrp="1" noChangeArrowheads="1"/>
          </p:cNvSpPr>
          <p:nvPr>
            <p:ph type="body" idx="1"/>
          </p:nvPr>
        </p:nvSpPr>
        <p:spPr>
          <a:xfrm>
            <a:off x="323528" y="1412776"/>
            <a:ext cx="7992888" cy="4606925"/>
          </a:xfrm>
        </p:spPr>
        <p:txBody>
          <a:bodyPr/>
          <a:lstStyle/>
          <a:p>
            <a:pPr eaLnBrk="1" hangingPunct="1">
              <a:lnSpc>
                <a:spcPct val="80000"/>
              </a:lnSpc>
            </a:pPr>
            <a:r>
              <a:rPr lang="en-US" altLang="en-US" sz="2400" dirty="0"/>
              <a:t>Store personal items. </a:t>
            </a:r>
          </a:p>
          <a:p>
            <a:pPr eaLnBrk="1" hangingPunct="1">
              <a:lnSpc>
                <a:spcPct val="80000"/>
              </a:lnSpc>
            </a:pPr>
            <a:r>
              <a:rPr lang="en-US" altLang="en-US" sz="2400" dirty="0"/>
              <a:t>Discard any gum, candy, etc. </a:t>
            </a:r>
          </a:p>
          <a:p>
            <a:pPr eaLnBrk="1" hangingPunct="1">
              <a:lnSpc>
                <a:spcPct val="80000"/>
              </a:lnSpc>
            </a:pPr>
            <a:r>
              <a:rPr lang="en-US" altLang="en-US" sz="2400" dirty="0"/>
              <a:t>Remove any makeup with cleanroom soap and water. </a:t>
            </a:r>
          </a:p>
          <a:p>
            <a:pPr eaLnBrk="1" hangingPunct="1">
              <a:lnSpc>
                <a:spcPct val="80000"/>
              </a:lnSpc>
            </a:pPr>
            <a:r>
              <a:rPr lang="en-US" altLang="en-US" sz="2400" dirty="0"/>
              <a:t>Take a drink of water to wash away throat particles. </a:t>
            </a:r>
          </a:p>
          <a:p>
            <a:pPr eaLnBrk="1" hangingPunct="1">
              <a:lnSpc>
                <a:spcPct val="80000"/>
              </a:lnSpc>
            </a:pPr>
            <a:r>
              <a:rPr lang="en-US" altLang="en-US" sz="2400" dirty="0"/>
              <a:t>Cover any facial hair with a surgical mask or beard/mustache lint-free </a:t>
            </a:r>
            <a:r>
              <a:rPr lang="zh-CN" altLang="en-US" sz="2400" dirty="0"/>
              <a:t>（不起毛）</a:t>
            </a:r>
            <a:r>
              <a:rPr lang="en-US" altLang="en-US" sz="2400" dirty="0"/>
              <a:t> cover. </a:t>
            </a:r>
          </a:p>
          <a:p>
            <a:pPr eaLnBrk="1" hangingPunct="1">
              <a:lnSpc>
                <a:spcPct val="80000"/>
              </a:lnSpc>
            </a:pPr>
            <a:r>
              <a:rPr lang="en-US" altLang="en-US" sz="2400" dirty="0"/>
              <a:t>Put on a lint-free head cover. </a:t>
            </a:r>
          </a:p>
          <a:p>
            <a:pPr eaLnBrk="1" hangingPunct="1">
              <a:lnSpc>
                <a:spcPct val="80000"/>
              </a:lnSpc>
            </a:pPr>
            <a:r>
              <a:rPr lang="en-US" altLang="en-US" sz="2400" dirty="0"/>
              <a:t>Clean shoes with shoe cleaners. </a:t>
            </a:r>
          </a:p>
          <a:p>
            <a:pPr eaLnBrk="1" hangingPunct="1">
              <a:lnSpc>
                <a:spcPct val="80000"/>
              </a:lnSpc>
            </a:pPr>
            <a:r>
              <a:rPr lang="en-US" altLang="en-US" sz="2400" dirty="0"/>
              <a:t>Put shoe cover on over shoes. </a:t>
            </a:r>
          </a:p>
          <a:p>
            <a:pPr eaLnBrk="1" hangingPunct="1">
              <a:lnSpc>
                <a:spcPct val="80000"/>
              </a:lnSpc>
            </a:pPr>
            <a:r>
              <a:rPr lang="en-US" altLang="en-US" sz="2400" dirty="0"/>
              <a:t>Clean any small, pre-approved items to be taken inside. </a:t>
            </a:r>
          </a:p>
          <a:p>
            <a:pPr eaLnBrk="1" hangingPunct="1">
              <a:lnSpc>
                <a:spcPct val="80000"/>
              </a:lnSpc>
            </a:pPr>
            <a:r>
              <a:rPr lang="en-US" altLang="en-US" sz="2400" dirty="0"/>
              <a:t>Pick up booties</a:t>
            </a:r>
            <a:r>
              <a:rPr lang="zh-CN" altLang="en-US" sz="2400" dirty="0"/>
              <a:t>（短靴）</a:t>
            </a:r>
            <a:r>
              <a:rPr lang="en-US" altLang="en-US" sz="24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2B463-A6B0-4E89-B341-0D72D16B8B1F}"/>
              </a:ext>
            </a:extLst>
          </p:cNvPr>
          <p:cNvSpPr>
            <a:spLocks noGrp="1"/>
          </p:cNvSpPr>
          <p:nvPr>
            <p:ph type="title"/>
          </p:nvPr>
        </p:nvSpPr>
        <p:spPr/>
        <p:txBody>
          <a:bodyPr/>
          <a:lstStyle/>
          <a:p>
            <a:r>
              <a:rPr lang="en-IE" altLang="en-US" dirty="0"/>
              <a:t>Manufacturing environment</a:t>
            </a:r>
            <a:endParaRPr lang="zh-CN" altLang="en-US" dirty="0"/>
          </a:p>
        </p:txBody>
      </p:sp>
      <p:sp>
        <p:nvSpPr>
          <p:cNvPr id="3" name="内容占位符 2">
            <a:extLst>
              <a:ext uri="{FF2B5EF4-FFF2-40B4-BE49-F238E27FC236}">
                <a16:creationId xmlns:a16="http://schemas.microsoft.com/office/drawing/2014/main" id="{10966380-AF59-42EB-847C-A9D5F2A2768B}"/>
              </a:ext>
            </a:extLst>
          </p:cNvPr>
          <p:cNvSpPr>
            <a:spLocks noGrp="1"/>
          </p:cNvSpPr>
          <p:nvPr>
            <p:ph idx="1"/>
          </p:nvPr>
        </p:nvSpPr>
        <p:spPr/>
        <p:txBody>
          <a:bodyPr/>
          <a:lstStyle/>
          <a:p>
            <a:pPr eaLnBrk="1" hangingPunct="1">
              <a:lnSpc>
                <a:spcPct val="80000"/>
              </a:lnSpc>
            </a:pPr>
            <a:r>
              <a:rPr lang="en-US" altLang="en-US" sz="2800" dirty="0"/>
              <a:t>Sit on "dirty" side of bench. </a:t>
            </a:r>
          </a:p>
          <a:p>
            <a:pPr eaLnBrk="1" hangingPunct="1">
              <a:lnSpc>
                <a:spcPct val="80000"/>
              </a:lnSpc>
            </a:pPr>
            <a:r>
              <a:rPr lang="en-US" altLang="en-US" sz="2800" dirty="0"/>
              <a:t>Put on one bootie (over plastic shoe cover). </a:t>
            </a:r>
          </a:p>
          <a:p>
            <a:pPr eaLnBrk="1" hangingPunct="1">
              <a:lnSpc>
                <a:spcPct val="80000"/>
              </a:lnSpc>
            </a:pPr>
            <a:r>
              <a:rPr lang="en-US" altLang="en-US" sz="2800" dirty="0"/>
              <a:t>Swing </a:t>
            </a:r>
            <a:r>
              <a:rPr lang="en-US" altLang="en-US" sz="2800" dirty="0" err="1"/>
              <a:t>bootied</a:t>
            </a:r>
            <a:r>
              <a:rPr lang="en-US" altLang="en-US" sz="2800" dirty="0"/>
              <a:t> foot to "clean" side of bench. </a:t>
            </a:r>
          </a:p>
          <a:p>
            <a:pPr eaLnBrk="1" hangingPunct="1">
              <a:lnSpc>
                <a:spcPct val="80000"/>
              </a:lnSpc>
            </a:pPr>
            <a:r>
              <a:rPr lang="en-US" altLang="en-US" sz="2800" dirty="0"/>
              <a:t>Put on other bootie on "dirty" side. </a:t>
            </a:r>
          </a:p>
          <a:p>
            <a:pPr eaLnBrk="1" hangingPunct="1">
              <a:lnSpc>
                <a:spcPct val="80000"/>
              </a:lnSpc>
            </a:pPr>
            <a:r>
              <a:rPr lang="en-US" altLang="en-US" sz="2800" dirty="0"/>
              <a:t>Swing </a:t>
            </a:r>
            <a:r>
              <a:rPr lang="en-US" altLang="en-US" sz="2800" dirty="0" err="1"/>
              <a:t>bootied</a:t>
            </a:r>
            <a:r>
              <a:rPr lang="en-US" altLang="en-US" sz="2800" dirty="0"/>
              <a:t> foot to "clean" side. </a:t>
            </a:r>
          </a:p>
          <a:p>
            <a:pPr eaLnBrk="1" hangingPunct="1">
              <a:lnSpc>
                <a:spcPct val="80000"/>
              </a:lnSpc>
            </a:pPr>
            <a:r>
              <a:rPr lang="en-US" altLang="en-US" sz="2800" dirty="0"/>
              <a:t>Enter main gowning room</a:t>
            </a:r>
            <a:r>
              <a:rPr lang="zh-CN" altLang="en-US" sz="2800" dirty="0"/>
              <a:t>（净化服房间）</a:t>
            </a:r>
            <a:r>
              <a:rPr lang="en-US" altLang="en-US" sz="2800" dirty="0"/>
              <a:t>. </a:t>
            </a:r>
          </a:p>
          <a:p>
            <a:pPr eaLnBrk="1" hangingPunct="1">
              <a:lnSpc>
                <a:spcPct val="80000"/>
              </a:lnSpc>
            </a:pPr>
            <a:r>
              <a:rPr lang="en-US" altLang="en-US" sz="2800" dirty="0"/>
              <a:t>Set aside badge</a:t>
            </a:r>
            <a:r>
              <a:rPr lang="zh-CN" altLang="en-US" sz="2800" dirty="0"/>
              <a:t>（徽章）</a:t>
            </a:r>
            <a:r>
              <a:rPr lang="en-US" altLang="en-US" sz="2800" dirty="0"/>
              <a:t>, pager, and any other items to be taken inside. </a:t>
            </a:r>
          </a:p>
          <a:p>
            <a:pPr eaLnBrk="1" hangingPunct="1">
              <a:lnSpc>
                <a:spcPct val="80000"/>
              </a:lnSpc>
            </a:pPr>
            <a:r>
              <a:rPr lang="en-US" altLang="en-US" sz="2800" dirty="0"/>
              <a:t>Put on nylon gowning gloves. </a:t>
            </a:r>
          </a:p>
          <a:p>
            <a:pPr eaLnBrk="1" hangingPunct="1">
              <a:lnSpc>
                <a:spcPct val="80000"/>
              </a:lnSpc>
            </a:pPr>
            <a:r>
              <a:rPr lang="en-US" altLang="en-US" sz="2800" dirty="0"/>
              <a:t>Obtain bunny suit and belt from hanger.    </a:t>
            </a:r>
          </a:p>
          <a:p>
            <a:pPr eaLnBrk="1" hangingPunct="1">
              <a:lnSpc>
                <a:spcPct val="80000"/>
              </a:lnSpc>
            </a:pPr>
            <a:r>
              <a:rPr lang="en-US" altLang="en-US" sz="2800" dirty="0"/>
              <a:t>Put on bunny suit without letting it touch the floor. </a:t>
            </a:r>
          </a:p>
          <a:p>
            <a:pPr eaLnBrk="1" hangingPunct="1">
              <a:lnSpc>
                <a:spcPct val="80000"/>
              </a:lnSpc>
            </a:pPr>
            <a:r>
              <a:rPr lang="en-US" altLang="en-US" sz="2800" dirty="0"/>
              <a:t>Put on belt. </a:t>
            </a:r>
          </a:p>
          <a:p>
            <a:endParaRPr lang="zh-CN" altLang="en-US" dirty="0"/>
          </a:p>
        </p:txBody>
      </p:sp>
      <p:sp>
        <p:nvSpPr>
          <p:cNvPr id="4" name="灯片编号占位符 3">
            <a:extLst>
              <a:ext uri="{FF2B5EF4-FFF2-40B4-BE49-F238E27FC236}">
                <a16:creationId xmlns:a16="http://schemas.microsoft.com/office/drawing/2014/main" id="{3298D511-1410-49FD-A1AC-5A39C0DFBA37}"/>
              </a:ext>
            </a:extLst>
          </p:cNvPr>
          <p:cNvSpPr>
            <a:spLocks noGrp="1"/>
          </p:cNvSpPr>
          <p:nvPr>
            <p:ph type="sldNum" sz="quarter" idx="12"/>
          </p:nvPr>
        </p:nvSpPr>
        <p:spPr/>
        <p:txBody>
          <a:bodyPr/>
          <a:lstStyle/>
          <a:p>
            <a:fld id="{34237E12-9377-4AD8-B7C2-683278B4DCC0}" type="slidenum">
              <a:rPr lang="en-US" altLang="en-US" smtClean="0"/>
              <a:pPr/>
              <a:t>16</a:t>
            </a:fld>
            <a:endParaRPr lang="en-US" altLang="en-US"/>
          </a:p>
        </p:txBody>
      </p:sp>
    </p:spTree>
    <p:extLst>
      <p:ext uri="{BB962C8B-B14F-4D97-AF65-F5344CB8AC3E}">
        <p14:creationId xmlns:p14="http://schemas.microsoft.com/office/powerpoint/2010/main" val="2789267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BC9B25E-BB5B-44D3-8A18-21238285773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471BC7A-FBA2-4CDF-8C46-A7B781518DB7}" type="slidenum">
              <a:rPr lang="en-US" altLang="en-US"/>
              <a:pPr/>
              <a:t>17</a:t>
            </a:fld>
            <a:endParaRPr lang="en-US" altLang="en-US"/>
          </a:p>
        </p:txBody>
      </p:sp>
      <p:sp>
        <p:nvSpPr>
          <p:cNvPr id="9219" name="Rectangle 2">
            <a:extLst>
              <a:ext uri="{FF2B5EF4-FFF2-40B4-BE49-F238E27FC236}">
                <a16:creationId xmlns:a16="http://schemas.microsoft.com/office/drawing/2014/main" id="{E271276B-3A9D-4DC3-8E8C-5291154960DA}"/>
              </a:ext>
            </a:extLst>
          </p:cNvPr>
          <p:cNvSpPr>
            <a:spLocks noGrp="1" noChangeArrowheads="1"/>
          </p:cNvSpPr>
          <p:nvPr>
            <p:ph type="title"/>
          </p:nvPr>
        </p:nvSpPr>
        <p:spPr>
          <a:xfrm>
            <a:off x="1066800" y="146427"/>
            <a:ext cx="7010400" cy="1006475"/>
          </a:xfrm>
        </p:spPr>
        <p:txBody>
          <a:bodyPr/>
          <a:lstStyle/>
          <a:p>
            <a:pPr eaLnBrk="1" hangingPunct="1"/>
            <a:r>
              <a:rPr lang="en-IE" altLang="en-US" dirty="0"/>
              <a:t>Manufacturing environment</a:t>
            </a:r>
            <a:endParaRPr lang="en-US" altLang="en-US" dirty="0"/>
          </a:p>
        </p:txBody>
      </p:sp>
      <p:sp>
        <p:nvSpPr>
          <p:cNvPr id="7" name="Text Box 5">
            <a:extLst>
              <a:ext uri="{FF2B5EF4-FFF2-40B4-BE49-F238E27FC236}">
                <a16:creationId xmlns:a16="http://schemas.microsoft.com/office/drawing/2014/main" id="{361B9581-98AC-4DF0-810B-46EEF0B0C8E5}"/>
              </a:ext>
            </a:extLst>
          </p:cNvPr>
          <p:cNvSpPr txBox="1">
            <a:spLocks noChangeArrowheads="1"/>
          </p:cNvSpPr>
          <p:nvPr/>
        </p:nvSpPr>
        <p:spPr bwMode="auto">
          <a:xfrm>
            <a:off x="665564" y="980728"/>
            <a:ext cx="7938884" cy="601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sz="2800" dirty="0">
                <a:solidFill>
                  <a:schemeClr val="tx2"/>
                </a:solidFill>
              </a:rPr>
              <a:t>Tuck bunny suit pant legs into booties. </a:t>
            </a:r>
          </a:p>
          <a:p>
            <a:pPr>
              <a:buFontTx/>
              <a:buChar char="•"/>
            </a:pPr>
            <a:r>
              <a:rPr lang="en-US" altLang="en-US" sz="2800" dirty="0">
                <a:solidFill>
                  <a:schemeClr val="tx2"/>
                </a:solidFill>
              </a:rPr>
              <a:t>Fasten snaps</a:t>
            </a:r>
            <a:r>
              <a:rPr lang="zh-CN" altLang="en-US" sz="2800" dirty="0">
                <a:solidFill>
                  <a:schemeClr val="tx2"/>
                </a:solidFill>
              </a:rPr>
              <a:t>（纽扣）</a:t>
            </a:r>
            <a:r>
              <a:rPr lang="en-US" altLang="en-US" sz="2800" dirty="0">
                <a:solidFill>
                  <a:schemeClr val="tx2"/>
                </a:solidFill>
              </a:rPr>
              <a:t> at top of booties. </a:t>
            </a:r>
          </a:p>
          <a:p>
            <a:pPr>
              <a:buFontTx/>
              <a:buChar char="•"/>
            </a:pPr>
            <a:r>
              <a:rPr lang="en-US" altLang="en-US" sz="2800" dirty="0">
                <a:solidFill>
                  <a:schemeClr val="tx2"/>
                </a:solidFill>
              </a:rPr>
              <a:t>Attach filter unit to belt. </a:t>
            </a:r>
          </a:p>
          <a:p>
            <a:pPr>
              <a:buFontTx/>
              <a:buChar char="•"/>
            </a:pPr>
            <a:r>
              <a:rPr lang="en-US" altLang="en-US" sz="2800" dirty="0">
                <a:solidFill>
                  <a:schemeClr val="tx2"/>
                </a:solidFill>
              </a:rPr>
              <a:t>Attach battery pack to belt. </a:t>
            </a:r>
          </a:p>
          <a:p>
            <a:pPr>
              <a:buFontTx/>
              <a:buChar char="•"/>
            </a:pPr>
            <a:r>
              <a:rPr lang="en-US" altLang="en-US" sz="2800" dirty="0">
                <a:solidFill>
                  <a:schemeClr val="tx2"/>
                </a:solidFill>
              </a:rPr>
              <a:t>Plug filter unit into battery pack. </a:t>
            </a:r>
          </a:p>
          <a:p>
            <a:pPr>
              <a:buFontTx/>
              <a:buChar char="•"/>
            </a:pPr>
            <a:r>
              <a:rPr lang="en-US" altLang="en-US" sz="2800" dirty="0">
                <a:solidFill>
                  <a:schemeClr val="tx2"/>
                </a:solidFill>
              </a:rPr>
              <a:t>Obtain helmet, safety glasses, and ID badge from rack</a:t>
            </a:r>
            <a:r>
              <a:rPr lang="zh-CN" altLang="en-US" sz="2800" dirty="0">
                <a:solidFill>
                  <a:schemeClr val="tx2"/>
                </a:solidFill>
              </a:rPr>
              <a:t>（架子）</a:t>
            </a:r>
            <a:r>
              <a:rPr lang="en-US" altLang="en-US" sz="2800" dirty="0">
                <a:solidFill>
                  <a:schemeClr val="tx2"/>
                </a:solidFill>
              </a:rPr>
              <a:t>. </a:t>
            </a:r>
          </a:p>
          <a:p>
            <a:pPr>
              <a:buFontTx/>
              <a:buChar char="•"/>
            </a:pPr>
            <a:r>
              <a:rPr lang="en-US" altLang="en-US" sz="2800" dirty="0">
                <a:solidFill>
                  <a:schemeClr val="tx2"/>
                </a:solidFill>
              </a:rPr>
              <a:t>Put on helmet. </a:t>
            </a:r>
          </a:p>
          <a:p>
            <a:pPr>
              <a:buFontTx/>
              <a:buChar char="•"/>
            </a:pPr>
            <a:r>
              <a:rPr lang="en-US" altLang="en-US" sz="2800" dirty="0">
                <a:solidFill>
                  <a:schemeClr val="tx2"/>
                </a:solidFill>
              </a:rPr>
              <a:t>Tuck helmet skirt into bunny suit. </a:t>
            </a:r>
          </a:p>
          <a:p>
            <a:pPr>
              <a:buFontTx/>
              <a:buChar char="•"/>
            </a:pPr>
            <a:r>
              <a:rPr lang="en-US" altLang="en-US" sz="2800" dirty="0">
                <a:solidFill>
                  <a:schemeClr val="tx2"/>
                </a:solidFill>
              </a:rPr>
              <a:t>Zip up</a:t>
            </a:r>
            <a:r>
              <a:rPr lang="zh-CN" altLang="en-US" sz="2800" dirty="0">
                <a:solidFill>
                  <a:schemeClr val="tx2"/>
                </a:solidFill>
              </a:rPr>
              <a:t>（拉上拉链）</a:t>
            </a:r>
            <a:r>
              <a:rPr lang="en-US" altLang="en-US" sz="2800" dirty="0">
                <a:solidFill>
                  <a:schemeClr val="tx2"/>
                </a:solidFill>
              </a:rPr>
              <a:t> bunny suit at shoulders. </a:t>
            </a:r>
          </a:p>
          <a:p>
            <a:pPr>
              <a:buFontTx/>
              <a:buChar char="•"/>
            </a:pPr>
            <a:r>
              <a:rPr lang="en-US" altLang="en-US" sz="2800" dirty="0">
                <a:solidFill>
                  <a:schemeClr val="tx2"/>
                </a:solidFill>
              </a:rPr>
              <a:t>Attach helmet hose to filter unit. </a:t>
            </a:r>
          </a:p>
          <a:p>
            <a:pPr>
              <a:buFontTx/>
              <a:buChar char="•"/>
            </a:pPr>
            <a:r>
              <a:rPr lang="en-US" altLang="en-US" sz="2800" dirty="0">
                <a:solidFill>
                  <a:schemeClr val="tx2"/>
                </a:solidFill>
              </a:rPr>
              <a:t>Tighten knob at back of helmet. </a:t>
            </a:r>
          </a:p>
          <a:p>
            <a:pPr>
              <a:buFontTx/>
              <a:buChar char="•"/>
            </a:pPr>
            <a:r>
              <a:rPr lang="en-US" altLang="en-US" sz="2800" dirty="0">
                <a:solidFill>
                  <a:schemeClr val="tx2"/>
                </a:solidFill>
              </a:rPr>
              <a:t>Put on ID badge. </a:t>
            </a:r>
          </a:p>
          <a:p>
            <a:pPr>
              <a:spcBef>
                <a:spcPct val="50000"/>
              </a:spcBef>
              <a:buFontTx/>
              <a:buChar char="•"/>
            </a:pPr>
            <a:endParaRPr lang="en-US" altLang="en-US" sz="1400" dirty="0"/>
          </a:p>
        </p:txBody>
      </p:sp>
    </p:spTree>
    <p:extLst>
      <p:ext uri="{BB962C8B-B14F-4D97-AF65-F5344CB8AC3E}">
        <p14:creationId xmlns:p14="http://schemas.microsoft.com/office/powerpoint/2010/main" val="18208463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76869-9A01-4A5C-90C8-990809B89D28}"/>
              </a:ext>
            </a:extLst>
          </p:cNvPr>
          <p:cNvSpPr>
            <a:spLocks noGrp="1"/>
          </p:cNvSpPr>
          <p:nvPr>
            <p:ph type="title"/>
          </p:nvPr>
        </p:nvSpPr>
        <p:spPr>
          <a:xfrm>
            <a:off x="1691680" y="134999"/>
            <a:ext cx="7448309" cy="1006475"/>
          </a:xfrm>
        </p:spPr>
        <p:txBody>
          <a:bodyPr/>
          <a:lstStyle/>
          <a:p>
            <a:r>
              <a:rPr lang="en-IE" altLang="en-US" dirty="0"/>
              <a:t>Manufacturing environment</a:t>
            </a:r>
            <a:endParaRPr lang="zh-CN" altLang="en-US" dirty="0"/>
          </a:p>
        </p:txBody>
      </p:sp>
      <p:sp>
        <p:nvSpPr>
          <p:cNvPr id="4" name="灯片编号占位符 3">
            <a:extLst>
              <a:ext uri="{FF2B5EF4-FFF2-40B4-BE49-F238E27FC236}">
                <a16:creationId xmlns:a16="http://schemas.microsoft.com/office/drawing/2014/main" id="{7EB9DCF2-47F1-4866-BD0C-D6318CCC808F}"/>
              </a:ext>
            </a:extLst>
          </p:cNvPr>
          <p:cNvSpPr>
            <a:spLocks noGrp="1"/>
          </p:cNvSpPr>
          <p:nvPr>
            <p:ph type="sldNum" sz="quarter" idx="12"/>
          </p:nvPr>
        </p:nvSpPr>
        <p:spPr/>
        <p:txBody>
          <a:bodyPr/>
          <a:lstStyle/>
          <a:p>
            <a:fld id="{34237E12-9377-4AD8-B7C2-683278B4DCC0}" type="slidenum">
              <a:rPr lang="en-US" altLang="en-US" smtClean="0"/>
              <a:pPr/>
              <a:t>18</a:t>
            </a:fld>
            <a:endParaRPr lang="en-US" altLang="en-US"/>
          </a:p>
        </p:txBody>
      </p:sp>
      <p:sp>
        <p:nvSpPr>
          <p:cNvPr id="5" name="Text Box 5">
            <a:extLst>
              <a:ext uri="{FF2B5EF4-FFF2-40B4-BE49-F238E27FC236}">
                <a16:creationId xmlns:a16="http://schemas.microsoft.com/office/drawing/2014/main" id="{D4C82560-AA1E-4697-8A05-9C68107AEDEA}"/>
              </a:ext>
            </a:extLst>
          </p:cNvPr>
          <p:cNvSpPr txBox="1">
            <a:spLocks noGrp="1" noChangeArrowheads="1"/>
          </p:cNvSpPr>
          <p:nvPr>
            <p:ph idx="1"/>
          </p:nvPr>
        </p:nvSpPr>
        <p:spPr bwMode="auto">
          <a:xfrm>
            <a:off x="539750" y="1412875"/>
            <a:ext cx="7994650" cy="5142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en-US" altLang="en-US" sz="2400" dirty="0">
                <a:solidFill>
                  <a:schemeClr val="tx2"/>
                </a:solidFill>
              </a:rPr>
              <a:t>Put on pager. </a:t>
            </a:r>
          </a:p>
          <a:p>
            <a:pPr>
              <a:buFontTx/>
              <a:buChar char="•"/>
            </a:pPr>
            <a:r>
              <a:rPr lang="en-US" altLang="en-US" sz="2400" dirty="0">
                <a:solidFill>
                  <a:schemeClr val="tx2"/>
                </a:solidFill>
              </a:rPr>
              <a:t>Put on safety glasses. </a:t>
            </a:r>
          </a:p>
          <a:p>
            <a:pPr>
              <a:buFontTx/>
              <a:buChar char="•"/>
            </a:pPr>
            <a:r>
              <a:rPr lang="en-US" altLang="en-US" sz="2400" dirty="0">
                <a:solidFill>
                  <a:schemeClr val="tx2"/>
                </a:solidFill>
              </a:rPr>
              <a:t>Obtain disposable(</a:t>
            </a:r>
            <a:r>
              <a:rPr lang="zh-CN" altLang="en-US" sz="2400" dirty="0">
                <a:solidFill>
                  <a:schemeClr val="tx2"/>
                </a:solidFill>
              </a:rPr>
              <a:t>一次性的）</a:t>
            </a:r>
            <a:r>
              <a:rPr lang="en-US" altLang="en-US" sz="2400" dirty="0">
                <a:solidFill>
                  <a:schemeClr val="tx2"/>
                </a:solidFill>
              </a:rPr>
              <a:t> scope shield</a:t>
            </a:r>
            <a:r>
              <a:rPr lang="zh-CN" altLang="en-US" sz="2400" dirty="0">
                <a:solidFill>
                  <a:schemeClr val="tx2"/>
                </a:solidFill>
              </a:rPr>
              <a:t>（遮光罩）</a:t>
            </a:r>
            <a:r>
              <a:rPr lang="en-US" altLang="en-US" sz="2400" dirty="0">
                <a:solidFill>
                  <a:schemeClr val="tx2"/>
                </a:solidFill>
              </a:rPr>
              <a:t>. </a:t>
            </a:r>
          </a:p>
          <a:p>
            <a:pPr>
              <a:buFontTx/>
              <a:buChar char="•"/>
            </a:pPr>
            <a:r>
              <a:rPr lang="en-US" altLang="en-US" sz="2400" dirty="0">
                <a:solidFill>
                  <a:schemeClr val="tx2"/>
                </a:solidFill>
              </a:rPr>
              <a:t>Remove protective covering from both sides of scope shield. </a:t>
            </a:r>
          </a:p>
          <a:p>
            <a:pPr>
              <a:buFontTx/>
              <a:buChar char="•"/>
            </a:pPr>
            <a:r>
              <a:rPr lang="en-US" altLang="en-US" sz="2400" dirty="0">
                <a:solidFill>
                  <a:schemeClr val="tx2"/>
                </a:solidFill>
              </a:rPr>
              <a:t>Undo front helmet snaps</a:t>
            </a:r>
            <a:r>
              <a:rPr lang="zh-CN" altLang="en-US" sz="2400" dirty="0">
                <a:solidFill>
                  <a:schemeClr val="tx2"/>
                </a:solidFill>
              </a:rPr>
              <a:t>（扣子）</a:t>
            </a:r>
            <a:r>
              <a:rPr lang="en-US" altLang="en-US" sz="2400" dirty="0">
                <a:solidFill>
                  <a:schemeClr val="tx2"/>
                </a:solidFill>
              </a:rPr>
              <a:t>. </a:t>
            </a:r>
          </a:p>
          <a:p>
            <a:pPr>
              <a:buFontTx/>
              <a:buChar char="•"/>
            </a:pPr>
            <a:r>
              <a:rPr lang="en-US" altLang="en-US" sz="2400" dirty="0">
                <a:solidFill>
                  <a:schemeClr val="tx2"/>
                </a:solidFill>
              </a:rPr>
              <a:t>Attach face shield to helmet. </a:t>
            </a:r>
          </a:p>
          <a:p>
            <a:pPr>
              <a:buFontTx/>
              <a:buChar char="•"/>
            </a:pPr>
            <a:r>
              <a:rPr lang="en-US" altLang="en-US" sz="2400" dirty="0">
                <a:solidFill>
                  <a:schemeClr val="tx2"/>
                </a:solidFill>
              </a:rPr>
              <a:t>Re-snap front helmet snaps. </a:t>
            </a:r>
          </a:p>
          <a:p>
            <a:pPr>
              <a:buFontTx/>
              <a:buChar char="•"/>
            </a:pPr>
            <a:r>
              <a:rPr lang="en-US" altLang="en-US" sz="2400" dirty="0">
                <a:solidFill>
                  <a:schemeClr val="tx2"/>
                </a:solidFill>
              </a:rPr>
              <a:t>Examine attire(</a:t>
            </a:r>
            <a:r>
              <a:rPr lang="zh-CN" altLang="en-US" sz="2400" dirty="0">
                <a:solidFill>
                  <a:schemeClr val="tx2"/>
                </a:solidFill>
              </a:rPr>
              <a:t>着装）</a:t>
            </a:r>
            <a:r>
              <a:rPr lang="en-US" altLang="en-US" sz="2400" dirty="0">
                <a:solidFill>
                  <a:schemeClr val="tx2"/>
                </a:solidFill>
              </a:rPr>
              <a:t> in mirror. </a:t>
            </a:r>
          </a:p>
          <a:p>
            <a:pPr>
              <a:buFontTx/>
              <a:buChar char="•"/>
            </a:pPr>
            <a:r>
              <a:rPr lang="en-US" altLang="en-US" sz="2400" dirty="0">
                <a:solidFill>
                  <a:schemeClr val="tx2"/>
                </a:solidFill>
              </a:rPr>
              <a:t>Put on latex </a:t>
            </a:r>
            <a:r>
              <a:rPr lang="zh-CN" altLang="en-US" sz="2400" dirty="0">
                <a:solidFill>
                  <a:schemeClr val="tx2"/>
                </a:solidFill>
              </a:rPr>
              <a:t>（乳胶）</a:t>
            </a:r>
            <a:r>
              <a:rPr lang="en-US" altLang="en-US" sz="2400" dirty="0">
                <a:solidFill>
                  <a:schemeClr val="tx2"/>
                </a:solidFill>
              </a:rPr>
              <a:t> gloves. </a:t>
            </a:r>
          </a:p>
          <a:p>
            <a:pPr>
              <a:buFontTx/>
              <a:buChar char="•"/>
            </a:pPr>
            <a:r>
              <a:rPr lang="en-US" altLang="en-US" sz="2400" dirty="0">
                <a:solidFill>
                  <a:schemeClr val="tx2"/>
                </a:solidFill>
              </a:rPr>
              <a:t>Enter the cleanroom. </a:t>
            </a:r>
          </a:p>
          <a:p>
            <a:pPr>
              <a:spcBef>
                <a:spcPct val="50000"/>
              </a:spcBef>
              <a:buFontTx/>
              <a:buChar char="•"/>
            </a:pPr>
            <a:endParaRPr lang="en-US" altLang="en-US" sz="1400" dirty="0"/>
          </a:p>
        </p:txBody>
      </p:sp>
    </p:spTree>
    <p:extLst>
      <p:ext uri="{BB962C8B-B14F-4D97-AF65-F5344CB8AC3E}">
        <p14:creationId xmlns:p14="http://schemas.microsoft.com/office/powerpoint/2010/main" val="2096639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5DB673B-6E79-458D-B38F-68DA00A45C75}"/>
              </a:ext>
            </a:extLst>
          </p:cNvPr>
          <p:cNvSpPr>
            <a:spLocks noGrp="1"/>
          </p:cNvSpPr>
          <p:nvPr>
            <p:ph type="sldNum" sz="quarter" idx="12"/>
          </p:nvPr>
        </p:nvSpPr>
        <p:spPr/>
        <p:txBody>
          <a:bodyPr/>
          <a:lstStyle/>
          <a:p>
            <a:fld id="{34237E12-9377-4AD8-B7C2-683278B4DCC0}" type="slidenum">
              <a:rPr lang="en-US" altLang="en-US" smtClean="0"/>
              <a:pPr/>
              <a:t>19</a:t>
            </a:fld>
            <a:endParaRPr lang="en-US" altLang="en-US"/>
          </a:p>
        </p:txBody>
      </p:sp>
      <p:pic>
        <p:nvPicPr>
          <p:cNvPr id="5" name="Picture 4" descr="cleanroom">
            <a:extLst>
              <a:ext uri="{FF2B5EF4-FFF2-40B4-BE49-F238E27FC236}">
                <a16:creationId xmlns:a16="http://schemas.microsoft.com/office/drawing/2014/main" id="{A4A47296-5D02-41C1-9E70-2566AA0F5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41465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14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DF094691-7419-4FCF-84FB-3C829C83D47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DC6BB0-DFC2-4EDF-AA23-A32011041B2E}" type="slidenum">
              <a:rPr lang="en-US" altLang="en-US"/>
              <a:pPr/>
              <a:t>2</a:t>
            </a:fld>
            <a:endParaRPr lang="en-US" altLang="en-US"/>
          </a:p>
        </p:txBody>
      </p:sp>
      <p:sp>
        <p:nvSpPr>
          <p:cNvPr id="4099" name="Rectangle 2">
            <a:extLst>
              <a:ext uri="{FF2B5EF4-FFF2-40B4-BE49-F238E27FC236}">
                <a16:creationId xmlns:a16="http://schemas.microsoft.com/office/drawing/2014/main" id="{6B568333-D23D-4AEC-8292-5426D55A45B7}"/>
              </a:ext>
            </a:extLst>
          </p:cNvPr>
          <p:cNvSpPr>
            <a:spLocks noGrp="1" noChangeArrowheads="1"/>
          </p:cNvSpPr>
          <p:nvPr>
            <p:ph type="title"/>
          </p:nvPr>
        </p:nvSpPr>
        <p:spPr/>
        <p:txBody>
          <a:bodyPr/>
          <a:lstStyle/>
          <a:p>
            <a:pPr eaLnBrk="1" hangingPunct="1"/>
            <a:r>
              <a:rPr lang="en-IE" altLang="en-US"/>
              <a:t>Integrated Circuits</a:t>
            </a:r>
            <a:endParaRPr lang="en-US" altLang="en-US"/>
          </a:p>
        </p:txBody>
      </p:sp>
      <p:sp>
        <p:nvSpPr>
          <p:cNvPr id="4100" name="Rectangle 3">
            <a:extLst>
              <a:ext uri="{FF2B5EF4-FFF2-40B4-BE49-F238E27FC236}">
                <a16:creationId xmlns:a16="http://schemas.microsoft.com/office/drawing/2014/main" id="{4542EF11-EA32-4A88-9833-5239A32A1DE5}"/>
              </a:ext>
            </a:extLst>
          </p:cNvPr>
          <p:cNvSpPr>
            <a:spLocks noGrp="1" noChangeArrowheads="1"/>
          </p:cNvSpPr>
          <p:nvPr>
            <p:ph type="body" idx="1"/>
          </p:nvPr>
        </p:nvSpPr>
        <p:spPr>
          <a:xfrm>
            <a:off x="539750" y="1127125"/>
            <a:ext cx="8424863" cy="5038725"/>
          </a:xfrm>
        </p:spPr>
        <p:txBody>
          <a:bodyPr/>
          <a:lstStyle/>
          <a:p>
            <a:pPr eaLnBrk="1" hangingPunct="1"/>
            <a:r>
              <a:rPr lang="en-IE" altLang="en-US" sz="2600" dirty="0"/>
              <a:t>Complex circuits including thousands of diodes, transistors, resistors and capacitors in a chip of semiconductor</a:t>
            </a:r>
          </a:p>
          <a:p>
            <a:pPr eaLnBrk="1" hangingPunct="1"/>
            <a:r>
              <a:rPr lang="en-IE" altLang="en-US" sz="2600" dirty="0"/>
              <a:t>Allows </a:t>
            </a:r>
            <a:r>
              <a:rPr lang="en-IE" altLang="en-US" sz="2600" b="1" dirty="0"/>
              <a:t>miniaturisation</a:t>
            </a:r>
            <a:r>
              <a:rPr lang="en-IE" altLang="en-US" sz="2600" dirty="0"/>
              <a:t> – important where weight and space are critical</a:t>
            </a:r>
          </a:p>
          <a:p>
            <a:pPr eaLnBrk="1" hangingPunct="1"/>
            <a:r>
              <a:rPr lang="en-IE" altLang="en-US" sz="2600" dirty="0"/>
              <a:t>Miniaturisation also reduces time delay of signals, improved </a:t>
            </a:r>
            <a:r>
              <a:rPr lang="en-IE" altLang="en-US" sz="2600" b="1" dirty="0"/>
              <a:t>response times</a:t>
            </a:r>
            <a:r>
              <a:rPr lang="en-IE" altLang="en-US" sz="2600" dirty="0"/>
              <a:t> and high frequency applications.</a:t>
            </a:r>
          </a:p>
          <a:p>
            <a:pPr eaLnBrk="1" hangingPunct="1"/>
            <a:r>
              <a:rPr lang="en-IE" altLang="en-US" sz="2600" dirty="0"/>
              <a:t>Simultaneous fabrication of devices, </a:t>
            </a:r>
            <a:r>
              <a:rPr lang="en-IE" altLang="en-US" sz="2600" b="1" dirty="0"/>
              <a:t>reduced cost</a:t>
            </a:r>
          </a:p>
          <a:p>
            <a:pPr eaLnBrk="1" hangingPunct="1"/>
            <a:r>
              <a:rPr lang="en-IE" altLang="en-US" sz="2600" b="1" dirty="0"/>
              <a:t>Interconnects</a:t>
            </a:r>
            <a:r>
              <a:rPr lang="en-IE" altLang="en-US" sz="2600" dirty="0"/>
              <a:t> are made on a single rigid substrate, minimize failures due to soldered connections.</a:t>
            </a:r>
          </a:p>
          <a:p>
            <a:pPr eaLnBrk="1" hangingPunct="1">
              <a:buFont typeface="Wingdings" panose="05000000000000000000" pitchFamily="2" charset="2"/>
              <a:buNone/>
            </a:pPr>
            <a:endParaRPr lang="en-US" altLang="en-US" sz="2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B03B218A-3FEF-41EC-A787-16F4C15E967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007DA9-1297-4411-AB6B-DDE59D395DE9}" type="slidenum">
              <a:rPr lang="en-US" altLang="en-US"/>
              <a:pPr/>
              <a:t>20</a:t>
            </a:fld>
            <a:endParaRPr lang="en-US" altLang="en-US"/>
          </a:p>
        </p:txBody>
      </p:sp>
      <p:sp>
        <p:nvSpPr>
          <p:cNvPr id="10243" name="Rectangle 2">
            <a:extLst>
              <a:ext uri="{FF2B5EF4-FFF2-40B4-BE49-F238E27FC236}">
                <a16:creationId xmlns:a16="http://schemas.microsoft.com/office/drawing/2014/main" id="{9695F2AF-9BE6-4C29-AFF1-FB2FB49155B1}"/>
              </a:ext>
            </a:extLst>
          </p:cNvPr>
          <p:cNvSpPr>
            <a:spLocks noGrp="1" noChangeArrowheads="1"/>
          </p:cNvSpPr>
          <p:nvPr>
            <p:ph type="title"/>
          </p:nvPr>
        </p:nvSpPr>
        <p:spPr/>
        <p:txBody>
          <a:bodyPr/>
          <a:lstStyle/>
          <a:p>
            <a:pPr eaLnBrk="1" hangingPunct="1"/>
            <a:r>
              <a:rPr lang="en-US" altLang="en-US"/>
              <a:t>Fabrication Technology</a:t>
            </a:r>
            <a:endParaRPr lang="en-GB" altLang="en-US"/>
          </a:p>
        </p:txBody>
      </p:sp>
      <p:sp>
        <p:nvSpPr>
          <p:cNvPr id="10244" name="Rectangle 3">
            <a:extLst>
              <a:ext uri="{FF2B5EF4-FFF2-40B4-BE49-F238E27FC236}">
                <a16:creationId xmlns:a16="http://schemas.microsoft.com/office/drawing/2014/main" id="{D7C672FD-B4B1-4DC7-AF2C-2F0C7B79297A}"/>
              </a:ext>
            </a:extLst>
          </p:cNvPr>
          <p:cNvSpPr>
            <a:spLocks noGrp="1" noChangeArrowheads="1"/>
          </p:cNvSpPr>
          <p:nvPr>
            <p:ph type="body" idx="1"/>
          </p:nvPr>
        </p:nvSpPr>
        <p:spPr>
          <a:xfrm>
            <a:off x="0" y="836613"/>
            <a:ext cx="9144000" cy="720179"/>
          </a:xfrm>
        </p:spPr>
        <p:txBody>
          <a:bodyPr/>
          <a:lstStyle/>
          <a:p>
            <a:pPr marL="609600" indent="-609600" eaLnBrk="1" hangingPunct="1">
              <a:lnSpc>
                <a:spcPct val="90000"/>
              </a:lnSpc>
              <a:buFont typeface="Wingdings" panose="05000000000000000000" pitchFamily="2" charset="2"/>
              <a:buNone/>
            </a:pPr>
            <a:endParaRPr lang="en-US" altLang="en-US" b="1" dirty="0"/>
          </a:p>
          <a:p>
            <a:pPr marL="609600" indent="-609600" eaLnBrk="1" hangingPunct="1">
              <a:lnSpc>
                <a:spcPct val="90000"/>
              </a:lnSpc>
              <a:buFont typeface="Wingdings" panose="05000000000000000000" pitchFamily="2" charset="2"/>
              <a:buNone/>
            </a:pPr>
            <a:r>
              <a:rPr lang="en-US" altLang="en-US" sz="3200" dirty="0"/>
              <a:t>The seven main steps to make an integrated circuit (IC):</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Planarize</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Photolithography</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Doping</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Annealing</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Grow SiO</a:t>
            </a:r>
            <a:r>
              <a:rPr lang="en-US" altLang="en-US" sz="2000" baseline="-25000" dirty="0">
                <a:highlight>
                  <a:srgbClr val="FFFF00"/>
                </a:highlight>
              </a:rPr>
              <a:t>2</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Deposit metal</a:t>
            </a:r>
          </a:p>
          <a:p>
            <a:pPr marL="990600" lvl="1" indent="-533400" eaLnBrk="1" hangingPunct="1">
              <a:lnSpc>
                <a:spcPct val="90000"/>
              </a:lnSpc>
              <a:buFont typeface="Symbol" panose="05050102010706020507" pitchFamily="18" charset="2"/>
              <a:buAutoNum type="arabicPeriod"/>
            </a:pPr>
            <a:r>
              <a:rPr lang="en-US" altLang="en-US" sz="2000" dirty="0">
                <a:highlight>
                  <a:srgbClr val="FFFF00"/>
                </a:highlight>
              </a:rPr>
              <a:t>Bond</a:t>
            </a:r>
          </a:p>
          <a:p>
            <a:pPr marL="609600" indent="-609600" eaLnBrk="1" hangingPunct="1">
              <a:lnSpc>
                <a:spcPct val="90000"/>
              </a:lnSpc>
              <a:buFont typeface="Symbol" panose="05050102010706020507" pitchFamily="18" charset="2"/>
              <a:buChar char="·"/>
            </a:pPr>
            <a:r>
              <a:rPr lang="en-US" altLang="en-US" sz="2000" dirty="0"/>
              <a:t>Each step or series of steps may be repeated many times in different combinations to produce the complicated structures found in modern microprocessors.</a:t>
            </a:r>
          </a:p>
          <a:p>
            <a:pPr marL="609600" indent="-609600" eaLnBrk="1" hangingPunct="1">
              <a:lnSpc>
                <a:spcPct val="90000"/>
              </a:lnSpc>
              <a:buFont typeface="Symbol" panose="05050102010706020507" pitchFamily="18" charset="2"/>
              <a:buChar char="·"/>
            </a:pPr>
            <a:r>
              <a:rPr lang="en-US" altLang="en-US" sz="2000" dirty="0"/>
              <a:t>The following slides describe each step.</a:t>
            </a:r>
          </a:p>
          <a:p>
            <a:pPr marL="609600" indent="-609600" eaLnBrk="1" hangingPunct="1">
              <a:lnSpc>
                <a:spcPct val="90000"/>
              </a:lnSpc>
              <a:buFont typeface="Symbol" panose="05050102010706020507" pitchFamily="18" charset="2"/>
              <a:buChar char="·"/>
            </a:pPr>
            <a:r>
              <a:rPr lang="en-US" altLang="en-US" sz="2000" b="1" dirty="0"/>
              <a:t>Please note that these slides are to give you an overview of the process. The actual process are secret to the various </a:t>
            </a:r>
            <a:r>
              <a:rPr lang="en-US" altLang="en-US" sz="2100" b="1" dirty="0"/>
              <a:t>manufacturers</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6158-3CA4-4D49-9E3E-2F31C32803B5}"/>
              </a:ext>
            </a:extLst>
          </p:cNvPr>
          <p:cNvSpPr>
            <a:spLocks noGrp="1"/>
          </p:cNvSpPr>
          <p:nvPr>
            <p:ph type="title"/>
          </p:nvPr>
        </p:nvSpPr>
        <p:spPr>
          <a:xfrm>
            <a:off x="1511787" y="25202"/>
            <a:ext cx="7010400" cy="1006475"/>
          </a:xfrm>
        </p:spPr>
        <p:txBody>
          <a:bodyPr/>
          <a:lstStyle/>
          <a:p>
            <a:r>
              <a:rPr lang="en-US" altLang="en-US" sz="4400" b="1" dirty="0"/>
              <a:t>1. Planarization</a:t>
            </a:r>
            <a:endParaRPr lang="en-GB" dirty="0"/>
          </a:p>
        </p:txBody>
      </p:sp>
      <p:sp>
        <p:nvSpPr>
          <p:cNvPr id="3" name="Content Placeholder 2">
            <a:extLst>
              <a:ext uri="{FF2B5EF4-FFF2-40B4-BE49-F238E27FC236}">
                <a16:creationId xmlns:a16="http://schemas.microsoft.com/office/drawing/2014/main" id="{3D0BFF4C-AE50-47FB-A951-BDC0FDB5A7CE}"/>
              </a:ext>
            </a:extLst>
          </p:cNvPr>
          <p:cNvSpPr>
            <a:spLocks noGrp="1"/>
          </p:cNvSpPr>
          <p:nvPr>
            <p:ph idx="1"/>
          </p:nvPr>
        </p:nvSpPr>
        <p:spPr>
          <a:xfrm>
            <a:off x="527537" y="836712"/>
            <a:ext cx="7994650" cy="4606925"/>
          </a:xfrm>
        </p:spPr>
        <p:txBody>
          <a:bodyPr/>
          <a:lstStyle/>
          <a:p>
            <a:pPr eaLnBrk="1" hangingPunct="1">
              <a:buNone/>
            </a:pPr>
            <a:r>
              <a:rPr lang="en-US" altLang="en-US" sz="2400" dirty="0"/>
              <a:t>Before a mask can be applied, the surface needs to be </a:t>
            </a:r>
            <a:r>
              <a:rPr lang="en-US" altLang="en-US" sz="2400" b="1" dirty="0">
                <a:solidFill>
                  <a:srgbClr val="FF0000"/>
                </a:solidFill>
              </a:rPr>
              <a:t>exceptionally </a:t>
            </a:r>
            <a:r>
              <a:rPr lang="en-US" altLang="en-US" sz="2400" b="1" i="1" dirty="0">
                <a:solidFill>
                  <a:srgbClr val="FF0000"/>
                </a:solidFill>
              </a:rPr>
              <a:t>smooth</a:t>
            </a:r>
            <a:r>
              <a:rPr lang="en-US" altLang="en-US" sz="2400" i="1" dirty="0">
                <a:solidFill>
                  <a:srgbClr val="FF0000"/>
                </a:solidFill>
              </a:rPr>
              <a:t> </a:t>
            </a:r>
            <a:r>
              <a:rPr lang="en-US" altLang="en-US" sz="2400" dirty="0"/>
              <a:t>so that ions can be implanted at precise depths.  </a:t>
            </a:r>
            <a:r>
              <a:rPr lang="en-US" altLang="en-US" sz="2400" b="1" dirty="0">
                <a:solidFill>
                  <a:srgbClr val="FF0000"/>
                </a:solidFill>
              </a:rPr>
              <a:t>The process of making the surface smooth is called </a:t>
            </a:r>
            <a:r>
              <a:rPr lang="en-US" altLang="en-US" sz="2400" b="1" i="1" dirty="0">
                <a:solidFill>
                  <a:srgbClr val="FF0000"/>
                </a:solidFill>
              </a:rPr>
              <a:t>planarization</a:t>
            </a:r>
            <a:r>
              <a:rPr lang="en-US" altLang="en-US" sz="2400" b="1" dirty="0">
                <a:solidFill>
                  <a:srgbClr val="FF0000"/>
                </a:solidFill>
              </a:rPr>
              <a:t> </a:t>
            </a:r>
            <a:r>
              <a:rPr lang="en-US" altLang="en-US" sz="2400" dirty="0"/>
              <a:t>(sometimes </a:t>
            </a:r>
            <a:r>
              <a:rPr lang="en-US" altLang="en-US" sz="2400" dirty="0">
                <a:solidFill>
                  <a:srgbClr val="FF0000"/>
                </a:solidFill>
              </a:rPr>
              <a:t>called chemical-mechanical polishing</a:t>
            </a:r>
            <a:r>
              <a:rPr lang="en-US" altLang="en-US" sz="2400" dirty="0"/>
              <a:t>)</a:t>
            </a:r>
            <a:r>
              <a:rPr lang="en-US" altLang="en-US" sz="2400" i="1" dirty="0"/>
              <a:t>, </a:t>
            </a:r>
            <a:r>
              <a:rPr lang="en-US" altLang="en-US" sz="2400" dirty="0"/>
              <a:t>and it normally involves a combination of chemical etching and mechanical grinding</a:t>
            </a:r>
            <a:r>
              <a:rPr lang="zh-CN" altLang="en-US" sz="2400" dirty="0"/>
              <a:t>（研磨）</a:t>
            </a:r>
            <a:r>
              <a:rPr lang="en-US" altLang="en-US" sz="2400" dirty="0"/>
              <a:t>.</a:t>
            </a:r>
          </a:p>
          <a:p>
            <a:pPr eaLnBrk="1" hangingPunct="1">
              <a:buNone/>
            </a:pPr>
            <a:endParaRPr lang="en-US" altLang="en-US" sz="2400" dirty="0"/>
          </a:p>
          <a:p>
            <a:pPr eaLnBrk="1" hangingPunct="1">
              <a:buNone/>
            </a:pPr>
            <a:r>
              <a:rPr lang="en-US" altLang="en-US" sz="2400" dirty="0"/>
              <a:t>	We are grinding something so smooth that the greatest bump should be no more than the minimum device geometry.</a:t>
            </a:r>
          </a:p>
          <a:p>
            <a:pPr eaLnBrk="1" hangingPunct="1">
              <a:buNone/>
            </a:pPr>
            <a:r>
              <a:rPr lang="en-US" altLang="en-US" sz="2400" dirty="0"/>
              <a:t>	So for a 0.1</a:t>
            </a:r>
            <a:r>
              <a:rPr lang="en-US" altLang="en-US" sz="2400" dirty="0">
                <a:latin typeface="Symbol" panose="05050102010706020507" pitchFamily="18" charset="2"/>
              </a:rPr>
              <a:t>m</a:t>
            </a:r>
            <a:r>
              <a:rPr lang="en-US" altLang="en-US" sz="2400" dirty="0"/>
              <a:t>m process, the bumps are to be smaller than 0.1</a:t>
            </a:r>
            <a:r>
              <a:rPr lang="en-US" altLang="en-US" sz="2400" dirty="0">
                <a:latin typeface="Symbol" panose="05050102010706020507" pitchFamily="18" charset="2"/>
              </a:rPr>
              <a:t>m</a:t>
            </a:r>
            <a:r>
              <a:rPr lang="en-US" altLang="en-US" sz="2400" dirty="0"/>
              <a:t>m.  This is </a:t>
            </a:r>
            <a:r>
              <a:rPr lang="en-US" altLang="en-US" sz="2400" i="1" dirty="0"/>
              <a:t>tiny</a:t>
            </a:r>
            <a:r>
              <a:rPr lang="en-US" altLang="en-US" sz="2400" dirty="0"/>
              <a:t> compared to the size of the wafer: at this ratio, if the bumps were 1m high, then the wafer would be the size of the earth!</a:t>
            </a:r>
          </a:p>
          <a:p>
            <a:endParaRPr lang="en-GB" sz="3600" dirty="0"/>
          </a:p>
        </p:txBody>
      </p:sp>
      <p:sp>
        <p:nvSpPr>
          <p:cNvPr id="4" name="Slide Number Placeholder 3">
            <a:extLst>
              <a:ext uri="{FF2B5EF4-FFF2-40B4-BE49-F238E27FC236}">
                <a16:creationId xmlns:a16="http://schemas.microsoft.com/office/drawing/2014/main" id="{E1C08B7E-9D85-4153-94C4-03472C2896B0}"/>
              </a:ext>
            </a:extLst>
          </p:cNvPr>
          <p:cNvSpPr>
            <a:spLocks noGrp="1"/>
          </p:cNvSpPr>
          <p:nvPr>
            <p:ph type="sldNum" sz="quarter" idx="12"/>
          </p:nvPr>
        </p:nvSpPr>
        <p:spPr/>
        <p:txBody>
          <a:bodyPr/>
          <a:lstStyle/>
          <a:p>
            <a:fld id="{34237E12-9377-4AD8-B7C2-683278B4DCC0}" type="slidenum">
              <a:rPr lang="en-US" altLang="en-US" smtClean="0"/>
              <a:pPr/>
              <a:t>21</a:t>
            </a:fld>
            <a:endParaRPr lang="en-US" altLang="en-US"/>
          </a:p>
        </p:txBody>
      </p:sp>
    </p:spTree>
    <p:extLst>
      <p:ext uri="{BB962C8B-B14F-4D97-AF65-F5344CB8AC3E}">
        <p14:creationId xmlns:p14="http://schemas.microsoft.com/office/powerpoint/2010/main" val="81072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AFE99C52-1A03-46BA-9D6F-17EB6075807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C18B80-A540-4246-A4EC-B7C2CCA73587}" type="slidenum">
              <a:rPr lang="en-US" altLang="en-US"/>
              <a:pPr/>
              <a:t>22</a:t>
            </a:fld>
            <a:endParaRPr lang="en-US" altLang="en-US"/>
          </a:p>
        </p:txBody>
      </p:sp>
      <p:sp>
        <p:nvSpPr>
          <p:cNvPr id="12291" name="Rectangle 2">
            <a:extLst>
              <a:ext uri="{FF2B5EF4-FFF2-40B4-BE49-F238E27FC236}">
                <a16:creationId xmlns:a16="http://schemas.microsoft.com/office/drawing/2014/main" id="{C0F6B75B-B7B7-4F52-8B10-EC7CD9E5516E}"/>
              </a:ext>
            </a:extLst>
          </p:cNvPr>
          <p:cNvSpPr>
            <a:spLocks noGrp="1" noChangeArrowheads="1"/>
          </p:cNvSpPr>
          <p:nvPr>
            <p:ph type="title"/>
          </p:nvPr>
        </p:nvSpPr>
        <p:spPr>
          <a:xfrm>
            <a:off x="1763688" y="188640"/>
            <a:ext cx="7010400" cy="1006475"/>
          </a:xfrm>
        </p:spPr>
        <p:txBody>
          <a:bodyPr/>
          <a:lstStyle/>
          <a:p>
            <a:pPr eaLnBrk="1" hangingPunct="1"/>
            <a:r>
              <a:rPr lang="en-IE" altLang="en-US" dirty="0"/>
              <a:t>Wafer Polishing CMP</a:t>
            </a:r>
            <a:endParaRPr lang="en-US" altLang="en-US" dirty="0"/>
          </a:p>
        </p:txBody>
      </p:sp>
      <p:sp>
        <p:nvSpPr>
          <p:cNvPr id="12292" name="Rectangle 3">
            <a:extLst>
              <a:ext uri="{FF2B5EF4-FFF2-40B4-BE49-F238E27FC236}">
                <a16:creationId xmlns:a16="http://schemas.microsoft.com/office/drawing/2014/main" id="{73E78396-E5D2-4555-913F-3A1952C596AD}"/>
              </a:ext>
            </a:extLst>
          </p:cNvPr>
          <p:cNvSpPr>
            <a:spLocks noGrp="1" noChangeArrowheads="1"/>
          </p:cNvSpPr>
          <p:nvPr>
            <p:ph type="body" idx="1"/>
          </p:nvPr>
        </p:nvSpPr>
        <p:spPr>
          <a:xfrm>
            <a:off x="574675" y="1195115"/>
            <a:ext cx="7994650" cy="4606925"/>
          </a:xfrm>
        </p:spPr>
        <p:txBody>
          <a:bodyPr/>
          <a:lstStyle/>
          <a:p>
            <a:pPr eaLnBrk="1" hangingPunct="1"/>
            <a:r>
              <a:rPr lang="en-IE" altLang="en-US" dirty="0">
                <a:solidFill>
                  <a:schemeClr val="accent4">
                    <a:lumMod val="50000"/>
                  </a:schemeClr>
                </a:solidFill>
              </a:rPr>
              <a:t>A process called </a:t>
            </a:r>
            <a:r>
              <a:rPr lang="en-IE" altLang="en-US" dirty="0">
                <a:solidFill>
                  <a:srgbClr val="FF0000"/>
                </a:solidFill>
              </a:rPr>
              <a:t>chemical mechanical polishing (CMP) </a:t>
            </a:r>
            <a:r>
              <a:rPr lang="en-IE" altLang="en-US" dirty="0">
                <a:solidFill>
                  <a:schemeClr val="accent4">
                    <a:lumMod val="50000"/>
                  </a:schemeClr>
                </a:solidFill>
              </a:rPr>
              <a:t>is performed on the wafers to improve their planarity and </a:t>
            </a:r>
            <a:r>
              <a:rPr lang="en-IE" altLang="en-US" b="1" dirty="0">
                <a:solidFill>
                  <a:schemeClr val="accent4">
                    <a:lumMod val="50000"/>
                  </a:schemeClr>
                </a:solidFill>
              </a:rPr>
              <a:t>ensure that all the wafers are of the same thickness</a:t>
            </a:r>
            <a:r>
              <a:rPr lang="en-IE" altLang="en-US" dirty="0">
                <a:solidFill>
                  <a:schemeClr val="accent4">
                    <a:lumMod val="50000"/>
                  </a:schemeClr>
                </a:solidFill>
              </a:rPr>
              <a:t>.</a:t>
            </a:r>
          </a:p>
          <a:p>
            <a:pPr eaLnBrk="1" hangingPunct="1"/>
            <a:r>
              <a:rPr lang="en-IE" altLang="en-US" dirty="0">
                <a:solidFill>
                  <a:schemeClr val="accent4">
                    <a:lumMod val="50000"/>
                  </a:schemeClr>
                </a:solidFill>
              </a:rPr>
              <a:t>Here the wafer is held in a rotating holder and pressed onto a rotating polishing pad. Slurry</a:t>
            </a:r>
            <a:r>
              <a:rPr lang="zh-CN" altLang="en-US" dirty="0">
                <a:solidFill>
                  <a:schemeClr val="accent4">
                    <a:lumMod val="50000"/>
                  </a:schemeClr>
                </a:solidFill>
              </a:rPr>
              <a:t>（悬浮液）</a:t>
            </a:r>
            <a:r>
              <a:rPr lang="en-IE" altLang="en-US" dirty="0">
                <a:solidFill>
                  <a:schemeClr val="accent4">
                    <a:lumMod val="50000"/>
                  </a:schemeClr>
                </a:solidFill>
              </a:rPr>
              <a:t> and water are added to create an abrasive </a:t>
            </a:r>
            <a:r>
              <a:rPr lang="zh-CN" altLang="en-US" dirty="0">
                <a:solidFill>
                  <a:schemeClr val="accent4">
                    <a:lumMod val="50000"/>
                  </a:schemeClr>
                </a:solidFill>
              </a:rPr>
              <a:t>（有研磨作用的）</a:t>
            </a:r>
            <a:r>
              <a:rPr lang="en-IE" altLang="en-US" dirty="0">
                <a:solidFill>
                  <a:schemeClr val="accent4">
                    <a:lumMod val="50000"/>
                  </a:schemeClr>
                </a:solidFill>
              </a:rPr>
              <a:t> medium which slowly and evenly </a:t>
            </a:r>
            <a:r>
              <a:rPr lang="zh-CN" altLang="en-US" dirty="0">
                <a:solidFill>
                  <a:schemeClr val="accent4">
                    <a:lumMod val="50000"/>
                  </a:schemeClr>
                </a:solidFill>
              </a:rPr>
              <a:t>（均匀的）</a:t>
            </a:r>
            <a:r>
              <a:rPr lang="en-IE" altLang="en-US" dirty="0">
                <a:solidFill>
                  <a:schemeClr val="accent4">
                    <a:lumMod val="50000"/>
                  </a:schemeClr>
                </a:solidFill>
              </a:rPr>
              <a:t>grinds and smoothens down the surface of the wafer.</a:t>
            </a:r>
          </a:p>
          <a:p>
            <a:pPr marL="0" indent="0" eaLnBrk="1" hangingPunct="1">
              <a:buNone/>
            </a:pPr>
            <a:endParaRPr lang="en-IE" altLang="en-US" dirty="0">
              <a:solidFill>
                <a:srgbClr val="3333CC"/>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869E-965E-4CFA-A8DA-7B5A694F8251}"/>
              </a:ext>
            </a:extLst>
          </p:cNvPr>
          <p:cNvSpPr>
            <a:spLocks noGrp="1"/>
          </p:cNvSpPr>
          <p:nvPr>
            <p:ph type="title"/>
          </p:nvPr>
        </p:nvSpPr>
        <p:spPr/>
        <p:txBody>
          <a:bodyPr/>
          <a:lstStyle/>
          <a:p>
            <a:r>
              <a:rPr lang="en-IE" altLang="en-US" dirty="0"/>
              <a:t>Wafer Polishing CMP</a:t>
            </a:r>
            <a:endParaRPr lang="en-GB" dirty="0"/>
          </a:p>
        </p:txBody>
      </p:sp>
      <p:sp>
        <p:nvSpPr>
          <p:cNvPr id="3" name="Content Placeholder 2">
            <a:extLst>
              <a:ext uri="{FF2B5EF4-FFF2-40B4-BE49-F238E27FC236}">
                <a16:creationId xmlns:a16="http://schemas.microsoft.com/office/drawing/2014/main" id="{201F6E3B-6043-4EB5-BF85-27B71186AD96}"/>
              </a:ext>
            </a:extLst>
          </p:cNvPr>
          <p:cNvSpPr>
            <a:spLocks noGrp="1"/>
          </p:cNvSpPr>
          <p:nvPr>
            <p:ph idx="1"/>
          </p:nvPr>
        </p:nvSpPr>
        <p:spPr/>
        <p:txBody>
          <a:bodyPr/>
          <a:lstStyle/>
          <a:p>
            <a:pPr eaLnBrk="1" hangingPunct="1"/>
            <a:r>
              <a:rPr lang="en-IE" altLang="en-US" dirty="0">
                <a:solidFill>
                  <a:schemeClr val="accent4">
                    <a:lumMod val="50000"/>
                  </a:schemeClr>
                </a:solidFill>
              </a:rPr>
              <a:t>The slurry used is typically silica particles in a sodium hydroxide solution (NaOH). </a:t>
            </a:r>
          </a:p>
          <a:p>
            <a:pPr eaLnBrk="1" hangingPunct="1"/>
            <a:r>
              <a:rPr lang="en-IE" altLang="en-US" dirty="0">
                <a:solidFill>
                  <a:schemeClr val="accent4">
                    <a:lumMod val="50000"/>
                  </a:schemeClr>
                </a:solidFill>
              </a:rPr>
              <a:t>The particles have diameters of less than 100</a:t>
            </a:r>
            <a:r>
              <a:rPr lang="en-US" altLang="en-US" dirty="0">
                <a:solidFill>
                  <a:schemeClr val="accent4">
                    <a:lumMod val="50000"/>
                  </a:schemeClr>
                </a:solidFill>
              </a:rPr>
              <a:t>Å so that scratches and gouges are not an issue.</a:t>
            </a:r>
          </a:p>
          <a:p>
            <a:pPr eaLnBrk="1" hangingPunct="1"/>
            <a:endParaRPr lang="en-IE" altLang="en-US" dirty="0">
              <a:solidFill>
                <a:schemeClr val="accent4">
                  <a:lumMod val="50000"/>
                </a:schemeClr>
              </a:solidFill>
            </a:endParaRPr>
          </a:p>
          <a:p>
            <a:pPr eaLnBrk="1" hangingPunct="1"/>
            <a:r>
              <a:rPr lang="en-IE" altLang="en-US" dirty="0">
                <a:solidFill>
                  <a:schemeClr val="accent4">
                    <a:lumMod val="50000"/>
                  </a:schemeClr>
                </a:solidFill>
              </a:rPr>
              <a:t>After polishing the wafers are cleaned using a mixture of HCL </a:t>
            </a:r>
            <a:r>
              <a:rPr lang="zh-CN" altLang="en-US" dirty="0">
                <a:solidFill>
                  <a:schemeClr val="accent4">
                    <a:lumMod val="50000"/>
                  </a:schemeClr>
                </a:solidFill>
              </a:rPr>
              <a:t>（</a:t>
            </a:r>
            <a:r>
              <a:rPr lang="en-US" altLang="zh-CN" dirty="0">
                <a:solidFill>
                  <a:schemeClr val="accent4">
                    <a:lumMod val="50000"/>
                  </a:schemeClr>
                </a:solidFill>
              </a:rPr>
              <a:t>hydrochloric acid</a:t>
            </a:r>
            <a:r>
              <a:rPr lang="zh-CN" altLang="en-US" dirty="0">
                <a:solidFill>
                  <a:schemeClr val="accent4">
                    <a:lumMod val="50000"/>
                  </a:schemeClr>
                </a:solidFill>
              </a:rPr>
              <a:t>）</a:t>
            </a:r>
            <a:r>
              <a:rPr lang="en-IE" altLang="en-US" dirty="0">
                <a:solidFill>
                  <a:schemeClr val="accent4">
                    <a:lumMod val="50000"/>
                  </a:schemeClr>
                </a:solidFill>
              </a:rPr>
              <a:t>, H</a:t>
            </a:r>
            <a:r>
              <a:rPr lang="en-IE" altLang="en-US" baseline="-25000" dirty="0">
                <a:solidFill>
                  <a:schemeClr val="accent4">
                    <a:lumMod val="50000"/>
                  </a:schemeClr>
                </a:solidFill>
              </a:rPr>
              <a:t>2</a:t>
            </a:r>
            <a:r>
              <a:rPr lang="en-IE" altLang="en-US" dirty="0">
                <a:solidFill>
                  <a:schemeClr val="accent4">
                    <a:lumMod val="50000"/>
                  </a:schemeClr>
                </a:solidFill>
              </a:rPr>
              <a:t>O</a:t>
            </a:r>
            <a:r>
              <a:rPr lang="en-IE" altLang="en-US" baseline="-25000" dirty="0">
                <a:solidFill>
                  <a:schemeClr val="accent4">
                    <a:lumMod val="50000"/>
                  </a:schemeClr>
                </a:solidFill>
              </a:rPr>
              <a:t>2</a:t>
            </a:r>
            <a:r>
              <a:rPr lang="en-IE" altLang="en-US" dirty="0">
                <a:solidFill>
                  <a:schemeClr val="accent4">
                    <a:lumMod val="50000"/>
                  </a:schemeClr>
                </a:solidFill>
              </a:rPr>
              <a:t> </a:t>
            </a:r>
            <a:r>
              <a:rPr lang="zh-CN" altLang="en-US" dirty="0">
                <a:solidFill>
                  <a:schemeClr val="accent4">
                    <a:lumMod val="50000"/>
                  </a:schemeClr>
                </a:solidFill>
              </a:rPr>
              <a:t>（</a:t>
            </a:r>
            <a:r>
              <a:rPr lang="en-US" altLang="zh-CN" dirty="0">
                <a:solidFill>
                  <a:schemeClr val="accent4">
                    <a:lumMod val="50000"/>
                  </a:schemeClr>
                </a:solidFill>
              </a:rPr>
              <a:t>hydrogen peroxide</a:t>
            </a:r>
            <a:r>
              <a:rPr lang="zh-CN" altLang="en-US" dirty="0">
                <a:solidFill>
                  <a:schemeClr val="accent4">
                    <a:lumMod val="50000"/>
                  </a:schemeClr>
                </a:solidFill>
              </a:rPr>
              <a:t>）</a:t>
            </a:r>
            <a:r>
              <a:rPr lang="en-IE" altLang="en-US" dirty="0">
                <a:solidFill>
                  <a:schemeClr val="accent4">
                    <a:lumMod val="50000"/>
                  </a:schemeClr>
                </a:solidFill>
              </a:rPr>
              <a:t>and H</a:t>
            </a:r>
            <a:r>
              <a:rPr lang="en-IE" altLang="en-US" baseline="-25000" dirty="0">
                <a:solidFill>
                  <a:schemeClr val="accent4">
                    <a:lumMod val="50000"/>
                  </a:schemeClr>
                </a:solidFill>
              </a:rPr>
              <a:t>2</a:t>
            </a:r>
            <a:r>
              <a:rPr lang="en-IE" altLang="en-US" dirty="0">
                <a:solidFill>
                  <a:schemeClr val="accent4">
                    <a:lumMod val="50000"/>
                  </a:schemeClr>
                </a:solidFill>
              </a:rPr>
              <a:t>SO</a:t>
            </a:r>
            <a:r>
              <a:rPr lang="en-IE" altLang="en-US" baseline="-25000" dirty="0">
                <a:solidFill>
                  <a:schemeClr val="accent4">
                    <a:lumMod val="50000"/>
                  </a:schemeClr>
                </a:solidFill>
              </a:rPr>
              <a:t>4</a:t>
            </a:r>
            <a:r>
              <a:rPr lang="en-IE" altLang="en-US" dirty="0">
                <a:solidFill>
                  <a:schemeClr val="accent4">
                    <a:lumMod val="50000"/>
                  </a:schemeClr>
                </a:solidFill>
              </a:rPr>
              <a:t> </a:t>
            </a:r>
            <a:r>
              <a:rPr lang="zh-CN" altLang="en-US" dirty="0">
                <a:solidFill>
                  <a:schemeClr val="accent4">
                    <a:lumMod val="50000"/>
                  </a:schemeClr>
                </a:solidFill>
              </a:rPr>
              <a:t>（</a:t>
            </a:r>
            <a:r>
              <a:rPr lang="en-US" altLang="zh-CN" dirty="0">
                <a:solidFill>
                  <a:schemeClr val="accent4">
                    <a:lumMod val="50000"/>
                  </a:schemeClr>
                </a:solidFill>
              </a:rPr>
              <a:t>sulfuric acid</a:t>
            </a:r>
            <a:r>
              <a:rPr lang="zh-CN" altLang="en-US" dirty="0">
                <a:solidFill>
                  <a:schemeClr val="accent4">
                    <a:lumMod val="50000"/>
                  </a:schemeClr>
                </a:solidFill>
              </a:rPr>
              <a:t>）</a:t>
            </a:r>
            <a:r>
              <a:rPr lang="en-IE" altLang="en-US" dirty="0">
                <a:solidFill>
                  <a:schemeClr val="accent4">
                    <a:lumMod val="50000"/>
                  </a:schemeClr>
                </a:solidFill>
              </a:rPr>
              <a:t>to ensure the surface is contaminant free.</a:t>
            </a:r>
            <a:endParaRPr lang="en-US" altLang="en-US" dirty="0">
              <a:solidFill>
                <a:schemeClr val="accent4">
                  <a:lumMod val="50000"/>
                </a:schemeClr>
              </a:solidFill>
            </a:endParaRPr>
          </a:p>
          <a:p>
            <a:endParaRPr lang="en-GB" dirty="0"/>
          </a:p>
        </p:txBody>
      </p:sp>
      <p:sp>
        <p:nvSpPr>
          <p:cNvPr id="4" name="Slide Number Placeholder 3">
            <a:extLst>
              <a:ext uri="{FF2B5EF4-FFF2-40B4-BE49-F238E27FC236}">
                <a16:creationId xmlns:a16="http://schemas.microsoft.com/office/drawing/2014/main" id="{F164B8D8-039A-4AAD-8BCB-E200A8CE9D88}"/>
              </a:ext>
            </a:extLst>
          </p:cNvPr>
          <p:cNvSpPr>
            <a:spLocks noGrp="1"/>
          </p:cNvSpPr>
          <p:nvPr>
            <p:ph type="sldNum" sz="quarter" idx="12"/>
          </p:nvPr>
        </p:nvSpPr>
        <p:spPr/>
        <p:txBody>
          <a:bodyPr/>
          <a:lstStyle/>
          <a:p>
            <a:fld id="{34237E12-9377-4AD8-B7C2-683278B4DCC0}" type="slidenum">
              <a:rPr lang="en-US" altLang="en-US" smtClean="0"/>
              <a:pPr/>
              <a:t>23</a:t>
            </a:fld>
            <a:endParaRPr lang="en-US" altLang="en-US"/>
          </a:p>
        </p:txBody>
      </p:sp>
    </p:spTree>
    <p:extLst>
      <p:ext uri="{BB962C8B-B14F-4D97-AF65-F5344CB8AC3E}">
        <p14:creationId xmlns:p14="http://schemas.microsoft.com/office/powerpoint/2010/main" val="237122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BA7D-447E-4FC9-80C1-8AF3318E6E3E}"/>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41A70C15-8AF3-4568-8F15-3526A2265913}"/>
              </a:ext>
            </a:extLst>
          </p:cNvPr>
          <p:cNvSpPr>
            <a:spLocks noGrp="1"/>
          </p:cNvSpPr>
          <p:nvPr>
            <p:ph type="sldNum" sz="quarter" idx="12"/>
          </p:nvPr>
        </p:nvSpPr>
        <p:spPr/>
        <p:txBody>
          <a:bodyPr/>
          <a:lstStyle/>
          <a:p>
            <a:fld id="{34237E12-9377-4AD8-B7C2-683278B4DCC0}" type="slidenum">
              <a:rPr lang="en-US" altLang="en-US" smtClean="0"/>
              <a:pPr/>
              <a:t>24</a:t>
            </a:fld>
            <a:endParaRPr lang="en-US" altLang="en-US"/>
          </a:p>
        </p:txBody>
      </p:sp>
      <p:pic>
        <p:nvPicPr>
          <p:cNvPr id="5" name="Picture 5">
            <a:extLst>
              <a:ext uri="{FF2B5EF4-FFF2-40B4-BE49-F238E27FC236}">
                <a16:creationId xmlns:a16="http://schemas.microsoft.com/office/drawing/2014/main" id="{F81A0E71-B0FF-45F0-BE9B-5CD503D5A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71475"/>
            <a:ext cx="8537575" cy="648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278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9F5AFAE1-9F0B-414F-BFCF-00DF9122059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74363A-7E49-40BA-9726-CDC57C1C012B}" type="slidenum">
              <a:rPr lang="en-US" altLang="en-US"/>
              <a:pPr/>
              <a:t>25</a:t>
            </a:fld>
            <a:endParaRPr lang="en-US" altLang="en-US"/>
          </a:p>
        </p:txBody>
      </p:sp>
      <p:sp>
        <p:nvSpPr>
          <p:cNvPr id="13315" name="Rectangle 2">
            <a:extLst>
              <a:ext uri="{FF2B5EF4-FFF2-40B4-BE49-F238E27FC236}">
                <a16:creationId xmlns:a16="http://schemas.microsoft.com/office/drawing/2014/main" id="{CB694643-F333-4EBA-BE14-BD365F58A958}"/>
              </a:ext>
            </a:extLst>
          </p:cNvPr>
          <p:cNvSpPr>
            <a:spLocks noGrp="1" noChangeArrowheads="1"/>
          </p:cNvSpPr>
          <p:nvPr>
            <p:ph type="title"/>
          </p:nvPr>
        </p:nvSpPr>
        <p:spPr/>
        <p:txBody>
          <a:bodyPr/>
          <a:lstStyle/>
          <a:p>
            <a:pPr eaLnBrk="1" hangingPunct="1"/>
            <a:r>
              <a:rPr lang="en-US" altLang="en-US" sz="2500" b="1" dirty="0"/>
              <a:t>2.  Photolithography</a:t>
            </a:r>
            <a:endParaRPr lang="en-GB" altLang="en-US" sz="3400" dirty="0"/>
          </a:p>
        </p:txBody>
      </p:sp>
      <p:sp>
        <p:nvSpPr>
          <p:cNvPr id="13316" name="Rectangle 3">
            <a:extLst>
              <a:ext uri="{FF2B5EF4-FFF2-40B4-BE49-F238E27FC236}">
                <a16:creationId xmlns:a16="http://schemas.microsoft.com/office/drawing/2014/main" id="{8074CC1C-7465-400D-B679-5AA440BCA7B0}"/>
              </a:ext>
            </a:extLst>
          </p:cNvPr>
          <p:cNvSpPr>
            <a:spLocks noChangeArrowheads="1"/>
          </p:cNvSpPr>
          <p:nvPr/>
        </p:nvSpPr>
        <p:spPr bwMode="auto">
          <a:xfrm>
            <a:off x="0" y="1028700"/>
            <a:ext cx="91440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en-US" sz="1900" dirty="0"/>
              <a:t>	The basic principle of </a:t>
            </a:r>
            <a:r>
              <a:rPr lang="en-US" altLang="en-US" sz="1900" i="1" dirty="0"/>
              <a:t>photolithography </a:t>
            </a:r>
            <a:r>
              <a:rPr lang="en-US" altLang="en-US" sz="1900" dirty="0"/>
              <a:t>is that a chemical called a </a:t>
            </a:r>
            <a:r>
              <a:rPr lang="en-US" altLang="en-US" sz="1900" i="1" dirty="0"/>
              <a:t>photoresist</a:t>
            </a:r>
            <a:r>
              <a:rPr lang="en-US" altLang="en-US" sz="1900" dirty="0"/>
              <a:t>  can have its chemical properties changed by </a:t>
            </a:r>
            <a:r>
              <a:rPr lang="en-US" altLang="en-US" sz="1900" dirty="0">
                <a:solidFill>
                  <a:srgbClr val="FF0000"/>
                </a:solidFill>
              </a:rPr>
              <a:t>exposure to light </a:t>
            </a:r>
            <a:r>
              <a:rPr lang="en-US" altLang="en-US" sz="1900" dirty="0"/>
              <a:t>(or more commonly UV, but now tending to even smaller wavelengths).  This change in the photoresist makes it either</a:t>
            </a:r>
          </a:p>
          <a:p>
            <a:pPr lvl="2" eaLnBrk="1" hangingPunct="1"/>
            <a:r>
              <a:rPr lang="en-US" altLang="en-US" sz="2000" dirty="0">
                <a:solidFill>
                  <a:srgbClr val="FF0000"/>
                </a:solidFill>
              </a:rPr>
              <a:t>resistant to removal by an organic solvent</a:t>
            </a:r>
            <a:r>
              <a:rPr lang="en-US" altLang="en-US" sz="2000" dirty="0"/>
              <a:t>. (</a:t>
            </a:r>
            <a:r>
              <a:rPr lang="en-US" altLang="en-US" sz="2000" dirty="0">
                <a:solidFill>
                  <a:srgbClr val="FF0000"/>
                </a:solidFill>
              </a:rPr>
              <a:t>negative photoresist</a:t>
            </a:r>
            <a:r>
              <a:rPr lang="en-US" altLang="en-US" sz="2000" dirty="0"/>
              <a:t>)</a:t>
            </a:r>
          </a:p>
          <a:p>
            <a:pPr lvl="2" eaLnBrk="1" hangingPunct="1"/>
            <a:r>
              <a:rPr lang="en-US" altLang="en-US" sz="2000" dirty="0">
                <a:solidFill>
                  <a:srgbClr val="FF0000"/>
                </a:solidFill>
              </a:rPr>
              <a:t>Susceptible to removal by a solvent</a:t>
            </a:r>
            <a:r>
              <a:rPr lang="en-US" altLang="en-US" sz="2000" dirty="0"/>
              <a:t> (</a:t>
            </a:r>
            <a:r>
              <a:rPr lang="en-US" altLang="en-US" sz="2000" dirty="0">
                <a:solidFill>
                  <a:srgbClr val="FF0000"/>
                </a:solidFill>
              </a:rPr>
              <a:t>positive photoresist</a:t>
            </a:r>
            <a:r>
              <a:rPr lang="en-US" altLang="en-US" sz="2000" dirty="0"/>
              <a:t>)</a:t>
            </a:r>
            <a:endParaRPr lang="en-US" altLang="en-US" sz="700" dirty="0"/>
          </a:p>
          <a:p>
            <a:pPr eaLnBrk="1" hangingPunct="1">
              <a:buFont typeface="Wingdings" panose="05000000000000000000" pitchFamily="2" charset="2"/>
              <a:buNone/>
            </a:pPr>
            <a:r>
              <a:rPr lang="en-US" altLang="en-US" sz="1900" dirty="0"/>
              <a:t>	Which parts of the wafer are exposed to the light is controlled by shining the light through a colored mask, protecting some areas, exposing others.</a:t>
            </a:r>
          </a:p>
        </p:txBody>
      </p:sp>
      <p:pic>
        <p:nvPicPr>
          <p:cNvPr id="13317" name="Picture 6" descr="web_photolithography">
            <a:extLst>
              <a:ext uri="{FF2B5EF4-FFF2-40B4-BE49-F238E27FC236}">
                <a16:creationId xmlns:a16="http://schemas.microsoft.com/office/drawing/2014/main" id="{3EE1AE2E-FC53-4319-AF6C-4387A2778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716338"/>
            <a:ext cx="323691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D1F7921-A769-487B-BCD3-EDD3072BC2C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D23A175-A732-4EC5-8A83-AD8B203E5ACE}" type="slidenum">
              <a:rPr lang="en-US" altLang="en-US"/>
              <a:pPr/>
              <a:t>26</a:t>
            </a:fld>
            <a:endParaRPr lang="en-US" altLang="en-US"/>
          </a:p>
        </p:txBody>
      </p:sp>
      <p:sp>
        <p:nvSpPr>
          <p:cNvPr id="14339" name="Rectangle 2050">
            <a:extLst>
              <a:ext uri="{FF2B5EF4-FFF2-40B4-BE49-F238E27FC236}">
                <a16:creationId xmlns:a16="http://schemas.microsoft.com/office/drawing/2014/main" id="{21D19F7C-3545-4B00-984A-0B06B22C0E4E}"/>
              </a:ext>
            </a:extLst>
          </p:cNvPr>
          <p:cNvSpPr>
            <a:spLocks noGrp="1" noChangeArrowheads="1"/>
          </p:cNvSpPr>
          <p:nvPr>
            <p:ph type="title"/>
          </p:nvPr>
        </p:nvSpPr>
        <p:spPr/>
        <p:txBody>
          <a:bodyPr/>
          <a:lstStyle/>
          <a:p>
            <a:pPr eaLnBrk="1" hangingPunct="1"/>
            <a:r>
              <a:rPr lang="en-US" altLang="en-US" sz="2500" b="1" dirty="0"/>
              <a:t>Photolithography</a:t>
            </a:r>
            <a:endParaRPr lang="en-GB" altLang="en-US" sz="3400" dirty="0"/>
          </a:p>
        </p:txBody>
      </p:sp>
      <p:sp>
        <p:nvSpPr>
          <p:cNvPr id="14340" name="Rectangle 2051">
            <a:extLst>
              <a:ext uri="{FF2B5EF4-FFF2-40B4-BE49-F238E27FC236}">
                <a16:creationId xmlns:a16="http://schemas.microsoft.com/office/drawing/2014/main" id="{3FC275E6-0259-4885-803C-ECCDB6BC800C}"/>
              </a:ext>
            </a:extLst>
          </p:cNvPr>
          <p:cNvSpPr>
            <a:spLocks noChangeArrowheads="1"/>
          </p:cNvSpPr>
          <p:nvPr/>
        </p:nvSpPr>
        <p:spPr bwMode="auto">
          <a:xfrm>
            <a:off x="0" y="892175"/>
            <a:ext cx="91440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990600" indent="-53340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371600" indent="-457200">
              <a:spcBef>
                <a:spcPct val="20000"/>
              </a:spcBef>
              <a:buClr>
                <a:schemeClr val="accent2"/>
              </a:buClr>
              <a:buChar char="•"/>
              <a:defRPr sz="2400">
                <a:solidFill>
                  <a:schemeClr val="tx2"/>
                </a:solidFill>
                <a:latin typeface="Arial" panose="020B0604020202020204" pitchFamily="34" charset="0"/>
              </a:defRPr>
            </a:lvl3pPr>
            <a:lvl4pPr marL="1752600" indent="-381000">
              <a:spcBef>
                <a:spcPct val="20000"/>
              </a:spcBef>
              <a:buClr>
                <a:schemeClr val="tx1"/>
              </a:buClr>
              <a:buChar char="•"/>
              <a:defRPr sz="2000">
                <a:solidFill>
                  <a:schemeClr val="tx2"/>
                </a:solidFill>
                <a:latin typeface="Arial" panose="020B0604020202020204" pitchFamily="34" charset="0"/>
              </a:defRPr>
            </a:lvl4pPr>
            <a:lvl5pPr marL="2209800" indent="-381000">
              <a:spcBef>
                <a:spcPct val="20000"/>
              </a:spcBef>
              <a:buChar char="•"/>
              <a:defRPr sz="2000">
                <a:solidFill>
                  <a:schemeClr val="tx2"/>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2"/>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2"/>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2"/>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r>
              <a:rPr lang="en-US" altLang="en-US" sz="1900" dirty="0"/>
              <a:t>Before applying the photoresist, a layer of </a:t>
            </a:r>
            <a:r>
              <a:rPr lang="en-US" altLang="en-US" sz="1900" dirty="0">
                <a:solidFill>
                  <a:srgbClr val="FF0000"/>
                </a:solidFill>
              </a:rPr>
              <a:t>silicon dioxide (SiO</a:t>
            </a:r>
            <a:r>
              <a:rPr lang="en-US" altLang="en-US" sz="1900" baseline="-25000" dirty="0">
                <a:solidFill>
                  <a:srgbClr val="FF0000"/>
                </a:solidFill>
              </a:rPr>
              <a:t>2</a:t>
            </a:r>
            <a:r>
              <a:rPr lang="en-US" altLang="en-US" sz="1900" dirty="0"/>
              <a:t>)is grown (details later) to act as a barrier and to protect the wafer beneath.  </a:t>
            </a:r>
          </a:p>
          <a:p>
            <a:pPr eaLnBrk="1" hangingPunct="1"/>
            <a:r>
              <a:rPr lang="en-US" altLang="en-US" sz="1900" dirty="0"/>
              <a:t>The photoresist is applied as a liquid onto </a:t>
            </a:r>
            <a:r>
              <a:rPr lang="en-US" altLang="en-US" sz="1900" dirty="0">
                <a:solidFill>
                  <a:srgbClr val="FF0000"/>
                </a:solidFill>
              </a:rPr>
              <a:t>the spinning disk, </a:t>
            </a:r>
            <a:r>
              <a:rPr lang="en-US" altLang="en-US" sz="1900" dirty="0"/>
              <a:t>and the centrifugal force</a:t>
            </a:r>
            <a:r>
              <a:rPr lang="zh-CN" altLang="en-US" sz="1900" dirty="0"/>
              <a:t>（离心力）</a:t>
            </a:r>
            <a:r>
              <a:rPr lang="en-US" altLang="en-US" sz="1900" dirty="0"/>
              <a:t> spreads it out evenly.</a:t>
            </a:r>
          </a:p>
          <a:p>
            <a:pPr eaLnBrk="1" hangingPunct="1"/>
            <a:r>
              <a:rPr lang="en-US" altLang="en-US" sz="1900" dirty="0"/>
              <a:t>After </a:t>
            </a:r>
            <a:r>
              <a:rPr lang="en-US" altLang="en-US" sz="1900" dirty="0">
                <a:solidFill>
                  <a:srgbClr val="FF0000"/>
                </a:solidFill>
              </a:rPr>
              <a:t>exposure to the light, the photoresist is washed</a:t>
            </a:r>
            <a:r>
              <a:rPr lang="en-US" altLang="en-US" sz="1900" dirty="0"/>
              <a:t>.  Assuming negative photoresists, the photoresist exposed to the light remains after being </a:t>
            </a:r>
            <a:r>
              <a:rPr lang="en-US" altLang="en-US" sz="1900" dirty="0">
                <a:solidFill>
                  <a:srgbClr val="FF0000"/>
                </a:solidFill>
              </a:rPr>
              <a:t>washed</a:t>
            </a:r>
            <a:r>
              <a:rPr lang="en-US" altLang="en-US" sz="1900" dirty="0"/>
              <a:t> by the solvent.</a:t>
            </a:r>
          </a:p>
          <a:p>
            <a:pPr eaLnBrk="1" hangingPunct="1"/>
            <a:r>
              <a:rPr lang="en-US" altLang="en-US" sz="1900" dirty="0"/>
              <a:t>The </a:t>
            </a:r>
            <a:r>
              <a:rPr lang="en-US" altLang="en-US" sz="1900" dirty="0">
                <a:solidFill>
                  <a:srgbClr val="FF0000"/>
                </a:solidFill>
              </a:rPr>
              <a:t>wafer is then baked</a:t>
            </a:r>
            <a:r>
              <a:rPr lang="en-US" altLang="en-US" sz="1900" dirty="0"/>
              <a:t>, hardening the photoresist.</a:t>
            </a:r>
          </a:p>
          <a:p>
            <a:pPr eaLnBrk="1" hangingPunct="1"/>
            <a:r>
              <a:rPr lang="en-US" altLang="en-US" sz="1900" dirty="0">
                <a:solidFill>
                  <a:srgbClr val="FF0000"/>
                </a:solidFill>
              </a:rPr>
              <a:t>Acid</a:t>
            </a:r>
            <a:r>
              <a:rPr lang="en-US" altLang="en-US" sz="1900" dirty="0"/>
              <a:t> (normally HF) is applied, as before, using the spinning technique, which </a:t>
            </a:r>
            <a:r>
              <a:rPr lang="en-US" altLang="en-US" sz="1900" dirty="0">
                <a:solidFill>
                  <a:srgbClr val="FF0000"/>
                </a:solidFill>
              </a:rPr>
              <a:t>eats the SiO</a:t>
            </a:r>
            <a:r>
              <a:rPr lang="en-US" altLang="en-US" sz="1900" baseline="-25000" dirty="0">
                <a:solidFill>
                  <a:srgbClr val="FF0000"/>
                </a:solidFill>
              </a:rPr>
              <a:t>2</a:t>
            </a:r>
            <a:r>
              <a:rPr lang="en-US" altLang="en-US" sz="1900" dirty="0">
                <a:solidFill>
                  <a:srgbClr val="FF0000"/>
                </a:solidFill>
              </a:rPr>
              <a:t> </a:t>
            </a:r>
            <a:r>
              <a:rPr lang="en-US" altLang="en-US" sz="1900" dirty="0"/>
              <a:t>to reveal holes in the photoresist leading to the wafer.</a:t>
            </a:r>
          </a:p>
          <a:p>
            <a:pPr eaLnBrk="1" hangingPunct="1"/>
            <a:r>
              <a:rPr lang="en-US" altLang="en-US" sz="1900" dirty="0">
                <a:solidFill>
                  <a:srgbClr val="FF0000"/>
                </a:solidFill>
              </a:rPr>
              <a:t>The photoresist </a:t>
            </a:r>
            <a:r>
              <a:rPr lang="en-US" altLang="en-US" sz="1900" dirty="0"/>
              <a:t>then acts as </a:t>
            </a:r>
            <a:r>
              <a:rPr lang="en-US" altLang="en-US" sz="1900" dirty="0">
                <a:solidFill>
                  <a:srgbClr val="FF0000"/>
                </a:solidFill>
              </a:rPr>
              <a:t>a barrier, a protector</a:t>
            </a:r>
            <a:r>
              <a:rPr lang="en-US" altLang="en-US" sz="1900" dirty="0"/>
              <a:t>, to anything that we try to apply to the silicon.  This allows us to treat the entire wafer as one, knowing that after using the photoresist </a:t>
            </a:r>
            <a:r>
              <a:rPr lang="en-US" altLang="en-US" sz="1900" dirty="0">
                <a:solidFill>
                  <a:srgbClr val="FF0000"/>
                </a:solidFill>
              </a:rPr>
              <a:t>only the exposed areas will be affected</a:t>
            </a:r>
            <a:r>
              <a:rPr lang="en-US" altLang="en-US" sz="1900" dirty="0"/>
              <a:t>.</a:t>
            </a:r>
          </a:p>
          <a:p>
            <a:pPr eaLnBrk="1" hangingPunct="1"/>
            <a:r>
              <a:rPr lang="en-US" altLang="en-US" sz="1900" dirty="0"/>
              <a:t>Every time we make a modification to the silicon structure, add P type doping, add N type, add metal, we perform an additional cycle of</a:t>
            </a:r>
          </a:p>
          <a:p>
            <a:pPr lvl="2" eaLnBrk="1" hangingPunct="1">
              <a:buFontTx/>
              <a:buAutoNum type="arabicPeriod"/>
            </a:pPr>
            <a:r>
              <a:rPr lang="en-US" altLang="en-US" sz="1600" b="1" dirty="0">
                <a:solidFill>
                  <a:srgbClr val="FF0000"/>
                </a:solidFill>
              </a:rPr>
              <a:t>apply photoresist</a:t>
            </a:r>
          </a:p>
          <a:p>
            <a:pPr lvl="2" eaLnBrk="1" hangingPunct="1">
              <a:buFontTx/>
              <a:buAutoNum type="arabicPeriod"/>
            </a:pPr>
            <a:r>
              <a:rPr lang="en-US" altLang="en-US" sz="1600" b="1" dirty="0">
                <a:solidFill>
                  <a:srgbClr val="FF0000"/>
                </a:solidFill>
              </a:rPr>
              <a:t>expose to light source</a:t>
            </a:r>
          </a:p>
          <a:p>
            <a:pPr lvl="2" eaLnBrk="1" hangingPunct="1">
              <a:buFontTx/>
              <a:buAutoNum type="arabicPeriod"/>
            </a:pPr>
            <a:r>
              <a:rPr lang="en-US" altLang="en-US" sz="1600" b="1" dirty="0">
                <a:solidFill>
                  <a:srgbClr val="FF0000"/>
                </a:solidFill>
              </a:rPr>
              <a:t>remove photoresist </a:t>
            </a:r>
          </a:p>
          <a:p>
            <a:pPr lvl="2" eaLnBrk="1" hangingPunct="1">
              <a:buFontTx/>
              <a:buAutoNum type="arabicPeriod"/>
            </a:pPr>
            <a:r>
              <a:rPr lang="en-US" altLang="en-US" sz="1600" b="1" dirty="0">
                <a:solidFill>
                  <a:srgbClr val="FF0000"/>
                </a:solidFill>
              </a:rPr>
              <a:t>bake</a:t>
            </a:r>
          </a:p>
        </p:txBody>
      </p:sp>
      <p:pic>
        <p:nvPicPr>
          <p:cNvPr id="14341" name="Picture 2052" descr="spin-on">
            <a:extLst>
              <a:ext uri="{FF2B5EF4-FFF2-40B4-BE49-F238E27FC236}">
                <a16:creationId xmlns:a16="http://schemas.microsoft.com/office/drawing/2014/main" id="{88146437-65DC-43F1-8824-352F67118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5373688"/>
            <a:ext cx="173037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0053089C-912B-4EED-AEE9-4FB5CDCBA63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823F24-200C-427E-B0FE-7172033E1F03}" type="slidenum">
              <a:rPr lang="en-US" altLang="en-US"/>
              <a:pPr/>
              <a:t>27</a:t>
            </a:fld>
            <a:endParaRPr lang="en-US" altLang="en-US"/>
          </a:p>
        </p:txBody>
      </p:sp>
      <p:pic>
        <p:nvPicPr>
          <p:cNvPr id="4" name="图片 3">
            <a:extLst>
              <a:ext uri="{FF2B5EF4-FFF2-40B4-BE49-F238E27FC236}">
                <a16:creationId xmlns:a16="http://schemas.microsoft.com/office/drawing/2014/main" id="{CD2999C9-AFDB-4DC8-8E48-B8C66E862312}"/>
              </a:ext>
            </a:extLst>
          </p:cNvPr>
          <p:cNvPicPr>
            <a:picLocks noChangeAspect="1"/>
          </p:cNvPicPr>
          <p:nvPr/>
        </p:nvPicPr>
        <p:blipFill>
          <a:blip r:embed="rId2"/>
          <a:stretch>
            <a:fillRect/>
          </a:stretch>
        </p:blipFill>
        <p:spPr>
          <a:xfrm>
            <a:off x="1119187" y="295275"/>
            <a:ext cx="6905625" cy="62674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F877625C-D49A-4205-BA15-6ECE83DA03A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8A971-9B63-45E3-9421-528F3A1C6A29}" type="slidenum">
              <a:rPr lang="en-US" altLang="en-US"/>
              <a:pPr/>
              <a:t>28</a:t>
            </a:fld>
            <a:endParaRPr lang="en-US" altLang="en-US"/>
          </a:p>
        </p:txBody>
      </p:sp>
      <p:sp>
        <p:nvSpPr>
          <p:cNvPr id="16387" name="Rectangle 2">
            <a:extLst>
              <a:ext uri="{FF2B5EF4-FFF2-40B4-BE49-F238E27FC236}">
                <a16:creationId xmlns:a16="http://schemas.microsoft.com/office/drawing/2014/main" id="{3CEE2F2A-C2B1-4D37-BA1E-3D9BFF4ED606}"/>
              </a:ext>
            </a:extLst>
          </p:cNvPr>
          <p:cNvSpPr>
            <a:spLocks noGrp="1" noChangeArrowheads="1"/>
          </p:cNvSpPr>
          <p:nvPr>
            <p:ph type="title"/>
          </p:nvPr>
        </p:nvSpPr>
        <p:spPr/>
        <p:txBody>
          <a:bodyPr/>
          <a:lstStyle/>
          <a:p>
            <a:pPr eaLnBrk="1" hangingPunct="1"/>
            <a:r>
              <a:rPr lang="en-US" altLang="en-US" sz="2500" b="1"/>
              <a:t>3. Doping</a:t>
            </a:r>
            <a:endParaRPr lang="en-GB" altLang="en-US" sz="3400"/>
          </a:p>
        </p:txBody>
      </p:sp>
      <p:sp>
        <p:nvSpPr>
          <p:cNvPr id="16388" name="Rectangle 3">
            <a:extLst>
              <a:ext uri="{FF2B5EF4-FFF2-40B4-BE49-F238E27FC236}">
                <a16:creationId xmlns:a16="http://schemas.microsoft.com/office/drawing/2014/main" id="{B03F7054-1491-4504-BFCD-8801CCEE939D}"/>
              </a:ext>
            </a:extLst>
          </p:cNvPr>
          <p:cNvSpPr>
            <a:spLocks noChangeArrowheads="1"/>
          </p:cNvSpPr>
          <p:nvPr/>
        </p:nvSpPr>
        <p:spPr bwMode="auto">
          <a:xfrm>
            <a:off x="0" y="971550"/>
            <a:ext cx="9144000"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990600" indent="-53340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371600" indent="-457200">
              <a:spcBef>
                <a:spcPct val="20000"/>
              </a:spcBef>
              <a:buClr>
                <a:schemeClr val="accent2"/>
              </a:buClr>
              <a:buChar char="•"/>
              <a:defRPr sz="2400">
                <a:solidFill>
                  <a:schemeClr val="tx2"/>
                </a:solidFill>
                <a:latin typeface="Arial" panose="020B0604020202020204" pitchFamily="34" charset="0"/>
              </a:defRPr>
            </a:lvl3pPr>
            <a:lvl4pPr marL="1752600" indent="-381000">
              <a:spcBef>
                <a:spcPct val="20000"/>
              </a:spcBef>
              <a:buClr>
                <a:schemeClr val="tx1"/>
              </a:buClr>
              <a:buChar char="•"/>
              <a:defRPr sz="2000">
                <a:solidFill>
                  <a:schemeClr val="tx2"/>
                </a:solidFill>
                <a:latin typeface="Arial" panose="020B0604020202020204" pitchFamily="34" charset="0"/>
              </a:defRPr>
            </a:lvl4pPr>
            <a:lvl5pPr marL="2209800" indent="-381000">
              <a:spcBef>
                <a:spcPct val="20000"/>
              </a:spcBef>
              <a:buChar char="•"/>
              <a:defRPr sz="2000">
                <a:solidFill>
                  <a:schemeClr val="tx2"/>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2"/>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2"/>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2"/>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en-US" sz="2800" dirty="0"/>
              <a:t>	After baking the photoresist, there are now holes in the protective layer through which we can access the silicon beneath. </a:t>
            </a:r>
          </a:p>
          <a:p>
            <a:pPr eaLnBrk="1" hangingPunct="1">
              <a:buFont typeface="Wingdings" panose="05000000000000000000" pitchFamily="2" charset="2"/>
              <a:buNone/>
            </a:pPr>
            <a:r>
              <a:rPr lang="en-US" altLang="en-US" sz="2800" dirty="0"/>
              <a:t> One of the most important tasks is to add </a:t>
            </a:r>
            <a:r>
              <a:rPr lang="en-US" altLang="en-US" sz="2800" i="1" dirty="0"/>
              <a:t>dopant</a:t>
            </a:r>
            <a:r>
              <a:rPr lang="en-US" altLang="en-US" sz="2800" dirty="0"/>
              <a:t>.  This lets us change the lightly doped bulk material (e.g. p type) to n and maybe later back to p again.</a:t>
            </a:r>
          </a:p>
          <a:p>
            <a:pPr eaLnBrk="1" hangingPunct="1">
              <a:buFont typeface="Wingdings" panose="05000000000000000000" pitchFamily="2" charset="2"/>
              <a:buNone/>
            </a:pPr>
            <a:r>
              <a:rPr lang="en-US" altLang="en-US" sz="2800" dirty="0"/>
              <a:t>	There are two techniques for doing this: </a:t>
            </a:r>
            <a:r>
              <a:rPr lang="en-US" altLang="en-US" sz="2800" i="1" dirty="0">
                <a:solidFill>
                  <a:srgbClr val="FF0000"/>
                </a:solidFill>
              </a:rPr>
              <a:t>diffusion implantation</a:t>
            </a:r>
            <a:r>
              <a:rPr lang="en-US" altLang="en-US" sz="2800" dirty="0">
                <a:solidFill>
                  <a:srgbClr val="FF0000"/>
                </a:solidFill>
              </a:rPr>
              <a:t> and </a:t>
            </a:r>
            <a:r>
              <a:rPr lang="en-US" altLang="en-US" sz="2800" i="1" dirty="0">
                <a:solidFill>
                  <a:srgbClr val="FF0000"/>
                </a:solidFill>
              </a:rPr>
              <a:t>ion implantation</a:t>
            </a:r>
            <a:r>
              <a:rPr lang="en-US" altLang="en-US" sz="2800" dirty="0">
                <a:solidFill>
                  <a:srgbClr val="FF0000"/>
                </a:solidFill>
              </a:rPr>
              <a:t>.</a:t>
            </a:r>
          </a:p>
          <a:p>
            <a:pPr eaLnBrk="1" hangingPunct="1">
              <a:buFont typeface="Wingdings" panose="05000000000000000000" pitchFamily="2" charset="2"/>
              <a:buNone/>
            </a:pPr>
            <a:endParaRPr lang="en-US" altLang="en-US" sz="1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58F73B-01AF-4C52-92AD-04DEB1954259}"/>
              </a:ext>
            </a:extLst>
          </p:cNvPr>
          <p:cNvSpPr>
            <a:spLocks noGrp="1"/>
          </p:cNvSpPr>
          <p:nvPr>
            <p:ph idx="1"/>
          </p:nvPr>
        </p:nvSpPr>
        <p:spPr>
          <a:xfrm>
            <a:off x="323528" y="188640"/>
            <a:ext cx="7994650" cy="4606925"/>
          </a:xfrm>
        </p:spPr>
        <p:txBody>
          <a:bodyPr/>
          <a:lstStyle/>
          <a:p>
            <a:pPr eaLnBrk="1" hangingPunct="1">
              <a:buFontTx/>
              <a:buAutoNum type="alphaLcParenBoth"/>
            </a:pPr>
            <a:r>
              <a:rPr lang="en-US" altLang="en-US" sz="2400" b="1" i="1" dirty="0"/>
              <a:t>Diffusion implantation</a:t>
            </a:r>
          </a:p>
          <a:p>
            <a:pPr eaLnBrk="1" hangingPunct="1"/>
            <a:r>
              <a:rPr lang="en-US" altLang="en-US" sz="2400" dirty="0"/>
              <a:t>In </a:t>
            </a:r>
            <a:r>
              <a:rPr lang="en-US" altLang="en-US" sz="2400" i="1" dirty="0"/>
              <a:t>diffusion implantation</a:t>
            </a:r>
            <a:r>
              <a:rPr lang="en-US" altLang="en-US" sz="2400" dirty="0"/>
              <a:t>, the wafer is placed inside a heated furnace, heating the wafer to approximately 1000</a:t>
            </a:r>
            <a:r>
              <a:rPr lang="en-US" altLang="en-US" sz="2400" baseline="30000" dirty="0"/>
              <a:t>o</a:t>
            </a:r>
            <a:r>
              <a:rPr lang="en-US" altLang="en-US" sz="2400" dirty="0"/>
              <a:t>C.  A gas containing the dopant is passed over the heated wafer.</a:t>
            </a:r>
          </a:p>
          <a:p>
            <a:pPr eaLnBrk="1" hangingPunct="1"/>
            <a:r>
              <a:rPr lang="en-US" altLang="en-US" sz="2400" dirty="0"/>
              <a:t>At these temperatures, the dopants can </a:t>
            </a:r>
            <a:r>
              <a:rPr lang="en-US" altLang="en-US" sz="2400" b="1" dirty="0"/>
              <a:t>diffuse </a:t>
            </a:r>
            <a:r>
              <a:rPr lang="en-US" altLang="en-US" sz="2400" dirty="0"/>
              <a:t>into the silicon as the heat has weakened the crystalline bonds of the silicon.</a:t>
            </a:r>
          </a:p>
          <a:p>
            <a:pPr eaLnBrk="1" hangingPunct="1"/>
            <a:r>
              <a:rPr lang="en-US" altLang="en-US" sz="2400" dirty="0"/>
              <a:t>The doping is greatest at the surface and then diffuses into the material with a gaussian distribution.  However, the dopant diffuses not only </a:t>
            </a:r>
            <a:r>
              <a:rPr lang="en-US" altLang="en-US" sz="2400" b="1" dirty="0"/>
              <a:t>down </a:t>
            </a:r>
            <a:r>
              <a:rPr lang="en-US" altLang="en-US" sz="2400" dirty="0"/>
              <a:t>into the material, but also </a:t>
            </a:r>
            <a:r>
              <a:rPr lang="en-US" altLang="en-US" sz="2400" b="1" dirty="0"/>
              <a:t>sideways</a:t>
            </a:r>
            <a:r>
              <a:rPr lang="en-US" altLang="en-US" sz="2400" dirty="0"/>
              <a:t>, under our protected regions.  This is the great weakness of this approach: </a:t>
            </a:r>
            <a:r>
              <a:rPr lang="en-US" altLang="en-US" sz="2400" b="1" dirty="0">
                <a:solidFill>
                  <a:srgbClr val="FF0000"/>
                </a:solidFill>
              </a:rPr>
              <a:t>sharp changes in doping are hard to obtain</a:t>
            </a:r>
            <a:r>
              <a:rPr lang="en-US" altLang="en-US" sz="2400" dirty="0"/>
              <a:t>, so device sizes have to be big enough to accept that the edges may be blurred a little.</a:t>
            </a:r>
          </a:p>
          <a:p>
            <a:endParaRPr lang="zh-CN" altLang="en-US" dirty="0"/>
          </a:p>
        </p:txBody>
      </p:sp>
      <p:sp>
        <p:nvSpPr>
          <p:cNvPr id="4" name="灯片编号占位符 3">
            <a:extLst>
              <a:ext uri="{FF2B5EF4-FFF2-40B4-BE49-F238E27FC236}">
                <a16:creationId xmlns:a16="http://schemas.microsoft.com/office/drawing/2014/main" id="{75134D49-DA09-4A38-AA81-825B6C97D222}"/>
              </a:ext>
            </a:extLst>
          </p:cNvPr>
          <p:cNvSpPr>
            <a:spLocks noGrp="1"/>
          </p:cNvSpPr>
          <p:nvPr>
            <p:ph type="sldNum" sz="quarter" idx="12"/>
          </p:nvPr>
        </p:nvSpPr>
        <p:spPr/>
        <p:txBody>
          <a:bodyPr/>
          <a:lstStyle/>
          <a:p>
            <a:fld id="{34237E12-9377-4AD8-B7C2-683278B4DCC0}" type="slidenum">
              <a:rPr lang="en-US" altLang="en-US" smtClean="0"/>
              <a:pPr/>
              <a:t>29</a:t>
            </a:fld>
            <a:endParaRPr lang="en-US" altLang="en-US"/>
          </a:p>
        </p:txBody>
      </p:sp>
    </p:spTree>
    <p:extLst>
      <p:ext uri="{BB962C8B-B14F-4D97-AF65-F5344CB8AC3E}">
        <p14:creationId xmlns:p14="http://schemas.microsoft.com/office/powerpoint/2010/main" val="1101092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E60D-0F24-477B-B8CC-B33083B1BBC2}"/>
              </a:ext>
            </a:extLst>
          </p:cNvPr>
          <p:cNvSpPr>
            <a:spLocks noGrp="1"/>
          </p:cNvSpPr>
          <p:nvPr>
            <p:ph type="title"/>
          </p:nvPr>
        </p:nvSpPr>
        <p:spPr/>
        <p:txBody>
          <a:bodyPr/>
          <a:lstStyle/>
          <a:p>
            <a:r>
              <a:rPr lang="en-GB" dirty="0"/>
              <a:t>Moore’s Law</a:t>
            </a:r>
          </a:p>
        </p:txBody>
      </p:sp>
      <p:sp>
        <p:nvSpPr>
          <p:cNvPr id="3" name="Content Placeholder 2">
            <a:extLst>
              <a:ext uri="{FF2B5EF4-FFF2-40B4-BE49-F238E27FC236}">
                <a16:creationId xmlns:a16="http://schemas.microsoft.com/office/drawing/2014/main" id="{570753EE-D372-448F-B80E-A90AF7F48F2C}"/>
              </a:ext>
            </a:extLst>
          </p:cNvPr>
          <p:cNvSpPr>
            <a:spLocks noGrp="1"/>
          </p:cNvSpPr>
          <p:nvPr>
            <p:ph idx="1"/>
          </p:nvPr>
        </p:nvSpPr>
        <p:spPr>
          <a:xfrm>
            <a:off x="523870" y="1125537"/>
            <a:ext cx="7994650" cy="4606925"/>
          </a:xfrm>
        </p:spPr>
        <p:txBody>
          <a:bodyPr/>
          <a:lstStyle/>
          <a:p>
            <a:r>
              <a:rPr lang="en-GB" dirty="0"/>
              <a:t>Came from Gordon Moore, co founder of Fairchild Semiconductors, and ex-CEO of Intel.</a:t>
            </a:r>
          </a:p>
          <a:p>
            <a:r>
              <a:rPr lang="en-GB" dirty="0"/>
              <a:t>Basically says that </a:t>
            </a:r>
            <a:r>
              <a:rPr lang="en-GB" dirty="0">
                <a:solidFill>
                  <a:srgbClr val="FF0000"/>
                </a:solidFill>
              </a:rPr>
              <a:t>processing power doubles every 2 years with cost reducing</a:t>
            </a:r>
            <a:r>
              <a:rPr lang="zh-CN" altLang="en-US" dirty="0">
                <a:solidFill>
                  <a:srgbClr val="FF0000"/>
                </a:solidFill>
              </a:rPr>
              <a:t>， </a:t>
            </a:r>
            <a:r>
              <a:rPr lang="en-US" altLang="zh-CN" dirty="0">
                <a:solidFill>
                  <a:srgbClr val="FF0000"/>
                </a:solidFill>
              </a:rPr>
              <a:t>and </a:t>
            </a:r>
            <a:r>
              <a:rPr lang="en-IE" altLang="zh-CN" dirty="0">
                <a:solidFill>
                  <a:srgbClr val="FF0000"/>
                </a:solidFill>
              </a:rPr>
              <a:t>n</a:t>
            </a:r>
            <a:r>
              <a:rPr lang="en-IE" altLang="en-US" dirty="0">
                <a:solidFill>
                  <a:srgbClr val="FF0000"/>
                </a:solidFill>
              </a:rPr>
              <a:t>umber of transistors on a circuit doubling every 18  months</a:t>
            </a:r>
            <a:r>
              <a:rPr lang="en-GB" dirty="0"/>
              <a:t>.</a:t>
            </a:r>
          </a:p>
          <a:p>
            <a:r>
              <a:rPr lang="en-GB" dirty="0"/>
              <a:t>This is an observation and not really a law.</a:t>
            </a:r>
          </a:p>
          <a:p>
            <a:r>
              <a:rPr lang="en-GB" dirty="0"/>
              <a:t>We’ve pretty much reached the end of this![see the next 2 slides].</a:t>
            </a:r>
          </a:p>
          <a:p>
            <a:r>
              <a:rPr lang="en-GB" dirty="0"/>
              <a:t>So what will replace this?</a:t>
            </a:r>
          </a:p>
        </p:txBody>
      </p:sp>
      <p:sp>
        <p:nvSpPr>
          <p:cNvPr id="4" name="Slide Number Placeholder 3">
            <a:extLst>
              <a:ext uri="{FF2B5EF4-FFF2-40B4-BE49-F238E27FC236}">
                <a16:creationId xmlns:a16="http://schemas.microsoft.com/office/drawing/2014/main" id="{B84E72D5-60DE-4214-8473-BBA39DCF13B5}"/>
              </a:ext>
            </a:extLst>
          </p:cNvPr>
          <p:cNvSpPr>
            <a:spLocks noGrp="1"/>
          </p:cNvSpPr>
          <p:nvPr>
            <p:ph type="sldNum" sz="quarter" idx="12"/>
          </p:nvPr>
        </p:nvSpPr>
        <p:spPr/>
        <p:txBody>
          <a:bodyPr/>
          <a:lstStyle/>
          <a:p>
            <a:fld id="{34237E12-9377-4AD8-B7C2-683278B4DCC0}" type="slidenum">
              <a:rPr lang="en-US" altLang="en-US" smtClean="0"/>
              <a:pPr/>
              <a:t>3</a:t>
            </a:fld>
            <a:endParaRPr lang="en-US" altLang="en-US"/>
          </a:p>
        </p:txBody>
      </p:sp>
    </p:spTree>
    <p:extLst>
      <p:ext uri="{BB962C8B-B14F-4D97-AF65-F5344CB8AC3E}">
        <p14:creationId xmlns:p14="http://schemas.microsoft.com/office/powerpoint/2010/main" val="3318130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182D4C37-DC0D-4163-A297-D4CD902DDD2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C76608-9B22-4C1F-A34B-7DE4E1C81A39}" type="slidenum">
              <a:rPr lang="en-US" altLang="en-US"/>
              <a:pPr/>
              <a:t>30</a:t>
            </a:fld>
            <a:endParaRPr lang="en-US" altLang="en-US"/>
          </a:p>
        </p:txBody>
      </p:sp>
      <p:sp>
        <p:nvSpPr>
          <p:cNvPr id="17411" name="Rectangle 2">
            <a:extLst>
              <a:ext uri="{FF2B5EF4-FFF2-40B4-BE49-F238E27FC236}">
                <a16:creationId xmlns:a16="http://schemas.microsoft.com/office/drawing/2014/main" id="{C388AEC0-1D99-49DD-86F5-79B66755D57A}"/>
              </a:ext>
            </a:extLst>
          </p:cNvPr>
          <p:cNvSpPr>
            <a:spLocks noGrp="1" noChangeArrowheads="1"/>
          </p:cNvSpPr>
          <p:nvPr>
            <p:ph type="title"/>
          </p:nvPr>
        </p:nvSpPr>
        <p:spPr/>
        <p:txBody>
          <a:bodyPr/>
          <a:lstStyle/>
          <a:p>
            <a:pPr eaLnBrk="1" hangingPunct="1"/>
            <a:r>
              <a:rPr lang="en-US" altLang="en-US" sz="2500" b="1" dirty="0"/>
              <a:t>Doping</a:t>
            </a:r>
            <a:endParaRPr lang="en-GB" altLang="en-US" sz="3400" dirty="0"/>
          </a:p>
        </p:txBody>
      </p:sp>
      <p:sp>
        <p:nvSpPr>
          <p:cNvPr id="17414" name="Text Box 7">
            <a:extLst>
              <a:ext uri="{FF2B5EF4-FFF2-40B4-BE49-F238E27FC236}">
                <a16:creationId xmlns:a16="http://schemas.microsoft.com/office/drawing/2014/main" id="{C8C0A560-4FB0-4AF2-97CE-D5D24220EDF8}"/>
              </a:ext>
            </a:extLst>
          </p:cNvPr>
          <p:cNvSpPr txBox="1">
            <a:spLocks noChangeArrowheads="1"/>
          </p:cNvSpPr>
          <p:nvPr/>
        </p:nvSpPr>
        <p:spPr bwMode="auto">
          <a:xfrm>
            <a:off x="0" y="1085850"/>
            <a:ext cx="9144000"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rgbClr val="FF3300"/>
              </a:buClr>
            </a:pPr>
            <a:r>
              <a:rPr lang="en-US" altLang="en-US" sz="2000" b="1" i="1" dirty="0">
                <a:solidFill>
                  <a:schemeClr val="tx2"/>
                </a:solidFill>
                <a:latin typeface="Times New Roman" panose="02020603050405020304" pitchFamily="18" charset="0"/>
              </a:rPr>
              <a:t>(b</a:t>
            </a:r>
            <a:r>
              <a:rPr lang="en-US" altLang="en-US" sz="2000" b="1" i="1" dirty="0">
                <a:solidFill>
                  <a:srgbClr val="FF0000"/>
                </a:solidFill>
                <a:latin typeface="Times New Roman" panose="02020603050405020304" pitchFamily="18" charset="0"/>
              </a:rPr>
              <a:t>) Ion Implantation</a:t>
            </a:r>
          </a:p>
          <a:p>
            <a:pPr>
              <a:spcBef>
                <a:spcPct val="20000"/>
              </a:spcBef>
              <a:buClr>
                <a:srgbClr val="FF3300"/>
              </a:buClr>
              <a:buFontTx/>
              <a:buChar char="•"/>
            </a:pPr>
            <a:r>
              <a:rPr lang="en-US" altLang="en-US" sz="2000" b="1" dirty="0">
                <a:solidFill>
                  <a:schemeClr val="tx2"/>
                </a:solidFill>
                <a:latin typeface="Times New Roman" panose="02020603050405020304" pitchFamily="18" charset="0"/>
              </a:rPr>
              <a:t>The other technique, </a:t>
            </a:r>
            <a:r>
              <a:rPr lang="en-US" altLang="en-US" sz="2000" b="1" i="1" dirty="0">
                <a:solidFill>
                  <a:schemeClr val="tx2"/>
                </a:solidFill>
                <a:latin typeface="Times New Roman" panose="02020603050405020304" pitchFamily="18" charset="0"/>
              </a:rPr>
              <a:t>ion implantation</a:t>
            </a:r>
            <a:r>
              <a:rPr lang="en-US" altLang="en-US" sz="2000" b="1" dirty="0">
                <a:solidFill>
                  <a:schemeClr val="tx2"/>
                </a:solidFill>
                <a:latin typeface="Times New Roman" panose="02020603050405020304" pitchFamily="18" charset="0"/>
              </a:rPr>
              <a:t>,  involves </a:t>
            </a:r>
            <a:r>
              <a:rPr lang="en-US" altLang="en-US" sz="2000" b="1" dirty="0">
                <a:solidFill>
                  <a:srgbClr val="FF0000"/>
                </a:solidFill>
                <a:latin typeface="Times New Roman" panose="02020603050405020304" pitchFamily="18" charset="0"/>
              </a:rPr>
              <a:t>bombarding</a:t>
            </a:r>
            <a:r>
              <a:rPr lang="en-US" altLang="en-US" sz="2000" b="1" dirty="0">
                <a:solidFill>
                  <a:schemeClr val="tx2"/>
                </a:solidFill>
                <a:latin typeface="Times New Roman" panose="02020603050405020304" pitchFamily="18" charset="0"/>
              </a:rPr>
              <a:t> the surface of the wafer with dopant ions.  In the photoresist+SiO</a:t>
            </a:r>
            <a:r>
              <a:rPr lang="en-US" altLang="en-US" sz="2000" b="1" baseline="-25000" dirty="0">
                <a:solidFill>
                  <a:schemeClr val="tx2"/>
                </a:solidFill>
                <a:latin typeface="Times New Roman" panose="02020603050405020304" pitchFamily="18" charset="0"/>
              </a:rPr>
              <a:t>2</a:t>
            </a:r>
            <a:r>
              <a:rPr lang="en-US" altLang="en-US" sz="2000" b="1" dirty="0">
                <a:solidFill>
                  <a:schemeClr val="tx2"/>
                </a:solidFill>
                <a:latin typeface="Times New Roman" panose="02020603050405020304" pitchFamily="18" charset="0"/>
              </a:rPr>
              <a:t> covered regions, the ions are absorbed by these materials.  In the unprotected regions, the high-energy ions enter the wafer.</a:t>
            </a:r>
          </a:p>
          <a:p>
            <a:pPr>
              <a:spcBef>
                <a:spcPct val="20000"/>
              </a:spcBef>
              <a:buClr>
                <a:srgbClr val="FF3300"/>
              </a:buClr>
              <a:buFontTx/>
              <a:buChar char="•"/>
            </a:pPr>
            <a:r>
              <a:rPr lang="en-US" altLang="en-US" sz="2000" b="1" dirty="0">
                <a:solidFill>
                  <a:schemeClr val="tx2"/>
                </a:solidFill>
                <a:latin typeface="Times New Roman" panose="02020603050405020304" pitchFamily="18" charset="0"/>
              </a:rPr>
              <a:t>This process can be very tightly set, as the </a:t>
            </a:r>
            <a:r>
              <a:rPr lang="en-US" altLang="en-US" sz="2000" b="1" i="1" dirty="0">
                <a:solidFill>
                  <a:schemeClr val="tx2"/>
                </a:solidFill>
                <a:latin typeface="Times New Roman" panose="02020603050405020304" pitchFamily="18" charset="0"/>
              </a:rPr>
              <a:t>depth </a:t>
            </a:r>
            <a:r>
              <a:rPr lang="en-US" altLang="en-US" sz="2000" b="1" dirty="0">
                <a:solidFill>
                  <a:schemeClr val="tx2"/>
                </a:solidFill>
                <a:latin typeface="Times New Roman" panose="02020603050405020304" pitchFamily="18" charset="0"/>
              </a:rPr>
              <a:t>of doping and the </a:t>
            </a:r>
            <a:r>
              <a:rPr lang="en-US" altLang="en-US" sz="2000" b="1" i="1" dirty="0">
                <a:solidFill>
                  <a:schemeClr val="tx2"/>
                </a:solidFill>
                <a:latin typeface="Times New Roman" panose="02020603050405020304" pitchFamily="18" charset="0"/>
              </a:rPr>
              <a:t>quantity </a:t>
            </a:r>
            <a:r>
              <a:rPr lang="en-US" altLang="en-US" sz="2000" b="1" dirty="0">
                <a:solidFill>
                  <a:schemeClr val="tx2"/>
                </a:solidFill>
                <a:latin typeface="Times New Roman" panose="02020603050405020304" pitchFamily="18" charset="0"/>
              </a:rPr>
              <a:t>of doping can be independently controlled.  The depth of the dopants depends primarily on the energy of the ions, how fast they impact, and the quantity we send at the wafer.</a:t>
            </a:r>
          </a:p>
          <a:p>
            <a:endParaRPr lang="en-GB" altLang="en-US" sz="2400" dirty="0">
              <a:latin typeface="Times New Roman" panose="02020603050405020304" pitchFamily="18" charset="0"/>
            </a:endParaRPr>
          </a:p>
        </p:txBody>
      </p:sp>
      <p:pic>
        <p:nvPicPr>
          <p:cNvPr id="17413" name="Picture 6" descr="johnsmartin_p86">
            <a:extLst>
              <a:ext uri="{FF2B5EF4-FFF2-40B4-BE49-F238E27FC236}">
                <a16:creationId xmlns:a16="http://schemas.microsoft.com/office/drawing/2014/main" id="{5A452BA9-C0FB-45C5-A233-180617F97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911" b="7439"/>
          <a:stretch>
            <a:fillRect/>
          </a:stretch>
        </p:blipFill>
        <p:spPr bwMode="auto">
          <a:xfrm>
            <a:off x="1979712" y="3691919"/>
            <a:ext cx="6240463"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4" descr="web_ion_implantation1">
            <a:extLst>
              <a:ext uri="{FF2B5EF4-FFF2-40B4-BE49-F238E27FC236}">
                <a16:creationId xmlns:a16="http://schemas.microsoft.com/office/drawing/2014/main" id="{6B1017FC-4D4D-446D-A188-56D7B2EAF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5335965"/>
            <a:ext cx="36004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49C947B5-9AD1-418D-9347-8E669097C0B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5B5549-E0C7-4D70-AF03-10ED2605E5DC}" type="slidenum">
              <a:rPr lang="en-US" altLang="en-US"/>
              <a:pPr/>
              <a:t>31</a:t>
            </a:fld>
            <a:endParaRPr lang="en-US" altLang="en-US"/>
          </a:p>
        </p:txBody>
      </p:sp>
      <p:sp>
        <p:nvSpPr>
          <p:cNvPr id="18435" name="Rectangle 2">
            <a:extLst>
              <a:ext uri="{FF2B5EF4-FFF2-40B4-BE49-F238E27FC236}">
                <a16:creationId xmlns:a16="http://schemas.microsoft.com/office/drawing/2014/main" id="{3621B69D-F868-4E6E-87B6-934E39D641C1}"/>
              </a:ext>
            </a:extLst>
          </p:cNvPr>
          <p:cNvSpPr>
            <a:spLocks noGrp="1" noChangeArrowheads="1"/>
          </p:cNvSpPr>
          <p:nvPr>
            <p:ph type="title"/>
          </p:nvPr>
        </p:nvSpPr>
        <p:spPr>
          <a:xfrm>
            <a:off x="395536" y="-92075"/>
            <a:ext cx="7010400" cy="1006475"/>
          </a:xfrm>
        </p:spPr>
        <p:txBody>
          <a:bodyPr/>
          <a:lstStyle/>
          <a:p>
            <a:pPr eaLnBrk="1" hangingPunct="1"/>
            <a:r>
              <a:rPr lang="en-US" altLang="en-US" sz="4000" b="1" dirty="0"/>
              <a:t>Doping</a:t>
            </a:r>
            <a:endParaRPr lang="en-GB" altLang="en-US" sz="4800" dirty="0"/>
          </a:p>
        </p:txBody>
      </p:sp>
      <p:sp>
        <p:nvSpPr>
          <p:cNvPr id="18436" name="Rectangle 3">
            <a:extLst>
              <a:ext uri="{FF2B5EF4-FFF2-40B4-BE49-F238E27FC236}">
                <a16:creationId xmlns:a16="http://schemas.microsoft.com/office/drawing/2014/main" id="{82DD06F0-792B-4D32-8967-37103E86204E}"/>
              </a:ext>
            </a:extLst>
          </p:cNvPr>
          <p:cNvSpPr>
            <a:spLocks noChangeArrowheads="1"/>
          </p:cNvSpPr>
          <p:nvPr/>
        </p:nvSpPr>
        <p:spPr bwMode="auto">
          <a:xfrm>
            <a:off x="0" y="971550"/>
            <a:ext cx="91440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r>
              <a:rPr lang="en-US" altLang="en-US" sz="2800" dirty="0"/>
              <a:t>The other great benefit of ion implantation is that </a:t>
            </a:r>
            <a:r>
              <a:rPr lang="en-US" altLang="en-US" sz="2800" dirty="0">
                <a:solidFill>
                  <a:srgbClr val="FF0000"/>
                </a:solidFill>
              </a:rPr>
              <a:t>sideways diffusion of the dopants is a lot smaller </a:t>
            </a:r>
            <a:r>
              <a:rPr lang="en-US" altLang="en-US" sz="2800" dirty="0"/>
              <a:t>than with the diffusion approach.  </a:t>
            </a:r>
            <a:r>
              <a:rPr lang="en-US" altLang="en-US" sz="2800" dirty="0">
                <a:solidFill>
                  <a:srgbClr val="FF0000"/>
                </a:solidFill>
              </a:rPr>
              <a:t>Two problems </a:t>
            </a:r>
            <a:r>
              <a:rPr lang="en-US" altLang="en-US" sz="2800" dirty="0"/>
              <a:t>arise from ion implantation, however:</a:t>
            </a:r>
          </a:p>
          <a:p>
            <a:pPr eaLnBrk="1" hangingPunct="1">
              <a:buFont typeface="Wingdings" panose="05000000000000000000" pitchFamily="2" charset="2"/>
              <a:buNone/>
            </a:pPr>
            <a:r>
              <a:rPr lang="en-US" altLang="en-US" sz="2800" b="1" dirty="0"/>
              <a:t>1. Lattice Damage</a:t>
            </a:r>
            <a:endParaRPr lang="en-US" altLang="en-US" sz="2800" dirty="0"/>
          </a:p>
          <a:p>
            <a:pPr eaLnBrk="1" hangingPunct="1">
              <a:buFont typeface="Wingdings" panose="05000000000000000000" pitchFamily="2" charset="2"/>
              <a:buNone/>
            </a:pPr>
            <a:r>
              <a:rPr lang="en-US" altLang="en-US" sz="2800" dirty="0"/>
              <a:t>	The high energy impacts of the dopant ions can </a:t>
            </a:r>
            <a:r>
              <a:rPr lang="en-US" altLang="en-US" sz="2800" dirty="0">
                <a:solidFill>
                  <a:srgbClr val="FF0000"/>
                </a:solidFill>
              </a:rPr>
              <a:t>distort and damage </a:t>
            </a:r>
            <a:r>
              <a:rPr lang="en-US" altLang="en-US" sz="2800" dirty="0"/>
              <a:t>the crystalline lattice structure of the silicon.  Each of these dopant atoms hits a silicon atom at high speed, moves it and takes its place, hence the damage.  In this shape, it’s not very useful as a semiconductor.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DC6E88-CB7B-45E3-9C17-C5E24BCB973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C853F7A-99D0-41C3-9312-EB5AC19D5C38}"/>
              </a:ext>
            </a:extLst>
          </p:cNvPr>
          <p:cNvSpPr>
            <a:spLocks noGrp="1"/>
          </p:cNvSpPr>
          <p:nvPr>
            <p:ph idx="1"/>
          </p:nvPr>
        </p:nvSpPr>
        <p:spPr/>
        <p:txBody>
          <a:bodyPr/>
          <a:lstStyle/>
          <a:p>
            <a:pPr eaLnBrk="1" hangingPunct="1">
              <a:buFont typeface="Wingdings" panose="05000000000000000000" pitchFamily="2" charset="2"/>
              <a:buNone/>
            </a:pPr>
            <a:r>
              <a:rPr lang="en-US" altLang="en-US" sz="3200" b="1" dirty="0"/>
              <a:t>2</a:t>
            </a:r>
            <a:r>
              <a:rPr lang="zh-CN" altLang="en-US" sz="3200" b="1" dirty="0"/>
              <a:t>、</a:t>
            </a:r>
            <a:r>
              <a:rPr lang="en-US" altLang="en-US" sz="3200" b="1" dirty="0"/>
              <a:t>Narrow Doping Profile</a:t>
            </a:r>
            <a:r>
              <a:rPr lang="en-US" altLang="en-US" sz="3200" dirty="0"/>
              <a:t>	</a:t>
            </a:r>
          </a:p>
          <a:p>
            <a:pPr eaLnBrk="1" hangingPunct="1">
              <a:buFont typeface="Wingdings" panose="05000000000000000000" pitchFamily="2" charset="2"/>
              <a:buNone/>
            </a:pPr>
            <a:r>
              <a:rPr lang="en-US" altLang="en-US" sz="3200" dirty="0"/>
              <a:t>	Unless you vary the kinetic energy of the dopants, which you won’t, </a:t>
            </a:r>
            <a:r>
              <a:rPr lang="en-US" altLang="en-US" sz="3200" dirty="0">
                <a:solidFill>
                  <a:srgbClr val="FF0000"/>
                </a:solidFill>
              </a:rPr>
              <a:t>most of the dopants will penetrate on average the same distance into the silicon, resulting in a highly doped band under the surface of the wafer.</a:t>
            </a:r>
          </a:p>
          <a:p>
            <a:pPr eaLnBrk="1" hangingPunct="1">
              <a:buFont typeface="Wingdings" panose="05000000000000000000" pitchFamily="2" charset="2"/>
              <a:buNone/>
            </a:pPr>
            <a:r>
              <a:rPr lang="en-US" altLang="en-US" sz="3200" dirty="0"/>
              <a:t>The solution to both of these problems is </a:t>
            </a:r>
            <a:r>
              <a:rPr lang="en-US" altLang="en-US" sz="3200" i="1" dirty="0"/>
              <a:t>annealing</a:t>
            </a:r>
            <a:r>
              <a:rPr lang="en-US" altLang="en-US" sz="3200" dirty="0"/>
              <a:t>.</a:t>
            </a:r>
          </a:p>
          <a:p>
            <a:endParaRPr lang="zh-CN" altLang="en-US" dirty="0"/>
          </a:p>
        </p:txBody>
      </p:sp>
      <p:sp>
        <p:nvSpPr>
          <p:cNvPr id="4" name="灯片编号占位符 3">
            <a:extLst>
              <a:ext uri="{FF2B5EF4-FFF2-40B4-BE49-F238E27FC236}">
                <a16:creationId xmlns:a16="http://schemas.microsoft.com/office/drawing/2014/main" id="{C519A340-077F-4765-8795-6666E3583967}"/>
              </a:ext>
            </a:extLst>
          </p:cNvPr>
          <p:cNvSpPr>
            <a:spLocks noGrp="1"/>
          </p:cNvSpPr>
          <p:nvPr>
            <p:ph type="sldNum" sz="quarter" idx="12"/>
          </p:nvPr>
        </p:nvSpPr>
        <p:spPr/>
        <p:txBody>
          <a:bodyPr/>
          <a:lstStyle/>
          <a:p>
            <a:fld id="{34237E12-9377-4AD8-B7C2-683278B4DCC0}" type="slidenum">
              <a:rPr lang="en-US" altLang="en-US" smtClean="0"/>
              <a:pPr/>
              <a:t>32</a:t>
            </a:fld>
            <a:endParaRPr lang="en-US" altLang="en-US"/>
          </a:p>
        </p:txBody>
      </p:sp>
    </p:spTree>
    <p:extLst>
      <p:ext uri="{BB962C8B-B14F-4D97-AF65-F5344CB8AC3E}">
        <p14:creationId xmlns:p14="http://schemas.microsoft.com/office/powerpoint/2010/main" val="2238189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4E84FD5-A766-4F36-8141-2814031F2ACF}"/>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E39419-9AF2-499D-86EC-1E5516E5FD36}" type="slidenum">
              <a:rPr lang="en-US" altLang="en-US"/>
              <a:pPr/>
              <a:t>33</a:t>
            </a:fld>
            <a:endParaRPr lang="en-US" altLang="en-US"/>
          </a:p>
        </p:txBody>
      </p:sp>
      <p:sp>
        <p:nvSpPr>
          <p:cNvPr id="19459" name="Rectangle 2">
            <a:extLst>
              <a:ext uri="{FF2B5EF4-FFF2-40B4-BE49-F238E27FC236}">
                <a16:creationId xmlns:a16="http://schemas.microsoft.com/office/drawing/2014/main" id="{05A62C68-5A00-48DE-8113-CA6B2439A05B}"/>
              </a:ext>
            </a:extLst>
          </p:cNvPr>
          <p:cNvSpPr>
            <a:spLocks noGrp="1" noChangeArrowheads="1"/>
          </p:cNvSpPr>
          <p:nvPr>
            <p:ph type="title"/>
          </p:nvPr>
        </p:nvSpPr>
        <p:spPr/>
        <p:txBody>
          <a:bodyPr/>
          <a:lstStyle/>
          <a:p>
            <a:pPr eaLnBrk="1" hangingPunct="1"/>
            <a:r>
              <a:rPr lang="en-US" altLang="en-US" sz="2500" b="1"/>
              <a:t>4. Annealing</a:t>
            </a:r>
            <a:endParaRPr lang="en-GB" altLang="en-US" sz="3400"/>
          </a:p>
        </p:txBody>
      </p:sp>
      <p:sp>
        <p:nvSpPr>
          <p:cNvPr id="19460" name="Rectangle 3">
            <a:extLst>
              <a:ext uri="{FF2B5EF4-FFF2-40B4-BE49-F238E27FC236}">
                <a16:creationId xmlns:a16="http://schemas.microsoft.com/office/drawing/2014/main" id="{831B0661-0963-4709-B516-71D93A3C125A}"/>
              </a:ext>
            </a:extLst>
          </p:cNvPr>
          <p:cNvSpPr>
            <a:spLocks noChangeArrowheads="1"/>
          </p:cNvSpPr>
          <p:nvPr/>
        </p:nvSpPr>
        <p:spPr bwMode="auto">
          <a:xfrm>
            <a:off x="609600" y="1143000"/>
            <a:ext cx="80264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en-US" sz="2100" dirty="0"/>
              <a:t>	</a:t>
            </a:r>
            <a:r>
              <a:rPr lang="en-US" altLang="en-US" sz="2400" b="1" i="1" dirty="0"/>
              <a:t>Annealing </a:t>
            </a:r>
            <a:r>
              <a:rPr lang="en-US" altLang="en-US" sz="2400" b="1" dirty="0"/>
              <a:t>is the process of </a:t>
            </a:r>
            <a:r>
              <a:rPr lang="en-US" altLang="en-US" sz="2400" b="1" dirty="0">
                <a:solidFill>
                  <a:srgbClr val="FF0000"/>
                </a:solidFill>
              </a:rPr>
              <a:t>heating the silicon up to where the lattice structure begins to weaken</a:t>
            </a:r>
            <a:r>
              <a:rPr lang="en-US" altLang="en-US" sz="2400" b="1" dirty="0"/>
              <a:t>, about 1000</a:t>
            </a:r>
            <a:r>
              <a:rPr lang="en-US" altLang="en-US" sz="2400" b="1" baseline="30000" dirty="0"/>
              <a:t>o</a:t>
            </a:r>
            <a:r>
              <a:rPr lang="en-US" altLang="en-US" sz="2400" b="1" dirty="0"/>
              <a:t>C.  It’s left there for 15-30 minutes.  The heat vibrates the atoms, and the bonds in the crystalline structure realign themselves in their most stable form.</a:t>
            </a:r>
            <a:endParaRPr lang="en-US" altLang="en-US" sz="2100" b="1" dirty="0"/>
          </a:p>
          <a:p>
            <a:pPr eaLnBrk="1" hangingPunct="1">
              <a:buFont typeface="Wingdings" panose="05000000000000000000" pitchFamily="2" charset="2"/>
              <a:buNone/>
            </a:pPr>
            <a:endParaRPr lang="en-US" altLang="en-US" sz="1000" dirty="0"/>
          </a:p>
          <a:p>
            <a:pPr eaLnBrk="1" hangingPunct="1">
              <a:buFont typeface="Wingdings" panose="05000000000000000000" pitchFamily="2" charset="2"/>
              <a:buNone/>
            </a:pPr>
            <a:r>
              <a:rPr lang="en-US" altLang="en-US" sz="2100" dirty="0"/>
              <a:t>	</a:t>
            </a:r>
            <a:r>
              <a:rPr lang="en-US" altLang="en-US" sz="2400" b="1" dirty="0"/>
              <a:t>This corrects any lattice damage and encourages the diffusion of any bands of concentrated dopants</a:t>
            </a:r>
            <a:r>
              <a:rPr lang="en-US" altLang="en-US" sz="2400" dirty="0"/>
              <a:t>.  This is good when allowed to happen for just </a:t>
            </a:r>
            <a:r>
              <a:rPr lang="en-US" altLang="en-US" sz="2400" dirty="0">
                <a:solidFill>
                  <a:srgbClr val="FF0000"/>
                </a:solidFill>
              </a:rPr>
              <a:t>a little while</a:t>
            </a:r>
            <a:r>
              <a:rPr lang="en-US" altLang="en-US" sz="2400" dirty="0"/>
              <a:t>, but if left too long in this heated stage, then all the p and n type dopants continue to diffuse until you lose all structure!</a:t>
            </a:r>
          </a:p>
          <a:p>
            <a:pPr eaLnBrk="1" hangingPunct="1">
              <a:buFont typeface="Wingdings" panose="05000000000000000000" pitchFamily="2" charset="2"/>
              <a:buNone/>
            </a:pPr>
            <a:endParaRPr lang="en-US" altLang="en-US" sz="2100" dirty="0"/>
          </a:p>
          <a:p>
            <a:pPr eaLnBrk="1" hangingPunct="1">
              <a:buFont typeface="Wingdings" panose="05000000000000000000" pitchFamily="2" charset="2"/>
              <a:buNone/>
            </a:pPr>
            <a:r>
              <a:rPr lang="en-US" altLang="en-US" sz="21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EDB3B-56AE-45A0-82E9-4EF69F7A35D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DD87C5D-AC31-48B9-B66F-BB749899C0D0}"/>
              </a:ext>
            </a:extLst>
          </p:cNvPr>
          <p:cNvSpPr>
            <a:spLocks noGrp="1"/>
          </p:cNvSpPr>
          <p:nvPr>
            <p:ph idx="1"/>
          </p:nvPr>
        </p:nvSpPr>
        <p:spPr/>
        <p:txBody>
          <a:bodyPr/>
          <a:lstStyle/>
          <a:p>
            <a:r>
              <a:rPr lang="en-US" altLang="en-US" sz="3200" dirty="0"/>
              <a:t>Annealing is only done </a:t>
            </a:r>
            <a:r>
              <a:rPr lang="en-US" altLang="en-US" sz="3200" dirty="0">
                <a:solidFill>
                  <a:srgbClr val="FF0000"/>
                </a:solidFill>
              </a:rPr>
              <a:t>after </a:t>
            </a:r>
            <a:r>
              <a:rPr lang="en-US" altLang="en-US" sz="3200" i="1" dirty="0">
                <a:solidFill>
                  <a:srgbClr val="FF0000"/>
                </a:solidFill>
              </a:rPr>
              <a:t>all</a:t>
            </a:r>
            <a:r>
              <a:rPr lang="en-US" altLang="en-US" sz="3200" dirty="0">
                <a:solidFill>
                  <a:srgbClr val="FF0000"/>
                </a:solidFill>
              </a:rPr>
              <a:t> processing steps have been completed</a:t>
            </a:r>
            <a:r>
              <a:rPr lang="en-US" altLang="en-US" sz="3200" dirty="0"/>
              <a:t>.  Repeated annealing would encourage the diffusion of all the earlier steps.</a:t>
            </a:r>
            <a:endParaRPr lang="zh-CN" altLang="en-US" dirty="0"/>
          </a:p>
        </p:txBody>
      </p:sp>
      <p:sp>
        <p:nvSpPr>
          <p:cNvPr id="4" name="灯片编号占位符 3">
            <a:extLst>
              <a:ext uri="{FF2B5EF4-FFF2-40B4-BE49-F238E27FC236}">
                <a16:creationId xmlns:a16="http://schemas.microsoft.com/office/drawing/2014/main" id="{3F4DC5D3-B193-429B-A868-3C5D030BBC31}"/>
              </a:ext>
            </a:extLst>
          </p:cNvPr>
          <p:cNvSpPr>
            <a:spLocks noGrp="1"/>
          </p:cNvSpPr>
          <p:nvPr>
            <p:ph type="sldNum" sz="quarter" idx="12"/>
          </p:nvPr>
        </p:nvSpPr>
        <p:spPr/>
        <p:txBody>
          <a:bodyPr/>
          <a:lstStyle/>
          <a:p>
            <a:fld id="{34237E12-9377-4AD8-B7C2-683278B4DCC0}" type="slidenum">
              <a:rPr lang="en-US" altLang="en-US" smtClean="0"/>
              <a:pPr/>
              <a:t>34</a:t>
            </a:fld>
            <a:endParaRPr lang="en-US" altLang="en-US"/>
          </a:p>
        </p:txBody>
      </p:sp>
    </p:spTree>
    <p:extLst>
      <p:ext uri="{BB962C8B-B14F-4D97-AF65-F5344CB8AC3E}">
        <p14:creationId xmlns:p14="http://schemas.microsoft.com/office/powerpoint/2010/main" val="1838337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786D5E7F-0A60-4341-825B-1FEC53124D4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A8F208-519A-4FB0-AB69-80BF6EB7BD83}" type="slidenum">
              <a:rPr lang="en-US" altLang="en-US"/>
              <a:pPr/>
              <a:t>35</a:t>
            </a:fld>
            <a:endParaRPr lang="en-US" altLang="en-US"/>
          </a:p>
        </p:txBody>
      </p:sp>
      <p:sp>
        <p:nvSpPr>
          <p:cNvPr id="20483" name="Rectangle 2">
            <a:extLst>
              <a:ext uri="{FF2B5EF4-FFF2-40B4-BE49-F238E27FC236}">
                <a16:creationId xmlns:a16="http://schemas.microsoft.com/office/drawing/2014/main" id="{17516C8F-734D-4044-9888-B64C06CA9073}"/>
              </a:ext>
            </a:extLst>
          </p:cNvPr>
          <p:cNvSpPr>
            <a:spLocks noGrp="1" noChangeArrowheads="1"/>
          </p:cNvSpPr>
          <p:nvPr>
            <p:ph type="title"/>
          </p:nvPr>
        </p:nvSpPr>
        <p:spPr/>
        <p:txBody>
          <a:bodyPr/>
          <a:lstStyle/>
          <a:p>
            <a:pPr eaLnBrk="1" hangingPunct="1"/>
            <a:r>
              <a:rPr lang="en-IE" altLang="en-US"/>
              <a:t>Annealing</a:t>
            </a:r>
            <a:endParaRPr lang="en-US" altLang="en-US"/>
          </a:p>
        </p:txBody>
      </p:sp>
      <p:sp>
        <p:nvSpPr>
          <p:cNvPr id="475140" name="Rectangle 4">
            <a:extLst>
              <a:ext uri="{FF2B5EF4-FFF2-40B4-BE49-F238E27FC236}">
                <a16:creationId xmlns:a16="http://schemas.microsoft.com/office/drawing/2014/main" id="{340BBFB2-EADA-4B91-8610-F9242B5E657B}"/>
              </a:ext>
            </a:extLst>
          </p:cNvPr>
          <p:cNvSpPr>
            <a:spLocks noChangeArrowheads="1"/>
          </p:cNvSpPr>
          <p:nvPr/>
        </p:nvSpPr>
        <p:spPr bwMode="auto">
          <a:xfrm>
            <a:off x="762000" y="1341438"/>
            <a:ext cx="7870825" cy="4475162"/>
          </a:xfrm>
          <a:prstGeom prst="rect">
            <a:avLst/>
          </a:prstGeom>
          <a:solidFill>
            <a:srgbClr val="CCFFCC"/>
          </a:solidFill>
          <a:ln w="9525" algn="ctr">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nvGrpSpPr>
          <p:cNvPr id="475141" name="Group 5">
            <a:extLst>
              <a:ext uri="{FF2B5EF4-FFF2-40B4-BE49-F238E27FC236}">
                <a16:creationId xmlns:a16="http://schemas.microsoft.com/office/drawing/2014/main" id="{FF8141A4-0F7A-4C48-8126-FFAF42515A32}"/>
              </a:ext>
            </a:extLst>
          </p:cNvPr>
          <p:cNvGrpSpPr>
            <a:grpSpLocks/>
          </p:cNvGrpSpPr>
          <p:nvPr/>
        </p:nvGrpSpPr>
        <p:grpSpPr bwMode="auto">
          <a:xfrm>
            <a:off x="1082675" y="1627188"/>
            <a:ext cx="3357563" cy="3981450"/>
            <a:chOff x="517" y="1149"/>
            <a:chExt cx="2115" cy="2508"/>
          </a:xfrm>
        </p:grpSpPr>
        <p:grpSp>
          <p:nvGrpSpPr>
            <p:cNvPr id="20583" name="Group 6">
              <a:extLst>
                <a:ext uri="{FF2B5EF4-FFF2-40B4-BE49-F238E27FC236}">
                  <a16:creationId xmlns:a16="http://schemas.microsoft.com/office/drawing/2014/main" id="{A5D9AF7C-FFCF-4CFB-A94E-DFA3B297C54B}"/>
                </a:ext>
              </a:extLst>
            </p:cNvPr>
            <p:cNvGrpSpPr>
              <a:grpSpLocks/>
            </p:cNvGrpSpPr>
            <p:nvPr/>
          </p:nvGrpSpPr>
          <p:grpSpPr bwMode="auto">
            <a:xfrm>
              <a:off x="788" y="1149"/>
              <a:ext cx="1724" cy="1543"/>
              <a:chOff x="204" y="1978"/>
              <a:chExt cx="1724" cy="1543"/>
            </a:xfrm>
          </p:grpSpPr>
          <p:sp>
            <p:nvSpPr>
              <p:cNvPr id="20589" name="Oval 7">
                <a:extLst>
                  <a:ext uri="{FF2B5EF4-FFF2-40B4-BE49-F238E27FC236}">
                    <a16:creationId xmlns:a16="http://schemas.microsoft.com/office/drawing/2014/main" id="{F0740F20-0991-480A-93D0-D6A46A22639B}"/>
                  </a:ext>
                </a:extLst>
              </p:cNvPr>
              <p:cNvSpPr>
                <a:spLocks noChangeArrowheads="1"/>
              </p:cNvSpPr>
              <p:nvPr/>
            </p:nvSpPr>
            <p:spPr bwMode="auto">
              <a:xfrm>
                <a:off x="657" y="2069"/>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0" name="Oval 8">
                <a:extLst>
                  <a:ext uri="{FF2B5EF4-FFF2-40B4-BE49-F238E27FC236}">
                    <a16:creationId xmlns:a16="http://schemas.microsoft.com/office/drawing/2014/main" id="{2EC3BFA4-F02C-494A-93B8-3D15CBAC92BC}"/>
                  </a:ext>
                </a:extLst>
              </p:cNvPr>
              <p:cNvSpPr>
                <a:spLocks noChangeArrowheads="1"/>
              </p:cNvSpPr>
              <p:nvPr/>
            </p:nvSpPr>
            <p:spPr bwMode="auto">
              <a:xfrm>
                <a:off x="703" y="2750"/>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1" name="Oval 9">
                <a:extLst>
                  <a:ext uri="{FF2B5EF4-FFF2-40B4-BE49-F238E27FC236}">
                    <a16:creationId xmlns:a16="http://schemas.microsoft.com/office/drawing/2014/main" id="{C6D616CA-FC3C-4D21-B8C6-CC7E7B4CD350}"/>
                  </a:ext>
                </a:extLst>
              </p:cNvPr>
              <p:cNvSpPr>
                <a:spLocks noChangeArrowheads="1"/>
              </p:cNvSpPr>
              <p:nvPr/>
            </p:nvSpPr>
            <p:spPr bwMode="auto">
              <a:xfrm>
                <a:off x="1066" y="2523"/>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2" name="Oval 10">
                <a:extLst>
                  <a:ext uri="{FF2B5EF4-FFF2-40B4-BE49-F238E27FC236}">
                    <a16:creationId xmlns:a16="http://schemas.microsoft.com/office/drawing/2014/main" id="{A8A90768-9BE9-4FE5-A95E-D64E9085F65C}"/>
                  </a:ext>
                </a:extLst>
              </p:cNvPr>
              <p:cNvSpPr>
                <a:spLocks noChangeArrowheads="1"/>
              </p:cNvSpPr>
              <p:nvPr/>
            </p:nvSpPr>
            <p:spPr bwMode="auto">
              <a:xfrm>
                <a:off x="1519" y="2387"/>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3" name="Oval 11">
                <a:extLst>
                  <a:ext uri="{FF2B5EF4-FFF2-40B4-BE49-F238E27FC236}">
                    <a16:creationId xmlns:a16="http://schemas.microsoft.com/office/drawing/2014/main" id="{7A1BB6AC-E3CE-4B4F-B2D5-3B14E1C002D0}"/>
                  </a:ext>
                </a:extLst>
              </p:cNvPr>
              <p:cNvSpPr>
                <a:spLocks noChangeArrowheads="1"/>
              </p:cNvSpPr>
              <p:nvPr/>
            </p:nvSpPr>
            <p:spPr bwMode="auto">
              <a:xfrm>
                <a:off x="1610" y="2614"/>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4" name="Oval 12">
                <a:extLst>
                  <a:ext uri="{FF2B5EF4-FFF2-40B4-BE49-F238E27FC236}">
                    <a16:creationId xmlns:a16="http://schemas.microsoft.com/office/drawing/2014/main" id="{2CFB88EF-AE80-46B9-9B7C-FD1279394AA0}"/>
                  </a:ext>
                </a:extLst>
              </p:cNvPr>
              <p:cNvSpPr>
                <a:spLocks noChangeArrowheads="1"/>
              </p:cNvSpPr>
              <p:nvPr/>
            </p:nvSpPr>
            <p:spPr bwMode="auto">
              <a:xfrm>
                <a:off x="431" y="2478"/>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5" name="Oval 13">
                <a:extLst>
                  <a:ext uri="{FF2B5EF4-FFF2-40B4-BE49-F238E27FC236}">
                    <a16:creationId xmlns:a16="http://schemas.microsoft.com/office/drawing/2014/main" id="{64B293DE-83DF-46ED-86B3-2D62CBD4A8E3}"/>
                  </a:ext>
                </a:extLst>
              </p:cNvPr>
              <p:cNvSpPr>
                <a:spLocks noChangeArrowheads="1"/>
              </p:cNvSpPr>
              <p:nvPr/>
            </p:nvSpPr>
            <p:spPr bwMode="auto">
              <a:xfrm>
                <a:off x="521" y="3294"/>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6" name="Oval 14">
                <a:extLst>
                  <a:ext uri="{FF2B5EF4-FFF2-40B4-BE49-F238E27FC236}">
                    <a16:creationId xmlns:a16="http://schemas.microsoft.com/office/drawing/2014/main" id="{B4DC214C-C13E-4B98-B264-9416907620EC}"/>
                  </a:ext>
                </a:extLst>
              </p:cNvPr>
              <p:cNvSpPr>
                <a:spLocks noChangeArrowheads="1"/>
              </p:cNvSpPr>
              <p:nvPr/>
            </p:nvSpPr>
            <p:spPr bwMode="auto">
              <a:xfrm>
                <a:off x="1247" y="3294"/>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7" name="Oval 15">
                <a:extLst>
                  <a:ext uri="{FF2B5EF4-FFF2-40B4-BE49-F238E27FC236}">
                    <a16:creationId xmlns:a16="http://schemas.microsoft.com/office/drawing/2014/main" id="{EE6BB6BD-8165-4D80-8C3C-9D1FA0F912D1}"/>
                  </a:ext>
                </a:extLst>
              </p:cNvPr>
              <p:cNvSpPr>
                <a:spLocks noChangeArrowheads="1"/>
              </p:cNvSpPr>
              <p:nvPr/>
            </p:nvSpPr>
            <p:spPr bwMode="auto">
              <a:xfrm>
                <a:off x="1156" y="2750"/>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8" name="Oval 16">
                <a:extLst>
                  <a:ext uri="{FF2B5EF4-FFF2-40B4-BE49-F238E27FC236}">
                    <a16:creationId xmlns:a16="http://schemas.microsoft.com/office/drawing/2014/main" id="{8C041BE0-884C-4B1F-823D-666C18836E4F}"/>
                  </a:ext>
                </a:extLst>
              </p:cNvPr>
              <p:cNvSpPr>
                <a:spLocks noChangeArrowheads="1"/>
              </p:cNvSpPr>
              <p:nvPr/>
            </p:nvSpPr>
            <p:spPr bwMode="auto">
              <a:xfrm>
                <a:off x="1745" y="2023"/>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99" name="Oval 17">
                <a:extLst>
                  <a:ext uri="{FF2B5EF4-FFF2-40B4-BE49-F238E27FC236}">
                    <a16:creationId xmlns:a16="http://schemas.microsoft.com/office/drawing/2014/main" id="{C7B35176-7AB6-4B6F-9F09-90315EAA6D9C}"/>
                  </a:ext>
                </a:extLst>
              </p:cNvPr>
              <p:cNvSpPr>
                <a:spLocks noChangeArrowheads="1"/>
              </p:cNvSpPr>
              <p:nvPr/>
            </p:nvSpPr>
            <p:spPr bwMode="auto">
              <a:xfrm>
                <a:off x="385"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0" name="Oval 18">
                <a:extLst>
                  <a:ext uri="{FF2B5EF4-FFF2-40B4-BE49-F238E27FC236}">
                    <a16:creationId xmlns:a16="http://schemas.microsoft.com/office/drawing/2014/main" id="{C80E987A-B4CE-43C7-ABA1-99A5F6FAE15B}"/>
                  </a:ext>
                </a:extLst>
              </p:cNvPr>
              <p:cNvSpPr>
                <a:spLocks noChangeArrowheads="1"/>
              </p:cNvSpPr>
              <p:nvPr/>
            </p:nvSpPr>
            <p:spPr bwMode="auto">
              <a:xfrm>
                <a:off x="204"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1" name="Oval 19">
                <a:extLst>
                  <a:ext uri="{FF2B5EF4-FFF2-40B4-BE49-F238E27FC236}">
                    <a16:creationId xmlns:a16="http://schemas.microsoft.com/office/drawing/2014/main" id="{A06CE68C-1DEE-421C-B1A1-C671328B84A7}"/>
                  </a:ext>
                </a:extLst>
              </p:cNvPr>
              <p:cNvSpPr>
                <a:spLocks noChangeArrowheads="1"/>
              </p:cNvSpPr>
              <p:nvPr/>
            </p:nvSpPr>
            <p:spPr bwMode="auto">
              <a:xfrm>
                <a:off x="567"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2" name="Oval 20">
                <a:extLst>
                  <a:ext uri="{FF2B5EF4-FFF2-40B4-BE49-F238E27FC236}">
                    <a16:creationId xmlns:a16="http://schemas.microsoft.com/office/drawing/2014/main" id="{79765B6F-C68A-44B4-8752-DA32EDC41E58}"/>
                  </a:ext>
                </a:extLst>
              </p:cNvPr>
              <p:cNvSpPr>
                <a:spLocks noChangeArrowheads="1"/>
              </p:cNvSpPr>
              <p:nvPr/>
            </p:nvSpPr>
            <p:spPr bwMode="auto">
              <a:xfrm>
                <a:off x="748"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3" name="Oval 21">
                <a:extLst>
                  <a:ext uri="{FF2B5EF4-FFF2-40B4-BE49-F238E27FC236}">
                    <a16:creationId xmlns:a16="http://schemas.microsoft.com/office/drawing/2014/main" id="{021E8823-F263-48D6-AA9F-50974654168C}"/>
                  </a:ext>
                </a:extLst>
              </p:cNvPr>
              <p:cNvSpPr>
                <a:spLocks noChangeArrowheads="1"/>
              </p:cNvSpPr>
              <p:nvPr/>
            </p:nvSpPr>
            <p:spPr bwMode="auto">
              <a:xfrm>
                <a:off x="930"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4" name="Oval 22">
                <a:extLst>
                  <a:ext uri="{FF2B5EF4-FFF2-40B4-BE49-F238E27FC236}">
                    <a16:creationId xmlns:a16="http://schemas.microsoft.com/office/drawing/2014/main" id="{A68E8066-D9AE-4465-9717-5C11C509752E}"/>
                  </a:ext>
                </a:extLst>
              </p:cNvPr>
              <p:cNvSpPr>
                <a:spLocks noChangeArrowheads="1"/>
              </p:cNvSpPr>
              <p:nvPr/>
            </p:nvSpPr>
            <p:spPr bwMode="auto">
              <a:xfrm>
                <a:off x="1111"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5" name="Oval 23">
                <a:extLst>
                  <a:ext uri="{FF2B5EF4-FFF2-40B4-BE49-F238E27FC236}">
                    <a16:creationId xmlns:a16="http://schemas.microsoft.com/office/drawing/2014/main" id="{9801579E-B6A4-4DD6-8B0F-31D7E05FE610}"/>
                  </a:ext>
                </a:extLst>
              </p:cNvPr>
              <p:cNvSpPr>
                <a:spLocks noChangeArrowheads="1"/>
              </p:cNvSpPr>
              <p:nvPr/>
            </p:nvSpPr>
            <p:spPr bwMode="auto">
              <a:xfrm>
                <a:off x="1292"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6" name="Oval 24">
                <a:extLst>
                  <a:ext uri="{FF2B5EF4-FFF2-40B4-BE49-F238E27FC236}">
                    <a16:creationId xmlns:a16="http://schemas.microsoft.com/office/drawing/2014/main" id="{11484105-BB27-472D-962C-C0818CA89B87}"/>
                  </a:ext>
                </a:extLst>
              </p:cNvPr>
              <p:cNvSpPr>
                <a:spLocks noChangeArrowheads="1"/>
              </p:cNvSpPr>
              <p:nvPr/>
            </p:nvSpPr>
            <p:spPr bwMode="auto">
              <a:xfrm>
                <a:off x="1474"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7" name="Oval 25">
                <a:extLst>
                  <a:ext uri="{FF2B5EF4-FFF2-40B4-BE49-F238E27FC236}">
                    <a16:creationId xmlns:a16="http://schemas.microsoft.com/office/drawing/2014/main" id="{19841CAD-0998-4526-8568-4FD20355E9D6}"/>
                  </a:ext>
                </a:extLst>
              </p:cNvPr>
              <p:cNvSpPr>
                <a:spLocks noChangeArrowheads="1"/>
              </p:cNvSpPr>
              <p:nvPr/>
            </p:nvSpPr>
            <p:spPr bwMode="auto">
              <a:xfrm>
                <a:off x="1655"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8" name="Oval 26">
                <a:extLst>
                  <a:ext uri="{FF2B5EF4-FFF2-40B4-BE49-F238E27FC236}">
                    <a16:creationId xmlns:a16="http://schemas.microsoft.com/office/drawing/2014/main" id="{C2A22C00-1C6F-4380-9E6A-FC6276AB9371}"/>
                  </a:ext>
                </a:extLst>
              </p:cNvPr>
              <p:cNvSpPr>
                <a:spLocks noChangeArrowheads="1"/>
              </p:cNvSpPr>
              <p:nvPr/>
            </p:nvSpPr>
            <p:spPr bwMode="auto">
              <a:xfrm>
                <a:off x="1837"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09" name="Oval 27">
                <a:extLst>
                  <a:ext uri="{FF2B5EF4-FFF2-40B4-BE49-F238E27FC236}">
                    <a16:creationId xmlns:a16="http://schemas.microsoft.com/office/drawing/2014/main" id="{40E49FC0-BFBF-42DB-A110-91FC9B61D0FC}"/>
                  </a:ext>
                </a:extLst>
              </p:cNvPr>
              <p:cNvSpPr>
                <a:spLocks noChangeArrowheads="1"/>
              </p:cNvSpPr>
              <p:nvPr/>
            </p:nvSpPr>
            <p:spPr bwMode="auto">
              <a:xfrm>
                <a:off x="431" y="320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0" name="Oval 28">
                <a:extLst>
                  <a:ext uri="{FF2B5EF4-FFF2-40B4-BE49-F238E27FC236}">
                    <a16:creationId xmlns:a16="http://schemas.microsoft.com/office/drawing/2014/main" id="{E1CCCAE7-983B-4ED1-8CC1-0F65759950F1}"/>
                  </a:ext>
                </a:extLst>
              </p:cNvPr>
              <p:cNvSpPr>
                <a:spLocks noChangeArrowheads="1"/>
              </p:cNvSpPr>
              <p:nvPr/>
            </p:nvSpPr>
            <p:spPr bwMode="auto">
              <a:xfrm>
                <a:off x="204"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1" name="Oval 29">
                <a:extLst>
                  <a:ext uri="{FF2B5EF4-FFF2-40B4-BE49-F238E27FC236}">
                    <a16:creationId xmlns:a16="http://schemas.microsoft.com/office/drawing/2014/main" id="{17E35756-0ADE-4AD0-BB7A-6B7120DF208C}"/>
                  </a:ext>
                </a:extLst>
              </p:cNvPr>
              <p:cNvSpPr>
                <a:spLocks noChangeArrowheads="1"/>
              </p:cNvSpPr>
              <p:nvPr/>
            </p:nvSpPr>
            <p:spPr bwMode="auto">
              <a:xfrm>
                <a:off x="521" y="315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2" name="Oval 30">
                <a:extLst>
                  <a:ext uri="{FF2B5EF4-FFF2-40B4-BE49-F238E27FC236}">
                    <a16:creationId xmlns:a16="http://schemas.microsoft.com/office/drawing/2014/main" id="{9BF457D6-A3D7-48A8-843B-10F0E7AC2DA2}"/>
                  </a:ext>
                </a:extLst>
              </p:cNvPr>
              <p:cNvSpPr>
                <a:spLocks noChangeArrowheads="1"/>
              </p:cNvSpPr>
              <p:nvPr/>
            </p:nvSpPr>
            <p:spPr bwMode="auto">
              <a:xfrm>
                <a:off x="748"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3" name="Oval 31">
                <a:extLst>
                  <a:ext uri="{FF2B5EF4-FFF2-40B4-BE49-F238E27FC236}">
                    <a16:creationId xmlns:a16="http://schemas.microsoft.com/office/drawing/2014/main" id="{7BC5D9DC-2CE0-4EA3-815B-BFB171AEC241}"/>
                  </a:ext>
                </a:extLst>
              </p:cNvPr>
              <p:cNvSpPr>
                <a:spLocks noChangeArrowheads="1"/>
              </p:cNvSpPr>
              <p:nvPr/>
            </p:nvSpPr>
            <p:spPr bwMode="auto">
              <a:xfrm>
                <a:off x="930"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4" name="Oval 32">
                <a:extLst>
                  <a:ext uri="{FF2B5EF4-FFF2-40B4-BE49-F238E27FC236}">
                    <a16:creationId xmlns:a16="http://schemas.microsoft.com/office/drawing/2014/main" id="{47994187-26D1-46BC-9647-D000700DBA28}"/>
                  </a:ext>
                </a:extLst>
              </p:cNvPr>
              <p:cNvSpPr>
                <a:spLocks noChangeArrowheads="1"/>
              </p:cNvSpPr>
              <p:nvPr/>
            </p:nvSpPr>
            <p:spPr bwMode="auto">
              <a:xfrm>
                <a:off x="1066" y="320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5" name="Oval 33">
                <a:extLst>
                  <a:ext uri="{FF2B5EF4-FFF2-40B4-BE49-F238E27FC236}">
                    <a16:creationId xmlns:a16="http://schemas.microsoft.com/office/drawing/2014/main" id="{C4836DE9-CA8A-4F1E-8DC9-96EFE33A2E2D}"/>
                  </a:ext>
                </a:extLst>
              </p:cNvPr>
              <p:cNvSpPr>
                <a:spLocks noChangeArrowheads="1"/>
              </p:cNvSpPr>
              <p:nvPr/>
            </p:nvSpPr>
            <p:spPr bwMode="auto">
              <a:xfrm>
                <a:off x="1383"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6" name="Oval 34">
                <a:extLst>
                  <a:ext uri="{FF2B5EF4-FFF2-40B4-BE49-F238E27FC236}">
                    <a16:creationId xmlns:a16="http://schemas.microsoft.com/office/drawing/2014/main" id="{55ABCBED-1D7F-4FBC-ABC5-41B8DE42D6B7}"/>
                  </a:ext>
                </a:extLst>
              </p:cNvPr>
              <p:cNvSpPr>
                <a:spLocks noChangeArrowheads="1"/>
              </p:cNvSpPr>
              <p:nvPr/>
            </p:nvSpPr>
            <p:spPr bwMode="auto">
              <a:xfrm>
                <a:off x="1565" y="315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7" name="Oval 35">
                <a:extLst>
                  <a:ext uri="{FF2B5EF4-FFF2-40B4-BE49-F238E27FC236}">
                    <a16:creationId xmlns:a16="http://schemas.microsoft.com/office/drawing/2014/main" id="{A6753EB7-2ED7-4D21-B86C-290BA22D0F6F}"/>
                  </a:ext>
                </a:extLst>
              </p:cNvPr>
              <p:cNvSpPr>
                <a:spLocks noChangeArrowheads="1"/>
              </p:cNvSpPr>
              <p:nvPr/>
            </p:nvSpPr>
            <p:spPr bwMode="auto">
              <a:xfrm>
                <a:off x="1746" y="3294"/>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8" name="Oval 36">
                <a:extLst>
                  <a:ext uri="{FF2B5EF4-FFF2-40B4-BE49-F238E27FC236}">
                    <a16:creationId xmlns:a16="http://schemas.microsoft.com/office/drawing/2014/main" id="{B71C16A4-5A13-45AB-B9CE-409EFCCA404D}"/>
                  </a:ext>
                </a:extLst>
              </p:cNvPr>
              <p:cNvSpPr>
                <a:spLocks noChangeArrowheads="1"/>
              </p:cNvSpPr>
              <p:nvPr/>
            </p:nvSpPr>
            <p:spPr bwMode="auto">
              <a:xfrm>
                <a:off x="1746" y="315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19" name="Oval 37">
                <a:extLst>
                  <a:ext uri="{FF2B5EF4-FFF2-40B4-BE49-F238E27FC236}">
                    <a16:creationId xmlns:a16="http://schemas.microsoft.com/office/drawing/2014/main" id="{85F96407-4F2A-4899-BE73-09A71E2AA648}"/>
                  </a:ext>
                </a:extLst>
              </p:cNvPr>
              <p:cNvSpPr>
                <a:spLocks noChangeArrowheads="1"/>
              </p:cNvSpPr>
              <p:nvPr/>
            </p:nvSpPr>
            <p:spPr bwMode="auto">
              <a:xfrm>
                <a:off x="385"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0" name="Oval 38">
                <a:extLst>
                  <a:ext uri="{FF2B5EF4-FFF2-40B4-BE49-F238E27FC236}">
                    <a16:creationId xmlns:a16="http://schemas.microsoft.com/office/drawing/2014/main" id="{5AD9A99A-2832-48E7-BFDE-C52C4E8A1C77}"/>
                  </a:ext>
                </a:extLst>
              </p:cNvPr>
              <p:cNvSpPr>
                <a:spLocks noChangeArrowheads="1"/>
              </p:cNvSpPr>
              <p:nvPr/>
            </p:nvSpPr>
            <p:spPr bwMode="auto">
              <a:xfrm>
                <a:off x="204"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1" name="Oval 39">
                <a:extLst>
                  <a:ext uri="{FF2B5EF4-FFF2-40B4-BE49-F238E27FC236}">
                    <a16:creationId xmlns:a16="http://schemas.microsoft.com/office/drawing/2014/main" id="{DE0FA376-DF12-466A-8195-6E3C88A2C488}"/>
                  </a:ext>
                </a:extLst>
              </p:cNvPr>
              <p:cNvSpPr>
                <a:spLocks noChangeArrowheads="1"/>
              </p:cNvSpPr>
              <p:nvPr/>
            </p:nvSpPr>
            <p:spPr bwMode="auto">
              <a:xfrm>
                <a:off x="567" y="297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2" name="Oval 40">
                <a:extLst>
                  <a:ext uri="{FF2B5EF4-FFF2-40B4-BE49-F238E27FC236}">
                    <a16:creationId xmlns:a16="http://schemas.microsoft.com/office/drawing/2014/main" id="{8ACB1B65-2621-431E-8BF4-BFDFE4D431FB}"/>
                  </a:ext>
                </a:extLst>
              </p:cNvPr>
              <p:cNvSpPr>
                <a:spLocks noChangeArrowheads="1"/>
              </p:cNvSpPr>
              <p:nvPr/>
            </p:nvSpPr>
            <p:spPr bwMode="auto">
              <a:xfrm>
                <a:off x="748"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3" name="Oval 41">
                <a:extLst>
                  <a:ext uri="{FF2B5EF4-FFF2-40B4-BE49-F238E27FC236}">
                    <a16:creationId xmlns:a16="http://schemas.microsoft.com/office/drawing/2014/main" id="{FD5F01E1-D981-4217-A273-40B41C13A645}"/>
                  </a:ext>
                </a:extLst>
              </p:cNvPr>
              <p:cNvSpPr>
                <a:spLocks noChangeArrowheads="1"/>
              </p:cNvSpPr>
              <p:nvPr/>
            </p:nvSpPr>
            <p:spPr bwMode="auto">
              <a:xfrm>
                <a:off x="884" y="297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4" name="Oval 42">
                <a:extLst>
                  <a:ext uri="{FF2B5EF4-FFF2-40B4-BE49-F238E27FC236}">
                    <a16:creationId xmlns:a16="http://schemas.microsoft.com/office/drawing/2014/main" id="{F9B984D2-052D-49F4-971C-3F3DCFD8607D}"/>
                  </a:ext>
                </a:extLst>
              </p:cNvPr>
              <p:cNvSpPr>
                <a:spLocks noChangeArrowheads="1"/>
              </p:cNvSpPr>
              <p:nvPr/>
            </p:nvSpPr>
            <p:spPr bwMode="auto">
              <a:xfrm>
                <a:off x="1111"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5" name="Oval 43">
                <a:extLst>
                  <a:ext uri="{FF2B5EF4-FFF2-40B4-BE49-F238E27FC236}">
                    <a16:creationId xmlns:a16="http://schemas.microsoft.com/office/drawing/2014/main" id="{B875365F-D25F-4A68-9D57-77180958BD09}"/>
                  </a:ext>
                </a:extLst>
              </p:cNvPr>
              <p:cNvSpPr>
                <a:spLocks noChangeArrowheads="1"/>
              </p:cNvSpPr>
              <p:nvPr/>
            </p:nvSpPr>
            <p:spPr bwMode="auto">
              <a:xfrm>
                <a:off x="1292"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6" name="Oval 44">
                <a:extLst>
                  <a:ext uri="{FF2B5EF4-FFF2-40B4-BE49-F238E27FC236}">
                    <a16:creationId xmlns:a16="http://schemas.microsoft.com/office/drawing/2014/main" id="{1063C5D2-DF86-4FA6-BEB1-A23761E90EFB}"/>
                  </a:ext>
                </a:extLst>
              </p:cNvPr>
              <p:cNvSpPr>
                <a:spLocks noChangeArrowheads="1"/>
              </p:cNvSpPr>
              <p:nvPr/>
            </p:nvSpPr>
            <p:spPr bwMode="auto">
              <a:xfrm>
                <a:off x="1519" y="297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7" name="Oval 45">
                <a:extLst>
                  <a:ext uri="{FF2B5EF4-FFF2-40B4-BE49-F238E27FC236}">
                    <a16:creationId xmlns:a16="http://schemas.microsoft.com/office/drawing/2014/main" id="{1272CF0E-C206-4C58-AD22-FD90C8A738A0}"/>
                  </a:ext>
                </a:extLst>
              </p:cNvPr>
              <p:cNvSpPr>
                <a:spLocks noChangeArrowheads="1"/>
              </p:cNvSpPr>
              <p:nvPr/>
            </p:nvSpPr>
            <p:spPr bwMode="auto">
              <a:xfrm>
                <a:off x="1701" y="302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8" name="Oval 46">
                <a:extLst>
                  <a:ext uri="{FF2B5EF4-FFF2-40B4-BE49-F238E27FC236}">
                    <a16:creationId xmlns:a16="http://schemas.microsoft.com/office/drawing/2014/main" id="{9416C6D2-8B4D-4246-98AF-14CF5EA40845}"/>
                  </a:ext>
                </a:extLst>
              </p:cNvPr>
              <p:cNvSpPr>
                <a:spLocks noChangeArrowheads="1"/>
              </p:cNvSpPr>
              <p:nvPr/>
            </p:nvSpPr>
            <p:spPr bwMode="auto">
              <a:xfrm>
                <a:off x="1837"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29" name="Oval 47">
                <a:extLst>
                  <a:ext uri="{FF2B5EF4-FFF2-40B4-BE49-F238E27FC236}">
                    <a16:creationId xmlns:a16="http://schemas.microsoft.com/office/drawing/2014/main" id="{EB179BA9-53B9-4EC8-BA1C-07E95BA7386D}"/>
                  </a:ext>
                </a:extLst>
              </p:cNvPr>
              <p:cNvSpPr>
                <a:spLocks noChangeArrowheads="1"/>
              </p:cNvSpPr>
              <p:nvPr/>
            </p:nvSpPr>
            <p:spPr bwMode="auto">
              <a:xfrm>
                <a:off x="385"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0" name="Oval 48">
                <a:extLst>
                  <a:ext uri="{FF2B5EF4-FFF2-40B4-BE49-F238E27FC236}">
                    <a16:creationId xmlns:a16="http://schemas.microsoft.com/office/drawing/2014/main" id="{23FDAFF4-B846-490E-89B6-796E14C3436F}"/>
                  </a:ext>
                </a:extLst>
              </p:cNvPr>
              <p:cNvSpPr>
                <a:spLocks noChangeArrowheads="1"/>
              </p:cNvSpPr>
              <p:nvPr/>
            </p:nvSpPr>
            <p:spPr bwMode="auto">
              <a:xfrm>
                <a:off x="295" y="279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1" name="Oval 49">
                <a:extLst>
                  <a:ext uri="{FF2B5EF4-FFF2-40B4-BE49-F238E27FC236}">
                    <a16:creationId xmlns:a16="http://schemas.microsoft.com/office/drawing/2014/main" id="{72AC7FEF-5CC3-44FA-9260-40DF1DD7E609}"/>
                  </a:ext>
                </a:extLst>
              </p:cNvPr>
              <p:cNvSpPr>
                <a:spLocks noChangeArrowheads="1"/>
              </p:cNvSpPr>
              <p:nvPr/>
            </p:nvSpPr>
            <p:spPr bwMode="auto">
              <a:xfrm>
                <a:off x="567" y="279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2" name="Oval 50">
                <a:extLst>
                  <a:ext uri="{FF2B5EF4-FFF2-40B4-BE49-F238E27FC236}">
                    <a16:creationId xmlns:a16="http://schemas.microsoft.com/office/drawing/2014/main" id="{CB6A5676-E433-4C2A-A0D6-6975432FA555}"/>
                  </a:ext>
                </a:extLst>
              </p:cNvPr>
              <p:cNvSpPr>
                <a:spLocks noChangeArrowheads="1"/>
              </p:cNvSpPr>
              <p:nvPr/>
            </p:nvSpPr>
            <p:spPr bwMode="auto">
              <a:xfrm>
                <a:off x="748"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3" name="Oval 51">
                <a:extLst>
                  <a:ext uri="{FF2B5EF4-FFF2-40B4-BE49-F238E27FC236}">
                    <a16:creationId xmlns:a16="http://schemas.microsoft.com/office/drawing/2014/main" id="{8679240A-D391-4EA8-80AC-BCEFCDBC53C0}"/>
                  </a:ext>
                </a:extLst>
              </p:cNvPr>
              <p:cNvSpPr>
                <a:spLocks noChangeArrowheads="1"/>
              </p:cNvSpPr>
              <p:nvPr/>
            </p:nvSpPr>
            <p:spPr bwMode="auto">
              <a:xfrm>
                <a:off x="975" y="284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4" name="Oval 52">
                <a:extLst>
                  <a:ext uri="{FF2B5EF4-FFF2-40B4-BE49-F238E27FC236}">
                    <a16:creationId xmlns:a16="http://schemas.microsoft.com/office/drawing/2014/main" id="{696FE38A-B926-4157-816B-23C5C5D4FAB7}"/>
                  </a:ext>
                </a:extLst>
              </p:cNvPr>
              <p:cNvSpPr>
                <a:spLocks noChangeArrowheads="1"/>
              </p:cNvSpPr>
              <p:nvPr/>
            </p:nvSpPr>
            <p:spPr bwMode="auto">
              <a:xfrm>
                <a:off x="1111"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5" name="Oval 53">
                <a:extLst>
                  <a:ext uri="{FF2B5EF4-FFF2-40B4-BE49-F238E27FC236}">
                    <a16:creationId xmlns:a16="http://schemas.microsoft.com/office/drawing/2014/main" id="{7ABE24D3-9028-48B1-9640-4B2ECE1222BD}"/>
                  </a:ext>
                </a:extLst>
              </p:cNvPr>
              <p:cNvSpPr>
                <a:spLocks noChangeArrowheads="1"/>
              </p:cNvSpPr>
              <p:nvPr/>
            </p:nvSpPr>
            <p:spPr bwMode="auto">
              <a:xfrm>
                <a:off x="1292"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6" name="Oval 54">
                <a:extLst>
                  <a:ext uri="{FF2B5EF4-FFF2-40B4-BE49-F238E27FC236}">
                    <a16:creationId xmlns:a16="http://schemas.microsoft.com/office/drawing/2014/main" id="{820AFD9E-2C89-4443-B1D6-239A3A258748}"/>
                  </a:ext>
                </a:extLst>
              </p:cNvPr>
              <p:cNvSpPr>
                <a:spLocks noChangeArrowheads="1"/>
              </p:cNvSpPr>
              <p:nvPr/>
            </p:nvSpPr>
            <p:spPr bwMode="auto">
              <a:xfrm>
                <a:off x="1429" y="284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7" name="Oval 55">
                <a:extLst>
                  <a:ext uri="{FF2B5EF4-FFF2-40B4-BE49-F238E27FC236}">
                    <a16:creationId xmlns:a16="http://schemas.microsoft.com/office/drawing/2014/main" id="{D62EB8CD-CE72-4AE2-9256-0CC352BC9DBE}"/>
                  </a:ext>
                </a:extLst>
              </p:cNvPr>
              <p:cNvSpPr>
                <a:spLocks noChangeArrowheads="1"/>
              </p:cNvSpPr>
              <p:nvPr/>
            </p:nvSpPr>
            <p:spPr bwMode="auto">
              <a:xfrm>
                <a:off x="1701" y="279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8" name="Oval 56">
                <a:extLst>
                  <a:ext uri="{FF2B5EF4-FFF2-40B4-BE49-F238E27FC236}">
                    <a16:creationId xmlns:a16="http://schemas.microsoft.com/office/drawing/2014/main" id="{D31E8CCE-D180-4C8B-A581-AD3684BE5146}"/>
                  </a:ext>
                </a:extLst>
              </p:cNvPr>
              <p:cNvSpPr>
                <a:spLocks noChangeArrowheads="1"/>
              </p:cNvSpPr>
              <p:nvPr/>
            </p:nvSpPr>
            <p:spPr bwMode="auto">
              <a:xfrm>
                <a:off x="1837"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39" name="Oval 57">
                <a:extLst>
                  <a:ext uri="{FF2B5EF4-FFF2-40B4-BE49-F238E27FC236}">
                    <a16:creationId xmlns:a16="http://schemas.microsoft.com/office/drawing/2014/main" id="{BF403E27-ACC4-4814-BAC1-C76280D0D470}"/>
                  </a:ext>
                </a:extLst>
              </p:cNvPr>
              <p:cNvSpPr>
                <a:spLocks noChangeArrowheads="1"/>
              </p:cNvSpPr>
              <p:nvPr/>
            </p:nvSpPr>
            <p:spPr bwMode="auto">
              <a:xfrm>
                <a:off x="385" y="265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0" name="Oval 58">
                <a:extLst>
                  <a:ext uri="{FF2B5EF4-FFF2-40B4-BE49-F238E27FC236}">
                    <a16:creationId xmlns:a16="http://schemas.microsoft.com/office/drawing/2014/main" id="{52FA649F-8944-45DB-BB71-306CEFA8A1A9}"/>
                  </a:ext>
                </a:extLst>
              </p:cNvPr>
              <p:cNvSpPr>
                <a:spLocks noChangeArrowheads="1"/>
              </p:cNvSpPr>
              <p:nvPr/>
            </p:nvSpPr>
            <p:spPr bwMode="auto">
              <a:xfrm>
                <a:off x="204"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1" name="Oval 59">
                <a:extLst>
                  <a:ext uri="{FF2B5EF4-FFF2-40B4-BE49-F238E27FC236}">
                    <a16:creationId xmlns:a16="http://schemas.microsoft.com/office/drawing/2014/main" id="{A5BB1572-F29F-4582-9213-2D51A7BE77BC}"/>
                  </a:ext>
                </a:extLst>
              </p:cNvPr>
              <p:cNvSpPr>
                <a:spLocks noChangeArrowheads="1"/>
              </p:cNvSpPr>
              <p:nvPr/>
            </p:nvSpPr>
            <p:spPr bwMode="auto">
              <a:xfrm>
                <a:off x="431" y="279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2" name="Oval 60">
                <a:extLst>
                  <a:ext uri="{FF2B5EF4-FFF2-40B4-BE49-F238E27FC236}">
                    <a16:creationId xmlns:a16="http://schemas.microsoft.com/office/drawing/2014/main" id="{01D2ACE4-1430-4D71-9B83-192DE7DD8435}"/>
                  </a:ext>
                </a:extLst>
              </p:cNvPr>
              <p:cNvSpPr>
                <a:spLocks noChangeArrowheads="1"/>
              </p:cNvSpPr>
              <p:nvPr/>
            </p:nvSpPr>
            <p:spPr bwMode="auto">
              <a:xfrm>
                <a:off x="657" y="265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3" name="Oval 61">
                <a:extLst>
                  <a:ext uri="{FF2B5EF4-FFF2-40B4-BE49-F238E27FC236}">
                    <a16:creationId xmlns:a16="http://schemas.microsoft.com/office/drawing/2014/main" id="{2C527E83-D213-4EB1-9BF8-C76AA86E066D}"/>
                  </a:ext>
                </a:extLst>
              </p:cNvPr>
              <p:cNvSpPr>
                <a:spLocks noChangeArrowheads="1"/>
              </p:cNvSpPr>
              <p:nvPr/>
            </p:nvSpPr>
            <p:spPr bwMode="auto">
              <a:xfrm>
                <a:off x="839" y="2704"/>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4" name="Oval 62">
                <a:extLst>
                  <a:ext uri="{FF2B5EF4-FFF2-40B4-BE49-F238E27FC236}">
                    <a16:creationId xmlns:a16="http://schemas.microsoft.com/office/drawing/2014/main" id="{242E62C2-4969-4052-9270-3705C68D2034}"/>
                  </a:ext>
                </a:extLst>
              </p:cNvPr>
              <p:cNvSpPr>
                <a:spLocks noChangeArrowheads="1"/>
              </p:cNvSpPr>
              <p:nvPr/>
            </p:nvSpPr>
            <p:spPr bwMode="auto">
              <a:xfrm>
                <a:off x="1020" y="265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5" name="Oval 63">
                <a:extLst>
                  <a:ext uri="{FF2B5EF4-FFF2-40B4-BE49-F238E27FC236}">
                    <a16:creationId xmlns:a16="http://schemas.microsoft.com/office/drawing/2014/main" id="{08C1F6B6-2E9C-4464-9A5E-7382D3FD0A03}"/>
                  </a:ext>
                </a:extLst>
              </p:cNvPr>
              <p:cNvSpPr>
                <a:spLocks noChangeArrowheads="1"/>
              </p:cNvSpPr>
              <p:nvPr/>
            </p:nvSpPr>
            <p:spPr bwMode="auto">
              <a:xfrm>
                <a:off x="1292"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6" name="Oval 64">
                <a:extLst>
                  <a:ext uri="{FF2B5EF4-FFF2-40B4-BE49-F238E27FC236}">
                    <a16:creationId xmlns:a16="http://schemas.microsoft.com/office/drawing/2014/main" id="{CF855E83-9742-46E4-8180-D902A822D54E}"/>
                  </a:ext>
                </a:extLst>
              </p:cNvPr>
              <p:cNvSpPr>
                <a:spLocks noChangeArrowheads="1"/>
              </p:cNvSpPr>
              <p:nvPr/>
            </p:nvSpPr>
            <p:spPr bwMode="auto">
              <a:xfrm>
                <a:off x="1474"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7" name="Oval 65">
                <a:extLst>
                  <a:ext uri="{FF2B5EF4-FFF2-40B4-BE49-F238E27FC236}">
                    <a16:creationId xmlns:a16="http://schemas.microsoft.com/office/drawing/2014/main" id="{B8FE1EBC-F6F0-4F59-BA87-8BD02BAE8B88}"/>
                  </a:ext>
                </a:extLst>
              </p:cNvPr>
              <p:cNvSpPr>
                <a:spLocks noChangeArrowheads="1"/>
              </p:cNvSpPr>
              <p:nvPr/>
            </p:nvSpPr>
            <p:spPr bwMode="auto">
              <a:xfrm>
                <a:off x="1610" y="2704"/>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8" name="Oval 66">
                <a:extLst>
                  <a:ext uri="{FF2B5EF4-FFF2-40B4-BE49-F238E27FC236}">
                    <a16:creationId xmlns:a16="http://schemas.microsoft.com/office/drawing/2014/main" id="{907022D2-484E-4C22-B4BD-A4D0E6AF6A27}"/>
                  </a:ext>
                </a:extLst>
              </p:cNvPr>
              <p:cNvSpPr>
                <a:spLocks noChangeArrowheads="1"/>
              </p:cNvSpPr>
              <p:nvPr/>
            </p:nvSpPr>
            <p:spPr bwMode="auto">
              <a:xfrm>
                <a:off x="1837"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49" name="Oval 67">
                <a:extLst>
                  <a:ext uri="{FF2B5EF4-FFF2-40B4-BE49-F238E27FC236}">
                    <a16:creationId xmlns:a16="http://schemas.microsoft.com/office/drawing/2014/main" id="{C58C3008-2BE3-40FD-AB34-B1557EAC0A16}"/>
                  </a:ext>
                </a:extLst>
              </p:cNvPr>
              <p:cNvSpPr>
                <a:spLocks noChangeArrowheads="1"/>
              </p:cNvSpPr>
              <p:nvPr/>
            </p:nvSpPr>
            <p:spPr bwMode="auto">
              <a:xfrm>
                <a:off x="385" y="238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0" name="Oval 68">
                <a:extLst>
                  <a:ext uri="{FF2B5EF4-FFF2-40B4-BE49-F238E27FC236}">
                    <a16:creationId xmlns:a16="http://schemas.microsoft.com/office/drawing/2014/main" id="{656C68A0-581C-4D20-9401-ED2B91F0856C}"/>
                  </a:ext>
                </a:extLst>
              </p:cNvPr>
              <p:cNvSpPr>
                <a:spLocks noChangeArrowheads="1"/>
              </p:cNvSpPr>
              <p:nvPr/>
            </p:nvSpPr>
            <p:spPr bwMode="auto">
              <a:xfrm>
                <a:off x="340"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1" name="Oval 69">
                <a:extLst>
                  <a:ext uri="{FF2B5EF4-FFF2-40B4-BE49-F238E27FC236}">
                    <a16:creationId xmlns:a16="http://schemas.microsoft.com/office/drawing/2014/main" id="{EC945E9B-7D58-4DA5-9AF0-2433AEA91C64}"/>
                  </a:ext>
                </a:extLst>
              </p:cNvPr>
              <p:cNvSpPr>
                <a:spLocks noChangeArrowheads="1"/>
              </p:cNvSpPr>
              <p:nvPr/>
            </p:nvSpPr>
            <p:spPr bwMode="auto">
              <a:xfrm>
                <a:off x="567"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2" name="Oval 70">
                <a:extLst>
                  <a:ext uri="{FF2B5EF4-FFF2-40B4-BE49-F238E27FC236}">
                    <a16:creationId xmlns:a16="http://schemas.microsoft.com/office/drawing/2014/main" id="{1C6851AA-B398-4328-9FBB-AB91B4CFBE8B}"/>
                  </a:ext>
                </a:extLst>
              </p:cNvPr>
              <p:cNvSpPr>
                <a:spLocks noChangeArrowheads="1"/>
              </p:cNvSpPr>
              <p:nvPr/>
            </p:nvSpPr>
            <p:spPr bwMode="auto">
              <a:xfrm>
                <a:off x="748"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3" name="Oval 71">
                <a:extLst>
                  <a:ext uri="{FF2B5EF4-FFF2-40B4-BE49-F238E27FC236}">
                    <a16:creationId xmlns:a16="http://schemas.microsoft.com/office/drawing/2014/main" id="{E33DAD5B-D0D5-47F2-99FC-48D8A37D78FE}"/>
                  </a:ext>
                </a:extLst>
              </p:cNvPr>
              <p:cNvSpPr>
                <a:spLocks noChangeArrowheads="1"/>
              </p:cNvSpPr>
              <p:nvPr/>
            </p:nvSpPr>
            <p:spPr bwMode="auto">
              <a:xfrm>
                <a:off x="930"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4" name="Oval 72">
                <a:extLst>
                  <a:ext uri="{FF2B5EF4-FFF2-40B4-BE49-F238E27FC236}">
                    <a16:creationId xmlns:a16="http://schemas.microsoft.com/office/drawing/2014/main" id="{8F8EAC76-0E76-434D-9D15-7CE3901DF9C0}"/>
                  </a:ext>
                </a:extLst>
              </p:cNvPr>
              <p:cNvSpPr>
                <a:spLocks noChangeArrowheads="1"/>
              </p:cNvSpPr>
              <p:nvPr/>
            </p:nvSpPr>
            <p:spPr bwMode="auto">
              <a:xfrm>
                <a:off x="1292" y="256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5" name="Oval 73">
                <a:extLst>
                  <a:ext uri="{FF2B5EF4-FFF2-40B4-BE49-F238E27FC236}">
                    <a16:creationId xmlns:a16="http://schemas.microsoft.com/office/drawing/2014/main" id="{BF802394-9CB9-4E05-A87E-C116DF5987DD}"/>
                  </a:ext>
                </a:extLst>
              </p:cNvPr>
              <p:cNvSpPr>
                <a:spLocks noChangeArrowheads="1"/>
              </p:cNvSpPr>
              <p:nvPr/>
            </p:nvSpPr>
            <p:spPr bwMode="auto">
              <a:xfrm>
                <a:off x="1202" y="24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6" name="Oval 74">
                <a:extLst>
                  <a:ext uri="{FF2B5EF4-FFF2-40B4-BE49-F238E27FC236}">
                    <a16:creationId xmlns:a16="http://schemas.microsoft.com/office/drawing/2014/main" id="{6B4C1EB2-299E-4864-A62F-5E468DF2C377}"/>
                  </a:ext>
                </a:extLst>
              </p:cNvPr>
              <p:cNvSpPr>
                <a:spLocks noChangeArrowheads="1"/>
              </p:cNvSpPr>
              <p:nvPr/>
            </p:nvSpPr>
            <p:spPr bwMode="auto">
              <a:xfrm>
                <a:off x="1474"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7" name="Oval 75">
                <a:extLst>
                  <a:ext uri="{FF2B5EF4-FFF2-40B4-BE49-F238E27FC236}">
                    <a16:creationId xmlns:a16="http://schemas.microsoft.com/office/drawing/2014/main" id="{AE3E8851-BD81-4AD2-990F-45720F6682E8}"/>
                  </a:ext>
                </a:extLst>
              </p:cNvPr>
              <p:cNvSpPr>
                <a:spLocks noChangeArrowheads="1"/>
              </p:cNvSpPr>
              <p:nvPr/>
            </p:nvSpPr>
            <p:spPr bwMode="auto">
              <a:xfrm>
                <a:off x="1701" y="24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8" name="Oval 76">
                <a:extLst>
                  <a:ext uri="{FF2B5EF4-FFF2-40B4-BE49-F238E27FC236}">
                    <a16:creationId xmlns:a16="http://schemas.microsoft.com/office/drawing/2014/main" id="{B8F3C1FF-4076-474C-A66B-528989CDF315}"/>
                  </a:ext>
                </a:extLst>
              </p:cNvPr>
              <p:cNvSpPr>
                <a:spLocks noChangeArrowheads="1"/>
              </p:cNvSpPr>
              <p:nvPr/>
            </p:nvSpPr>
            <p:spPr bwMode="auto">
              <a:xfrm>
                <a:off x="1791" y="256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59" name="Oval 77">
                <a:extLst>
                  <a:ext uri="{FF2B5EF4-FFF2-40B4-BE49-F238E27FC236}">
                    <a16:creationId xmlns:a16="http://schemas.microsoft.com/office/drawing/2014/main" id="{8150C15A-4A41-4B58-9D22-C5BB142D88E7}"/>
                  </a:ext>
                </a:extLst>
              </p:cNvPr>
              <p:cNvSpPr>
                <a:spLocks noChangeArrowheads="1"/>
              </p:cNvSpPr>
              <p:nvPr/>
            </p:nvSpPr>
            <p:spPr bwMode="auto">
              <a:xfrm>
                <a:off x="476" y="225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0" name="Oval 78">
                <a:extLst>
                  <a:ext uri="{FF2B5EF4-FFF2-40B4-BE49-F238E27FC236}">
                    <a16:creationId xmlns:a16="http://schemas.microsoft.com/office/drawing/2014/main" id="{11D13570-0A1F-4907-A965-7170708C0AAB}"/>
                  </a:ext>
                </a:extLst>
              </p:cNvPr>
              <p:cNvSpPr>
                <a:spLocks noChangeArrowheads="1"/>
              </p:cNvSpPr>
              <p:nvPr/>
            </p:nvSpPr>
            <p:spPr bwMode="auto">
              <a:xfrm>
                <a:off x="204" y="234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1" name="Oval 79">
                <a:extLst>
                  <a:ext uri="{FF2B5EF4-FFF2-40B4-BE49-F238E27FC236}">
                    <a16:creationId xmlns:a16="http://schemas.microsoft.com/office/drawing/2014/main" id="{31B33A36-4663-4AFF-9999-28B0E8C0CEF5}"/>
                  </a:ext>
                </a:extLst>
              </p:cNvPr>
              <p:cNvSpPr>
                <a:spLocks noChangeArrowheads="1"/>
              </p:cNvSpPr>
              <p:nvPr/>
            </p:nvSpPr>
            <p:spPr bwMode="auto">
              <a:xfrm>
                <a:off x="612" y="238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2" name="Oval 80">
                <a:extLst>
                  <a:ext uri="{FF2B5EF4-FFF2-40B4-BE49-F238E27FC236}">
                    <a16:creationId xmlns:a16="http://schemas.microsoft.com/office/drawing/2014/main" id="{FAC9BD43-FE8C-411F-A02A-F3D642D86349}"/>
                  </a:ext>
                </a:extLst>
              </p:cNvPr>
              <p:cNvSpPr>
                <a:spLocks noChangeArrowheads="1"/>
              </p:cNvSpPr>
              <p:nvPr/>
            </p:nvSpPr>
            <p:spPr bwMode="auto">
              <a:xfrm>
                <a:off x="748" y="234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3" name="Oval 81">
                <a:extLst>
                  <a:ext uri="{FF2B5EF4-FFF2-40B4-BE49-F238E27FC236}">
                    <a16:creationId xmlns:a16="http://schemas.microsoft.com/office/drawing/2014/main" id="{1970E98C-19C7-4736-A504-BEEE456CAA4B}"/>
                  </a:ext>
                </a:extLst>
              </p:cNvPr>
              <p:cNvSpPr>
                <a:spLocks noChangeArrowheads="1"/>
              </p:cNvSpPr>
              <p:nvPr/>
            </p:nvSpPr>
            <p:spPr bwMode="auto">
              <a:xfrm>
                <a:off x="1020" y="243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4" name="Oval 82">
                <a:extLst>
                  <a:ext uri="{FF2B5EF4-FFF2-40B4-BE49-F238E27FC236}">
                    <a16:creationId xmlns:a16="http://schemas.microsoft.com/office/drawing/2014/main" id="{8D363355-599B-4CB8-878B-55E5653FC20C}"/>
                  </a:ext>
                </a:extLst>
              </p:cNvPr>
              <p:cNvSpPr>
                <a:spLocks noChangeArrowheads="1"/>
              </p:cNvSpPr>
              <p:nvPr/>
            </p:nvSpPr>
            <p:spPr bwMode="auto">
              <a:xfrm>
                <a:off x="1111" y="234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5" name="Oval 83">
                <a:extLst>
                  <a:ext uri="{FF2B5EF4-FFF2-40B4-BE49-F238E27FC236}">
                    <a16:creationId xmlns:a16="http://schemas.microsoft.com/office/drawing/2014/main" id="{D6404965-789A-495C-963F-55B28B044FE7}"/>
                  </a:ext>
                </a:extLst>
              </p:cNvPr>
              <p:cNvSpPr>
                <a:spLocks noChangeArrowheads="1"/>
              </p:cNvSpPr>
              <p:nvPr/>
            </p:nvSpPr>
            <p:spPr bwMode="auto">
              <a:xfrm>
                <a:off x="1338" y="243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6" name="Oval 84">
                <a:extLst>
                  <a:ext uri="{FF2B5EF4-FFF2-40B4-BE49-F238E27FC236}">
                    <a16:creationId xmlns:a16="http://schemas.microsoft.com/office/drawing/2014/main" id="{96D88340-8727-417B-8309-CF416538CB29}"/>
                  </a:ext>
                </a:extLst>
              </p:cNvPr>
              <p:cNvSpPr>
                <a:spLocks noChangeArrowheads="1"/>
              </p:cNvSpPr>
              <p:nvPr/>
            </p:nvSpPr>
            <p:spPr bwMode="auto">
              <a:xfrm>
                <a:off x="1429" y="229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7" name="Oval 85">
                <a:extLst>
                  <a:ext uri="{FF2B5EF4-FFF2-40B4-BE49-F238E27FC236}">
                    <a16:creationId xmlns:a16="http://schemas.microsoft.com/office/drawing/2014/main" id="{90494211-05FD-4B5C-92F6-94F761EF5DE4}"/>
                  </a:ext>
                </a:extLst>
              </p:cNvPr>
              <p:cNvSpPr>
                <a:spLocks noChangeArrowheads="1"/>
              </p:cNvSpPr>
              <p:nvPr/>
            </p:nvSpPr>
            <p:spPr bwMode="auto">
              <a:xfrm>
                <a:off x="1610" y="229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8" name="Oval 86">
                <a:extLst>
                  <a:ext uri="{FF2B5EF4-FFF2-40B4-BE49-F238E27FC236}">
                    <a16:creationId xmlns:a16="http://schemas.microsoft.com/office/drawing/2014/main" id="{23FA08BA-4345-4556-A247-2E34AF6BBDAB}"/>
                  </a:ext>
                </a:extLst>
              </p:cNvPr>
              <p:cNvSpPr>
                <a:spLocks noChangeArrowheads="1"/>
              </p:cNvSpPr>
              <p:nvPr/>
            </p:nvSpPr>
            <p:spPr bwMode="auto">
              <a:xfrm>
                <a:off x="1837" y="229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69" name="Oval 87">
                <a:extLst>
                  <a:ext uri="{FF2B5EF4-FFF2-40B4-BE49-F238E27FC236}">
                    <a16:creationId xmlns:a16="http://schemas.microsoft.com/office/drawing/2014/main" id="{8F5B1260-32B0-45FA-AD15-940CFB3A530C}"/>
                  </a:ext>
                </a:extLst>
              </p:cNvPr>
              <p:cNvSpPr>
                <a:spLocks noChangeArrowheads="1"/>
              </p:cNvSpPr>
              <p:nvPr/>
            </p:nvSpPr>
            <p:spPr bwMode="auto">
              <a:xfrm>
                <a:off x="385" y="216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0" name="Oval 88">
                <a:extLst>
                  <a:ext uri="{FF2B5EF4-FFF2-40B4-BE49-F238E27FC236}">
                    <a16:creationId xmlns:a16="http://schemas.microsoft.com/office/drawing/2014/main" id="{253A95CC-AAD9-43A0-83E0-1E99995E0E1C}"/>
                  </a:ext>
                </a:extLst>
              </p:cNvPr>
              <p:cNvSpPr>
                <a:spLocks noChangeArrowheads="1"/>
              </p:cNvSpPr>
              <p:nvPr/>
            </p:nvSpPr>
            <p:spPr bwMode="auto">
              <a:xfrm>
                <a:off x="249" y="22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1" name="Oval 89">
                <a:extLst>
                  <a:ext uri="{FF2B5EF4-FFF2-40B4-BE49-F238E27FC236}">
                    <a16:creationId xmlns:a16="http://schemas.microsoft.com/office/drawing/2014/main" id="{A09BF8E5-B926-40CB-A97F-8D118D26FCA9}"/>
                  </a:ext>
                </a:extLst>
              </p:cNvPr>
              <p:cNvSpPr>
                <a:spLocks noChangeArrowheads="1"/>
              </p:cNvSpPr>
              <p:nvPr/>
            </p:nvSpPr>
            <p:spPr bwMode="auto">
              <a:xfrm>
                <a:off x="657" y="22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2" name="Oval 90">
                <a:extLst>
                  <a:ext uri="{FF2B5EF4-FFF2-40B4-BE49-F238E27FC236}">
                    <a16:creationId xmlns:a16="http://schemas.microsoft.com/office/drawing/2014/main" id="{E7E70710-D7F5-4960-9B20-F9B31B5D8C3C}"/>
                  </a:ext>
                </a:extLst>
              </p:cNvPr>
              <p:cNvSpPr>
                <a:spLocks noChangeArrowheads="1"/>
              </p:cNvSpPr>
              <p:nvPr/>
            </p:nvSpPr>
            <p:spPr bwMode="auto">
              <a:xfrm>
                <a:off x="884" y="216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3" name="Oval 91">
                <a:extLst>
                  <a:ext uri="{FF2B5EF4-FFF2-40B4-BE49-F238E27FC236}">
                    <a16:creationId xmlns:a16="http://schemas.microsoft.com/office/drawing/2014/main" id="{B9A28A2F-45ED-40A1-A49B-9DD83BD879BA}"/>
                  </a:ext>
                </a:extLst>
              </p:cNvPr>
              <p:cNvSpPr>
                <a:spLocks noChangeArrowheads="1"/>
              </p:cNvSpPr>
              <p:nvPr/>
            </p:nvSpPr>
            <p:spPr bwMode="auto">
              <a:xfrm>
                <a:off x="930" y="225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4" name="Oval 92">
                <a:extLst>
                  <a:ext uri="{FF2B5EF4-FFF2-40B4-BE49-F238E27FC236}">
                    <a16:creationId xmlns:a16="http://schemas.microsoft.com/office/drawing/2014/main" id="{0EA42D2A-CFE4-4D69-B210-31EA1440E7A6}"/>
                  </a:ext>
                </a:extLst>
              </p:cNvPr>
              <p:cNvSpPr>
                <a:spLocks noChangeArrowheads="1"/>
              </p:cNvSpPr>
              <p:nvPr/>
            </p:nvSpPr>
            <p:spPr bwMode="auto">
              <a:xfrm>
                <a:off x="1111" y="216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5" name="Oval 93">
                <a:extLst>
                  <a:ext uri="{FF2B5EF4-FFF2-40B4-BE49-F238E27FC236}">
                    <a16:creationId xmlns:a16="http://schemas.microsoft.com/office/drawing/2014/main" id="{9DFBA25E-8543-4C59-B8AD-84CA3BEF6723}"/>
                  </a:ext>
                </a:extLst>
              </p:cNvPr>
              <p:cNvSpPr>
                <a:spLocks noChangeArrowheads="1"/>
              </p:cNvSpPr>
              <p:nvPr/>
            </p:nvSpPr>
            <p:spPr bwMode="auto">
              <a:xfrm>
                <a:off x="1202" y="22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6" name="Oval 94">
                <a:extLst>
                  <a:ext uri="{FF2B5EF4-FFF2-40B4-BE49-F238E27FC236}">
                    <a16:creationId xmlns:a16="http://schemas.microsoft.com/office/drawing/2014/main" id="{E4DCBE13-38A9-4148-9168-55CF00914049}"/>
                  </a:ext>
                </a:extLst>
              </p:cNvPr>
              <p:cNvSpPr>
                <a:spLocks noChangeArrowheads="1"/>
              </p:cNvSpPr>
              <p:nvPr/>
            </p:nvSpPr>
            <p:spPr bwMode="auto">
              <a:xfrm>
                <a:off x="1474" y="216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7" name="Oval 95">
                <a:extLst>
                  <a:ext uri="{FF2B5EF4-FFF2-40B4-BE49-F238E27FC236}">
                    <a16:creationId xmlns:a16="http://schemas.microsoft.com/office/drawing/2014/main" id="{B9208A34-0D71-4F17-AD2A-4A46D2DD76CD}"/>
                  </a:ext>
                </a:extLst>
              </p:cNvPr>
              <p:cNvSpPr>
                <a:spLocks noChangeArrowheads="1"/>
              </p:cNvSpPr>
              <p:nvPr/>
            </p:nvSpPr>
            <p:spPr bwMode="auto">
              <a:xfrm>
                <a:off x="1655" y="216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8" name="Oval 96">
                <a:extLst>
                  <a:ext uri="{FF2B5EF4-FFF2-40B4-BE49-F238E27FC236}">
                    <a16:creationId xmlns:a16="http://schemas.microsoft.com/office/drawing/2014/main" id="{995561CE-AE74-4B0B-89EA-5D8A963284B8}"/>
                  </a:ext>
                </a:extLst>
              </p:cNvPr>
              <p:cNvSpPr>
                <a:spLocks noChangeArrowheads="1"/>
              </p:cNvSpPr>
              <p:nvPr/>
            </p:nvSpPr>
            <p:spPr bwMode="auto">
              <a:xfrm>
                <a:off x="1837" y="216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79" name="Oval 97">
                <a:extLst>
                  <a:ext uri="{FF2B5EF4-FFF2-40B4-BE49-F238E27FC236}">
                    <a16:creationId xmlns:a16="http://schemas.microsoft.com/office/drawing/2014/main" id="{F3348668-D6F5-4719-A94B-5FDC6EC1E783}"/>
                  </a:ext>
                </a:extLst>
              </p:cNvPr>
              <p:cNvSpPr>
                <a:spLocks noChangeArrowheads="1"/>
              </p:cNvSpPr>
              <p:nvPr/>
            </p:nvSpPr>
            <p:spPr bwMode="auto">
              <a:xfrm>
                <a:off x="431" y="206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0" name="Oval 98">
                <a:extLst>
                  <a:ext uri="{FF2B5EF4-FFF2-40B4-BE49-F238E27FC236}">
                    <a16:creationId xmlns:a16="http://schemas.microsoft.com/office/drawing/2014/main" id="{279F0469-BB58-45E6-BBB4-779B86FA990D}"/>
                  </a:ext>
                </a:extLst>
              </p:cNvPr>
              <p:cNvSpPr>
                <a:spLocks noChangeArrowheads="1"/>
              </p:cNvSpPr>
              <p:nvPr/>
            </p:nvSpPr>
            <p:spPr bwMode="auto">
              <a:xfrm>
                <a:off x="204" y="19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1" name="Oval 99">
                <a:extLst>
                  <a:ext uri="{FF2B5EF4-FFF2-40B4-BE49-F238E27FC236}">
                    <a16:creationId xmlns:a16="http://schemas.microsoft.com/office/drawing/2014/main" id="{0EC58D9C-9087-4FB2-85D7-70B4FF637D2C}"/>
                  </a:ext>
                </a:extLst>
              </p:cNvPr>
              <p:cNvSpPr>
                <a:spLocks noChangeArrowheads="1"/>
              </p:cNvSpPr>
              <p:nvPr/>
            </p:nvSpPr>
            <p:spPr bwMode="auto">
              <a:xfrm>
                <a:off x="567" y="19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2" name="Oval 100">
                <a:extLst>
                  <a:ext uri="{FF2B5EF4-FFF2-40B4-BE49-F238E27FC236}">
                    <a16:creationId xmlns:a16="http://schemas.microsoft.com/office/drawing/2014/main" id="{5543E61B-723C-4DC2-B99C-1481649EEC31}"/>
                  </a:ext>
                </a:extLst>
              </p:cNvPr>
              <p:cNvSpPr>
                <a:spLocks noChangeArrowheads="1"/>
              </p:cNvSpPr>
              <p:nvPr/>
            </p:nvSpPr>
            <p:spPr bwMode="auto">
              <a:xfrm>
                <a:off x="748" y="19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3" name="Oval 101">
                <a:extLst>
                  <a:ext uri="{FF2B5EF4-FFF2-40B4-BE49-F238E27FC236}">
                    <a16:creationId xmlns:a16="http://schemas.microsoft.com/office/drawing/2014/main" id="{25E69A67-12FB-4285-8629-3B914C71D639}"/>
                  </a:ext>
                </a:extLst>
              </p:cNvPr>
              <p:cNvSpPr>
                <a:spLocks noChangeArrowheads="1"/>
              </p:cNvSpPr>
              <p:nvPr/>
            </p:nvSpPr>
            <p:spPr bwMode="auto">
              <a:xfrm>
                <a:off x="975" y="206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4" name="Oval 102">
                <a:extLst>
                  <a:ext uri="{FF2B5EF4-FFF2-40B4-BE49-F238E27FC236}">
                    <a16:creationId xmlns:a16="http://schemas.microsoft.com/office/drawing/2014/main" id="{EB06E25B-A4A6-47A2-8245-83943D9F254C}"/>
                  </a:ext>
                </a:extLst>
              </p:cNvPr>
              <p:cNvSpPr>
                <a:spLocks noChangeArrowheads="1"/>
              </p:cNvSpPr>
              <p:nvPr/>
            </p:nvSpPr>
            <p:spPr bwMode="auto">
              <a:xfrm>
                <a:off x="1111" y="19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5" name="Oval 103">
                <a:extLst>
                  <a:ext uri="{FF2B5EF4-FFF2-40B4-BE49-F238E27FC236}">
                    <a16:creationId xmlns:a16="http://schemas.microsoft.com/office/drawing/2014/main" id="{3ED3AE5A-0C37-43B0-A839-5138FF35F587}"/>
                  </a:ext>
                </a:extLst>
              </p:cNvPr>
              <p:cNvSpPr>
                <a:spLocks noChangeArrowheads="1"/>
              </p:cNvSpPr>
              <p:nvPr/>
            </p:nvSpPr>
            <p:spPr bwMode="auto">
              <a:xfrm>
                <a:off x="1338" y="211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6" name="Oval 104">
                <a:extLst>
                  <a:ext uri="{FF2B5EF4-FFF2-40B4-BE49-F238E27FC236}">
                    <a16:creationId xmlns:a16="http://schemas.microsoft.com/office/drawing/2014/main" id="{D03C6486-2765-4951-AEC7-06C1B4AD3AB7}"/>
                  </a:ext>
                </a:extLst>
              </p:cNvPr>
              <p:cNvSpPr>
                <a:spLocks noChangeArrowheads="1"/>
              </p:cNvSpPr>
              <p:nvPr/>
            </p:nvSpPr>
            <p:spPr bwMode="auto">
              <a:xfrm>
                <a:off x="1474" y="19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7" name="Oval 105">
                <a:extLst>
                  <a:ext uri="{FF2B5EF4-FFF2-40B4-BE49-F238E27FC236}">
                    <a16:creationId xmlns:a16="http://schemas.microsoft.com/office/drawing/2014/main" id="{E2064A52-D812-40BB-8456-C74A47FF11FB}"/>
                  </a:ext>
                </a:extLst>
              </p:cNvPr>
              <p:cNvSpPr>
                <a:spLocks noChangeArrowheads="1"/>
              </p:cNvSpPr>
              <p:nvPr/>
            </p:nvSpPr>
            <p:spPr bwMode="auto">
              <a:xfrm>
                <a:off x="1610" y="206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8" name="Oval 106">
                <a:extLst>
                  <a:ext uri="{FF2B5EF4-FFF2-40B4-BE49-F238E27FC236}">
                    <a16:creationId xmlns:a16="http://schemas.microsoft.com/office/drawing/2014/main" id="{A6EE2257-5F6A-4653-A41F-8111658FA461}"/>
                  </a:ext>
                </a:extLst>
              </p:cNvPr>
              <p:cNvSpPr>
                <a:spLocks noChangeArrowheads="1"/>
              </p:cNvSpPr>
              <p:nvPr/>
            </p:nvSpPr>
            <p:spPr bwMode="auto">
              <a:xfrm>
                <a:off x="1837" y="1978"/>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89" name="Oval 107">
                <a:extLst>
                  <a:ext uri="{FF2B5EF4-FFF2-40B4-BE49-F238E27FC236}">
                    <a16:creationId xmlns:a16="http://schemas.microsoft.com/office/drawing/2014/main" id="{098DE32F-1B0C-4942-BA23-20DC6A4059CA}"/>
                  </a:ext>
                </a:extLst>
              </p:cNvPr>
              <p:cNvSpPr>
                <a:spLocks noChangeArrowheads="1"/>
              </p:cNvSpPr>
              <p:nvPr/>
            </p:nvSpPr>
            <p:spPr bwMode="auto">
              <a:xfrm>
                <a:off x="567" y="2614"/>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90" name="Oval 108">
                <a:extLst>
                  <a:ext uri="{FF2B5EF4-FFF2-40B4-BE49-F238E27FC236}">
                    <a16:creationId xmlns:a16="http://schemas.microsoft.com/office/drawing/2014/main" id="{CF652A88-EF50-42AE-A966-6C5AA00F72A0}"/>
                  </a:ext>
                </a:extLst>
              </p:cNvPr>
              <p:cNvSpPr>
                <a:spLocks noChangeArrowheads="1"/>
              </p:cNvSpPr>
              <p:nvPr/>
            </p:nvSpPr>
            <p:spPr bwMode="auto">
              <a:xfrm>
                <a:off x="703" y="2976"/>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91" name="Oval 109">
                <a:extLst>
                  <a:ext uri="{FF2B5EF4-FFF2-40B4-BE49-F238E27FC236}">
                    <a16:creationId xmlns:a16="http://schemas.microsoft.com/office/drawing/2014/main" id="{B0190311-04CA-484C-8AE1-F15C3E57042C}"/>
                  </a:ext>
                </a:extLst>
              </p:cNvPr>
              <p:cNvSpPr>
                <a:spLocks noChangeArrowheads="1"/>
              </p:cNvSpPr>
              <p:nvPr/>
            </p:nvSpPr>
            <p:spPr bwMode="auto">
              <a:xfrm>
                <a:off x="884" y="2387"/>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692" name="Oval 110">
                <a:extLst>
                  <a:ext uri="{FF2B5EF4-FFF2-40B4-BE49-F238E27FC236}">
                    <a16:creationId xmlns:a16="http://schemas.microsoft.com/office/drawing/2014/main" id="{02432F40-109A-45AD-93DA-8711C9BA60C4}"/>
                  </a:ext>
                </a:extLst>
              </p:cNvPr>
              <p:cNvSpPr>
                <a:spLocks noChangeArrowheads="1"/>
              </p:cNvSpPr>
              <p:nvPr/>
            </p:nvSpPr>
            <p:spPr bwMode="auto">
              <a:xfrm>
                <a:off x="1429" y="3113"/>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sp>
          <p:nvSpPr>
            <p:cNvPr id="20584" name="Text Box 111">
              <a:extLst>
                <a:ext uri="{FF2B5EF4-FFF2-40B4-BE49-F238E27FC236}">
                  <a16:creationId xmlns:a16="http://schemas.microsoft.com/office/drawing/2014/main" id="{58F7FC7C-F89E-4CEE-B8BC-26BEF4E1ECD4}"/>
                </a:ext>
              </a:extLst>
            </p:cNvPr>
            <p:cNvSpPr txBox="1">
              <a:spLocks noChangeArrowheads="1"/>
            </p:cNvSpPr>
            <p:nvPr/>
          </p:nvSpPr>
          <p:spPr bwMode="auto">
            <a:xfrm>
              <a:off x="1644" y="3060"/>
              <a:ext cx="9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cs typeface="Arial" panose="020B0604020202020204" pitchFamily="34" charset="0"/>
                </a:rPr>
                <a:t>Silicon Atoms</a:t>
              </a:r>
              <a:endParaRPr lang="en-US" altLang="en-US">
                <a:cs typeface="Arial" panose="020B0604020202020204" pitchFamily="34" charset="0"/>
              </a:endParaRPr>
            </a:p>
          </p:txBody>
        </p:sp>
        <p:sp>
          <p:nvSpPr>
            <p:cNvPr id="20585" name="Text Box 112">
              <a:extLst>
                <a:ext uri="{FF2B5EF4-FFF2-40B4-BE49-F238E27FC236}">
                  <a16:creationId xmlns:a16="http://schemas.microsoft.com/office/drawing/2014/main" id="{8FE0C679-3542-42FF-ABB2-DEDFE7B2218B}"/>
                </a:ext>
              </a:extLst>
            </p:cNvPr>
            <p:cNvSpPr txBox="1">
              <a:spLocks noChangeArrowheads="1"/>
            </p:cNvSpPr>
            <p:nvPr/>
          </p:nvSpPr>
          <p:spPr bwMode="auto">
            <a:xfrm>
              <a:off x="517" y="3061"/>
              <a:ext cx="10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cs typeface="Arial" panose="020B0604020202020204" pitchFamily="34" charset="0"/>
                </a:rPr>
                <a:t>Dopant Atoms</a:t>
              </a:r>
              <a:endParaRPr lang="en-US" altLang="en-US">
                <a:cs typeface="Arial" panose="020B0604020202020204" pitchFamily="34" charset="0"/>
              </a:endParaRPr>
            </a:p>
          </p:txBody>
        </p:sp>
        <p:sp>
          <p:nvSpPr>
            <p:cNvPr id="20586" name="AutoShape 113">
              <a:extLst>
                <a:ext uri="{FF2B5EF4-FFF2-40B4-BE49-F238E27FC236}">
                  <a16:creationId xmlns:a16="http://schemas.microsoft.com/office/drawing/2014/main" id="{312C008F-D9CB-4365-A6C8-742D2248B6BF}"/>
                </a:ext>
              </a:extLst>
            </p:cNvPr>
            <p:cNvSpPr>
              <a:spLocks noChangeArrowheads="1"/>
            </p:cNvSpPr>
            <p:nvPr/>
          </p:nvSpPr>
          <p:spPr bwMode="auto">
            <a:xfrm rot="977229">
              <a:off x="1041" y="2561"/>
              <a:ext cx="67" cy="459"/>
            </a:xfrm>
            <a:prstGeom prst="upArrow">
              <a:avLst>
                <a:gd name="adj1" fmla="val 50000"/>
                <a:gd name="adj2" fmla="val 171269"/>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87" name="AutoShape 114">
              <a:extLst>
                <a:ext uri="{FF2B5EF4-FFF2-40B4-BE49-F238E27FC236}">
                  <a16:creationId xmlns:a16="http://schemas.microsoft.com/office/drawing/2014/main" id="{97365104-4965-417C-9093-6841697EE7D6}"/>
                </a:ext>
              </a:extLst>
            </p:cNvPr>
            <p:cNvSpPr>
              <a:spLocks noChangeArrowheads="1"/>
            </p:cNvSpPr>
            <p:nvPr/>
          </p:nvSpPr>
          <p:spPr bwMode="auto">
            <a:xfrm>
              <a:off x="2063" y="2709"/>
              <a:ext cx="61" cy="392"/>
            </a:xfrm>
            <a:prstGeom prst="upArrow">
              <a:avLst>
                <a:gd name="adj1" fmla="val 50000"/>
                <a:gd name="adj2" fmla="val 160656"/>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88" name="Text Box 115">
              <a:extLst>
                <a:ext uri="{FF2B5EF4-FFF2-40B4-BE49-F238E27FC236}">
                  <a16:creationId xmlns:a16="http://schemas.microsoft.com/office/drawing/2014/main" id="{E540D857-E436-4E7E-95A5-5E8E5B8B5308}"/>
                </a:ext>
              </a:extLst>
            </p:cNvPr>
            <p:cNvSpPr txBox="1">
              <a:spLocks noChangeArrowheads="1"/>
            </p:cNvSpPr>
            <p:nvPr/>
          </p:nvSpPr>
          <p:spPr bwMode="auto">
            <a:xfrm>
              <a:off x="738" y="3426"/>
              <a:ext cx="177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cs typeface="Arial" panose="020B0604020202020204" pitchFamily="34" charset="0"/>
                </a:rPr>
                <a:t>Post Implant – Pre anneal</a:t>
              </a:r>
              <a:endParaRPr lang="en-US" altLang="en-US">
                <a:cs typeface="Arial" panose="020B0604020202020204" pitchFamily="34" charset="0"/>
              </a:endParaRPr>
            </a:p>
          </p:txBody>
        </p:sp>
      </p:grpSp>
      <p:grpSp>
        <p:nvGrpSpPr>
          <p:cNvPr id="475252" name="Group 116">
            <a:extLst>
              <a:ext uri="{FF2B5EF4-FFF2-40B4-BE49-F238E27FC236}">
                <a16:creationId xmlns:a16="http://schemas.microsoft.com/office/drawing/2014/main" id="{5782DAE3-3D9D-4624-B5A6-395C8A978447}"/>
              </a:ext>
            </a:extLst>
          </p:cNvPr>
          <p:cNvGrpSpPr>
            <a:grpSpLocks/>
          </p:cNvGrpSpPr>
          <p:nvPr/>
        </p:nvGrpSpPr>
        <p:grpSpPr bwMode="auto">
          <a:xfrm>
            <a:off x="4583113" y="1670050"/>
            <a:ext cx="3346450" cy="3917950"/>
            <a:chOff x="3009" y="1185"/>
            <a:chExt cx="2108" cy="2468"/>
          </a:xfrm>
        </p:grpSpPr>
        <p:grpSp>
          <p:nvGrpSpPr>
            <p:cNvPr id="20487" name="Group 117">
              <a:extLst>
                <a:ext uri="{FF2B5EF4-FFF2-40B4-BE49-F238E27FC236}">
                  <a16:creationId xmlns:a16="http://schemas.microsoft.com/office/drawing/2014/main" id="{034A5E7D-C6B3-40ED-8245-1A76AB235F0F}"/>
                </a:ext>
              </a:extLst>
            </p:cNvPr>
            <p:cNvGrpSpPr>
              <a:grpSpLocks/>
            </p:cNvGrpSpPr>
            <p:nvPr/>
          </p:nvGrpSpPr>
          <p:grpSpPr bwMode="auto">
            <a:xfrm>
              <a:off x="3220" y="1185"/>
              <a:ext cx="1725" cy="1542"/>
              <a:chOff x="3560" y="1979"/>
              <a:chExt cx="1725" cy="1542"/>
            </a:xfrm>
          </p:grpSpPr>
          <p:sp>
            <p:nvSpPr>
              <p:cNvPr id="20493" name="Oval 118">
                <a:extLst>
                  <a:ext uri="{FF2B5EF4-FFF2-40B4-BE49-F238E27FC236}">
                    <a16:creationId xmlns:a16="http://schemas.microsoft.com/office/drawing/2014/main" id="{8F64EA73-0FA9-4338-86B2-38DB667FEBA7}"/>
                  </a:ext>
                </a:extLst>
              </p:cNvPr>
              <p:cNvSpPr>
                <a:spLocks noChangeArrowheads="1"/>
              </p:cNvSpPr>
              <p:nvPr/>
            </p:nvSpPr>
            <p:spPr bwMode="auto">
              <a:xfrm>
                <a:off x="3742" y="3430"/>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4" name="Oval 119">
                <a:extLst>
                  <a:ext uri="{FF2B5EF4-FFF2-40B4-BE49-F238E27FC236}">
                    <a16:creationId xmlns:a16="http://schemas.microsoft.com/office/drawing/2014/main" id="{48C44CD8-0F04-4E3B-B4A3-D84C0D1B7023}"/>
                  </a:ext>
                </a:extLst>
              </p:cNvPr>
              <p:cNvSpPr>
                <a:spLocks noChangeArrowheads="1"/>
              </p:cNvSpPr>
              <p:nvPr/>
            </p:nvSpPr>
            <p:spPr bwMode="auto">
              <a:xfrm>
                <a:off x="3561"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5" name="Oval 120">
                <a:extLst>
                  <a:ext uri="{FF2B5EF4-FFF2-40B4-BE49-F238E27FC236}">
                    <a16:creationId xmlns:a16="http://schemas.microsoft.com/office/drawing/2014/main" id="{504AB2F8-A299-4FAC-B3B1-6E61CCDFCF40}"/>
                  </a:ext>
                </a:extLst>
              </p:cNvPr>
              <p:cNvSpPr>
                <a:spLocks noChangeArrowheads="1"/>
              </p:cNvSpPr>
              <p:nvPr/>
            </p:nvSpPr>
            <p:spPr bwMode="auto">
              <a:xfrm>
                <a:off x="3924"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6" name="Oval 121">
                <a:extLst>
                  <a:ext uri="{FF2B5EF4-FFF2-40B4-BE49-F238E27FC236}">
                    <a16:creationId xmlns:a16="http://schemas.microsoft.com/office/drawing/2014/main" id="{20F5D01C-7A19-423A-933E-0CC45BE40922}"/>
                  </a:ext>
                </a:extLst>
              </p:cNvPr>
              <p:cNvSpPr>
                <a:spLocks noChangeArrowheads="1"/>
              </p:cNvSpPr>
              <p:nvPr/>
            </p:nvSpPr>
            <p:spPr bwMode="auto">
              <a:xfrm>
                <a:off x="4105"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7" name="Oval 122">
                <a:extLst>
                  <a:ext uri="{FF2B5EF4-FFF2-40B4-BE49-F238E27FC236}">
                    <a16:creationId xmlns:a16="http://schemas.microsoft.com/office/drawing/2014/main" id="{11D56D3F-AC7E-4F5A-A9B0-6F2695C78811}"/>
                  </a:ext>
                </a:extLst>
              </p:cNvPr>
              <p:cNvSpPr>
                <a:spLocks noChangeArrowheads="1"/>
              </p:cNvSpPr>
              <p:nvPr/>
            </p:nvSpPr>
            <p:spPr bwMode="auto">
              <a:xfrm>
                <a:off x="4287"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8" name="Oval 123">
                <a:extLst>
                  <a:ext uri="{FF2B5EF4-FFF2-40B4-BE49-F238E27FC236}">
                    <a16:creationId xmlns:a16="http://schemas.microsoft.com/office/drawing/2014/main" id="{3DDACEF8-D59F-4A3B-86AB-AAF45930B305}"/>
                  </a:ext>
                </a:extLst>
              </p:cNvPr>
              <p:cNvSpPr>
                <a:spLocks noChangeArrowheads="1"/>
              </p:cNvSpPr>
              <p:nvPr/>
            </p:nvSpPr>
            <p:spPr bwMode="auto">
              <a:xfrm>
                <a:off x="4468" y="3430"/>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9" name="Oval 124">
                <a:extLst>
                  <a:ext uri="{FF2B5EF4-FFF2-40B4-BE49-F238E27FC236}">
                    <a16:creationId xmlns:a16="http://schemas.microsoft.com/office/drawing/2014/main" id="{A9C9D518-7A28-4BC2-8433-BFAF0EEA2DC0}"/>
                  </a:ext>
                </a:extLst>
              </p:cNvPr>
              <p:cNvSpPr>
                <a:spLocks noChangeArrowheads="1"/>
              </p:cNvSpPr>
              <p:nvPr/>
            </p:nvSpPr>
            <p:spPr bwMode="auto">
              <a:xfrm>
                <a:off x="4649"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0" name="Oval 125">
                <a:extLst>
                  <a:ext uri="{FF2B5EF4-FFF2-40B4-BE49-F238E27FC236}">
                    <a16:creationId xmlns:a16="http://schemas.microsoft.com/office/drawing/2014/main" id="{2AD9A8A8-BDC0-4243-B2C5-3857508B0461}"/>
                  </a:ext>
                </a:extLst>
              </p:cNvPr>
              <p:cNvSpPr>
                <a:spLocks noChangeArrowheads="1"/>
              </p:cNvSpPr>
              <p:nvPr/>
            </p:nvSpPr>
            <p:spPr bwMode="auto">
              <a:xfrm>
                <a:off x="4831"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1" name="Oval 126">
                <a:extLst>
                  <a:ext uri="{FF2B5EF4-FFF2-40B4-BE49-F238E27FC236}">
                    <a16:creationId xmlns:a16="http://schemas.microsoft.com/office/drawing/2014/main" id="{7CA69760-48B5-4266-ADE0-140DA813B587}"/>
                  </a:ext>
                </a:extLst>
              </p:cNvPr>
              <p:cNvSpPr>
                <a:spLocks noChangeArrowheads="1"/>
              </p:cNvSpPr>
              <p:nvPr/>
            </p:nvSpPr>
            <p:spPr bwMode="auto">
              <a:xfrm>
                <a:off x="5012"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2" name="Oval 127">
                <a:extLst>
                  <a:ext uri="{FF2B5EF4-FFF2-40B4-BE49-F238E27FC236}">
                    <a16:creationId xmlns:a16="http://schemas.microsoft.com/office/drawing/2014/main" id="{23468A5D-BA8D-4D22-ACAA-005D63544C66}"/>
                  </a:ext>
                </a:extLst>
              </p:cNvPr>
              <p:cNvSpPr>
                <a:spLocks noChangeArrowheads="1"/>
              </p:cNvSpPr>
              <p:nvPr/>
            </p:nvSpPr>
            <p:spPr bwMode="auto">
              <a:xfrm>
                <a:off x="5194" y="3430"/>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3" name="Oval 128">
                <a:extLst>
                  <a:ext uri="{FF2B5EF4-FFF2-40B4-BE49-F238E27FC236}">
                    <a16:creationId xmlns:a16="http://schemas.microsoft.com/office/drawing/2014/main" id="{B1334811-0BFF-47BB-B9E8-9BEAAE4A1245}"/>
                  </a:ext>
                </a:extLst>
              </p:cNvPr>
              <p:cNvSpPr>
                <a:spLocks noChangeArrowheads="1"/>
              </p:cNvSpPr>
              <p:nvPr/>
            </p:nvSpPr>
            <p:spPr bwMode="auto">
              <a:xfrm>
                <a:off x="3742"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4" name="Oval 129">
                <a:extLst>
                  <a:ext uri="{FF2B5EF4-FFF2-40B4-BE49-F238E27FC236}">
                    <a16:creationId xmlns:a16="http://schemas.microsoft.com/office/drawing/2014/main" id="{1CDC4D94-8F2A-4644-BE79-45DC60DD7938}"/>
                  </a:ext>
                </a:extLst>
              </p:cNvPr>
              <p:cNvSpPr>
                <a:spLocks noChangeArrowheads="1"/>
              </p:cNvSpPr>
              <p:nvPr/>
            </p:nvSpPr>
            <p:spPr bwMode="auto">
              <a:xfrm>
                <a:off x="3561"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5" name="Oval 130">
                <a:extLst>
                  <a:ext uri="{FF2B5EF4-FFF2-40B4-BE49-F238E27FC236}">
                    <a16:creationId xmlns:a16="http://schemas.microsoft.com/office/drawing/2014/main" id="{8598FB43-F607-4595-A176-65FA87B14600}"/>
                  </a:ext>
                </a:extLst>
              </p:cNvPr>
              <p:cNvSpPr>
                <a:spLocks noChangeArrowheads="1"/>
              </p:cNvSpPr>
              <p:nvPr/>
            </p:nvSpPr>
            <p:spPr bwMode="auto">
              <a:xfrm>
                <a:off x="3924"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6" name="Oval 131">
                <a:extLst>
                  <a:ext uri="{FF2B5EF4-FFF2-40B4-BE49-F238E27FC236}">
                    <a16:creationId xmlns:a16="http://schemas.microsoft.com/office/drawing/2014/main" id="{6FD029FE-71EC-48AD-A8C3-82521E1FF9C4}"/>
                  </a:ext>
                </a:extLst>
              </p:cNvPr>
              <p:cNvSpPr>
                <a:spLocks noChangeArrowheads="1"/>
              </p:cNvSpPr>
              <p:nvPr/>
            </p:nvSpPr>
            <p:spPr bwMode="auto">
              <a:xfrm>
                <a:off x="4105" y="3249"/>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7" name="Oval 132">
                <a:extLst>
                  <a:ext uri="{FF2B5EF4-FFF2-40B4-BE49-F238E27FC236}">
                    <a16:creationId xmlns:a16="http://schemas.microsoft.com/office/drawing/2014/main" id="{D936F2D1-4B8D-4CA7-8074-F68DD7DFB653}"/>
                  </a:ext>
                </a:extLst>
              </p:cNvPr>
              <p:cNvSpPr>
                <a:spLocks noChangeArrowheads="1"/>
              </p:cNvSpPr>
              <p:nvPr/>
            </p:nvSpPr>
            <p:spPr bwMode="auto">
              <a:xfrm>
                <a:off x="4287"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8" name="Oval 133">
                <a:extLst>
                  <a:ext uri="{FF2B5EF4-FFF2-40B4-BE49-F238E27FC236}">
                    <a16:creationId xmlns:a16="http://schemas.microsoft.com/office/drawing/2014/main" id="{8F445DCB-1FE0-4DA3-951E-7F2246FE4BE2}"/>
                  </a:ext>
                </a:extLst>
              </p:cNvPr>
              <p:cNvSpPr>
                <a:spLocks noChangeArrowheads="1"/>
              </p:cNvSpPr>
              <p:nvPr/>
            </p:nvSpPr>
            <p:spPr bwMode="auto">
              <a:xfrm>
                <a:off x="4468"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09" name="Oval 134">
                <a:extLst>
                  <a:ext uri="{FF2B5EF4-FFF2-40B4-BE49-F238E27FC236}">
                    <a16:creationId xmlns:a16="http://schemas.microsoft.com/office/drawing/2014/main" id="{23802759-8E7A-4679-8CAD-4F21F8667853}"/>
                  </a:ext>
                </a:extLst>
              </p:cNvPr>
              <p:cNvSpPr>
                <a:spLocks noChangeArrowheads="1"/>
              </p:cNvSpPr>
              <p:nvPr/>
            </p:nvSpPr>
            <p:spPr bwMode="auto">
              <a:xfrm>
                <a:off x="4649"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0" name="Oval 135">
                <a:extLst>
                  <a:ext uri="{FF2B5EF4-FFF2-40B4-BE49-F238E27FC236}">
                    <a16:creationId xmlns:a16="http://schemas.microsoft.com/office/drawing/2014/main" id="{033634B9-E00D-4363-A89D-D29CC550256E}"/>
                  </a:ext>
                </a:extLst>
              </p:cNvPr>
              <p:cNvSpPr>
                <a:spLocks noChangeArrowheads="1"/>
              </p:cNvSpPr>
              <p:nvPr/>
            </p:nvSpPr>
            <p:spPr bwMode="auto">
              <a:xfrm>
                <a:off x="4831" y="3249"/>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1" name="Oval 136">
                <a:extLst>
                  <a:ext uri="{FF2B5EF4-FFF2-40B4-BE49-F238E27FC236}">
                    <a16:creationId xmlns:a16="http://schemas.microsoft.com/office/drawing/2014/main" id="{6E186C42-5B73-4FF7-BF58-745D5DCBEEDD}"/>
                  </a:ext>
                </a:extLst>
              </p:cNvPr>
              <p:cNvSpPr>
                <a:spLocks noChangeArrowheads="1"/>
              </p:cNvSpPr>
              <p:nvPr/>
            </p:nvSpPr>
            <p:spPr bwMode="auto">
              <a:xfrm>
                <a:off x="5012"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2" name="Oval 137">
                <a:extLst>
                  <a:ext uri="{FF2B5EF4-FFF2-40B4-BE49-F238E27FC236}">
                    <a16:creationId xmlns:a16="http://schemas.microsoft.com/office/drawing/2014/main" id="{ECA5A27E-D0AA-41D4-9FAE-1968372633B1}"/>
                  </a:ext>
                </a:extLst>
              </p:cNvPr>
              <p:cNvSpPr>
                <a:spLocks noChangeArrowheads="1"/>
              </p:cNvSpPr>
              <p:nvPr/>
            </p:nvSpPr>
            <p:spPr bwMode="auto">
              <a:xfrm>
                <a:off x="5194" y="324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3" name="Oval 138">
                <a:extLst>
                  <a:ext uri="{FF2B5EF4-FFF2-40B4-BE49-F238E27FC236}">
                    <a16:creationId xmlns:a16="http://schemas.microsoft.com/office/drawing/2014/main" id="{37DD9AC8-F928-4299-9C13-D107209D2B56}"/>
                  </a:ext>
                </a:extLst>
              </p:cNvPr>
              <p:cNvSpPr>
                <a:spLocks noChangeArrowheads="1"/>
              </p:cNvSpPr>
              <p:nvPr/>
            </p:nvSpPr>
            <p:spPr bwMode="auto">
              <a:xfrm>
                <a:off x="3742"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4" name="Oval 139">
                <a:extLst>
                  <a:ext uri="{FF2B5EF4-FFF2-40B4-BE49-F238E27FC236}">
                    <a16:creationId xmlns:a16="http://schemas.microsoft.com/office/drawing/2014/main" id="{4089CB68-A837-447A-8E83-B7B83612BB5E}"/>
                  </a:ext>
                </a:extLst>
              </p:cNvPr>
              <p:cNvSpPr>
                <a:spLocks noChangeArrowheads="1"/>
              </p:cNvSpPr>
              <p:nvPr/>
            </p:nvSpPr>
            <p:spPr bwMode="auto">
              <a:xfrm>
                <a:off x="3561"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5" name="Oval 140">
                <a:extLst>
                  <a:ext uri="{FF2B5EF4-FFF2-40B4-BE49-F238E27FC236}">
                    <a16:creationId xmlns:a16="http://schemas.microsoft.com/office/drawing/2014/main" id="{7852A383-51E4-400D-BE8D-2A5615A1BE96}"/>
                  </a:ext>
                </a:extLst>
              </p:cNvPr>
              <p:cNvSpPr>
                <a:spLocks noChangeArrowheads="1"/>
              </p:cNvSpPr>
              <p:nvPr/>
            </p:nvSpPr>
            <p:spPr bwMode="auto">
              <a:xfrm>
                <a:off x="3924"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6" name="Oval 141">
                <a:extLst>
                  <a:ext uri="{FF2B5EF4-FFF2-40B4-BE49-F238E27FC236}">
                    <a16:creationId xmlns:a16="http://schemas.microsoft.com/office/drawing/2014/main" id="{14ACC611-F818-4085-AE95-D4944E798164}"/>
                  </a:ext>
                </a:extLst>
              </p:cNvPr>
              <p:cNvSpPr>
                <a:spLocks noChangeArrowheads="1"/>
              </p:cNvSpPr>
              <p:nvPr/>
            </p:nvSpPr>
            <p:spPr bwMode="auto">
              <a:xfrm>
                <a:off x="4105"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7" name="Oval 142">
                <a:extLst>
                  <a:ext uri="{FF2B5EF4-FFF2-40B4-BE49-F238E27FC236}">
                    <a16:creationId xmlns:a16="http://schemas.microsoft.com/office/drawing/2014/main" id="{1C7D4613-E771-4493-9BC9-3B4EFBF95ED5}"/>
                  </a:ext>
                </a:extLst>
              </p:cNvPr>
              <p:cNvSpPr>
                <a:spLocks noChangeArrowheads="1"/>
              </p:cNvSpPr>
              <p:nvPr/>
            </p:nvSpPr>
            <p:spPr bwMode="auto">
              <a:xfrm>
                <a:off x="4287"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8" name="Oval 143">
                <a:extLst>
                  <a:ext uri="{FF2B5EF4-FFF2-40B4-BE49-F238E27FC236}">
                    <a16:creationId xmlns:a16="http://schemas.microsoft.com/office/drawing/2014/main" id="{1DC0ABBD-2299-4262-909A-EA5B98BFBD6C}"/>
                  </a:ext>
                </a:extLst>
              </p:cNvPr>
              <p:cNvSpPr>
                <a:spLocks noChangeArrowheads="1"/>
              </p:cNvSpPr>
              <p:nvPr/>
            </p:nvSpPr>
            <p:spPr bwMode="auto">
              <a:xfrm>
                <a:off x="4468"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19" name="Oval 144">
                <a:extLst>
                  <a:ext uri="{FF2B5EF4-FFF2-40B4-BE49-F238E27FC236}">
                    <a16:creationId xmlns:a16="http://schemas.microsoft.com/office/drawing/2014/main" id="{6F97ADCB-0AC4-4D2F-BD0D-780C00532798}"/>
                  </a:ext>
                </a:extLst>
              </p:cNvPr>
              <p:cNvSpPr>
                <a:spLocks noChangeArrowheads="1"/>
              </p:cNvSpPr>
              <p:nvPr/>
            </p:nvSpPr>
            <p:spPr bwMode="auto">
              <a:xfrm>
                <a:off x="4649"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0" name="Oval 145">
                <a:extLst>
                  <a:ext uri="{FF2B5EF4-FFF2-40B4-BE49-F238E27FC236}">
                    <a16:creationId xmlns:a16="http://schemas.microsoft.com/office/drawing/2014/main" id="{3D298D37-275B-4F14-BFF2-490243F63933}"/>
                  </a:ext>
                </a:extLst>
              </p:cNvPr>
              <p:cNvSpPr>
                <a:spLocks noChangeArrowheads="1"/>
              </p:cNvSpPr>
              <p:nvPr/>
            </p:nvSpPr>
            <p:spPr bwMode="auto">
              <a:xfrm>
                <a:off x="4831"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1" name="Oval 146">
                <a:extLst>
                  <a:ext uri="{FF2B5EF4-FFF2-40B4-BE49-F238E27FC236}">
                    <a16:creationId xmlns:a16="http://schemas.microsoft.com/office/drawing/2014/main" id="{55BCE698-5B27-4725-BB61-6B255527E152}"/>
                  </a:ext>
                </a:extLst>
              </p:cNvPr>
              <p:cNvSpPr>
                <a:spLocks noChangeArrowheads="1"/>
              </p:cNvSpPr>
              <p:nvPr/>
            </p:nvSpPr>
            <p:spPr bwMode="auto">
              <a:xfrm>
                <a:off x="5012"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2" name="Oval 147">
                <a:extLst>
                  <a:ext uri="{FF2B5EF4-FFF2-40B4-BE49-F238E27FC236}">
                    <a16:creationId xmlns:a16="http://schemas.microsoft.com/office/drawing/2014/main" id="{13565384-68B3-4389-BDA6-48F9FE8083E4}"/>
                  </a:ext>
                </a:extLst>
              </p:cNvPr>
              <p:cNvSpPr>
                <a:spLocks noChangeArrowheads="1"/>
              </p:cNvSpPr>
              <p:nvPr/>
            </p:nvSpPr>
            <p:spPr bwMode="auto">
              <a:xfrm>
                <a:off x="5194" y="3067"/>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3" name="Oval 148">
                <a:extLst>
                  <a:ext uri="{FF2B5EF4-FFF2-40B4-BE49-F238E27FC236}">
                    <a16:creationId xmlns:a16="http://schemas.microsoft.com/office/drawing/2014/main" id="{2A368F53-A0D4-466D-A1AB-88F5AF30F1D9}"/>
                  </a:ext>
                </a:extLst>
              </p:cNvPr>
              <p:cNvSpPr>
                <a:spLocks noChangeArrowheads="1"/>
              </p:cNvSpPr>
              <p:nvPr/>
            </p:nvSpPr>
            <p:spPr bwMode="auto">
              <a:xfrm>
                <a:off x="3742"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4" name="Oval 149">
                <a:extLst>
                  <a:ext uri="{FF2B5EF4-FFF2-40B4-BE49-F238E27FC236}">
                    <a16:creationId xmlns:a16="http://schemas.microsoft.com/office/drawing/2014/main" id="{65F9200C-F7A6-4E83-BB86-52DAE8335726}"/>
                  </a:ext>
                </a:extLst>
              </p:cNvPr>
              <p:cNvSpPr>
                <a:spLocks noChangeArrowheads="1"/>
              </p:cNvSpPr>
              <p:nvPr/>
            </p:nvSpPr>
            <p:spPr bwMode="auto">
              <a:xfrm>
                <a:off x="3561" y="2886"/>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5" name="Oval 150">
                <a:extLst>
                  <a:ext uri="{FF2B5EF4-FFF2-40B4-BE49-F238E27FC236}">
                    <a16:creationId xmlns:a16="http://schemas.microsoft.com/office/drawing/2014/main" id="{93FA727D-73AB-4224-B59A-6CBA754AA92B}"/>
                  </a:ext>
                </a:extLst>
              </p:cNvPr>
              <p:cNvSpPr>
                <a:spLocks noChangeArrowheads="1"/>
              </p:cNvSpPr>
              <p:nvPr/>
            </p:nvSpPr>
            <p:spPr bwMode="auto">
              <a:xfrm>
                <a:off x="3924"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6" name="Oval 151">
                <a:extLst>
                  <a:ext uri="{FF2B5EF4-FFF2-40B4-BE49-F238E27FC236}">
                    <a16:creationId xmlns:a16="http://schemas.microsoft.com/office/drawing/2014/main" id="{07B44B32-7D81-4996-B8DE-D7933437E801}"/>
                  </a:ext>
                </a:extLst>
              </p:cNvPr>
              <p:cNvSpPr>
                <a:spLocks noChangeArrowheads="1"/>
              </p:cNvSpPr>
              <p:nvPr/>
            </p:nvSpPr>
            <p:spPr bwMode="auto">
              <a:xfrm>
                <a:off x="4105"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7" name="Oval 152">
                <a:extLst>
                  <a:ext uri="{FF2B5EF4-FFF2-40B4-BE49-F238E27FC236}">
                    <a16:creationId xmlns:a16="http://schemas.microsoft.com/office/drawing/2014/main" id="{5E0E4FFE-4FA4-4A4E-9125-11758BAEDD52}"/>
                  </a:ext>
                </a:extLst>
              </p:cNvPr>
              <p:cNvSpPr>
                <a:spLocks noChangeArrowheads="1"/>
              </p:cNvSpPr>
              <p:nvPr/>
            </p:nvSpPr>
            <p:spPr bwMode="auto">
              <a:xfrm>
                <a:off x="4287" y="2886"/>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8" name="Oval 153">
                <a:extLst>
                  <a:ext uri="{FF2B5EF4-FFF2-40B4-BE49-F238E27FC236}">
                    <a16:creationId xmlns:a16="http://schemas.microsoft.com/office/drawing/2014/main" id="{66D72F8A-5FAC-46F9-A637-E734E409036F}"/>
                  </a:ext>
                </a:extLst>
              </p:cNvPr>
              <p:cNvSpPr>
                <a:spLocks noChangeArrowheads="1"/>
              </p:cNvSpPr>
              <p:nvPr/>
            </p:nvSpPr>
            <p:spPr bwMode="auto">
              <a:xfrm>
                <a:off x="4468"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29" name="Oval 154">
                <a:extLst>
                  <a:ext uri="{FF2B5EF4-FFF2-40B4-BE49-F238E27FC236}">
                    <a16:creationId xmlns:a16="http://schemas.microsoft.com/office/drawing/2014/main" id="{28A1FF80-CDCA-4141-A2BD-0D3E10304FF4}"/>
                  </a:ext>
                </a:extLst>
              </p:cNvPr>
              <p:cNvSpPr>
                <a:spLocks noChangeArrowheads="1"/>
              </p:cNvSpPr>
              <p:nvPr/>
            </p:nvSpPr>
            <p:spPr bwMode="auto">
              <a:xfrm>
                <a:off x="4649"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0" name="Oval 155">
                <a:extLst>
                  <a:ext uri="{FF2B5EF4-FFF2-40B4-BE49-F238E27FC236}">
                    <a16:creationId xmlns:a16="http://schemas.microsoft.com/office/drawing/2014/main" id="{2C9AF0D0-3514-40CE-9E3A-81D880491344}"/>
                  </a:ext>
                </a:extLst>
              </p:cNvPr>
              <p:cNvSpPr>
                <a:spLocks noChangeArrowheads="1"/>
              </p:cNvSpPr>
              <p:nvPr/>
            </p:nvSpPr>
            <p:spPr bwMode="auto">
              <a:xfrm>
                <a:off x="4831"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1" name="Oval 156">
                <a:extLst>
                  <a:ext uri="{FF2B5EF4-FFF2-40B4-BE49-F238E27FC236}">
                    <a16:creationId xmlns:a16="http://schemas.microsoft.com/office/drawing/2014/main" id="{A12F7F2D-284A-42E0-A7FF-89B8F4DD1A6E}"/>
                  </a:ext>
                </a:extLst>
              </p:cNvPr>
              <p:cNvSpPr>
                <a:spLocks noChangeArrowheads="1"/>
              </p:cNvSpPr>
              <p:nvPr/>
            </p:nvSpPr>
            <p:spPr bwMode="auto">
              <a:xfrm>
                <a:off x="5012"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2" name="Oval 157">
                <a:extLst>
                  <a:ext uri="{FF2B5EF4-FFF2-40B4-BE49-F238E27FC236}">
                    <a16:creationId xmlns:a16="http://schemas.microsoft.com/office/drawing/2014/main" id="{6DE2169B-760F-48B4-804F-CD0E34B7B956}"/>
                  </a:ext>
                </a:extLst>
              </p:cNvPr>
              <p:cNvSpPr>
                <a:spLocks noChangeArrowheads="1"/>
              </p:cNvSpPr>
              <p:nvPr/>
            </p:nvSpPr>
            <p:spPr bwMode="auto">
              <a:xfrm>
                <a:off x="5194" y="2886"/>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3" name="Oval 158">
                <a:extLst>
                  <a:ext uri="{FF2B5EF4-FFF2-40B4-BE49-F238E27FC236}">
                    <a16:creationId xmlns:a16="http://schemas.microsoft.com/office/drawing/2014/main" id="{37E70068-741C-4A1D-A8DB-EBFB3D53D032}"/>
                  </a:ext>
                </a:extLst>
              </p:cNvPr>
              <p:cNvSpPr>
                <a:spLocks noChangeArrowheads="1"/>
              </p:cNvSpPr>
              <p:nvPr/>
            </p:nvSpPr>
            <p:spPr bwMode="auto">
              <a:xfrm>
                <a:off x="3742"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4" name="Oval 159">
                <a:extLst>
                  <a:ext uri="{FF2B5EF4-FFF2-40B4-BE49-F238E27FC236}">
                    <a16:creationId xmlns:a16="http://schemas.microsoft.com/office/drawing/2014/main" id="{698F1196-526B-47A9-9EF5-141BDED05D37}"/>
                  </a:ext>
                </a:extLst>
              </p:cNvPr>
              <p:cNvSpPr>
                <a:spLocks noChangeArrowheads="1"/>
              </p:cNvSpPr>
              <p:nvPr/>
            </p:nvSpPr>
            <p:spPr bwMode="auto">
              <a:xfrm>
                <a:off x="3561"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5" name="Oval 160">
                <a:extLst>
                  <a:ext uri="{FF2B5EF4-FFF2-40B4-BE49-F238E27FC236}">
                    <a16:creationId xmlns:a16="http://schemas.microsoft.com/office/drawing/2014/main" id="{A3D0FDDB-64E5-4C61-A95C-FBBF0A28AB98}"/>
                  </a:ext>
                </a:extLst>
              </p:cNvPr>
              <p:cNvSpPr>
                <a:spLocks noChangeArrowheads="1"/>
              </p:cNvSpPr>
              <p:nvPr/>
            </p:nvSpPr>
            <p:spPr bwMode="auto">
              <a:xfrm>
                <a:off x="3924" y="2705"/>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6" name="Oval 161">
                <a:extLst>
                  <a:ext uri="{FF2B5EF4-FFF2-40B4-BE49-F238E27FC236}">
                    <a16:creationId xmlns:a16="http://schemas.microsoft.com/office/drawing/2014/main" id="{1380630A-71F3-444A-AA37-F8285BE30199}"/>
                  </a:ext>
                </a:extLst>
              </p:cNvPr>
              <p:cNvSpPr>
                <a:spLocks noChangeArrowheads="1"/>
              </p:cNvSpPr>
              <p:nvPr/>
            </p:nvSpPr>
            <p:spPr bwMode="auto">
              <a:xfrm>
                <a:off x="4105"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7" name="Oval 162">
                <a:extLst>
                  <a:ext uri="{FF2B5EF4-FFF2-40B4-BE49-F238E27FC236}">
                    <a16:creationId xmlns:a16="http://schemas.microsoft.com/office/drawing/2014/main" id="{AA7FE35D-D589-46FF-A5E8-319816C13F54}"/>
                  </a:ext>
                </a:extLst>
              </p:cNvPr>
              <p:cNvSpPr>
                <a:spLocks noChangeArrowheads="1"/>
              </p:cNvSpPr>
              <p:nvPr/>
            </p:nvSpPr>
            <p:spPr bwMode="auto">
              <a:xfrm>
                <a:off x="4287"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8" name="Oval 163">
                <a:extLst>
                  <a:ext uri="{FF2B5EF4-FFF2-40B4-BE49-F238E27FC236}">
                    <a16:creationId xmlns:a16="http://schemas.microsoft.com/office/drawing/2014/main" id="{3AB6F515-469C-47DE-A700-B76795F2D617}"/>
                  </a:ext>
                </a:extLst>
              </p:cNvPr>
              <p:cNvSpPr>
                <a:spLocks noChangeArrowheads="1"/>
              </p:cNvSpPr>
              <p:nvPr/>
            </p:nvSpPr>
            <p:spPr bwMode="auto">
              <a:xfrm>
                <a:off x="4468"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39" name="Oval 164">
                <a:extLst>
                  <a:ext uri="{FF2B5EF4-FFF2-40B4-BE49-F238E27FC236}">
                    <a16:creationId xmlns:a16="http://schemas.microsoft.com/office/drawing/2014/main" id="{32CDBD49-B2C2-438D-8DDC-8A76411ECF43}"/>
                  </a:ext>
                </a:extLst>
              </p:cNvPr>
              <p:cNvSpPr>
                <a:spLocks noChangeArrowheads="1"/>
              </p:cNvSpPr>
              <p:nvPr/>
            </p:nvSpPr>
            <p:spPr bwMode="auto">
              <a:xfrm>
                <a:off x="4649"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0" name="Oval 165">
                <a:extLst>
                  <a:ext uri="{FF2B5EF4-FFF2-40B4-BE49-F238E27FC236}">
                    <a16:creationId xmlns:a16="http://schemas.microsoft.com/office/drawing/2014/main" id="{E6BE44BE-81D0-4C54-B55A-AD6BBF13C3B4}"/>
                  </a:ext>
                </a:extLst>
              </p:cNvPr>
              <p:cNvSpPr>
                <a:spLocks noChangeArrowheads="1"/>
              </p:cNvSpPr>
              <p:nvPr/>
            </p:nvSpPr>
            <p:spPr bwMode="auto">
              <a:xfrm>
                <a:off x="4831"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1" name="Oval 166">
                <a:extLst>
                  <a:ext uri="{FF2B5EF4-FFF2-40B4-BE49-F238E27FC236}">
                    <a16:creationId xmlns:a16="http://schemas.microsoft.com/office/drawing/2014/main" id="{7228A2CA-2794-4ABB-ADBA-051D8AF177A2}"/>
                  </a:ext>
                </a:extLst>
              </p:cNvPr>
              <p:cNvSpPr>
                <a:spLocks noChangeArrowheads="1"/>
              </p:cNvSpPr>
              <p:nvPr/>
            </p:nvSpPr>
            <p:spPr bwMode="auto">
              <a:xfrm>
                <a:off x="5012" y="2705"/>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2" name="Oval 167">
                <a:extLst>
                  <a:ext uri="{FF2B5EF4-FFF2-40B4-BE49-F238E27FC236}">
                    <a16:creationId xmlns:a16="http://schemas.microsoft.com/office/drawing/2014/main" id="{A83BB7D0-6FDD-4C30-91CF-DB047C328A98}"/>
                  </a:ext>
                </a:extLst>
              </p:cNvPr>
              <p:cNvSpPr>
                <a:spLocks noChangeArrowheads="1"/>
              </p:cNvSpPr>
              <p:nvPr/>
            </p:nvSpPr>
            <p:spPr bwMode="auto">
              <a:xfrm>
                <a:off x="5194" y="2705"/>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3" name="Oval 168">
                <a:extLst>
                  <a:ext uri="{FF2B5EF4-FFF2-40B4-BE49-F238E27FC236}">
                    <a16:creationId xmlns:a16="http://schemas.microsoft.com/office/drawing/2014/main" id="{751F7836-2242-482A-ACBB-85E90A45B4BF}"/>
                  </a:ext>
                </a:extLst>
              </p:cNvPr>
              <p:cNvSpPr>
                <a:spLocks noChangeArrowheads="1"/>
              </p:cNvSpPr>
              <p:nvPr/>
            </p:nvSpPr>
            <p:spPr bwMode="auto">
              <a:xfrm>
                <a:off x="3742"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4" name="Oval 169">
                <a:extLst>
                  <a:ext uri="{FF2B5EF4-FFF2-40B4-BE49-F238E27FC236}">
                    <a16:creationId xmlns:a16="http://schemas.microsoft.com/office/drawing/2014/main" id="{DF0E099E-59F3-4EEF-A5BD-431966AB9C7C}"/>
                  </a:ext>
                </a:extLst>
              </p:cNvPr>
              <p:cNvSpPr>
                <a:spLocks noChangeArrowheads="1"/>
              </p:cNvSpPr>
              <p:nvPr/>
            </p:nvSpPr>
            <p:spPr bwMode="auto">
              <a:xfrm>
                <a:off x="3561"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5" name="Oval 170">
                <a:extLst>
                  <a:ext uri="{FF2B5EF4-FFF2-40B4-BE49-F238E27FC236}">
                    <a16:creationId xmlns:a16="http://schemas.microsoft.com/office/drawing/2014/main" id="{C1103B9F-C1F1-43AE-94CE-776BF30994F4}"/>
                  </a:ext>
                </a:extLst>
              </p:cNvPr>
              <p:cNvSpPr>
                <a:spLocks noChangeArrowheads="1"/>
              </p:cNvSpPr>
              <p:nvPr/>
            </p:nvSpPr>
            <p:spPr bwMode="auto">
              <a:xfrm>
                <a:off x="3924"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6" name="Oval 171">
                <a:extLst>
                  <a:ext uri="{FF2B5EF4-FFF2-40B4-BE49-F238E27FC236}">
                    <a16:creationId xmlns:a16="http://schemas.microsoft.com/office/drawing/2014/main" id="{EA117F93-07AC-42ED-9C73-DBA43D0179FB}"/>
                  </a:ext>
                </a:extLst>
              </p:cNvPr>
              <p:cNvSpPr>
                <a:spLocks noChangeArrowheads="1"/>
              </p:cNvSpPr>
              <p:nvPr/>
            </p:nvSpPr>
            <p:spPr bwMode="auto">
              <a:xfrm>
                <a:off x="4105"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7" name="Oval 172">
                <a:extLst>
                  <a:ext uri="{FF2B5EF4-FFF2-40B4-BE49-F238E27FC236}">
                    <a16:creationId xmlns:a16="http://schemas.microsoft.com/office/drawing/2014/main" id="{DF77FD7D-7C4E-42D2-9338-8F03E02BF670}"/>
                  </a:ext>
                </a:extLst>
              </p:cNvPr>
              <p:cNvSpPr>
                <a:spLocks noChangeArrowheads="1"/>
              </p:cNvSpPr>
              <p:nvPr/>
            </p:nvSpPr>
            <p:spPr bwMode="auto">
              <a:xfrm>
                <a:off x="4287"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8" name="Oval 173">
                <a:extLst>
                  <a:ext uri="{FF2B5EF4-FFF2-40B4-BE49-F238E27FC236}">
                    <a16:creationId xmlns:a16="http://schemas.microsoft.com/office/drawing/2014/main" id="{19B35F93-3455-4152-A3DB-E90D2BB98822}"/>
                  </a:ext>
                </a:extLst>
              </p:cNvPr>
              <p:cNvSpPr>
                <a:spLocks noChangeArrowheads="1"/>
              </p:cNvSpPr>
              <p:nvPr/>
            </p:nvSpPr>
            <p:spPr bwMode="auto">
              <a:xfrm>
                <a:off x="4468"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49" name="Oval 174">
                <a:extLst>
                  <a:ext uri="{FF2B5EF4-FFF2-40B4-BE49-F238E27FC236}">
                    <a16:creationId xmlns:a16="http://schemas.microsoft.com/office/drawing/2014/main" id="{5E86D618-3DC7-4A53-8AD5-5F40F6C69B27}"/>
                  </a:ext>
                </a:extLst>
              </p:cNvPr>
              <p:cNvSpPr>
                <a:spLocks noChangeArrowheads="1"/>
              </p:cNvSpPr>
              <p:nvPr/>
            </p:nvSpPr>
            <p:spPr bwMode="auto">
              <a:xfrm>
                <a:off x="4649"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0" name="Oval 175">
                <a:extLst>
                  <a:ext uri="{FF2B5EF4-FFF2-40B4-BE49-F238E27FC236}">
                    <a16:creationId xmlns:a16="http://schemas.microsoft.com/office/drawing/2014/main" id="{C4761C7D-FD00-48F2-9988-38B07B07193D}"/>
                  </a:ext>
                </a:extLst>
              </p:cNvPr>
              <p:cNvSpPr>
                <a:spLocks noChangeArrowheads="1"/>
              </p:cNvSpPr>
              <p:nvPr/>
            </p:nvSpPr>
            <p:spPr bwMode="auto">
              <a:xfrm>
                <a:off x="4831"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1" name="Oval 176">
                <a:extLst>
                  <a:ext uri="{FF2B5EF4-FFF2-40B4-BE49-F238E27FC236}">
                    <a16:creationId xmlns:a16="http://schemas.microsoft.com/office/drawing/2014/main" id="{49044D81-7A0F-482C-936A-53C75BC83772}"/>
                  </a:ext>
                </a:extLst>
              </p:cNvPr>
              <p:cNvSpPr>
                <a:spLocks noChangeArrowheads="1"/>
              </p:cNvSpPr>
              <p:nvPr/>
            </p:nvSpPr>
            <p:spPr bwMode="auto">
              <a:xfrm>
                <a:off x="5012"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2" name="Oval 177">
                <a:extLst>
                  <a:ext uri="{FF2B5EF4-FFF2-40B4-BE49-F238E27FC236}">
                    <a16:creationId xmlns:a16="http://schemas.microsoft.com/office/drawing/2014/main" id="{D650B89F-1715-4FBF-B8DC-ED15148609AF}"/>
                  </a:ext>
                </a:extLst>
              </p:cNvPr>
              <p:cNvSpPr>
                <a:spLocks noChangeArrowheads="1"/>
              </p:cNvSpPr>
              <p:nvPr/>
            </p:nvSpPr>
            <p:spPr bwMode="auto">
              <a:xfrm>
                <a:off x="5194" y="2523"/>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3" name="Oval 178">
                <a:extLst>
                  <a:ext uri="{FF2B5EF4-FFF2-40B4-BE49-F238E27FC236}">
                    <a16:creationId xmlns:a16="http://schemas.microsoft.com/office/drawing/2014/main" id="{9D3A4998-F88D-4078-90A9-DD67EDC60678}"/>
                  </a:ext>
                </a:extLst>
              </p:cNvPr>
              <p:cNvSpPr>
                <a:spLocks noChangeArrowheads="1"/>
              </p:cNvSpPr>
              <p:nvPr/>
            </p:nvSpPr>
            <p:spPr bwMode="auto">
              <a:xfrm>
                <a:off x="3741"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4" name="Oval 179">
                <a:extLst>
                  <a:ext uri="{FF2B5EF4-FFF2-40B4-BE49-F238E27FC236}">
                    <a16:creationId xmlns:a16="http://schemas.microsoft.com/office/drawing/2014/main" id="{51973EB8-EFAB-4315-97AB-0D30C9A4F1F2}"/>
                  </a:ext>
                </a:extLst>
              </p:cNvPr>
              <p:cNvSpPr>
                <a:spLocks noChangeArrowheads="1"/>
              </p:cNvSpPr>
              <p:nvPr/>
            </p:nvSpPr>
            <p:spPr bwMode="auto">
              <a:xfrm>
                <a:off x="3560"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5" name="Oval 180">
                <a:extLst>
                  <a:ext uri="{FF2B5EF4-FFF2-40B4-BE49-F238E27FC236}">
                    <a16:creationId xmlns:a16="http://schemas.microsoft.com/office/drawing/2014/main" id="{6C4AE579-966C-4177-8003-BDBE72CDCA70}"/>
                  </a:ext>
                </a:extLst>
              </p:cNvPr>
              <p:cNvSpPr>
                <a:spLocks noChangeArrowheads="1"/>
              </p:cNvSpPr>
              <p:nvPr/>
            </p:nvSpPr>
            <p:spPr bwMode="auto">
              <a:xfrm>
                <a:off x="3923" y="2342"/>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6" name="Oval 181">
                <a:extLst>
                  <a:ext uri="{FF2B5EF4-FFF2-40B4-BE49-F238E27FC236}">
                    <a16:creationId xmlns:a16="http://schemas.microsoft.com/office/drawing/2014/main" id="{51FAC694-D144-40C9-8194-40E026F5BFD5}"/>
                  </a:ext>
                </a:extLst>
              </p:cNvPr>
              <p:cNvSpPr>
                <a:spLocks noChangeArrowheads="1"/>
              </p:cNvSpPr>
              <p:nvPr/>
            </p:nvSpPr>
            <p:spPr bwMode="auto">
              <a:xfrm>
                <a:off x="4104"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7" name="Oval 182">
                <a:extLst>
                  <a:ext uri="{FF2B5EF4-FFF2-40B4-BE49-F238E27FC236}">
                    <a16:creationId xmlns:a16="http://schemas.microsoft.com/office/drawing/2014/main" id="{44E1DEB6-D7AD-4BD7-B3F4-8657F12D5CD5}"/>
                  </a:ext>
                </a:extLst>
              </p:cNvPr>
              <p:cNvSpPr>
                <a:spLocks noChangeArrowheads="1"/>
              </p:cNvSpPr>
              <p:nvPr/>
            </p:nvSpPr>
            <p:spPr bwMode="auto">
              <a:xfrm>
                <a:off x="4286"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8" name="Oval 183">
                <a:extLst>
                  <a:ext uri="{FF2B5EF4-FFF2-40B4-BE49-F238E27FC236}">
                    <a16:creationId xmlns:a16="http://schemas.microsoft.com/office/drawing/2014/main" id="{40D8A949-5158-42EA-BC7A-41239900BBD4}"/>
                  </a:ext>
                </a:extLst>
              </p:cNvPr>
              <p:cNvSpPr>
                <a:spLocks noChangeArrowheads="1"/>
              </p:cNvSpPr>
              <p:nvPr/>
            </p:nvSpPr>
            <p:spPr bwMode="auto">
              <a:xfrm>
                <a:off x="4467" y="2342"/>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59" name="Oval 184">
                <a:extLst>
                  <a:ext uri="{FF2B5EF4-FFF2-40B4-BE49-F238E27FC236}">
                    <a16:creationId xmlns:a16="http://schemas.microsoft.com/office/drawing/2014/main" id="{A551552E-C1B3-46AC-B65C-C7CC83434600}"/>
                  </a:ext>
                </a:extLst>
              </p:cNvPr>
              <p:cNvSpPr>
                <a:spLocks noChangeArrowheads="1"/>
              </p:cNvSpPr>
              <p:nvPr/>
            </p:nvSpPr>
            <p:spPr bwMode="auto">
              <a:xfrm>
                <a:off x="4648"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0" name="Oval 185">
                <a:extLst>
                  <a:ext uri="{FF2B5EF4-FFF2-40B4-BE49-F238E27FC236}">
                    <a16:creationId xmlns:a16="http://schemas.microsoft.com/office/drawing/2014/main" id="{F8226546-1300-418F-8727-0F2B874F21AF}"/>
                  </a:ext>
                </a:extLst>
              </p:cNvPr>
              <p:cNvSpPr>
                <a:spLocks noChangeArrowheads="1"/>
              </p:cNvSpPr>
              <p:nvPr/>
            </p:nvSpPr>
            <p:spPr bwMode="auto">
              <a:xfrm>
                <a:off x="4830"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1" name="Oval 186">
                <a:extLst>
                  <a:ext uri="{FF2B5EF4-FFF2-40B4-BE49-F238E27FC236}">
                    <a16:creationId xmlns:a16="http://schemas.microsoft.com/office/drawing/2014/main" id="{3F08CD90-BB68-4655-957E-26AF5099C553}"/>
                  </a:ext>
                </a:extLst>
              </p:cNvPr>
              <p:cNvSpPr>
                <a:spLocks noChangeArrowheads="1"/>
              </p:cNvSpPr>
              <p:nvPr/>
            </p:nvSpPr>
            <p:spPr bwMode="auto">
              <a:xfrm>
                <a:off x="5011" y="2342"/>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2" name="Oval 187">
                <a:extLst>
                  <a:ext uri="{FF2B5EF4-FFF2-40B4-BE49-F238E27FC236}">
                    <a16:creationId xmlns:a16="http://schemas.microsoft.com/office/drawing/2014/main" id="{1B3359A2-985A-476D-BA43-949358EF6A7D}"/>
                  </a:ext>
                </a:extLst>
              </p:cNvPr>
              <p:cNvSpPr>
                <a:spLocks noChangeArrowheads="1"/>
              </p:cNvSpPr>
              <p:nvPr/>
            </p:nvSpPr>
            <p:spPr bwMode="auto">
              <a:xfrm>
                <a:off x="5193" y="2342"/>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3" name="Oval 188">
                <a:extLst>
                  <a:ext uri="{FF2B5EF4-FFF2-40B4-BE49-F238E27FC236}">
                    <a16:creationId xmlns:a16="http://schemas.microsoft.com/office/drawing/2014/main" id="{3A6B9267-3CFB-4E44-AB83-3EBEE689479E}"/>
                  </a:ext>
                </a:extLst>
              </p:cNvPr>
              <p:cNvSpPr>
                <a:spLocks noChangeArrowheads="1"/>
              </p:cNvSpPr>
              <p:nvPr/>
            </p:nvSpPr>
            <p:spPr bwMode="auto">
              <a:xfrm>
                <a:off x="3741"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4" name="Oval 189">
                <a:extLst>
                  <a:ext uri="{FF2B5EF4-FFF2-40B4-BE49-F238E27FC236}">
                    <a16:creationId xmlns:a16="http://schemas.microsoft.com/office/drawing/2014/main" id="{383004C8-CB68-459E-A12E-3FE62B3101E7}"/>
                  </a:ext>
                </a:extLst>
              </p:cNvPr>
              <p:cNvSpPr>
                <a:spLocks noChangeArrowheads="1"/>
              </p:cNvSpPr>
              <p:nvPr/>
            </p:nvSpPr>
            <p:spPr bwMode="auto">
              <a:xfrm>
                <a:off x="3560" y="2161"/>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5" name="Oval 190">
                <a:extLst>
                  <a:ext uri="{FF2B5EF4-FFF2-40B4-BE49-F238E27FC236}">
                    <a16:creationId xmlns:a16="http://schemas.microsoft.com/office/drawing/2014/main" id="{A621224F-845A-4147-8C0D-A209877B1AEF}"/>
                  </a:ext>
                </a:extLst>
              </p:cNvPr>
              <p:cNvSpPr>
                <a:spLocks noChangeArrowheads="1"/>
              </p:cNvSpPr>
              <p:nvPr/>
            </p:nvSpPr>
            <p:spPr bwMode="auto">
              <a:xfrm>
                <a:off x="3923"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6" name="Oval 191">
                <a:extLst>
                  <a:ext uri="{FF2B5EF4-FFF2-40B4-BE49-F238E27FC236}">
                    <a16:creationId xmlns:a16="http://schemas.microsoft.com/office/drawing/2014/main" id="{9B476DB5-18FE-4314-BE2B-545496BA3E20}"/>
                  </a:ext>
                </a:extLst>
              </p:cNvPr>
              <p:cNvSpPr>
                <a:spLocks noChangeArrowheads="1"/>
              </p:cNvSpPr>
              <p:nvPr/>
            </p:nvSpPr>
            <p:spPr bwMode="auto">
              <a:xfrm>
                <a:off x="4104"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7" name="Oval 192">
                <a:extLst>
                  <a:ext uri="{FF2B5EF4-FFF2-40B4-BE49-F238E27FC236}">
                    <a16:creationId xmlns:a16="http://schemas.microsoft.com/office/drawing/2014/main" id="{80DDC016-45D5-4755-BEDC-CB86E7FBE21E}"/>
                  </a:ext>
                </a:extLst>
              </p:cNvPr>
              <p:cNvSpPr>
                <a:spLocks noChangeArrowheads="1"/>
              </p:cNvSpPr>
              <p:nvPr/>
            </p:nvSpPr>
            <p:spPr bwMode="auto">
              <a:xfrm>
                <a:off x="4286"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8" name="Oval 193">
                <a:extLst>
                  <a:ext uri="{FF2B5EF4-FFF2-40B4-BE49-F238E27FC236}">
                    <a16:creationId xmlns:a16="http://schemas.microsoft.com/office/drawing/2014/main" id="{3878229F-B71F-4288-A8A9-75BB21C4D67F}"/>
                  </a:ext>
                </a:extLst>
              </p:cNvPr>
              <p:cNvSpPr>
                <a:spLocks noChangeArrowheads="1"/>
              </p:cNvSpPr>
              <p:nvPr/>
            </p:nvSpPr>
            <p:spPr bwMode="auto">
              <a:xfrm>
                <a:off x="4467"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69" name="Oval 194">
                <a:extLst>
                  <a:ext uri="{FF2B5EF4-FFF2-40B4-BE49-F238E27FC236}">
                    <a16:creationId xmlns:a16="http://schemas.microsoft.com/office/drawing/2014/main" id="{442B4FB1-B7D0-43B0-A095-4D7F23D29773}"/>
                  </a:ext>
                </a:extLst>
              </p:cNvPr>
              <p:cNvSpPr>
                <a:spLocks noChangeArrowheads="1"/>
              </p:cNvSpPr>
              <p:nvPr/>
            </p:nvSpPr>
            <p:spPr bwMode="auto">
              <a:xfrm>
                <a:off x="4648"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0" name="Oval 195">
                <a:extLst>
                  <a:ext uri="{FF2B5EF4-FFF2-40B4-BE49-F238E27FC236}">
                    <a16:creationId xmlns:a16="http://schemas.microsoft.com/office/drawing/2014/main" id="{6DC85896-6EA0-4AB7-BE63-0DEAA981BAC7}"/>
                  </a:ext>
                </a:extLst>
              </p:cNvPr>
              <p:cNvSpPr>
                <a:spLocks noChangeArrowheads="1"/>
              </p:cNvSpPr>
              <p:nvPr/>
            </p:nvSpPr>
            <p:spPr bwMode="auto">
              <a:xfrm>
                <a:off x="4830"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1" name="Oval 196">
                <a:extLst>
                  <a:ext uri="{FF2B5EF4-FFF2-40B4-BE49-F238E27FC236}">
                    <a16:creationId xmlns:a16="http://schemas.microsoft.com/office/drawing/2014/main" id="{3C326E08-E349-4DC4-887C-9C7BB1FF8D95}"/>
                  </a:ext>
                </a:extLst>
              </p:cNvPr>
              <p:cNvSpPr>
                <a:spLocks noChangeArrowheads="1"/>
              </p:cNvSpPr>
              <p:nvPr/>
            </p:nvSpPr>
            <p:spPr bwMode="auto">
              <a:xfrm>
                <a:off x="5011"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2" name="Oval 197">
                <a:extLst>
                  <a:ext uri="{FF2B5EF4-FFF2-40B4-BE49-F238E27FC236}">
                    <a16:creationId xmlns:a16="http://schemas.microsoft.com/office/drawing/2014/main" id="{2C23D5F4-D86C-4E30-9D32-7DD3876DB5D2}"/>
                  </a:ext>
                </a:extLst>
              </p:cNvPr>
              <p:cNvSpPr>
                <a:spLocks noChangeArrowheads="1"/>
              </p:cNvSpPr>
              <p:nvPr/>
            </p:nvSpPr>
            <p:spPr bwMode="auto">
              <a:xfrm>
                <a:off x="5193" y="2161"/>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3" name="Oval 198">
                <a:extLst>
                  <a:ext uri="{FF2B5EF4-FFF2-40B4-BE49-F238E27FC236}">
                    <a16:creationId xmlns:a16="http://schemas.microsoft.com/office/drawing/2014/main" id="{90B6711F-57F5-43B6-B211-9298B69BCB34}"/>
                  </a:ext>
                </a:extLst>
              </p:cNvPr>
              <p:cNvSpPr>
                <a:spLocks noChangeArrowheads="1"/>
              </p:cNvSpPr>
              <p:nvPr/>
            </p:nvSpPr>
            <p:spPr bwMode="auto">
              <a:xfrm>
                <a:off x="3741"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4" name="Oval 199">
                <a:extLst>
                  <a:ext uri="{FF2B5EF4-FFF2-40B4-BE49-F238E27FC236}">
                    <a16:creationId xmlns:a16="http://schemas.microsoft.com/office/drawing/2014/main" id="{FE7C83BB-9ED9-4824-9AD6-838C67F38684}"/>
                  </a:ext>
                </a:extLst>
              </p:cNvPr>
              <p:cNvSpPr>
                <a:spLocks noChangeArrowheads="1"/>
              </p:cNvSpPr>
              <p:nvPr/>
            </p:nvSpPr>
            <p:spPr bwMode="auto">
              <a:xfrm>
                <a:off x="3560"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5" name="Oval 200">
                <a:extLst>
                  <a:ext uri="{FF2B5EF4-FFF2-40B4-BE49-F238E27FC236}">
                    <a16:creationId xmlns:a16="http://schemas.microsoft.com/office/drawing/2014/main" id="{915BC84F-8643-4FAF-8A24-E7477F410D45}"/>
                  </a:ext>
                </a:extLst>
              </p:cNvPr>
              <p:cNvSpPr>
                <a:spLocks noChangeArrowheads="1"/>
              </p:cNvSpPr>
              <p:nvPr/>
            </p:nvSpPr>
            <p:spPr bwMode="auto">
              <a:xfrm>
                <a:off x="3923"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6" name="Oval 201">
                <a:extLst>
                  <a:ext uri="{FF2B5EF4-FFF2-40B4-BE49-F238E27FC236}">
                    <a16:creationId xmlns:a16="http://schemas.microsoft.com/office/drawing/2014/main" id="{55E0FFC0-D7B2-4059-B360-A0CD8082F92E}"/>
                  </a:ext>
                </a:extLst>
              </p:cNvPr>
              <p:cNvSpPr>
                <a:spLocks noChangeArrowheads="1"/>
              </p:cNvSpPr>
              <p:nvPr/>
            </p:nvSpPr>
            <p:spPr bwMode="auto">
              <a:xfrm>
                <a:off x="4104"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7" name="Oval 202">
                <a:extLst>
                  <a:ext uri="{FF2B5EF4-FFF2-40B4-BE49-F238E27FC236}">
                    <a16:creationId xmlns:a16="http://schemas.microsoft.com/office/drawing/2014/main" id="{C1E139D9-B6C9-4633-8CA4-777EFD322DC1}"/>
                  </a:ext>
                </a:extLst>
              </p:cNvPr>
              <p:cNvSpPr>
                <a:spLocks noChangeArrowheads="1"/>
              </p:cNvSpPr>
              <p:nvPr/>
            </p:nvSpPr>
            <p:spPr bwMode="auto">
              <a:xfrm>
                <a:off x="4286"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8" name="Oval 203">
                <a:extLst>
                  <a:ext uri="{FF2B5EF4-FFF2-40B4-BE49-F238E27FC236}">
                    <a16:creationId xmlns:a16="http://schemas.microsoft.com/office/drawing/2014/main" id="{297377EF-1933-4024-8CD1-5177BD399A6B}"/>
                  </a:ext>
                </a:extLst>
              </p:cNvPr>
              <p:cNvSpPr>
                <a:spLocks noChangeArrowheads="1"/>
              </p:cNvSpPr>
              <p:nvPr/>
            </p:nvSpPr>
            <p:spPr bwMode="auto">
              <a:xfrm>
                <a:off x="4467"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79" name="Oval 204">
                <a:extLst>
                  <a:ext uri="{FF2B5EF4-FFF2-40B4-BE49-F238E27FC236}">
                    <a16:creationId xmlns:a16="http://schemas.microsoft.com/office/drawing/2014/main" id="{EBC0F07C-7305-4AFC-BFB0-11A475C59CDA}"/>
                  </a:ext>
                </a:extLst>
              </p:cNvPr>
              <p:cNvSpPr>
                <a:spLocks noChangeArrowheads="1"/>
              </p:cNvSpPr>
              <p:nvPr/>
            </p:nvSpPr>
            <p:spPr bwMode="auto">
              <a:xfrm>
                <a:off x="4648"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80" name="Oval 205">
                <a:extLst>
                  <a:ext uri="{FF2B5EF4-FFF2-40B4-BE49-F238E27FC236}">
                    <a16:creationId xmlns:a16="http://schemas.microsoft.com/office/drawing/2014/main" id="{363C81A0-52B9-4350-A52F-165919040D81}"/>
                  </a:ext>
                </a:extLst>
              </p:cNvPr>
              <p:cNvSpPr>
                <a:spLocks noChangeArrowheads="1"/>
              </p:cNvSpPr>
              <p:nvPr/>
            </p:nvSpPr>
            <p:spPr bwMode="auto">
              <a:xfrm>
                <a:off x="4830" y="1979"/>
                <a:ext cx="91" cy="91"/>
              </a:xfrm>
              <a:prstGeom prst="ellipse">
                <a:avLst/>
              </a:prstGeom>
              <a:solidFill>
                <a:srgbClr val="FFFF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81" name="Oval 206">
                <a:extLst>
                  <a:ext uri="{FF2B5EF4-FFF2-40B4-BE49-F238E27FC236}">
                    <a16:creationId xmlns:a16="http://schemas.microsoft.com/office/drawing/2014/main" id="{C194F959-A661-49F9-A764-BA8EE0D975CC}"/>
                  </a:ext>
                </a:extLst>
              </p:cNvPr>
              <p:cNvSpPr>
                <a:spLocks noChangeArrowheads="1"/>
              </p:cNvSpPr>
              <p:nvPr/>
            </p:nvSpPr>
            <p:spPr bwMode="auto">
              <a:xfrm>
                <a:off x="5011"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582" name="Oval 207">
                <a:extLst>
                  <a:ext uri="{FF2B5EF4-FFF2-40B4-BE49-F238E27FC236}">
                    <a16:creationId xmlns:a16="http://schemas.microsoft.com/office/drawing/2014/main" id="{407535E7-4797-4D77-B666-C33962887DFE}"/>
                  </a:ext>
                </a:extLst>
              </p:cNvPr>
              <p:cNvSpPr>
                <a:spLocks noChangeArrowheads="1"/>
              </p:cNvSpPr>
              <p:nvPr/>
            </p:nvSpPr>
            <p:spPr bwMode="auto">
              <a:xfrm>
                <a:off x="5193" y="1979"/>
                <a:ext cx="91" cy="91"/>
              </a:xfrm>
              <a:prstGeom prst="ellipse">
                <a:avLst/>
              </a:prstGeom>
              <a:solidFill>
                <a:srgbClr val="80008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sp>
          <p:nvSpPr>
            <p:cNvPr id="20488" name="Text Box 208">
              <a:extLst>
                <a:ext uri="{FF2B5EF4-FFF2-40B4-BE49-F238E27FC236}">
                  <a16:creationId xmlns:a16="http://schemas.microsoft.com/office/drawing/2014/main" id="{67786A6A-C864-459F-8C26-593D73D4A76A}"/>
                </a:ext>
              </a:extLst>
            </p:cNvPr>
            <p:cNvSpPr txBox="1">
              <a:spLocks noChangeArrowheads="1"/>
            </p:cNvSpPr>
            <p:nvPr/>
          </p:nvSpPr>
          <p:spPr bwMode="auto">
            <a:xfrm>
              <a:off x="3009" y="3049"/>
              <a:ext cx="10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cs typeface="Arial" panose="020B0604020202020204" pitchFamily="34" charset="0"/>
                </a:rPr>
                <a:t>Dopant Atoms</a:t>
              </a:r>
              <a:endParaRPr lang="en-US" altLang="en-US">
                <a:cs typeface="Arial" panose="020B0604020202020204" pitchFamily="34" charset="0"/>
              </a:endParaRPr>
            </a:p>
          </p:txBody>
        </p:sp>
        <p:sp>
          <p:nvSpPr>
            <p:cNvPr id="20489" name="Text Box 209">
              <a:extLst>
                <a:ext uri="{FF2B5EF4-FFF2-40B4-BE49-F238E27FC236}">
                  <a16:creationId xmlns:a16="http://schemas.microsoft.com/office/drawing/2014/main" id="{5D6601DB-CAD6-4C25-A8F8-05492303985E}"/>
                </a:ext>
              </a:extLst>
            </p:cNvPr>
            <p:cNvSpPr txBox="1">
              <a:spLocks noChangeArrowheads="1"/>
            </p:cNvSpPr>
            <p:nvPr/>
          </p:nvSpPr>
          <p:spPr bwMode="auto">
            <a:xfrm>
              <a:off x="4129" y="3049"/>
              <a:ext cx="9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cs typeface="Arial" panose="020B0604020202020204" pitchFamily="34" charset="0"/>
                </a:rPr>
                <a:t>Silicon Atoms</a:t>
              </a:r>
              <a:endParaRPr lang="en-US" altLang="en-US">
                <a:cs typeface="Arial" panose="020B0604020202020204" pitchFamily="34" charset="0"/>
              </a:endParaRPr>
            </a:p>
          </p:txBody>
        </p:sp>
        <p:sp>
          <p:nvSpPr>
            <p:cNvPr id="20490" name="AutoShape 210">
              <a:extLst>
                <a:ext uri="{FF2B5EF4-FFF2-40B4-BE49-F238E27FC236}">
                  <a16:creationId xmlns:a16="http://schemas.microsoft.com/office/drawing/2014/main" id="{F3F19A44-9F81-4CFA-B8E5-5BAB1C3EC69D}"/>
                </a:ext>
              </a:extLst>
            </p:cNvPr>
            <p:cNvSpPr>
              <a:spLocks noChangeArrowheads="1"/>
            </p:cNvSpPr>
            <p:nvPr/>
          </p:nvSpPr>
          <p:spPr bwMode="auto">
            <a:xfrm>
              <a:off x="4496" y="2741"/>
              <a:ext cx="70" cy="279"/>
            </a:xfrm>
            <a:prstGeom prst="upArrow">
              <a:avLst>
                <a:gd name="adj1" fmla="val 50000"/>
                <a:gd name="adj2" fmla="val 99643"/>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1" name="AutoShape 211">
              <a:extLst>
                <a:ext uri="{FF2B5EF4-FFF2-40B4-BE49-F238E27FC236}">
                  <a16:creationId xmlns:a16="http://schemas.microsoft.com/office/drawing/2014/main" id="{2A615C8E-4972-40B2-B020-3543E3E6A2CD}"/>
                </a:ext>
              </a:extLst>
            </p:cNvPr>
            <p:cNvSpPr>
              <a:spLocks noChangeArrowheads="1"/>
            </p:cNvSpPr>
            <p:nvPr/>
          </p:nvSpPr>
          <p:spPr bwMode="auto">
            <a:xfrm>
              <a:off x="3409" y="2748"/>
              <a:ext cx="70" cy="279"/>
            </a:xfrm>
            <a:prstGeom prst="upArrow">
              <a:avLst>
                <a:gd name="adj1" fmla="val 50000"/>
                <a:gd name="adj2" fmla="val 99643"/>
              </a:avLst>
            </a:prstGeom>
            <a:solidFill>
              <a:srgbClr val="00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492" name="Text Box 212">
              <a:extLst>
                <a:ext uri="{FF2B5EF4-FFF2-40B4-BE49-F238E27FC236}">
                  <a16:creationId xmlns:a16="http://schemas.microsoft.com/office/drawing/2014/main" id="{92B9DD86-5FD0-4FD8-9FD4-9424FD17254C}"/>
                </a:ext>
              </a:extLst>
            </p:cNvPr>
            <p:cNvSpPr txBox="1">
              <a:spLocks noChangeArrowheads="1"/>
            </p:cNvSpPr>
            <p:nvPr/>
          </p:nvSpPr>
          <p:spPr bwMode="auto">
            <a:xfrm>
              <a:off x="3163" y="3422"/>
              <a:ext cx="183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cs typeface="Arial" panose="020B0604020202020204" pitchFamily="34" charset="0"/>
                </a:rPr>
                <a:t>Post Implant – Post anneal</a:t>
              </a:r>
              <a:endParaRPr lang="en-US" altLang="en-US">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475140"/>
                                        </p:tgtEl>
                                        <p:attrNameLst>
                                          <p:attrName>style.visibility</p:attrName>
                                        </p:attrNameLst>
                                      </p:cBhvr>
                                      <p:to>
                                        <p:strVal val="visible"/>
                                      </p:to>
                                    </p:set>
                                    <p:anim calcmode="lin" valueType="num">
                                      <p:cBhvr>
                                        <p:cTn id="7" dur="1000" fill="hold"/>
                                        <p:tgtEl>
                                          <p:spTgt spid="475140"/>
                                        </p:tgtEl>
                                        <p:attrNameLst>
                                          <p:attrName>ppt_x</p:attrName>
                                        </p:attrNameLst>
                                      </p:cBhvr>
                                      <p:tavLst>
                                        <p:tav tm="0">
                                          <p:val>
                                            <p:strVal val="#ppt_x-.2"/>
                                          </p:val>
                                        </p:tav>
                                        <p:tav tm="100000">
                                          <p:val>
                                            <p:strVal val="#ppt_x"/>
                                          </p:val>
                                        </p:tav>
                                      </p:tavLst>
                                    </p:anim>
                                    <p:anim calcmode="lin" valueType="num">
                                      <p:cBhvr>
                                        <p:cTn id="8" dur="1000" fill="hold"/>
                                        <p:tgtEl>
                                          <p:spTgt spid="475140"/>
                                        </p:tgtEl>
                                        <p:attrNameLst>
                                          <p:attrName>ppt_y</p:attrName>
                                        </p:attrNameLst>
                                      </p:cBhvr>
                                      <p:tavLst>
                                        <p:tav tm="0">
                                          <p:val>
                                            <p:strVal val="#ppt_y"/>
                                          </p:val>
                                        </p:tav>
                                        <p:tav tm="100000">
                                          <p:val>
                                            <p:strVal val="#ppt_y"/>
                                          </p:val>
                                        </p:tav>
                                      </p:tavLst>
                                    </p:anim>
                                    <p:animEffect transition="in" filter="wipe(right)" prLst="gradientSize: 0.1">
                                      <p:cBhvr>
                                        <p:cTn id="9" dur="1000"/>
                                        <p:tgtEl>
                                          <p:spTgt spid="475140"/>
                                        </p:tgtEl>
                                      </p:cBhvr>
                                    </p:animEffect>
                                  </p:childTnLst>
                                </p:cTn>
                              </p:par>
                            </p:childTnLst>
                          </p:cTn>
                        </p:par>
                        <p:par>
                          <p:cTn id="10" fill="hold" nodeType="afterGroup">
                            <p:stCondLst>
                              <p:cond delay="1000"/>
                            </p:stCondLst>
                            <p:childTnLst>
                              <p:par>
                                <p:cTn id="11" presetID="29" presetClass="entr" presetSubtype="0" fill="hold" nodeType="afterEffect">
                                  <p:stCondLst>
                                    <p:cond delay="0"/>
                                  </p:stCondLst>
                                  <p:childTnLst>
                                    <p:set>
                                      <p:cBhvr>
                                        <p:cTn id="12" dur="1" fill="hold">
                                          <p:stCondLst>
                                            <p:cond delay="0"/>
                                          </p:stCondLst>
                                        </p:cTn>
                                        <p:tgtEl>
                                          <p:spTgt spid="475141"/>
                                        </p:tgtEl>
                                        <p:attrNameLst>
                                          <p:attrName>style.visibility</p:attrName>
                                        </p:attrNameLst>
                                      </p:cBhvr>
                                      <p:to>
                                        <p:strVal val="visible"/>
                                      </p:to>
                                    </p:set>
                                    <p:anim calcmode="lin" valueType="num">
                                      <p:cBhvr>
                                        <p:cTn id="13" dur="1000" fill="hold"/>
                                        <p:tgtEl>
                                          <p:spTgt spid="475141"/>
                                        </p:tgtEl>
                                        <p:attrNameLst>
                                          <p:attrName>ppt_x</p:attrName>
                                        </p:attrNameLst>
                                      </p:cBhvr>
                                      <p:tavLst>
                                        <p:tav tm="0">
                                          <p:val>
                                            <p:strVal val="#ppt_x-.2"/>
                                          </p:val>
                                        </p:tav>
                                        <p:tav tm="100000">
                                          <p:val>
                                            <p:strVal val="#ppt_x"/>
                                          </p:val>
                                        </p:tav>
                                      </p:tavLst>
                                    </p:anim>
                                    <p:anim calcmode="lin" valueType="num">
                                      <p:cBhvr>
                                        <p:cTn id="14" dur="1000" fill="hold"/>
                                        <p:tgtEl>
                                          <p:spTgt spid="475141"/>
                                        </p:tgtEl>
                                        <p:attrNameLst>
                                          <p:attrName>ppt_y</p:attrName>
                                        </p:attrNameLst>
                                      </p:cBhvr>
                                      <p:tavLst>
                                        <p:tav tm="0">
                                          <p:val>
                                            <p:strVal val="#ppt_y"/>
                                          </p:val>
                                        </p:tav>
                                        <p:tav tm="100000">
                                          <p:val>
                                            <p:strVal val="#ppt_y"/>
                                          </p:val>
                                        </p:tav>
                                      </p:tavLst>
                                    </p:anim>
                                    <p:animEffect transition="in" filter="wipe(right)" prLst="gradientSize: 0.1">
                                      <p:cBhvr>
                                        <p:cTn id="15" dur="1000"/>
                                        <p:tgtEl>
                                          <p:spTgt spid="475141"/>
                                        </p:tgtEl>
                                      </p:cBhvr>
                                    </p:animEffect>
                                  </p:childTnLst>
                                </p:cTn>
                              </p:par>
                              <p:par>
                                <p:cTn id="16" presetID="29" presetClass="entr" presetSubtype="0" fill="hold" nodeType="withEffect">
                                  <p:stCondLst>
                                    <p:cond delay="0"/>
                                  </p:stCondLst>
                                  <p:childTnLst>
                                    <p:set>
                                      <p:cBhvr>
                                        <p:cTn id="17" dur="1" fill="hold">
                                          <p:stCondLst>
                                            <p:cond delay="0"/>
                                          </p:stCondLst>
                                        </p:cTn>
                                        <p:tgtEl>
                                          <p:spTgt spid="475252"/>
                                        </p:tgtEl>
                                        <p:attrNameLst>
                                          <p:attrName>style.visibility</p:attrName>
                                        </p:attrNameLst>
                                      </p:cBhvr>
                                      <p:to>
                                        <p:strVal val="visible"/>
                                      </p:to>
                                    </p:set>
                                    <p:anim calcmode="lin" valueType="num">
                                      <p:cBhvr>
                                        <p:cTn id="18" dur="1000" fill="hold"/>
                                        <p:tgtEl>
                                          <p:spTgt spid="475252"/>
                                        </p:tgtEl>
                                        <p:attrNameLst>
                                          <p:attrName>ppt_x</p:attrName>
                                        </p:attrNameLst>
                                      </p:cBhvr>
                                      <p:tavLst>
                                        <p:tav tm="0">
                                          <p:val>
                                            <p:strVal val="#ppt_x-.2"/>
                                          </p:val>
                                        </p:tav>
                                        <p:tav tm="100000">
                                          <p:val>
                                            <p:strVal val="#ppt_x"/>
                                          </p:val>
                                        </p:tav>
                                      </p:tavLst>
                                    </p:anim>
                                    <p:anim calcmode="lin" valueType="num">
                                      <p:cBhvr>
                                        <p:cTn id="19" dur="1000" fill="hold"/>
                                        <p:tgtEl>
                                          <p:spTgt spid="475252"/>
                                        </p:tgtEl>
                                        <p:attrNameLst>
                                          <p:attrName>ppt_y</p:attrName>
                                        </p:attrNameLst>
                                      </p:cBhvr>
                                      <p:tavLst>
                                        <p:tav tm="0">
                                          <p:val>
                                            <p:strVal val="#ppt_y"/>
                                          </p:val>
                                        </p:tav>
                                        <p:tav tm="100000">
                                          <p:val>
                                            <p:strVal val="#ppt_y"/>
                                          </p:val>
                                        </p:tav>
                                      </p:tavLst>
                                    </p:anim>
                                    <p:animEffect transition="in" filter="wipe(right)" prLst="gradientSize: 0.1">
                                      <p:cBhvr>
                                        <p:cTn id="20" dur="1000"/>
                                        <p:tgtEl>
                                          <p:spTgt spid="475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926BE813-497F-497D-BAF7-AE1EC1A40A1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C85852-AF29-4290-BCE2-D668082751D2}" type="slidenum">
              <a:rPr lang="en-US" altLang="en-US"/>
              <a:pPr/>
              <a:t>36</a:t>
            </a:fld>
            <a:endParaRPr lang="en-US" altLang="en-US"/>
          </a:p>
        </p:txBody>
      </p:sp>
      <p:sp>
        <p:nvSpPr>
          <p:cNvPr id="21507" name="Rectangle 2">
            <a:extLst>
              <a:ext uri="{FF2B5EF4-FFF2-40B4-BE49-F238E27FC236}">
                <a16:creationId xmlns:a16="http://schemas.microsoft.com/office/drawing/2014/main" id="{967B33DB-5603-40C2-8CD7-AA8258C74DAA}"/>
              </a:ext>
            </a:extLst>
          </p:cNvPr>
          <p:cNvSpPr>
            <a:spLocks noGrp="1" noChangeArrowheads="1"/>
          </p:cNvSpPr>
          <p:nvPr>
            <p:ph type="title"/>
          </p:nvPr>
        </p:nvSpPr>
        <p:spPr/>
        <p:txBody>
          <a:bodyPr/>
          <a:lstStyle/>
          <a:p>
            <a:pPr eaLnBrk="1" hangingPunct="1"/>
            <a:r>
              <a:rPr lang="en-US" altLang="en-US" sz="2800" b="1" dirty="0"/>
              <a:t>5. Growing SiO</a:t>
            </a:r>
            <a:r>
              <a:rPr lang="en-US" altLang="en-US" sz="2800" b="1" baseline="-25000" dirty="0"/>
              <a:t>2 </a:t>
            </a:r>
            <a:r>
              <a:rPr lang="en-US" altLang="en-US" sz="2800" b="1" dirty="0"/>
              <a:t>and Etching</a:t>
            </a:r>
            <a:endParaRPr lang="en-GB" altLang="en-US" sz="2800" b="1" dirty="0"/>
          </a:p>
        </p:txBody>
      </p:sp>
      <p:sp>
        <p:nvSpPr>
          <p:cNvPr id="21508" name="Rectangle 3">
            <a:extLst>
              <a:ext uri="{FF2B5EF4-FFF2-40B4-BE49-F238E27FC236}">
                <a16:creationId xmlns:a16="http://schemas.microsoft.com/office/drawing/2014/main" id="{3B80D47F-157A-4992-A5BD-9BF0271790D7}"/>
              </a:ext>
            </a:extLst>
          </p:cNvPr>
          <p:cNvSpPr>
            <a:spLocks noChangeArrowheads="1"/>
          </p:cNvSpPr>
          <p:nvPr/>
        </p:nvSpPr>
        <p:spPr bwMode="auto">
          <a:xfrm>
            <a:off x="0" y="971550"/>
            <a:ext cx="9144000"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990600" indent="-53340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371600" indent="-457200">
              <a:spcBef>
                <a:spcPct val="20000"/>
              </a:spcBef>
              <a:buClr>
                <a:schemeClr val="accent2"/>
              </a:buClr>
              <a:buChar char="•"/>
              <a:defRPr sz="2400">
                <a:solidFill>
                  <a:schemeClr val="tx2"/>
                </a:solidFill>
                <a:latin typeface="Arial" panose="020B0604020202020204" pitchFamily="34" charset="0"/>
              </a:defRPr>
            </a:lvl3pPr>
            <a:lvl4pPr marL="1752600" indent="-381000">
              <a:spcBef>
                <a:spcPct val="20000"/>
              </a:spcBef>
              <a:buClr>
                <a:schemeClr val="tx1"/>
              </a:buClr>
              <a:buChar char="•"/>
              <a:defRPr sz="2000">
                <a:solidFill>
                  <a:schemeClr val="tx2"/>
                </a:solidFill>
                <a:latin typeface="Arial" panose="020B0604020202020204" pitchFamily="34" charset="0"/>
              </a:defRPr>
            </a:lvl4pPr>
            <a:lvl5pPr marL="2209800" indent="-381000">
              <a:spcBef>
                <a:spcPct val="20000"/>
              </a:spcBef>
              <a:buChar char="•"/>
              <a:defRPr sz="2000">
                <a:solidFill>
                  <a:schemeClr val="tx2"/>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2"/>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2"/>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2"/>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r>
              <a:rPr lang="en-US" altLang="en-US" sz="2800" b="1" dirty="0"/>
              <a:t>Silicon dioxide  SiO</a:t>
            </a:r>
            <a:r>
              <a:rPr lang="en-US" altLang="en-US" sz="2800" b="1" baseline="-25000" dirty="0"/>
              <a:t>2</a:t>
            </a:r>
            <a:r>
              <a:rPr lang="en-US" altLang="en-US" sz="2800" dirty="0"/>
              <a:t> is very important in the IC industry as it is an excellent </a:t>
            </a:r>
            <a:r>
              <a:rPr lang="en-US" altLang="en-US" sz="2800" i="1" dirty="0"/>
              <a:t>insulator</a:t>
            </a:r>
            <a:r>
              <a:rPr lang="en-US" altLang="en-US" sz="2800" dirty="0"/>
              <a:t>.  Being able to grow silicon dioxide is very important.  </a:t>
            </a:r>
          </a:p>
          <a:p>
            <a:pPr eaLnBrk="1" hangingPunct="1"/>
            <a:r>
              <a:rPr lang="en-US" altLang="en-US" sz="2800" dirty="0"/>
              <a:t>There are many ways to </a:t>
            </a:r>
            <a:r>
              <a:rPr lang="en-US" altLang="en-US" sz="2800" b="1" dirty="0"/>
              <a:t>grow  silicon dioxide</a:t>
            </a:r>
            <a:r>
              <a:rPr lang="en-US" altLang="en-US" sz="2800" dirty="0"/>
              <a:t> on the surface of silicon, but it is most often done through a process known as </a:t>
            </a:r>
            <a:r>
              <a:rPr lang="en-US" altLang="en-US" sz="2800" b="1" dirty="0"/>
              <a:t>thermal oxidation</a:t>
            </a:r>
            <a:r>
              <a:rPr lang="en-US" altLang="en-US" sz="2800" dirty="0"/>
              <a:t>.  Thermal oxidation consists of exposing the silicon to oxidizing agents such as water and oxygen at elevated temperatures. This process has good control over the thickness and properties of the SiO</a:t>
            </a:r>
            <a:r>
              <a:rPr lang="en-US" altLang="en-US" sz="2800" baseline="-25000" dirty="0"/>
              <a:t>2</a:t>
            </a:r>
            <a:r>
              <a:rPr lang="en-US" altLang="en-US" sz="2800" dirty="0"/>
              <a:t> layer.</a:t>
            </a:r>
          </a:p>
          <a:p>
            <a:pPr eaLnBrk="1" hangingPunct="1">
              <a:buFont typeface="Wingdings" panose="05000000000000000000" pitchFamily="2" charset="2"/>
              <a:buNone/>
            </a:pPr>
            <a:r>
              <a:rPr lang="en-US" altLang="en-US" sz="19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C816D7-B868-4FFF-839B-71A9ED0C62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CAE20FA-EA95-44C6-A6BE-F4B136859FDD}"/>
              </a:ext>
            </a:extLst>
          </p:cNvPr>
          <p:cNvSpPr>
            <a:spLocks noGrp="1"/>
          </p:cNvSpPr>
          <p:nvPr>
            <p:ph idx="1"/>
          </p:nvPr>
        </p:nvSpPr>
        <p:spPr/>
        <p:txBody>
          <a:bodyPr/>
          <a:lstStyle/>
          <a:p>
            <a:pPr eaLnBrk="1" hangingPunct="1"/>
            <a:r>
              <a:rPr lang="en-US" altLang="en-US" sz="2800" i="1" dirty="0"/>
              <a:t>SiO</a:t>
            </a:r>
            <a:r>
              <a:rPr lang="en-US" altLang="en-US" sz="2800" i="1" baseline="-25000" dirty="0"/>
              <a:t>2</a:t>
            </a:r>
            <a:r>
              <a:rPr lang="en-US" altLang="en-US" sz="2800" i="1" dirty="0"/>
              <a:t> can always be grown. </a:t>
            </a:r>
            <a:r>
              <a:rPr lang="en-US" altLang="en-US" sz="2800" dirty="0"/>
              <a:t> Oxidizing a p-type region, an n-type region or an intrinsic region will produce a SiO</a:t>
            </a:r>
            <a:r>
              <a:rPr lang="en-US" altLang="en-US" sz="2800" baseline="-25000" dirty="0"/>
              <a:t>2</a:t>
            </a:r>
            <a:r>
              <a:rPr lang="en-US" altLang="en-US" sz="2800" dirty="0"/>
              <a:t> region.  It doesn’t matter to an insulator if it has some p- or n-type impurities.</a:t>
            </a:r>
          </a:p>
          <a:p>
            <a:pPr eaLnBrk="1" hangingPunct="1"/>
            <a:r>
              <a:rPr lang="en-IE" altLang="en-US" sz="2800" dirty="0"/>
              <a:t>After the photolithography stage, the exposed silicon dioxide layer may be removed by etching. There are 2 types of </a:t>
            </a:r>
            <a:r>
              <a:rPr lang="en-IE" altLang="en-US" sz="2800" b="1" dirty="0"/>
              <a:t>etching</a:t>
            </a:r>
            <a:r>
              <a:rPr lang="en-IE" altLang="en-US" sz="2800" dirty="0"/>
              <a:t>:</a:t>
            </a:r>
            <a:endParaRPr lang="en-US" altLang="en-US" sz="2800" dirty="0"/>
          </a:p>
          <a:p>
            <a:pPr lvl="1" eaLnBrk="1" hangingPunct="1">
              <a:buFontTx/>
              <a:buAutoNum type="arabicPeriod"/>
            </a:pPr>
            <a:r>
              <a:rPr lang="en-US" altLang="en-US" dirty="0"/>
              <a:t>Wet Etching </a:t>
            </a:r>
          </a:p>
          <a:p>
            <a:pPr lvl="1" eaLnBrk="1" hangingPunct="1">
              <a:buFontTx/>
              <a:buAutoNum type="arabicPeriod" startAt="2"/>
            </a:pPr>
            <a:r>
              <a:rPr lang="en-US" altLang="en-US" dirty="0"/>
              <a:t>Dry Etching </a:t>
            </a:r>
          </a:p>
          <a:p>
            <a:endParaRPr lang="zh-CN" altLang="en-US" dirty="0"/>
          </a:p>
        </p:txBody>
      </p:sp>
      <p:sp>
        <p:nvSpPr>
          <p:cNvPr id="4" name="灯片编号占位符 3">
            <a:extLst>
              <a:ext uri="{FF2B5EF4-FFF2-40B4-BE49-F238E27FC236}">
                <a16:creationId xmlns:a16="http://schemas.microsoft.com/office/drawing/2014/main" id="{426AF674-9E04-4826-923C-1BD709B5B14F}"/>
              </a:ext>
            </a:extLst>
          </p:cNvPr>
          <p:cNvSpPr>
            <a:spLocks noGrp="1"/>
          </p:cNvSpPr>
          <p:nvPr>
            <p:ph type="sldNum" sz="quarter" idx="12"/>
          </p:nvPr>
        </p:nvSpPr>
        <p:spPr/>
        <p:txBody>
          <a:bodyPr/>
          <a:lstStyle/>
          <a:p>
            <a:fld id="{34237E12-9377-4AD8-B7C2-683278B4DCC0}" type="slidenum">
              <a:rPr lang="en-US" altLang="en-US" smtClean="0"/>
              <a:pPr/>
              <a:t>37</a:t>
            </a:fld>
            <a:endParaRPr lang="en-US" altLang="en-US"/>
          </a:p>
        </p:txBody>
      </p:sp>
    </p:spTree>
    <p:extLst>
      <p:ext uri="{BB962C8B-B14F-4D97-AF65-F5344CB8AC3E}">
        <p14:creationId xmlns:p14="http://schemas.microsoft.com/office/powerpoint/2010/main" val="1063551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CF454E6F-CA6B-4F8D-9776-F97A2110030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63A729-7866-4456-8B52-F59652A31ABE}" type="slidenum">
              <a:rPr lang="en-US" altLang="en-US"/>
              <a:pPr/>
              <a:t>38</a:t>
            </a:fld>
            <a:endParaRPr lang="en-US" altLang="en-US"/>
          </a:p>
        </p:txBody>
      </p:sp>
      <p:sp>
        <p:nvSpPr>
          <p:cNvPr id="22531" name="Rectangle 2">
            <a:extLst>
              <a:ext uri="{FF2B5EF4-FFF2-40B4-BE49-F238E27FC236}">
                <a16:creationId xmlns:a16="http://schemas.microsoft.com/office/drawing/2014/main" id="{3DD5BF72-17BE-412B-B92D-36354D061ACA}"/>
              </a:ext>
            </a:extLst>
          </p:cNvPr>
          <p:cNvSpPr>
            <a:spLocks noGrp="1" noChangeArrowheads="1"/>
          </p:cNvSpPr>
          <p:nvPr>
            <p:ph type="title"/>
          </p:nvPr>
        </p:nvSpPr>
        <p:spPr/>
        <p:txBody>
          <a:bodyPr/>
          <a:lstStyle/>
          <a:p>
            <a:pPr eaLnBrk="1" hangingPunct="1"/>
            <a:r>
              <a:rPr lang="en-US" altLang="en-US" sz="2500" b="1"/>
              <a:t>Growing SiO</a:t>
            </a:r>
            <a:r>
              <a:rPr lang="en-US" altLang="en-US" sz="2500" b="1" baseline="-25000"/>
              <a:t>2</a:t>
            </a:r>
            <a:endParaRPr lang="en-GB" altLang="en-US" sz="3400"/>
          </a:p>
        </p:txBody>
      </p:sp>
      <p:sp>
        <p:nvSpPr>
          <p:cNvPr id="22532" name="Rectangle 6">
            <a:extLst>
              <a:ext uri="{FF2B5EF4-FFF2-40B4-BE49-F238E27FC236}">
                <a16:creationId xmlns:a16="http://schemas.microsoft.com/office/drawing/2014/main" id="{C90E1861-8737-4D56-9EA7-4ED3CF5B89C1}"/>
              </a:ext>
            </a:extLst>
          </p:cNvPr>
          <p:cNvSpPr>
            <a:spLocks noChangeArrowheads="1"/>
          </p:cNvSpPr>
          <p:nvPr/>
        </p:nvSpPr>
        <p:spPr bwMode="auto">
          <a:xfrm>
            <a:off x="711200" y="1257300"/>
            <a:ext cx="8026400" cy="14287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en-US" sz="2100" dirty="0"/>
              <a:t>	Oxidation</a:t>
            </a:r>
            <a:r>
              <a:rPr lang="en-US" altLang="en-US" sz="2100" i="1" dirty="0"/>
              <a:t> </a:t>
            </a:r>
            <a:r>
              <a:rPr lang="en-US" altLang="en-US" sz="2100" dirty="0"/>
              <a:t>makes the silicon oxide grow in volume compared to the pure silicon, a factor of 2.2, so in cross-sectional views, you’ll see a </a:t>
            </a:r>
            <a:r>
              <a:rPr lang="en-US" altLang="en-US" sz="2100" i="1" dirty="0"/>
              <a:t>bulge </a:t>
            </a:r>
            <a:r>
              <a:rPr lang="en-US" altLang="en-US" sz="2100" dirty="0"/>
              <a:t>due to the SiO</a:t>
            </a:r>
            <a:r>
              <a:rPr lang="en-US" altLang="en-US" sz="2100" baseline="-25000" dirty="0"/>
              <a:t>2.</a:t>
            </a:r>
          </a:p>
          <a:p>
            <a:pPr eaLnBrk="1" hangingPunct="1">
              <a:buFont typeface="Wingdings" panose="05000000000000000000" pitchFamily="2" charset="2"/>
              <a:buNone/>
            </a:pPr>
            <a:r>
              <a:rPr lang="en-US" altLang="en-US" sz="2100" baseline="-25000" dirty="0"/>
              <a:t>                                                                                   </a:t>
            </a:r>
          </a:p>
        </p:txBody>
      </p:sp>
      <p:grpSp>
        <p:nvGrpSpPr>
          <p:cNvPr id="22533" name="Group 11">
            <a:extLst>
              <a:ext uri="{FF2B5EF4-FFF2-40B4-BE49-F238E27FC236}">
                <a16:creationId xmlns:a16="http://schemas.microsoft.com/office/drawing/2014/main" id="{66F1B2A8-7481-4931-BAEE-BBFB04272FF7}"/>
              </a:ext>
            </a:extLst>
          </p:cNvPr>
          <p:cNvGrpSpPr>
            <a:grpSpLocks/>
          </p:cNvGrpSpPr>
          <p:nvPr/>
        </p:nvGrpSpPr>
        <p:grpSpPr bwMode="auto">
          <a:xfrm>
            <a:off x="825500" y="3320501"/>
            <a:ext cx="6928976" cy="2540000"/>
            <a:chOff x="240" y="2671"/>
            <a:chExt cx="3648" cy="2134"/>
          </a:xfrm>
        </p:grpSpPr>
        <p:pic>
          <p:nvPicPr>
            <p:cNvPr id="22534" name="Picture 8" descr="johnsmartin_p89">
              <a:extLst>
                <a:ext uri="{FF2B5EF4-FFF2-40B4-BE49-F238E27FC236}">
                  <a16:creationId xmlns:a16="http://schemas.microsoft.com/office/drawing/2014/main" id="{D114A08F-A6BB-4002-8973-8413408F8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58" r="18352"/>
            <a:stretch>
              <a:fillRect/>
            </a:stretch>
          </p:blipFill>
          <p:spPr bwMode="auto">
            <a:xfrm>
              <a:off x="240" y="2671"/>
              <a:ext cx="3648" cy="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9">
              <a:extLst>
                <a:ext uri="{FF2B5EF4-FFF2-40B4-BE49-F238E27FC236}">
                  <a16:creationId xmlns:a16="http://schemas.microsoft.com/office/drawing/2014/main" id="{48F4187D-A6C9-4813-BC59-3C7E299FBAFB}"/>
                </a:ext>
              </a:extLst>
            </p:cNvPr>
            <p:cNvSpPr>
              <a:spLocks noChangeArrowheads="1"/>
            </p:cNvSpPr>
            <p:nvPr/>
          </p:nvSpPr>
          <p:spPr bwMode="auto">
            <a:xfrm>
              <a:off x="240" y="2784"/>
              <a:ext cx="288" cy="72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95D1A8F5-65DB-43E5-9FAF-2511F36C4F2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609029-A2CF-421C-8C3D-9F636A537949}" type="slidenum">
              <a:rPr lang="en-US" altLang="en-US"/>
              <a:pPr/>
              <a:t>39</a:t>
            </a:fld>
            <a:endParaRPr lang="en-US" altLang="en-US"/>
          </a:p>
        </p:txBody>
      </p:sp>
      <p:sp>
        <p:nvSpPr>
          <p:cNvPr id="23555" name="Rectangle 3">
            <a:extLst>
              <a:ext uri="{FF2B5EF4-FFF2-40B4-BE49-F238E27FC236}">
                <a16:creationId xmlns:a16="http://schemas.microsoft.com/office/drawing/2014/main" id="{41C997CE-3421-42B5-8594-100B3CC3E5C1}"/>
              </a:ext>
            </a:extLst>
          </p:cNvPr>
          <p:cNvSpPr>
            <a:spLocks noGrp="1" noChangeArrowheads="1"/>
          </p:cNvSpPr>
          <p:nvPr>
            <p:ph type="body" idx="1"/>
          </p:nvPr>
        </p:nvSpPr>
        <p:spPr/>
        <p:txBody>
          <a:bodyPr/>
          <a:lstStyle/>
          <a:p>
            <a:pPr eaLnBrk="1" hangingPunct="1">
              <a:lnSpc>
                <a:spcPct val="80000"/>
              </a:lnSpc>
            </a:pPr>
            <a:r>
              <a:rPr lang="en-IE" altLang="en-US" sz="3200" dirty="0">
                <a:solidFill>
                  <a:srgbClr val="FF0000"/>
                </a:solidFill>
              </a:rPr>
              <a:t>Etching</a:t>
            </a:r>
            <a:r>
              <a:rPr lang="en-IE" altLang="en-US" sz="3200" dirty="0"/>
              <a:t> is the process whereby unwanted material is removed from a wafer.</a:t>
            </a:r>
          </a:p>
          <a:p>
            <a:pPr eaLnBrk="1" hangingPunct="1">
              <a:lnSpc>
                <a:spcPct val="80000"/>
              </a:lnSpc>
            </a:pPr>
            <a:r>
              <a:rPr lang="en-IE" altLang="en-US" sz="3200" dirty="0"/>
              <a:t>The material removed can be </a:t>
            </a:r>
            <a:r>
              <a:rPr lang="en-IE" altLang="en-US" sz="3200" dirty="0">
                <a:solidFill>
                  <a:srgbClr val="FF0000"/>
                </a:solidFill>
              </a:rPr>
              <a:t>metal</a:t>
            </a:r>
            <a:r>
              <a:rPr lang="en-IE" altLang="en-US" sz="3200" dirty="0"/>
              <a:t>, </a:t>
            </a:r>
            <a:r>
              <a:rPr lang="en-IE" altLang="en-US" sz="3200" dirty="0">
                <a:solidFill>
                  <a:srgbClr val="FF0000"/>
                </a:solidFill>
              </a:rPr>
              <a:t>an insulator, polymers</a:t>
            </a:r>
            <a:r>
              <a:rPr lang="en-IE" altLang="en-US" sz="3200" dirty="0"/>
              <a:t> or </a:t>
            </a:r>
            <a:r>
              <a:rPr lang="en-IE" altLang="en-US" sz="3200" dirty="0">
                <a:solidFill>
                  <a:srgbClr val="FF0000"/>
                </a:solidFill>
              </a:rPr>
              <a:t>defects</a:t>
            </a:r>
            <a:r>
              <a:rPr lang="en-IE" altLang="en-US" sz="3200" dirty="0"/>
              <a:t>.</a:t>
            </a:r>
          </a:p>
          <a:p>
            <a:pPr eaLnBrk="1" hangingPunct="1">
              <a:lnSpc>
                <a:spcPct val="80000"/>
              </a:lnSpc>
            </a:pPr>
            <a:r>
              <a:rPr lang="en-IE" altLang="en-US" sz="3200" dirty="0"/>
              <a:t>There are 2 processes within the fab which allow us to get rid of this unwanted matter.</a:t>
            </a:r>
          </a:p>
          <a:p>
            <a:pPr eaLnBrk="1" hangingPunct="1">
              <a:lnSpc>
                <a:spcPct val="80000"/>
              </a:lnSpc>
            </a:pPr>
            <a:endParaRPr lang="en-IE" altLang="en-US" sz="2400" dirty="0"/>
          </a:p>
          <a:p>
            <a:pPr eaLnBrk="1" hangingPunct="1">
              <a:lnSpc>
                <a:spcPct val="80000"/>
              </a:lnSpc>
            </a:pPr>
            <a:endParaRPr lang="en-US" altLang="en-US" sz="1700" dirty="0"/>
          </a:p>
        </p:txBody>
      </p:sp>
      <p:sp>
        <p:nvSpPr>
          <p:cNvPr id="23556" name="Rectangle 4">
            <a:extLst>
              <a:ext uri="{FF2B5EF4-FFF2-40B4-BE49-F238E27FC236}">
                <a16:creationId xmlns:a16="http://schemas.microsoft.com/office/drawing/2014/main" id="{3DDBCDD1-E8D2-4C32-937B-AEAB62B6A186}"/>
              </a:ext>
            </a:extLst>
          </p:cNvPr>
          <p:cNvSpPr>
            <a:spLocks noChangeArrowheads="1"/>
          </p:cNvSpPr>
          <p:nvPr/>
        </p:nvSpPr>
        <p:spPr bwMode="auto">
          <a:xfrm>
            <a:off x="1547813" y="115888"/>
            <a:ext cx="701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b="1">
                <a:solidFill>
                  <a:schemeClr val="tx2"/>
                </a:solidFill>
              </a:rPr>
              <a:t>5. Growing SiO</a:t>
            </a:r>
            <a:r>
              <a:rPr lang="en-US" altLang="en-US" sz="2500" b="1" baseline="-25000">
                <a:solidFill>
                  <a:schemeClr val="tx2"/>
                </a:solidFill>
              </a:rPr>
              <a:t>2 </a:t>
            </a:r>
            <a:r>
              <a:rPr lang="en-US" altLang="en-US" sz="2500" b="1">
                <a:solidFill>
                  <a:schemeClr val="tx2"/>
                </a:solidFill>
              </a:rPr>
              <a:t>and Etching</a:t>
            </a:r>
            <a:endParaRPr lang="en-GB" altLang="en-US" sz="2500" b="1">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9ECCCC17-65F4-457D-902D-382C4C42B3E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D749A31-E194-4F7A-A440-0A3DDC3DBE80}" type="slidenum">
              <a:rPr lang="en-US" altLang="en-US"/>
              <a:pPr/>
              <a:t>4</a:t>
            </a:fld>
            <a:endParaRPr lang="en-US" altLang="en-US"/>
          </a:p>
        </p:txBody>
      </p:sp>
      <p:pic>
        <p:nvPicPr>
          <p:cNvPr id="3" name="图片 2">
            <a:extLst>
              <a:ext uri="{FF2B5EF4-FFF2-40B4-BE49-F238E27FC236}">
                <a16:creationId xmlns:a16="http://schemas.microsoft.com/office/drawing/2014/main" id="{0C588EC8-5FE2-4563-8282-E7C8CD5120F1}"/>
              </a:ext>
            </a:extLst>
          </p:cNvPr>
          <p:cNvPicPr>
            <a:picLocks noChangeAspect="1"/>
          </p:cNvPicPr>
          <p:nvPr/>
        </p:nvPicPr>
        <p:blipFill>
          <a:blip r:embed="rId2"/>
          <a:stretch>
            <a:fillRect/>
          </a:stretch>
        </p:blipFill>
        <p:spPr>
          <a:xfrm>
            <a:off x="611560" y="159361"/>
            <a:ext cx="7560840" cy="669863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92445-72CC-444F-93F4-9AA7273AAD1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1B3213-0A09-41F3-9CB2-DFB8FE81C927}"/>
              </a:ext>
            </a:extLst>
          </p:cNvPr>
          <p:cNvSpPr>
            <a:spLocks noGrp="1"/>
          </p:cNvSpPr>
          <p:nvPr>
            <p:ph idx="1"/>
          </p:nvPr>
        </p:nvSpPr>
        <p:spPr/>
        <p:txBody>
          <a:bodyPr/>
          <a:lstStyle/>
          <a:p>
            <a:pPr eaLnBrk="1" hangingPunct="1">
              <a:lnSpc>
                <a:spcPct val="80000"/>
              </a:lnSpc>
            </a:pPr>
            <a:r>
              <a:rPr lang="en-IE" altLang="en-US" sz="2400" dirty="0"/>
              <a:t>Wet Etching </a:t>
            </a:r>
          </a:p>
          <a:p>
            <a:pPr lvl="1" eaLnBrk="1" hangingPunct="1">
              <a:lnSpc>
                <a:spcPct val="80000"/>
              </a:lnSpc>
            </a:pPr>
            <a:r>
              <a:rPr lang="en-IE" altLang="en-US" sz="2400" dirty="0">
                <a:solidFill>
                  <a:srgbClr val="FF0000"/>
                </a:solidFill>
              </a:rPr>
              <a:t>Here the wafers are immersed in a chemical bath.</a:t>
            </a:r>
          </a:p>
          <a:p>
            <a:pPr lvl="1" eaLnBrk="1" hangingPunct="1">
              <a:lnSpc>
                <a:spcPct val="80000"/>
              </a:lnSpc>
            </a:pPr>
            <a:r>
              <a:rPr lang="en-IE" altLang="en-US" sz="2400" dirty="0">
                <a:solidFill>
                  <a:srgbClr val="FF0000"/>
                </a:solidFill>
              </a:rPr>
              <a:t>The chemical reacts with the surface of the wafer removing all the un-necessary film. </a:t>
            </a:r>
          </a:p>
          <a:p>
            <a:pPr lvl="1" eaLnBrk="1" hangingPunct="1">
              <a:lnSpc>
                <a:spcPct val="80000"/>
              </a:lnSpc>
              <a:buFont typeface="Wingdings" panose="05000000000000000000" pitchFamily="2" charset="2"/>
              <a:buNone/>
            </a:pPr>
            <a:endParaRPr lang="en-IE" altLang="en-US" sz="2400" dirty="0">
              <a:solidFill>
                <a:srgbClr val="339966"/>
              </a:solidFill>
            </a:endParaRPr>
          </a:p>
          <a:p>
            <a:pPr eaLnBrk="1" hangingPunct="1">
              <a:lnSpc>
                <a:spcPct val="80000"/>
              </a:lnSpc>
            </a:pPr>
            <a:r>
              <a:rPr lang="en-IE" altLang="en-US" sz="2400" dirty="0"/>
              <a:t>Dry Etching</a:t>
            </a:r>
          </a:p>
          <a:p>
            <a:pPr lvl="1" eaLnBrk="1" hangingPunct="1">
              <a:lnSpc>
                <a:spcPct val="80000"/>
              </a:lnSpc>
            </a:pPr>
            <a:r>
              <a:rPr lang="en-IE" altLang="en-US" sz="2400" dirty="0">
                <a:solidFill>
                  <a:srgbClr val="FF0000"/>
                </a:solidFill>
              </a:rPr>
              <a:t>In this process the wafers are placed into a vacuum chamber</a:t>
            </a:r>
          </a:p>
          <a:p>
            <a:pPr lvl="1" eaLnBrk="1" hangingPunct="1">
              <a:lnSpc>
                <a:spcPct val="80000"/>
              </a:lnSpc>
            </a:pPr>
            <a:r>
              <a:rPr lang="en-IE" altLang="en-US" sz="2400" dirty="0">
                <a:solidFill>
                  <a:srgbClr val="FF0000"/>
                </a:solidFill>
              </a:rPr>
              <a:t>A plasma is produced using gases that can both physically and chemically etch the wafer.</a:t>
            </a:r>
          </a:p>
          <a:p>
            <a:pPr lvl="1" eaLnBrk="1" hangingPunct="1">
              <a:lnSpc>
                <a:spcPct val="80000"/>
              </a:lnSpc>
            </a:pPr>
            <a:endParaRPr lang="en-IE" altLang="en-US" sz="2400" dirty="0">
              <a:solidFill>
                <a:srgbClr val="339966"/>
              </a:solidFill>
            </a:endParaRPr>
          </a:p>
          <a:p>
            <a:pPr eaLnBrk="1" hangingPunct="1">
              <a:lnSpc>
                <a:spcPct val="80000"/>
              </a:lnSpc>
            </a:pPr>
            <a:r>
              <a:rPr lang="en-IE" altLang="en-US" sz="2400" dirty="0"/>
              <a:t>Both wet and dry etching is used throughout the fab. While they both in theory do the same job, the results produced from them are very different.</a:t>
            </a:r>
            <a:endParaRPr lang="en-US" altLang="en-US" sz="2400" dirty="0"/>
          </a:p>
          <a:p>
            <a:endParaRPr lang="zh-CN" altLang="en-US" dirty="0"/>
          </a:p>
        </p:txBody>
      </p:sp>
      <p:sp>
        <p:nvSpPr>
          <p:cNvPr id="4" name="灯片编号占位符 3">
            <a:extLst>
              <a:ext uri="{FF2B5EF4-FFF2-40B4-BE49-F238E27FC236}">
                <a16:creationId xmlns:a16="http://schemas.microsoft.com/office/drawing/2014/main" id="{F729244A-93C5-4C43-917D-B31BE2664181}"/>
              </a:ext>
            </a:extLst>
          </p:cNvPr>
          <p:cNvSpPr>
            <a:spLocks noGrp="1"/>
          </p:cNvSpPr>
          <p:nvPr>
            <p:ph type="sldNum" sz="quarter" idx="12"/>
          </p:nvPr>
        </p:nvSpPr>
        <p:spPr/>
        <p:txBody>
          <a:bodyPr/>
          <a:lstStyle/>
          <a:p>
            <a:fld id="{34237E12-9377-4AD8-B7C2-683278B4DCC0}" type="slidenum">
              <a:rPr lang="en-US" altLang="en-US" smtClean="0"/>
              <a:pPr/>
              <a:t>40</a:t>
            </a:fld>
            <a:endParaRPr lang="en-US" altLang="en-US"/>
          </a:p>
        </p:txBody>
      </p:sp>
    </p:spTree>
    <p:extLst>
      <p:ext uri="{BB962C8B-B14F-4D97-AF65-F5344CB8AC3E}">
        <p14:creationId xmlns:p14="http://schemas.microsoft.com/office/powerpoint/2010/main" val="2397937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03CEFB18-E3FC-4965-A9D2-9839E37FF94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E0B12A-B727-4885-BFC8-7FF48070D997}" type="slidenum">
              <a:rPr lang="en-US" altLang="en-US"/>
              <a:pPr/>
              <a:t>41</a:t>
            </a:fld>
            <a:endParaRPr lang="en-US" altLang="en-US"/>
          </a:p>
        </p:txBody>
      </p:sp>
      <p:sp>
        <p:nvSpPr>
          <p:cNvPr id="24579" name="Rectangle 2">
            <a:extLst>
              <a:ext uri="{FF2B5EF4-FFF2-40B4-BE49-F238E27FC236}">
                <a16:creationId xmlns:a16="http://schemas.microsoft.com/office/drawing/2014/main" id="{47EBD5A2-5863-4817-901A-A6D7033A2877}"/>
              </a:ext>
            </a:extLst>
          </p:cNvPr>
          <p:cNvSpPr>
            <a:spLocks noGrp="1" noChangeArrowheads="1"/>
          </p:cNvSpPr>
          <p:nvPr>
            <p:ph type="title"/>
          </p:nvPr>
        </p:nvSpPr>
        <p:spPr>
          <a:xfrm>
            <a:off x="1524000" y="-171400"/>
            <a:ext cx="7010400" cy="1006475"/>
          </a:xfrm>
        </p:spPr>
        <p:txBody>
          <a:bodyPr/>
          <a:lstStyle/>
          <a:p>
            <a:pPr eaLnBrk="1" hangingPunct="1"/>
            <a:r>
              <a:rPr lang="en-US" altLang="en-US" sz="2500" b="1" dirty="0"/>
              <a:t>5. Growing SiO</a:t>
            </a:r>
            <a:r>
              <a:rPr lang="en-US" altLang="en-US" sz="2500" b="1" baseline="-25000" dirty="0"/>
              <a:t>2 </a:t>
            </a:r>
            <a:r>
              <a:rPr lang="en-US" altLang="en-US" sz="2500" b="1" dirty="0"/>
              <a:t>and Etching</a:t>
            </a:r>
          </a:p>
        </p:txBody>
      </p:sp>
      <p:graphicFrame>
        <p:nvGraphicFramePr>
          <p:cNvPr id="477261" name="Group 77">
            <a:extLst>
              <a:ext uri="{FF2B5EF4-FFF2-40B4-BE49-F238E27FC236}">
                <a16:creationId xmlns:a16="http://schemas.microsoft.com/office/drawing/2014/main" id="{BA70CD34-53C9-4FAF-82AD-814BC9398825}"/>
              </a:ext>
            </a:extLst>
          </p:cNvPr>
          <p:cNvGraphicFramePr>
            <a:graphicFrameLocks noGrp="1"/>
          </p:cNvGraphicFramePr>
          <p:nvPr>
            <p:ph idx="1"/>
            <p:extLst>
              <p:ext uri="{D42A27DB-BD31-4B8C-83A1-F6EECF244321}">
                <p14:modId xmlns:p14="http://schemas.microsoft.com/office/powerpoint/2010/main" val="3928730924"/>
              </p:ext>
            </p:extLst>
          </p:nvPr>
        </p:nvGraphicFramePr>
        <p:xfrm>
          <a:off x="172128" y="487232"/>
          <a:ext cx="8964613" cy="6370768"/>
        </p:xfrm>
        <a:graphic>
          <a:graphicData uri="http://schemas.openxmlformats.org/drawingml/2006/table">
            <a:tbl>
              <a:tblPr/>
              <a:tblGrid>
                <a:gridCol w="2222500">
                  <a:extLst>
                    <a:ext uri="{9D8B030D-6E8A-4147-A177-3AD203B41FA5}">
                      <a16:colId xmlns:a16="http://schemas.microsoft.com/office/drawing/2014/main" val="20000"/>
                    </a:ext>
                  </a:extLst>
                </a:gridCol>
                <a:gridCol w="3373438">
                  <a:extLst>
                    <a:ext uri="{9D8B030D-6E8A-4147-A177-3AD203B41FA5}">
                      <a16:colId xmlns:a16="http://schemas.microsoft.com/office/drawing/2014/main" val="20001"/>
                    </a:ext>
                  </a:extLst>
                </a:gridCol>
                <a:gridCol w="3368675">
                  <a:extLst>
                    <a:ext uri="{9D8B030D-6E8A-4147-A177-3AD203B41FA5}">
                      <a16:colId xmlns:a16="http://schemas.microsoft.com/office/drawing/2014/main" val="20002"/>
                    </a:ext>
                  </a:extLst>
                </a:gridCol>
              </a:tblGrid>
              <a:tr h="442913">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en-US" sz="1800" b="0" i="0" u="none" strike="noStrike" cap="none" normalizeH="0" baseline="0">
                        <a:ln>
                          <a:noFill/>
                        </a:ln>
                        <a:solidFill>
                          <a:srgbClr val="FF0000"/>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400" b="0" i="0" u="none" strike="noStrike" cap="none" normalizeH="0" baseline="0" dirty="0">
                          <a:ln>
                            <a:noFill/>
                          </a:ln>
                          <a:solidFill>
                            <a:srgbClr val="FF0000"/>
                          </a:solidFill>
                          <a:effectLst/>
                          <a:latin typeface="Arial" charset="0"/>
                        </a:rPr>
                        <a:t>Wet Etch</a:t>
                      </a:r>
                      <a:endParaRPr kumimoji="0" lang="en-US" altLang="en-US" sz="2400" b="0" i="0" u="none" strike="noStrike" cap="none" normalizeH="0" baseline="0" dirty="0">
                        <a:ln>
                          <a:noFill/>
                        </a:ln>
                        <a:solidFill>
                          <a:srgbClr val="FF0000"/>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800" b="0" i="0" u="none" strike="noStrike" cap="none" normalizeH="0" baseline="0" dirty="0">
                          <a:ln>
                            <a:noFill/>
                          </a:ln>
                          <a:solidFill>
                            <a:srgbClr val="FF0000"/>
                          </a:solidFill>
                          <a:effectLst/>
                          <a:latin typeface="Arial" charset="0"/>
                        </a:rPr>
                        <a:t>Dry Etch</a:t>
                      </a:r>
                      <a:endParaRPr kumimoji="0" lang="en-US" altLang="en-US" sz="2800" b="0" i="0" u="none" strike="noStrike" cap="none" normalizeH="0" baseline="0" dirty="0">
                        <a:ln>
                          <a:noFill/>
                        </a:ln>
                        <a:solidFill>
                          <a:srgbClr val="FF0000"/>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89013">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0" i="0" u="none" strike="noStrike" cap="none" normalizeH="0" baseline="0" dirty="0">
                          <a:ln>
                            <a:noFill/>
                          </a:ln>
                          <a:solidFill>
                            <a:schemeClr val="tx2"/>
                          </a:solidFill>
                          <a:effectLst/>
                          <a:latin typeface="Arial" charset="0"/>
                        </a:rPr>
                        <a:t>Etch profile</a:t>
                      </a:r>
                      <a:endParaRPr kumimoji="0" lang="en-US" altLang="en-US" sz="1800" b="0" i="0" u="none" strike="noStrike" cap="none" normalizeH="0" baseline="0" dirty="0">
                        <a:ln>
                          <a:noFill/>
                        </a:ln>
                        <a:solidFill>
                          <a:schemeClr val="tx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Isotropic – the chemical in the bath etch the same in all directions</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Directional – by control on the power, bias and pressure a dry etch can be very directional</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0575">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0" i="0" u="none" strike="noStrike" cap="none" normalizeH="0" baseline="0" dirty="0">
                          <a:ln>
                            <a:noFill/>
                          </a:ln>
                          <a:solidFill>
                            <a:schemeClr val="tx2"/>
                          </a:solidFill>
                          <a:effectLst/>
                          <a:latin typeface="Arial" charset="0"/>
                        </a:rPr>
                        <a:t>Equipment</a:t>
                      </a:r>
                      <a:endParaRPr kumimoji="0" lang="en-US" altLang="en-US" sz="1800" b="0" i="0" u="none" strike="noStrike" cap="none" normalizeH="0" baseline="0" dirty="0">
                        <a:ln>
                          <a:noFill/>
                        </a:ln>
                        <a:solidFill>
                          <a:schemeClr val="tx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a:ln>
                            <a:noFill/>
                          </a:ln>
                          <a:solidFill>
                            <a:schemeClr val="tx2"/>
                          </a:solidFill>
                          <a:effectLst/>
                          <a:latin typeface="Arial" charset="0"/>
                        </a:rPr>
                        <a:t>Can be very basic, doesn’t need to take up much space</a:t>
                      </a:r>
                      <a:endParaRPr kumimoji="0" lang="en-US" altLang="en-US" sz="1800" b="1" i="0" u="none" strike="noStrike" cap="none" normalizeH="0" baseline="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Needs to have chambers, pumps, handler units etc.</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0" i="0" u="none" strike="noStrike" cap="none" normalizeH="0" baseline="0" dirty="0">
                          <a:ln>
                            <a:noFill/>
                          </a:ln>
                          <a:solidFill>
                            <a:schemeClr val="tx2"/>
                          </a:solidFill>
                          <a:effectLst/>
                          <a:latin typeface="Arial" charset="0"/>
                        </a:rPr>
                        <a:t>Processing time</a:t>
                      </a:r>
                      <a:endParaRPr kumimoji="0" lang="en-US" altLang="en-US" sz="1800" b="0" i="0" u="none" strike="noStrike" cap="none" normalizeH="0" baseline="0" dirty="0">
                        <a:ln>
                          <a:noFill/>
                        </a:ln>
                        <a:solidFill>
                          <a:schemeClr val="tx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Can immerse all 24 wafers in a lot at one time</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a:ln>
                            <a:noFill/>
                          </a:ln>
                          <a:solidFill>
                            <a:schemeClr val="tx2"/>
                          </a:solidFill>
                          <a:effectLst/>
                          <a:latin typeface="Arial" charset="0"/>
                        </a:rPr>
                        <a:t>Generally one wafer at a time in a chamber</a:t>
                      </a:r>
                      <a:endParaRPr kumimoji="0" lang="en-US" altLang="en-US" sz="1800" b="1" i="0" u="none" strike="noStrike" cap="none" normalizeH="0" baseline="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89013">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0" i="0" u="none" strike="noStrike" cap="none" normalizeH="0" baseline="0" dirty="0">
                          <a:ln>
                            <a:noFill/>
                          </a:ln>
                          <a:solidFill>
                            <a:schemeClr val="tx2"/>
                          </a:solidFill>
                          <a:effectLst/>
                          <a:latin typeface="Arial" charset="0"/>
                        </a:rPr>
                        <a:t>Etch Control</a:t>
                      </a:r>
                      <a:endParaRPr kumimoji="0" lang="en-US" altLang="en-US" sz="1800" b="0" i="0" u="none" strike="noStrike" cap="none" normalizeH="0" baseline="0" dirty="0">
                        <a:ln>
                          <a:noFill/>
                        </a:ln>
                        <a:solidFill>
                          <a:schemeClr val="tx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Wafers need to be removed from the etch and dump rinsed to clean off the etchant</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Stop the plasma and the etching stops immediately</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87425">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0" i="0" u="none" strike="noStrike" cap="none" normalizeH="0" baseline="0" dirty="0">
                          <a:ln>
                            <a:noFill/>
                          </a:ln>
                          <a:solidFill>
                            <a:schemeClr val="tx2"/>
                          </a:solidFill>
                          <a:effectLst/>
                          <a:latin typeface="Arial" charset="0"/>
                        </a:rPr>
                        <a:t>Material Consumption</a:t>
                      </a:r>
                      <a:endParaRPr kumimoji="0" lang="en-US" altLang="en-US" sz="1800" b="0" i="0" u="none" strike="noStrike" cap="none" normalizeH="0" baseline="0" dirty="0">
                        <a:ln>
                          <a:noFill/>
                        </a:ln>
                        <a:solidFill>
                          <a:schemeClr val="tx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a:ln>
                            <a:noFill/>
                          </a:ln>
                          <a:solidFill>
                            <a:schemeClr val="tx2"/>
                          </a:solidFill>
                          <a:effectLst/>
                          <a:latin typeface="Arial" charset="0"/>
                        </a:rPr>
                        <a:t>Liquid baths that sometimes get dumped after every process step</a:t>
                      </a:r>
                      <a:endParaRPr kumimoji="0" lang="en-US" altLang="en-US" sz="1800" b="1" i="0" u="none" strike="noStrike" cap="none" normalizeH="0" baseline="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Gas are run at low pressure and low flow typically, so consumption isn’t too high</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89013">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0" i="0" u="none" strike="noStrike" cap="none" normalizeH="0" baseline="0" dirty="0">
                          <a:ln>
                            <a:noFill/>
                          </a:ln>
                          <a:solidFill>
                            <a:schemeClr val="tx2"/>
                          </a:solidFill>
                          <a:effectLst/>
                          <a:latin typeface="Arial" charset="0"/>
                        </a:rPr>
                        <a:t>Defects</a:t>
                      </a:r>
                      <a:endParaRPr kumimoji="0" lang="en-US" altLang="en-US" sz="1800" b="0" i="0" u="none" strike="noStrike" cap="none" normalizeH="0" baseline="0" dirty="0">
                        <a:ln>
                          <a:noFill/>
                        </a:ln>
                        <a:solidFill>
                          <a:schemeClr val="tx2"/>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a:ln>
                            <a:noFill/>
                          </a:ln>
                          <a:solidFill>
                            <a:schemeClr val="tx2"/>
                          </a:solidFill>
                          <a:effectLst/>
                          <a:latin typeface="Arial" charset="0"/>
                        </a:rPr>
                        <a:t>Can have a high number of defects </a:t>
                      </a:r>
                      <a:endParaRPr kumimoji="0" lang="en-US" altLang="en-US" sz="1800" b="1" i="0" u="none" strike="noStrike" cap="none" normalizeH="0" baseline="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1800" b="1" i="0" u="none" strike="noStrike" cap="none" normalizeH="0" baseline="0" dirty="0">
                          <a:ln>
                            <a:noFill/>
                          </a:ln>
                          <a:solidFill>
                            <a:schemeClr val="tx2"/>
                          </a:solidFill>
                          <a:effectLst/>
                          <a:latin typeface="Arial" charset="0"/>
                        </a:rPr>
                        <a:t>Tends to be quite clean since the etch is performed under vacuum</a:t>
                      </a:r>
                      <a:endParaRPr kumimoji="0" lang="en-US" altLang="en-US" sz="1800" b="1" i="0" u="none" strike="noStrike" cap="none" normalizeH="0" baseline="0" dirty="0">
                        <a:ln>
                          <a:noFill/>
                        </a:ln>
                        <a:solidFill>
                          <a:schemeClr val="tx2"/>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A13C022A-55B9-4C73-BDA5-6A87C61D877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56684C-98C3-4E35-B088-291BD2BB6D7D}" type="slidenum">
              <a:rPr lang="en-US" altLang="en-US"/>
              <a:pPr/>
              <a:t>42</a:t>
            </a:fld>
            <a:endParaRPr lang="en-US" altLang="en-US"/>
          </a:p>
        </p:txBody>
      </p:sp>
      <p:sp>
        <p:nvSpPr>
          <p:cNvPr id="25603" name="Rectangle 2">
            <a:extLst>
              <a:ext uri="{FF2B5EF4-FFF2-40B4-BE49-F238E27FC236}">
                <a16:creationId xmlns:a16="http://schemas.microsoft.com/office/drawing/2014/main" id="{D741A52E-4BF8-49D3-88CA-3F14381207FA}"/>
              </a:ext>
            </a:extLst>
          </p:cNvPr>
          <p:cNvSpPr>
            <a:spLocks noGrp="1" noChangeArrowheads="1"/>
          </p:cNvSpPr>
          <p:nvPr>
            <p:ph type="title"/>
          </p:nvPr>
        </p:nvSpPr>
        <p:spPr/>
        <p:txBody>
          <a:bodyPr/>
          <a:lstStyle/>
          <a:p>
            <a:pPr eaLnBrk="1" hangingPunct="1"/>
            <a:r>
              <a:rPr lang="en-IE" altLang="en-US"/>
              <a:t>Dry Vs Wet Etching</a:t>
            </a:r>
            <a:endParaRPr lang="en-US" altLang="en-US"/>
          </a:p>
        </p:txBody>
      </p:sp>
      <p:sp>
        <p:nvSpPr>
          <p:cNvPr id="25604" name="Rectangle 3">
            <a:extLst>
              <a:ext uri="{FF2B5EF4-FFF2-40B4-BE49-F238E27FC236}">
                <a16:creationId xmlns:a16="http://schemas.microsoft.com/office/drawing/2014/main" id="{0FDB248E-42E2-410C-9078-BF7CDC750A17}"/>
              </a:ext>
            </a:extLst>
          </p:cNvPr>
          <p:cNvSpPr>
            <a:spLocks noGrp="1" noChangeArrowheads="1"/>
          </p:cNvSpPr>
          <p:nvPr>
            <p:ph type="body" idx="1"/>
          </p:nvPr>
        </p:nvSpPr>
        <p:spPr>
          <a:xfrm>
            <a:off x="484188" y="1036638"/>
            <a:ext cx="8229600" cy="695325"/>
          </a:xfrm>
        </p:spPr>
        <p:txBody>
          <a:bodyPr/>
          <a:lstStyle/>
          <a:p>
            <a:pPr eaLnBrk="1" hangingPunct="1">
              <a:lnSpc>
                <a:spcPct val="90000"/>
              </a:lnSpc>
            </a:pPr>
            <a:r>
              <a:rPr lang="en-IE" altLang="en-US" dirty="0"/>
              <a:t>The most significant difference between wet and dry etching is the etch profile </a:t>
            </a:r>
            <a:endParaRPr lang="en-US" altLang="en-US" dirty="0"/>
          </a:p>
        </p:txBody>
      </p:sp>
      <p:graphicFrame>
        <p:nvGraphicFramePr>
          <p:cNvPr id="480296" name="Group 40">
            <a:extLst>
              <a:ext uri="{FF2B5EF4-FFF2-40B4-BE49-F238E27FC236}">
                <a16:creationId xmlns:a16="http://schemas.microsoft.com/office/drawing/2014/main" id="{5E1E6E2D-640B-4481-A523-1E50B03B1FBF}"/>
              </a:ext>
            </a:extLst>
          </p:cNvPr>
          <p:cNvGraphicFramePr>
            <a:graphicFrameLocks noGrp="1"/>
          </p:cNvGraphicFramePr>
          <p:nvPr>
            <p:extLst>
              <p:ext uri="{D42A27DB-BD31-4B8C-83A1-F6EECF244321}">
                <p14:modId xmlns:p14="http://schemas.microsoft.com/office/powerpoint/2010/main" val="1090192654"/>
              </p:ext>
            </p:extLst>
          </p:nvPr>
        </p:nvGraphicFramePr>
        <p:xfrm>
          <a:off x="523875" y="2060575"/>
          <a:ext cx="7981950" cy="1859248"/>
        </p:xfrm>
        <a:graphic>
          <a:graphicData uri="http://schemas.openxmlformats.org/drawingml/2006/table">
            <a:tbl>
              <a:tblPr/>
              <a:tblGrid>
                <a:gridCol w="1331913">
                  <a:extLst>
                    <a:ext uri="{9D8B030D-6E8A-4147-A177-3AD203B41FA5}">
                      <a16:colId xmlns:a16="http://schemas.microsoft.com/office/drawing/2014/main" val="20000"/>
                    </a:ext>
                  </a:extLst>
                </a:gridCol>
                <a:gridCol w="2881312">
                  <a:extLst>
                    <a:ext uri="{9D8B030D-6E8A-4147-A177-3AD203B41FA5}">
                      <a16:colId xmlns:a16="http://schemas.microsoft.com/office/drawing/2014/main" val="20001"/>
                    </a:ext>
                  </a:extLst>
                </a:gridCol>
                <a:gridCol w="3768725">
                  <a:extLst>
                    <a:ext uri="{9D8B030D-6E8A-4147-A177-3AD203B41FA5}">
                      <a16:colId xmlns:a16="http://schemas.microsoft.com/office/drawing/2014/main" val="20002"/>
                    </a:ext>
                  </a:extLst>
                </a:gridCol>
              </a:tblGrid>
              <a:tr h="426647">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endParaRPr kumimoji="0" lang="en-US" altLang="en-US" sz="2200" b="0" i="0" u="none" strike="noStrike" cap="none" normalizeH="0" baseline="0">
                        <a:ln>
                          <a:noFill/>
                        </a:ln>
                        <a:solidFill>
                          <a:srgbClr val="FF0000"/>
                        </a:solidFill>
                        <a:effectLst/>
                        <a:latin typeface="Arial" charset="0"/>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200" b="0" i="0" u="none" strike="noStrike" cap="none" normalizeH="0" baseline="0">
                          <a:ln>
                            <a:noFill/>
                          </a:ln>
                          <a:solidFill>
                            <a:srgbClr val="FF0000"/>
                          </a:solidFill>
                          <a:effectLst/>
                          <a:latin typeface="Arial" charset="0"/>
                        </a:rPr>
                        <a:t>Wet Etch</a:t>
                      </a:r>
                      <a:endParaRPr kumimoji="0" lang="en-US" altLang="en-US" sz="2200" b="0" i="0" u="none" strike="noStrike" cap="none" normalizeH="0" baseline="0">
                        <a:ln>
                          <a:noFill/>
                        </a:ln>
                        <a:solidFill>
                          <a:srgbClr val="FF0000"/>
                        </a:solidFill>
                        <a:effectLst/>
                        <a:latin typeface="Arial"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200" b="0" i="0" u="none" strike="noStrike" cap="none" normalizeH="0" baseline="0">
                          <a:ln>
                            <a:noFill/>
                          </a:ln>
                          <a:solidFill>
                            <a:srgbClr val="FF0000"/>
                          </a:solidFill>
                          <a:effectLst/>
                          <a:latin typeface="Arial" charset="0"/>
                        </a:rPr>
                        <a:t>Dry Etch</a:t>
                      </a:r>
                      <a:endParaRPr kumimoji="0" lang="en-US" altLang="en-US" sz="2200" b="0" i="0" u="none" strike="noStrike" cap="none" normalizeH="0" baseline="0">
                        <a:ln>
                          <a:noFill/>
                        </a:ln>
                        <a:solidFill>
                          <a:srgbClr val="FF0000"/>
                        </a:solidFill>
                        <a:effectLst/>
                        <a:latin typeface="Arial" charset="0"/>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32316">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200" b="0" i="0" u="none" strike="noStrike" cap="none" normalizeH="0" baseline="0">
                          <a:ln>
                            <a:noFill/>
                          </a:ln>
                          <a:solidFill>
                            <a:schemeClr val="tx2"/>
                          </a:solidFill>
                          <a:effectLst/>
                          <a:latin typeface="Arial" charset="0"/>
                        </a:rPr>
                        <a:t>Etch profile</a:t>
                      </a:r>
                      <a:endParaRPr kumimoji="0" lang="en-US" altLang="en-US" sz="2200" b="0" i="0" u="none" strike="noStrike" cap="none" normalizeH="0" baseline="0">
                        <a:ln>
                          <a:noFill/>
                        </a:ln>
                        <a:solidFill>
                          <a:schemeClr val="tx2"/>
                        </a:solidFill>
                        <a:effectLst/>
                        <a:latin typeface="Arial" charset="0"/>
                      </a:endParaRPr>
                    </a:p>
                  </a:txBody>
                  <a:tcPr marT="45712" marB="457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200" b="0" i="0" u="none" strike="noStrike" cap="none" normalizeH="0" baseline="0">
                          <a:ln>
                            <a:noFill/>
                          </a:ln>
                          <a:solidFill>
                            <a:schemeClr val="tx2"/>
                          </a:solidFill>
                          <a:effectLst/>
                          <a:latin typeface="Arial" charset="0"/>
                        </a:rPr>
                        <a:t>Isotropic – the chemical in the bath etch the same in all directions</a:t>
                      </a:r>
                      <a:endParaRPr kumimoji="0" lang="en-US" altLang="en-US" sz="2200" b="0" i="0" u="none" strike="noStrike" cap="none" normalizeH="0" baseline="0">
                        <a:ln>
                          <a:noFill/>
                        </a:ln>
                        <a:solidFill>
                          <a:schemeClr val="tx2"/>
                        </a:solidFill>
                        <a:effectLst/>
                        <a:latin typeface="Arial" charset="0"/>
                      </a:endParaRPr>
                    </a:p>
                  </a:txBody>
                  <a:tcPr marT="45712" marB="4571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itchFamily="2" charset="2"/>
                        <a:defRPr sz="2600">
                          <a:solidFill>
                            <a:schemeClr val="tx2"/>
                          </a:solidFill>
                          <a:latin typeface="Arial" charset="0"/>
                        </a:defRPr>
                      </a:lvl1pPr>
                      <a:lvl2pPr>
                        <a:spcBef>
                          <a:spcPct val="20000"/>
                        </a:spcBef>
                        <a:buClr>
                          <a:schemeClr val="accent1"/>
                        </a:buClr>
                        <a:buSzPct val="75000"/>
                        <a:buFont typeface="Wingdings" pitchFamily="2" charset="2"/>
                        <a:defRPr sz="2400">
                          <a:solidFill>
                            <a:schemeClr val="tx2"/>
                          </a:solidFill>
                          <a:latin typeface="Arial" charset="0"/>
                        </a:defRPr>
                      </a:lvl2pPr>
                      <a:lvl3pPr>
                        <a:spcBef>
                          <a:spcPct val="20000"/>
                        </a:spcBef>
                        <a:buClr>
                          <a:schemeClr val="accent2"/>
                        </a:buClr>
                        <a:defRPr sz="2000">
                          <a:solidFill>
                            <a:schemeClr val="tx2"/>
                          </a:solidFill>
                          <a:latin typeface="Arial" charset="0"/>
                        </a:defRPr>
                      </a:lvl3pPr>
                      <a:lvl4pPr>
                        <a:spcBef>
                          <a:spcPct val="20000"/>
                        </a:spcBef>
                        <a:buClr>
                          <a:schemeClr val="tx1"/>
                        </a:buClr>
                        <a:defRPr>
                          <a:solidFill>
                            <a:schemeClr val="tx2"/>
                          </a:solidFill>
                          <a:latin typeface="Arial" charset="0"/>
                        </a:defRPr>
                      </a:lvl4pPr>
                      <a:lvl5pPr>
                        <a:spcBef>
                          <a:spcPct val="20000"/>
                        </a:spcBef>
                        <a:defRPr>
                          <a:solidFill>
                            <a:schemeClr val="tx2"/>
                          </a:solidFill>
                          <a:latin typeface="Arial" charset="0"/>
                        </a:defRPr>
                      </a:lvl5pPr>
                      <a:lvl6pPr fontAlgn="base">
                        <a:spcBef>
                          <a:spcPct val="20000"/>
                        </a:spcBef>
                        <a:spcAft>
                          <a:spcPct val="0"/>
                        </a:spcAft>
                        <a:defRPr>
                          <a:solidFill>
                            <a:schemeClr val="tx2"/>
                          </a:solidFill>
                          <a:latin typeface="Arial" charset="0"/>
                        </a:defRPr>
                      </a:lvl6pPr>
                      <a:lvl7pPr fontAlgn="base">
                        <a:spcBef>
                          <a:spcPct val="20000"/>
                        </a:spcBef>
                        <a:spcAft>
                          <a:spcPct val="0"/>
                        </a:spcAft>
                        <a:defRPr>
                          <a:solidFill>
                            <a:schemeClr val="tx2"/>
                          </a:solidFill>
                          <a:latin typeface="Arial" charset="0"/>
                        </a:defRPr>
                      </a:lvl7pPr>
                      <a:lvl8pPr fontAlgn="base">
                        <a:spcBef>
                          <a:spcPct val="20000"/>
                        </a:spcBef>
                        <a:spcAft>
                          <a:spcPct val="0"/>
                        </a:spcAft>
                        <a:defRPr>
                          <a:solidFill>
                            <a:schemeClr val="tx2"/>
                          </a:solidFill>
                          <a:latin typeface="Arial" charset="0"/>
                        </a:defRPr>
                      </a:lvl8pPr>
                      <a:lvl9pPr fontAlgn="base">
                        <a:spcBef>
                          <a:spcPct val="20000"/>
                        </a:spcBef>
                        <a:spcAft>
                          <a:spcPct val="0"/>
                        </a:spcAft>
                        <a:defRPr>
                          <a:solidFill>
                            <a:schemeClr val="tx2"/>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IE" altLang="en-US" sz="2200" b="0" i="0" u="none" strike="noStrike" cap="none" normalizeH="0" baseline="0" dirty="0">
                          <a:ln>
                            <a:noFill/>
                          </a:ln>
                          <a:solidFill>
                            <a:schemeClr val="tx2"/>
                          </a:solidFill>
                          <a:effectLst/>
                          <a:latin typeface="Arial" charset="0"/>
                        </a:rPr>
                        <a:t>Directional – by control on the power, bias an</a:t>
                      </a:r>
                      <a:r>
                        <a:rPr kumimoji="0" lang="en-US" altLang="zh-CN" sz="2200" b="0" i="0" u="none" strike="noStrike" cap="none" normalizeH="0" baseline="0" dirty="0">
                          <a:ln>
                            <a:noFill/>
                          </a:ln>
                          <a:solidFill>
                            <a:schemeClr val="tx2"/>
                          </a:solidFill>
                          <a:effectLst/>
                          <a:latin typeface="Arial" charset="0"/>
                        </a:rPr>
                        <a:t>d</a:t>
                      </a:r>
                      <a:r>
                        <a:rPr kumimoji="0" lang="en-IE" altLang="en-US" sz="2200" b="0" i="0" u="none" strike="noStrike" cap="none" normalizeH="0" baseline="0" dirty="0">
                          <a:ln>
                            <a:noFill/>
                          </a:ln>
                          <a:solidFill>
                            <a:schemeClr val="tx2"/>
                          </a:solidFill>
                          <a:effectLst/>
                          <a:latin typeface="Arial" charset="0"/>
                        </a:rPr>
                        <a:t> pressure</a:t>
                      </a:r>
                      <a:r>
                        <a:rPr kumimoji="0" lang="en-US" altLang="en-US" sz="2200" b="0" i="0" u="none" strike="noStrike" cap="none" normalizeH="0" baseline="0" dirty="0">
                          <a:ln>
                            <a:noFill/>
                          </a:ln>
                          <a:solidFill>
                            <a:schemeClr val="tx2"/>
                          </a:solidFill>
                          <a:effectLst/>
                          <a:latin typeface="Arial" charset="0"/>
                        </a:rPr>
                        <a:t>,</a:t>
                      </a:r>
                      <a:r>
                        <a:rPr kumimoji="0" lang="en-IE" altLang="en-US" sz="2200" b="0" i="0" u="none" strike="noStrike" cap="none" normalizeH="0" baseline="0" dirty="0">
                          <a:ln>
                            <a:noFill/>
                          </a:ln>
                          <a:solidFill>
                            <a:schemeClr val="tx2"/>
                          </a:solidFill>
                          <a:effectLst/>
                          <a:latin typeface="Arial" charset="0"/>
                        </a:rPr>
                        <a:t> a dry etch can be in one direction only</a:t>
                      </a:r>
                      <a:endParaRPr kumimoji="0" lang="en-US" altLang="en-US" sz="2200" b="0" i="0" u="none" strike="noStrike" cap="none" normalizeH="0" baseline="0" dirty="0">
                        <a:ln>
                          <a:noFill/>
                        </a:ln>
                        <a:solidFill>
                          <a:schemeClr val="tx2"/>
                        </a:solidFill>
                        <a:effectLst/>
                        <a:latin typeface="Arial" charset="0"/>
                      </a:endParaRPr>
                    </a:p>
                  </a:txBody>
                  <a:tcPr marT="45712" marB="4571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0274" name="Rectangle 18">
            <a:extLst>
              <a:ext uri="{FF2B5EF4-FFF2-40B4-BE49-F238E27FC236}">
                <a16:creationId xmlns:a16="http://schemas.microsoft.com/office/drawing/2014/main" id="{F9D23A3D-294E-40E0-9AB3-E50EA8E11775}"/>
              </a:ext>
            </a:extLst>
          </p:cNvPr>
          <p:cNvSpPr>
            <a:spLocks noChangeArrowheads="1"/>
          </p:cNvSpPr>
          <p:nvPr/>
        </p:nvSpPr>
        <p:spPr bwMode="auto">
          <a:xfrm>
            <a:off x="1027113" y="5067300"/>
            <a:ext cx="3168650" cy="1152525"/>
          </a:xfrm>
          <a:prstGeom prst="rect">
            <a:avLst/>
          </a:prstGeom>
          <a:solidFill>
            <a:schemeClr val="accent1"/>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75" name="Rectangle 19">
            <a:extLst>
              <a:ext uri="{FF2B5EF4-FFF2-40B4-BE49-F238E27FC236}">
                <a16:creationId xmlns:a16="http://schemas.microsoft.com/office/drawing/2014/main" id="{A8B1F786-5F83-44E1-80C0-F9C65CC35666}"/>
              </a:ext>
            </a:extLst>
          </p:cNvPr>
          <p:cNvSpPr>
            <a:spLocks noChangeArrowheads="1"/>
          </p:cNvSpPr>
          <p:nvPr/>
        </p:nvSpPr>
        <p:spPr bwMode="auto">
          <a:xfrm>
            <a:off x="1027113" y="4851400"/>
            <a:ext cx="1223962" cy="215900"/>
          </a:xfrm>
          <a:prstGeom prst="rect">
            <a:avLst/>
          </a:prstGeom>
          <a:solidFill>
            <a:srgbClr val="FF99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76" name="Rectangle 20">
            <a:extLst>
              <a:ext uri="{FF2B5EF4-FFF2-40B4-BE49-F238E27FC236}">
                <a16:creationId xmlns:a16="http://schemas.microsoft.com/office/drawing/2014/main" id="{2B93D484-D93E-4312-AA70-8753BA544E39}"/>
              </a:ext>
            </a:extLst>
          </p:cNvPr>
          <p:cNvSpPr>
            <a:spLocks noChangeArrowheads="1"/>
          </p:cNvSpPr>
          <p:nvPr/>
        </p:nvSpPr>
        <p:spPr bwMode="auto">
          <a:xfrm>
            <a:off x="2971800" y="4851400"/>
            <a:ext cx="1223963" cy="215900"/>
          </a:xfrm>
          <a:prstGeom prst="rect">
            <a:avLst/>
          </a:prstGeom>
          <a:solidFill>
            <a:srgbClr val="FF99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77" name="Rectangle 21">
            <a:extLst>
              <a:ext uri="{FF2B5EF4-FFF2-40B4-BE49-F238E27FC236}">
                <a16:creationId xmlns:a16="http://schemas.microsoft.com/office/drawing/2014/main" id="{9E29B86D-62C7-4317-A0CF-C8B1A2BAA407}"/>
              </a:ext>
            </a:extLst>
          </p:cNvPr>
          <p:cNvSpPr>
            <a:spLocks noChangeArrowheads="1"/>
          </p:cNvSpPr>
          <p:nvPr/>
        </p:nvSpPr>
        <p:spPr bwMode="auto">
          <a:xfrm>
            <a:off x="5059363" y="5067300"/>
            <a:ext cx="3168650" cy="1152525"/>
          </a:xfrm>
          <a:prstGeom prst="rect">
            <a:avLst/>
          </a:prstGeom>
          <a:solidFill>
            <a:schemeClr val="accent1"/>
          </a:solidFill>
          <a:ln w="9525">
            <a:solidFill>
              <a:srgbClr val="33CC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78" name="Rectangle 22">
            <a:extLst>
              <a:ext uri="{FF2B5EF4-FFF2-40B4-BE49-F238E27FC236}">
                <a16:creationId xmlns:a16="http://schemas.microsoft.com/office/drawing/2014/main" id="{5F1373BF-785D-4F98-A098-65DD65F7082E}"/>
              </a:ext>
            </a:extLst>
          </p:cNvPr>
          <p:cNvSpPr>
            <a:spLocks noChangeArrowheads="1"/>
          </p:cNvSpPr>
          <p:nvPr/>
        </p:nvSpPr>
        <p:spPr bwMode="auto">
          <a:xfrm>
            <a:off x="5059363" y="4851400"/>
            <a:ext cx="1223962" cy="215900"/>
          </a:xfrm>
          <a:prstGeom prst="rect">
            <a:avLst/>
          </a:prstGeom>
          <a:solidFill>
            <a:srgbClr val="FF99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79" name="Rectangle 23">
            <a:extLst>
              <a:ext uri="{FF2B5EF4-FFF2-40B4-BE49-F238E27FC236}">
                <a16:creationId xmlns:a16="http://schemas.microsoft.com/office/drawing/2014/main" id="{31B8962B-2EE3-4186-8AD9-2984912F6813}"/>
              </a:ext>
            </a:extLst>
          </p:cNvPr>
          <p:cNvSpPr>
            <a:spLocks noChangeArrowheads="1"/>
          </p:cNvSpPr>
          <p:nvPr/>
        </p:nvSpPr>
        <p:spPr bwMode="auto">
          <a:xfrm>
            <a:off x="7004050" y="4851400"/>
            <a:ext cx="1223963" cy="215900"/>
          </a:xfrm>
          <a:prstGeom prst="rect">
            <a:avLst/>
          </a:prstGeom>
          <a:solidFill>
            <a:srgbClr val="FF99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80" name="Freeform 24">
            <a:extLst>
              <a:ext uri="{FF2B5EF4-FFF2-40B4-BE49-F238E27FC236}">
                <a16:creationId xmlns:a16="http://schemas.microsoft.com/office/drawing/2014/main" id="{67EC7E17-EB51-4C51-853D-1AD2C4F947F6}"/>
              </a:ext>
            </a:extLst>
          </p:cNvPr>
          <p:cNvSpPr>
            <a:spLocks/>
          </p:cNvSpPr>
          <p:nvPr/>
        </p:nvSpPr>
        <p:spPr bwMode="auto">
          <a:xfrm>
            <a:off x="1890713" y="5068888"/>
            <a:ext cx="1439862" cy="360362"/>
          </a:xfrm>
          <a:custGeom>
            <a:avLst/>
            <a:gdLst>
              <a:gd name="T0" fmla="*/ 0 w 907"/>
              <a:gd name="T1" fmla="*/ 0 h 227"/>
              <a:gd name="T2" fmla="*/ 287337 w 907"/>
              <a:gd name="T3" fmla="*/ 288925 h 227"/>
              <a:gd name="T4" fmla="*/ 719137 w 907"/>
              <a:gd name="T5" fmla="*/ 360362 h 227"/>
              <a:gd name="T6" fmla="*/ 1150937 w 907"/>
              <a:gd name="T7" fmla="*/ 288925 h 227"/>
              <a:gd name="T8" fmla="*/ 1439862 w 907"/>
              <a:gd name="T9" fmla="*/ 0 h 2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7" h="227">
                <a:moveTo>
                  <a:pt x="0" y="0"/>
                </a:moveTo>
                <a:cubicBezTo>
                  <a:pt x="53" y="72"/>
                  <a:pt x="106" y="144"/>
                  <a:pt x="181" y="182"/>
                </a:cubicBezTo>
                <a:cubicBezTo>
                  <a:pt x="256" y="220"/>
                  <a:pt x="362" y="227"/>
                  <a:pt x="453" y="227"/>
                </a:cubicBezTo>
                <a:cubicBezTo>
                  <a:pt x="544" y="227"/>
                  <a:pt x="650" y="220"/>
                  <a:pt x="725" y="182"/>
                </a:cubicBezTo>
                <a:cubicBezTo>
                  <a:pt x="800" y="144"/>
                  <a:pt x="853" y="72"/>
                  <a:pt x="907" y="0"/>
                </a:cubicBezTo>
              </a:path>
            </a:pathLst>
          </a:custGeom>
          <a:solidFill>
            <a:srgbClr val="CC99FF"/>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81" name="Line 25">
            <a:extLst>
              <a:ext uri="{FF2B5EF4-FFF2-40B4-BE49-F238E27FC236}">
                <a16:creationId xmlns:a16="http://schemas.microsoft.com/office/drawing/2014/main" id="{1BF2A23A-B519-42C0-931C-4E173FC8534A}"/>
              </a:ext>
            </a:extLst>
          </p:cNvPr>
          <p:cNvSpPr>
            <a:spLocks noChangeShapeType="1"/>
          </p:cNvSpPr>
          <p:nvPr/>
        </p:nvSpPr>
        <p:spPr bwMode="auto">
          <a:xfrm flipH="1">
            <a:off x="2162175" y="4629150"/>
            <a:ext cx="525463" cy="5667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82" name="Line 26">
            <a:extLst>
              <a:ext uri="{FF2B5EF4-FFF2-40B4-BE49-F238E27FC236}">
                <a16:creationId xmlns:a16="http://schemas.microsoft.com/office/drawing/2014/main" id="{544AAE79-5248-4F6E-BE3A-798A050C288F}"/>
              </a:ext>
            </a:extLst>
          </p:cNvPr>
          <p:cNvSpPr>
            <a:spLocks noChangeShapeType="1"/>
          </p:cNvSpPr>
          <p:nvPr/>
        </p:nvSpPr>
        <p:spPr bwMode="auto">
          <a:xfrm>
            <a:off x="2632075" y="4878388"/>
            <a:ext cx="374650" cy="401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83" name="Rectangle 27">
            <a:extLst>
              <a:ext uri="{FF2B5EF4-FFF2-40B4-BE49-F238E27FC236}">
                <a16:creationId xmlns:a16="http://schemas.microsoft.com/office/drawing/2014/main" id="{BA7E07F9-810C-4EC0-929E-C1EA8003BC2C}"/>
              </a:ext>
            </a:extLst>
          </p:cNvPr>
          <p:cNvSpPr>
            <a:spLocks noChangeArrowheads="1"/>
          </p:cNvSpPr>
          <p:nvPr/>
        </p:nvSpPr>
        <p:spPr bwMode="auto">
          <a:xfrm>
            <a:off x="6289675" y="5057775"/>
            <a:ext cx="706438" cy="609600"/>
          </a:xfrm>
          <a:prstGeom prst="rect">
            <a:avLst/>
          </a:prstGeom>
          <a:solidFill>
            <a:srgbClr val="CC99FF"/>
          </a:solidFill>
          <a:ln w="952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0284" name="Line 28">
            <a:extLst>
              <a:ext uri="{FF2B5EF4-FFF2-40B4-BE49-F238E27FC236}">
                <a16:creationId xmlns:a16="http://schemas.microsoft.com/office/drawing/2014/main" id="{EB47EDFF-14DD-4B6A-9530-81A84D425DEA}"/>
              </a:ext>
            </a:extLst>
          </p:cNvPr>
          <p:cNvSpPr>
            <a:spLocks noChangeShapeType="1"/>
          </p:cNvSpPr>
          <p:nvPr/>
        </p:nvSpPr>
        <p:spPr bwMode="auto">
          <a:xfrm>
            <a:off x="6429375" y="4365625"/>
            <a:ext cx="0" cy="5953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85" name="Line 29">
            <a:extLst>
              <a:ext uri="{FF2B5EF4-FFF2-40B4-BE49-F238E27FC236}">
                <a16:creationId xmlns:a16="http://schemas.microsoft.com/office/drawing/2014/main" id="{835EEA9C-4E4A-41DC-A141-B814912B91CB}"/>
              </a:ext>
            </a:extLst>
          </p:cNvPr>
          <p:cNvSpPr>
            <a:spLocks noChangeShapeType="1"/>
          </p:cNvSpPr>
          <p:nvPr/>
        </p:nvSpPr>
        <p:spPr bwMode="auto">
          <a:xfrm>
            <a:off x="6831013" y="4365625"/>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86" name="Text Box 30">
            <a:extLst>
              <a:ext uri="{FF2B5EF4-FFF2-40B4-BE49-F238E27FC236}">
                <a16:creationId xmlns:a16="http://schemas.microsoft.com/office/drawing/2014/main" id="{1FA6F7B1-34EF-4A29-B240-B8C0BF84E9D4}"/>
              </a:ext>
            </a:extLst>
          </p:cNvPr>
          <p:cNvSpPr txBox="1">
            <a:spLocks noChangeArrowheads="1"/>
          </p:cNvSpPr>
          <p:nvPr/>
        </p:nvSpPr>
        <p:spPr bwMode="auto">
          <a:xfrm>
            <a:off x="5059363" y="5845175"/>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Wafer</a:t>
            </a:r>
            <a:endParaRPr lang="en-US" altLang="en-US">
              <a:cs typeface="Arial" panose="020B0604020202020204" pitchFamily="34" charset="0"/>
            </a:endParaRPr>
          </a:p>
        </p:txBody>
      </p:sp>
      <p:sp>
        <p:nvSpPr>
          <p:cNvPr id="480287" name="Text Box 31">
            <a:extLst>
              <a:ext uri="{FF2B5EF4-FFF2-40B4-BE49-F238E27FC236}">
                <a16:creationId xmlns:a16="http://schemas.microsoft.com/office/drawing/2014/main" id="{D3A70DF9-3CE1-48FB-B2B6-C83BB6E955B7}"/>
              </a:ext>
            </a:extLst>
          </p:cNvPr>
          <p:cNvSpPr txBox="1">
            <a:spLocks noChangeArrowheads="1"/>
          </p:cNvSpPr>
          <p:nvPr/>
        </p:nvSpPr>
        <p:spPr bwMode="auto">
          <a:xfrm>
            <a:off x="4591050" y="441483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Mask</a:t>
            </a:r>
            <a:endParaRPr lang="en-US" altLang="en-US">
              <a:cs typeface="Arial" panose="020B0604020202020204" pitchFamily="34" charset="0"/>
            </a:endParaRPr>
          </a:p>
        </p:txBody>
      </p:sp>
      <p:sp>
        <p:nvSpPr>
          <p:cNvPr id="480288" name="Text Box 32">
            <a:extLst>
              <a:ext uri="{FF2B5EF4-FFF2-40B4-BE49-F238E27FC236}">
                <a16:creationId xmlns:a16="http://schemas.microsoft.com/office/drawing/2014/main" id="{35D039DF-9704-4823-8164-3055F82D37E6}"/>
              </a:ext>
            </a:extLst>
          </p:cNvPr>
          <p:cNvSpPr txBox="1">
            <a:spLocks noChangeArrowheads="1"/>
          </p:cNvSpPr>
          <p:nvPr/>
        </p:nvSpPr>
        <p:spPr bwMode="auto">
          <a:xfrm>
            <a:off x="1666875" y="4248150"/>
            <a:ext cx="192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Etchant Direction</a:t>
            </a:r>
            <a:endParaRPr lang="en-US" altLang="en-US">
              <a:cs typeface="Arial" panose="020B0604020202020204" pitchFamily="34" charset="0"/>
            </a:endParaRPr>
          </a:p>
        </p:txBody>
      </p:sp>
      <p:sp>
        <p:nvSpPr>
          <p:cNvPr id="480289" name="Text Box 33">
            <a:extLst>
              <a:ext uri="{FF2B5EF4-FFF2-40B4-BE49-F238E27FC236}">
                <a16:creationId xmlns:a16="http://schemas.microsoft.com/office/drawing/2014/main" id="{F5B9A988-275F-4034-A162-0335A425415E}"/>
              </a:ext>
            </a:extLst>
          </p:cNvPr>
          <p:cNvSpPr txBox="1">
            <a:spLocks noChangeArrowheads="1"/>
          </p:cNvSpPr>
          <p:nvPr/>
        </p:nvSpPr>
        <p:spPr bwMode="auto">
          <a:xfrm>
            <a:off x="1023938" y="5837238"/>
            <a:ext cx="793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Wafer</a:t>
            </a:r>
            <a:endParaRPr lang="en-US" altLang="en-US">
              <a:cs typeface="Arial" panose="020B0604020202020204" pitchFamily="34" charset="0"/>
            </a:endParaRPr>
          </a:p>
        </p:txBody>
      </p:sp>
      <p:sp>
        <p:nvSpPr>
          <p:cNvPr id="480290" name="Text Box 34">
            <a:extLst>
              <a:ext uri="{FF2B5EF4-FFF2-40B4-BE49-F238E27FC236}">
                <a16:creationId xmlns:a16="http://schemas.microsoft.com/office/drawing/2014/main" id="{4977FC7F-52B3-4CAC-B6BF-38C0A0E36D09}"/>
              </a:ext>
            </a:extLst>
          </p:cNvPr>
          <p:cNvSpPr txBox="1">
            <a:spLocks noChangeArrowheads="1"/>
          </p:cNvSpPr>
          <p:nvPr/>
        </p:nvSpPr>
        <p:spPr bwMode="auto">
          <a:xfrm>
            <a:off x="608013" y="4383088"/>
            <a:ext cx="730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Mask</a:t>
            </a:r>
            <a:endParaRPr lang="en-US" altLang="en-US">
              <a:cs typeface="Arial" panose="020B0604020202020204" pitchFamily="34" charset="0"/>
            </a:endParaRPr>
          </a:p>
        </p:txBody>
      </p:sp>
      <p:sp>
        <p:nvSpPr>
          <p:cNvPr id="480291" name="Line 35">
            <a:extLst>
              <a:ext uri="{FF2B5EF4-FFF2-40B4-BE49-F238E27FC236}">
                <a16:creationId xmlns:a16="http://schemas.microsoft.com/office/drawing/2014/main" id="{E485F0C2-3745-482F-9BCC-C68AAF7B132A}"/>
              </a:ext>
            </a:extLst>
          </p:cNvPr>
          <p:cNvSpPr>
            <a:spLocks noChangeShapeType="1"/>
          </p:cNvSpPr>
          <p:nvPr/>
        </p:nvSpPr>
        <p:spPr bwMode="auto">
          <a:xfrm>
            <a:off x="4932363" y="4752975"/>
            <a:ext cx="82550" cy="111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92" name="Line 36">
            <a:extLst>
              <a:ext uri="{FF2B5EF4-FFF2-40B4-BE49-F238E27FC236}">
                <a16:creationId xmlns:a16="http://schemas.microsoft.com/office/drawing/2014/main" id="{11C05ED5-EAAA-45AF-80D4-A10205CEFDE8}"/>
              </a:ext>
            </a:extLst>
          </p:cNvPr>
          <p:cNvSpPr>
            <a:spLocks noChangeShapeType="1"/>
          </p:cNvSpPr>
          <p:nvPr/>
        </p:nvSpPr>
        <p:spPr bwMode="auto">
          <a:xfrm>
            <a:off x="936625" y="4705350"/>
            <a:ext cx="82550" cy="1111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0293" name="Text Box 37">
            <a:extLst>
              <a:ext uri="{FF2B5EF4-FFF2-40B4-BE49-F238E27FC236}">
                <a16:creationId xmlns:a16="http://schemas.microsoft.com/office/drawing/2014/main" id="{16430BAA-8155-4B5F-A834-501FE532B223}"/>
              </a:ext>
            </a:extLst>
          </p:cNvPr>
          <p:cNvSpPr txBox="1">
            <a:spLocks noChangeArrowheads="1"/>
          </p:cNvSpPr>
          <p:nvPr/>
        </p:nvSpPr>
        <p:spPr bwMode="auto">
          <a:xfrm>
            <a:off x="1736725" y="6302375"/>
            <a:ext cx="1416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Wet Etching</a:t>
            </a:r>
            <a:endParaRPr lang="en-US" altLang="en-US">
              <a:cs typeface="Arial" panose="020B0604020202020204" pitchFamily="34" charset="0"/>
            </a:endParaRPr>
          </a:p>
        </p:txBody>
      </p:sp>
      <p:sp>
        <p:nvSpPr>
          <p:cNvPr id="480294" name="Text Box 38">
            <a:extLst>
              <a:ext uri="{FF2B5EF4-FFF2-40B4-BE49-F238E27FC236}">
                <a16:creationId xmlns:a16="http://schemas.microsoft.com/office/drawing/2014/main" id="{41EA0756-EF33-4CA5-BBC9-1500A5DE639E}"/>
              </a:ext>
            </a:extLst>
          </p:cNvPr>
          <p:cNvSpPr txBox="1">
            <a:spLocks noChangeArrowheads="1"/>
          </p:cNvSpPr>
          <p:nvPr/>
        </p:nvSpPr>
        <p:spPr bwMode="auto">
          <a:xfrm>
            <a:off x="5976938" y="6300788"/>
            <a:ext cx="1365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Dry Etching</a:t>
            </a:r>
            <a:endParaRPr lang="en-US" altLang="en-US">
              <a:cs typeface="Arial" panose="020B0604020202020204" pitchFamily="34" charset="0"/>
            </a:endParaRPr>
          </a:p>
        </p:txBody>
      </p:sp>
      <p:sp>
        <p:nvSpPr>
          <p:cNvPr id="480295" name="Text Box 39">
            <a:extLst>
              <a:ext uri="{FF2B5EF4-FFF2-40B4-BE49-F238E27FC236}">
                <a16:creationId xmlns:a16="http://schemas.microsoft.com/office/drawing/2014/main" id="{1289BD0C-7511-4D9C-92F1-B839ECE4BEF5}"/>
              </a:ext>
            </a:extLst>
          </p:cNvPr>
          <p:cNvSpPr txBox="1">
            <a:spLocks noChangeArrowheads="1"/>
          </p:cNvSpPr>
          <p:nvPr/>
        </p:nvSpPr>
        <p:spPr bwMode="auto">
          <a:xfrm>
            <a:off x="5638800" y="3979863"/>
            <a:ext cx="192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a:cs typeface="Arial" panose="020B0604020202020204" pitchFamily="34" charset="0"/>
              </a:rPr>
              <a:t>Etchant Direction</a:t>
            </a:r>
            <a:endParaRPr lang="en-US" altLang="en-US">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480296"/>
                                        </p:tgtEl>
                                        <p:attrNameLst>
                                          <p:attrName>style.visibility</p:attrName>
                                        </p:attrNameLst>
                                      </p:cBhvr>
                                      <p:to>
                                        <p:strVal val="visible"/>
                                      </p:to>
                                    </p:set>
                                    <p:animEffect transition="in" filter="fade">
                                      <p:cBhvr>
                                        <p:cTn id="7" dur="1000"/>
                                        <p:tgtEl>
                                          <p:spTgt spid="480296"/>
                                        </p:tgtEl>
                                      </p:cBhvr>
                                    </p:animEffect>
                                    <p:anim calcmode="lin" valueType="num">
                                      <p:cBhvr>
                                        <p:cTn id="8" dur="1000" fill="hold"/>
                                        <p:tgtEl>
                                          <p:spTgt spid="480296"/>
                                        </p:tgtEl>
                                        <p:attrNameLst>
                                          <p:attrName>ppt_x</p:attrName>
                                        </p:attrNameLst>
                                      </p:cBhvr>
                                      <p:tavLst>
                                        <p:tav tm="0">
                                          <p:val>
                                            <p:strVal val="#ppt_x"/>
                                          </p:val>
                                        </p:tav>
                                        <p:tav tm="100000">
                                          <p:val>
                                            <p:strVal val="#ppt_x"/>
                                          </p:val>
                                        </p:tav>
                                      </p:tavLst>
                                    </p:anim>
                                    <p:anim calcmode="lin" valueType="num">
                                      <p:cBhvr>
                                        <p:cTn id="9" dur="1000" fill="hold"/>
                                        <p:tgtEl>
                                          <p:spTgt spid="48029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80274"/>
                                        </p:tgtEl>
                                        <p:attrNameLst>
                                          <p:attrName>style.visibility</p:attrName>
                                        </p:attrNameLst>
                                      </p:cBhvr>
                                      <p:to>
                                        <p:strVal val="visible"/>
                                      </p:to>
                                    </p:set>
                                    <p:animEffect transition="in" filter="fade">
                                      <p:cBhvr>
                                        <p:cTn id="14" dur="2000"/>
                                        <p:tgtEl>
                                          <p:spTgt spid="48027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80275"/>
                                        </p:tgtEl>
                                        <p:attrNameLst>
                                          <p:attrName>style.visibility</p:attrName>
                                        </p:attrNameLst>
                                      </p:cBhvr>
                                      <p:to>
                                        <p:strVal val="visible"/>
                                      </p:to>
                                    </p:set>
                                    <p:animEffect transition="in" filter="fade">
                                      <p:cBhvr>
                                        <p:cTn id="17" dur="2000"/>
                                        <p:tgtEl>
                                          <p:spTgt spid="48027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80276"/>
                                        </p:tgtEl>
                                        <p:attrNameLst>
                                          <p:attrName>style.visibility</p:attrName>
                                        </p:attrNameLst>
                                      </p:cBhvr>
                                      <p:to>
                                        <p:strVal val="visible"/>
                                      </p:to>
                                    </p:set>
                                    <p:animEffect transition="in" filter="fade">
                                      <p:cBhvr>
                                        <p:cTn id="20" dur="2000"/>
                                        <p:tgtEl>
                                          <p:spTgt spid="48027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0289"/>
                                        </p:tgtEl>
                                        <p:attrNameLst>
                                          <p:attrName>style.visibility</p:attrName>
                                        </p:attrNameLst>
                                      </p:cBhvr>
                                      <p:to>
                                        <p:strVal val="visible"/>
                                      </p:to>
                                    </p:set>
                                    <p:animEffect transition="in" filter="fade">
                                      <p:cBhvr>
                                        <p:cTn id="23" dur="2000"/>
                                        <p:tgtEl>
                                          <p:spTgt spid="48028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0290"/>
                                        </p:tgtEl>
                                        <p:attrNameLst>
                                          <p:attrName>style.visibility</p:attrName>
                                        </p:attrNameLst>
                                      </p:cBhvr>
                                      <p:to>
                                        <p:strVal val="visible"/>
                                      </p:to>
                                    </p:set>
                                    <p:animEffect transition="in" filter="fade">
                                      <p:cBhvr>
                                        <p:cTn id="26" dur="2000"/>
                                        <p:tgtEl>
                                          <p:spTgt spid="480290"/>
                                        </p:tgtEl>
                                      </p:cBhvr>
                                    </p:animEffect>
                                  </p:childTnLst>
                                </p:cTn>
                              </p:par>
                              <p:par>
                                <p:cTn id="27" presetID="10" presetClass="entr" presetSubtype="0" fill="hold" nodeType="withEffect">
                                  <p:stCondLst>
                                    <p:cond delay="0"/>
                                  </p:stCondLst>
                                  <p:childTnLst>
                                    <p:set>
                                      <p:cBhvr>
                                        <p:cTn id="28" dur="1" fill="hold">
                                          <p:stCondLst>
                                            <p:cond delay="0"/>
                                          </p:stCondLst>
                                        </p:cTn>
                                        <p:tgtEl>
                                          <p:spTgt spid="480292"/>
                                        </p:tgtEl>
                                        <p:attrNameLst>
                                          <p:attrName>style.visibility</p:attrName>
                                        </p:attrNameLst>
                                      </p:cBhvr>
                                      <p:to>
                                        <p:strVal val="visible"/>
                                      </p:to>
                                    </p:set>
                                    <p:animEffect transition="in" filter="fade">
                                      <p:cBhvr>
                                        <p:cTn id="29" dur="2000"/>
                                        <p:tgtEl>
                                          <p:spTgt spid="48029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0293"/>
                                        </p:tgtEl>
                                        <p:attrNameLst>
                                          <p:attrName>style.visibility</p:attrName>
                                        </p:attrNameLst>
                                      </p:cBhvr>
                                      <p:to>
                                        <p:strVal val="visible"/>
                                      </p:to>
                                    </p:set>
                                    <p:animEffect transition="in" filter="fade">
                                      <p:cBhvr>
                                        <p:cTn id="32" dur="2000"/>
                                        <p:tgtEl>
                                          <p:spTgt spid="4802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480280"/>
                                        </p:tgtEl>
                                        <p:attrNameLst>
                                          <p:attrName>style.visibility</p:attrName>
                                        </p:attrNameLst>
                                      </p:cBhvr>
                                      <p:to>
                                        <p:strVal val="visible"/>
                                      </p:to>
                                    </p:set>
                                    <p:anim calcmode="lin" valueType="num">
                                      <p:cBhvr>
                                        <p:cTn id="37" dur="2000" fill="hold"/>
                                        <p:tgtEl>
                                          <p:spTgt spid="480280"/>
                                        </p:tgtEl>
                                        <p:attrNameLst>
                                          <p:attrName>ppt_w</p:attrName>
                                        </p:attrNameLst>
                                      </p:cBhvr>
                                      <p:tavLst>
                                        <p:tav tm="0">
                                          <p:val>
                                            <p:fltVal val="0"/>
                                          </p:val>
                                        </p:tav>
                                        <p:tav tm="100000">
                                          <p:val>
                                            <p:strVal val="#ppt_w"/>
                                          </p:val>
                                        </p:tav>
                                      </p:tavLst>
                                    </p:anim>
                                    <p:anim calcmode="lin" valueType="num">
                                      <p:cBhvr>
                                        <p:cTn id="38" dur="2000" fill="hold"/>
                                        <p:tgtEl>
                                          <p:spTgt spid="480280"/>
                                        </p:tgtEl>
                                        <p:attrNameLst>
                                          <p:attrName>ppt_h</p:attrName>
                                        </p:attrNameLst>
                                      </p:cBhvr>
                                      <p:tavLst>
                                        <p:tav tm="0">
                                          <p:val>
                                            <p:strVal val="#ppt_h"/>
                                          </p:val>
                                        </p:tav>
                                        <p:tav tm="100000">
                                          <p:val>
                                            <p:strVal val="#ppt_h"/>
                                          </p:val>
                                        </p:tav>
                                      </p:tavLst>
                                    </p:anim>
                                  </p:childTnLst>
                                </p:cTn>
                              </p:par>
                              <p:par>
                                <p:cTn id="39" presetID="10" presetClass="entr" presetSubtype="0" fill="hold" grpId="0" nodeType="withEffect">
                                  <p:stCondLst>
                                    <p:cond delay="0"/>
                                  </p:stCondLst>
                                  <p:childTnLst>
                                    <p:set>
                                      <p:cBhvr>
                                        <p:cTn id="40" dur="1" fill="hold">
                                          <p:stCondLst>
                                            <p:cond delay="0"/>
                                          </p:stCondLst>
                                        </p:cTn>
                                        <p:tgtEl>
                                          <p:spTgt spid="480288"/>
                                        </p:tgtEl>
                                        <p:attrNameLst>
                                          <p:attrName>style.visibility</p:attrName>
                                        </p:attrNameLst>
                                      </p:cBhvr>
                                      <p:to>
                                        <p:strVal val="visible"/>
                                      </p:to>
                                    </p:set>
                                    <p:animEffect transition="in" filter="fade">
                                      <p:cBhvr>
                                        <p:cTn id="41" dur="2000"/>
                                        <p:tgtEl>
                                          <p:spTgt spid="480288"/>
                                        </p:tgtEl>
                                      </p:cBhvr>
                                    </p:animEffect>
                                  </p:childTnLst>
                                </p:cTn>
                              </p:par>
                              <p:par>
                                <p:cTn id="42" presetID="10" presetClass="entr" presetSubtype="0" fill="hold" nodeType="withEffect">
                                  <p:stCondLst>
                                    <p:cond delay="0"/>
                                  </p:stCondLst>
                                  <p:childTnLst>
                                    <p:set>
                                      <p:cBhvr>
                                        <p:cTn id="43" dur="1" fill="hold">
                                          <p:stCondLst>
                                            <p:cond delay="0"/>
                                          </p:stCondLst>
                                        </p:cTn>
                                        <p:tgtEl>
                                          <p:spTgt spid="480281"/>
                                        </p:tgtEl>
                                        <p:attrNameLst>
                                          <p:attrName>style.visibility</p:attrName>
                                        </p:attrNameLst>
                                      </p:cBhvr>
                                      <p:to>
                                        <p:strVal val="visible"/>
                                      </p:to>
                                    </p:set>
                                    <p:animEffect transition="in" filter="fade">
                                      <p:cBhvr>
                                        <p:cTn id="44" dur="2000"/>
                                        <p:tgtEl>
                                          <p:spTgt spid="480281"/>
                                        </p:tgtEl>
                                      </p:cBhvr>
                                    </p:animEffect>
                                  </p:childTnLst>
                                </p:cTn>
                              </p:par>
                              <p:par>
                                <p:cTn id="45" presetID="10" presetClass="entr" presetSubtype="0" fill="hold" nodeType="withEffect">
                                  <p:stCondLst>
                                    <p:cond delay="0"/>
                                  </p:stCondLst>
                                  <p:childTnLst>
                                    <p:set>
                                      <p:cBhvr>
                                        <p:cTn id="46" dur="1" fill="hold">
                                          <p:stCondLst>
                                            <p:cond delay="0"/>
                                          </p:stCondLst>
                                        </p:cTn>
                                        <p:tgtEl>
                                          <p:spTgt spid="480282"/>
                                        </p:tgtEl>
                                        <p:attrNameLst>
                                          <p:attrName>style.visibility</p:attrName>
                                        </p:attrNameLst>
                                      </p:cBhvr>
                                      <p:to>
                                        <p:strVal val="visible"/>
                                      </p:to>
                                    </p:set>
                                    <p:animEffect transition="in" filter="fade">
                                      <p:cBhvr>
                                        <p:cTn id="47" dur="2000"/>
                                        <p:tgtEl>
                                          <p:spTgt spid="4802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80277"/>
                                        </p:tgtEl>
                                        <p:attrNameLst>
                                          <p:attrName>style.visibility</p:attrName>
                                        </p:attrNameLst>
                                      </p:cBhvr>
                                      <p:to>
                                        <p:strVal val="visible"/>
                                      </p:to>
                                    </p:set>
                                    <p:animEffect transition="in" filter="fade">
                                      <p:cBhvr>
                                        <p:cTn id="52" dur="2000"/>
                                        <p:tgtEl>
                                          <p:spTgt spid="48027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0278"/>
                                        </p:tgtEl>
                                        <p:attrNameLst>
                                          <p:attrName>style.visibility</p:attrName>
                                        </p:attrNameLst>
                                      </p:cBhvr>
                                      <p:to>
                                        <p:strVal val="visible"/>
                                      </p:to>
                                    </p:set>
                                    <p:animEffect transition="in" filter="fade">
                                      <p:cBhvr>
                                        <p:cTn id="55" dur="2000"/>
                                        <p:tgtEl>
                                          <p:spTgt spid="48027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0279"/>
                                        </p:tgtEl>
                                        <p:attrNameLst>
                                          <p:attrName>style.visibility</p:attrName>
                                        </p:attrNameLst>
                                      </p:cBhvr>
                                      <p:to>
                                        <p:strVal val="visible"/>
                                      </p:to>
                                    </p:set>
                                    <p:animEffect transition="in" filter="fade">
                                      <p:cBhvr>
                                        <p:cTn id="58" dur="2000"/>
                                        <p:tgtEl>
                                          <p:spTgt spid="4802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0286"/>
                                        </p:tgtEl>
                                        <p:attrNameLst>
                                          <p:attrName>style.visibility</p:attrName>
                                        </p:attrNameLst>
                                      </p:cBhvr>
                                      <p:to>
                                        <p:strVal val="visible"/>
                                      </p:to>
                                    </p:set>
                                    <p:animEffect transition="in" filter="fade">
                                      <p:cBhvr>
                                        <p:cTn id="61" dur="2000"/>
                                        <p:tgtEl>
                                          <p:spTgt spid="48028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80287"/>
                                        </p:tgtEl>
                                        <p:attrNameLst>
                                          <p:attrName>style.visibility</p:attrName>
                                        </p:attrNameLst>
                                      </p:cBhvr>
                                      <p:to>
                                        <p:strVal val="visible"/>
                                      </p:to>
                                    </p:set>
                                    <p:animEffect transition="in" filter="fade">
                                      <p:cBhvr>
                                        <p:cTn id="64" dur="2000"/>
                                        <p:tgtEl>
                                          <p:spTgt spid="480287"/>
                                        </p:tgtEl>
                                      </p:cBhvr>
                                    </p:animEffect>
                                  </p:childTnLst>
                                </p:cTn>
                              </p:par>
                              <p:par>
                                <p:cTn id="65" presetID="10" presetClass="entr" presetSubtype="0" fill="hold" nodeType="withEffect">
                                  <p:stCondLst>
                                    <p:cond delay="0"/>
                                  </p:stCondLst>
                                  <p:childTnLst>
                                    <p:set>
                                      <p:cBhvr>
                                        <p:cTn id="66" dur="1" fill="hold">
                                          <p:stCondLst>
                                            <p:cond delay="0"/>
                                          </p:stCondLst>
                                        </p:cTn>
                                        <p:tgtEl>
                                          <p:spTgt spid="480291"/>
                                        </p:tgtEl>
                                        <p:attrNameLst>
                                          <p:attrName>style.visibility</p:attrName>
                                        </p:attrNameLst>
                                      </p:cBhvr>
                                      <p:to>
                                        <p:strVal val="visible"/>
                                      </p:to>
                                    </p:set>
                                    <p:animEffect transition="in" filter="fade">
                                      <p:cBhvr>
                                        <p:cTn id="67" dur="2000"/>
                                        <p:tgtEl>
                                          <p:spTgt spid="48029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80294"/>
                                        </p:tgtEl>
                                        <p:attrNameLst>
                                          <p:attrName>style.visibility</p:attrName>
                                        </p:attrNameLst>
                                      </p:cBhvr>
                                      <p:to>
                                        <p:strVal val="visible"/>
                                      </p:to>
                                    </p:set>
                                    <p:animEffect transition="in" filter="fade">
                                      <p:cBhvr>
                                        <p:cTn id="70" dur="2000"/>
                                        <p:tgtEl>
                                          <p:spTgt spid="48029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480283"/>
                                        </p:tgtEl>
                                        <p:attrNameLst>
                                          <p:attrName>style.visibility</p:attrName>
                                        </p:attrNameLst>
                                      </p:cBhvr>
                                      <p:to>
                                        <p:strVal val="visible"/>
                                      </p:to>
                                    </p:set>
                                    <p:animEffect transition="in" filter="wipe(up)">
                                      <p:cBhvr>
                                        <p:cTn id="75" dur="2000"/>
                                        <p:tgtEl>
                                          <p:spTgt spid="48028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295"/>
                                        </p:tgtEl>
                                        <p:attrNameLst>
                                          <p:attrName>style.visibility</p:attrName>
                                        </p:attrNameLst>
                                      </p:cBhvr>
                                      <p:to>
                                        <p:strVal val="visible"/>
                                      </p:to>
                                    </p:set>
                                    <p:animEffect transition="in" filter="fade">
                                      <p:cBhvr>
                                        <p:cTn id="78" dur="2000"/>
                                        <p:tgtEl>
                                          <p:spTgt spid="480295"/>
                                        </p:tgtEl>
                                      </p:cBhvr>
                                    </p:animEffect>
                                  </p:childTnLst>
                                </p:cTn>
                              </p:par>
                              <p:par>
                                <p:cTn id="79" presetID="10" presetClass="entr" presetSubtype="0" fill="hold" nodeType="withEffect">
                                  <p:stCondLst>
                                    <p:cond delay="0"/>
                                  </p:stCondLst>
                                  <p:childTnLst>
                                    <p:set>
                                      <p:cBhvr>
                                        <p:cTn id="80" dur="1" fill="hold">
                                          <p:stCondLst>
                                            <p:cond delay="0"/>
                                          </p:stCondLst>
                                        </p:cTn>
                                        <p:tgtEl>
                                          <p:spTgt spid="480285"/>
                                        </p:tgtEl>
                                        <p:attrNameLst>
                                          <p:attrName>style.visibility</p:attrName>
                                        </p:attrNameLst>
                                      </p:cBhvr>
                                      <p:to>
                                        <p:strVal val="visible"/>
                                      </p:to>
                                    </p:set>
                                    <p:animEffect transition="in" filter="fade">
                                      <p:cBhvr>
                                        <p:cTn id="81" dur="2000"/>
                                        <p:tgtEl>
                                          <p:spTgt spid="480285"/>
                                        </p:tgtEl>
                                      </p:cBhvr>
                                    </p:animEffect>
                                  </p:childTnLst>
                                </p:cTn>
                              </p:par>
                              <p:par>
                                <p:cTn id="82" presetID="10" presetClass="entr" presetSubtype="0" fill="hold" nodeType="withEffect">
                                  <p:stCondLst>
                                    <p:cond delay="0"/>
                                  </p:stCondLst>
                                  <p:childTnLst>
                                    <p:set>
                                      <p:cBhvr>
                                        <p:cTn id="83" dur="1" fill="hold">
                                          <p:stCondLst>
                                            <p:cond delay="0"/>
                                          </p:stCondLst>
                                        </p:cTn>
                                        <p:tgtEl>
                                          <p:spTgt spid="480284"/>
                                        </p:tgtEl>
                                        <p:attrNameLst>
                                          <p:attrName>style.visibility</p:attrName>
                                        </p:attrNameLst>
                                      </p:cBhvr>
                                      <p:to>
                                        <p:strVal val="visible"/>
                                      </p:to>
                                    </p:set>
                                    <p:animEffect transition="in" filter="fade">
                                      <p:cBhvr>
                                        <p:cTn id="84" dur="2000"/>
                                        <p:tgtEl>
                                          <p:spTgt spid="48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74" grpId="0" animBg="1"/>
      <p:bldP spid="480275" grpId="0" animBg="1"/>
      <p:bldP spid="480276" grpId="0" animBg="1"/>
      <p:bldP spid="480277" grpId="0" animBg="1"/>
      <p:bldP spid="480278" grpId="0" animBg="1"/>
      <p:bldP spid="480279" grpId="0" animBg="1"/>
      <p:bldP spid="480283" grpId="0" animBg="1"/>
      <p:bldP spid="480286" grpId="0"/>
      <p:bldP spid="480287" grpId="0"/>
      <p:bldP spid="480288" grpId="0"/>
      <p:bldP spid="480289" grpId="0"/>
      <p:bldP spid="480290" grpId="0"/>
      <p:bldP spid="480293" grpId="0"/>
      <p:bldP spid="480294" grpId="0"/>
      <p:bldP spid="48029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D8D9-275B-48C0-91E2-02A6108887CB}"/>
              </a:ext>
            </a:extLst>
          </p:cNvPr>
          <p:cNvSpPr>
            <a:spLocks noGrp="1"/>
          </p:cNvSpPr>
          <p:nvPr>
            <p:ph type="title"/>
          </p:nvPr>
        </p:nvSpPr>
        <p:spPr/>
        <p:txBody>
          <a:bodyPr/>
          <a:lstStyle/>
          <a:p>
            <a:r>
              <a:rPr lang="en-US" altLang="en-US" sz="4400" b="1" dirty="0"/>
              <a:t>6. Depositing Metal</a:t>
            </a:r>
            <a:endParaRPr lang="en-GB" dirty="0"/>
          </a:p>
        </p:txBody>
      </p:sp>
      <p:sp>
        <p:nvSpPr>
          <p:cNvPr id="3" name="Content Placeholder 2">
            <a:extLst>
              <a:ext uri="{FF2B5EF4-FFF2-40B4-BE49-F238E27FC236}">
                <a16:creationId xmlns:a16="http://schemas.microsoft.com/office/drawing/2014/main" id="{C47CF6C3-0199-4CD4-B95F-21B4FBAC105A}"/>
              </a:ext>
            </a:extLst>
          </p:cNvPr>
          <p:cNvSpPr>
            <a:spLocks noGrp="1"/>
          </p:cNvSpPr>
          <p:nvPr>
            <p:ph idx="1"/>
          </p:nvPr>
        </p:nvSpPr>
        <p:spPr/>
        <p:txBody>
          <a:bodyPr/>
          <a:lstStyle/>
          <a:p>
            <a:r>
              <a:rPr lang="en-US" altLang="en-US" sz="2400" b="1" i="1" dirty="0"/>
              <a:t>Metal </a:t>
            </a:r>
            <a:r>
              <a:rPr lang="en-US" altLang="en-US" sz="2400" dirty="0"/>
              <a:t>needs to be very tightly controlled on a chip.  If it enters the dopant mix, it would severely damage any attempted doping.  Even trace amounts, especially of copper, would be enough to destroy semiconductor action.</a:t>
            </a:r>
          </a:p>
          <a:p>
            <a:pPr eaLnBrk="1" hangingPunct="1">
              <a:buNone/>
            </a:pPr>
            <a:r>
              <a:rPr lang="en-US" altLang="en-US" sz="2400" dirty="0">
                <a:solidFill>
                  <a:srgbClr val="FF0000"/>
                </a:solidFill>
              </a:rPr>
              <a:t>We need to connect terminals of devices together with metal</a:t>
            </a:r>
            <a:r>
              <a:rPr lang="en-US" altLang="en-US" sz="2400" dirty="0"/>
              <a:t>.  Traditionally,  </a:t>
            </a:r>
            <a:r>
              <a:rPr lang="en-US" altLang="en-US" sz="2400" dirty="0">
                <a:solidFill>
                  <a:srgbClr val="FF0000"/>
                </a:solidFill>
              </a:rPr>
              <a:t>aluminum</a:t>
            </a:r>
            <a:r>
              <a:rPr lang="en-US" altLang="en-US" sz="2400" dirty="0"/>
              <a:t> has been used as it has less tendency to diffuse into the silicon over the operational lifetime of the device.</a:t>
            </a:r>
          </a:p>
          <a:p>
            <a:pPr eaLnBrk="1" hangingPunct="1">
              <a:buNone/>
            </a:pPr>
            <a:r>
              <a:rPr lang="en-US" altLang="en-US" sz="2400" dirty="0"/>
              <a:t>	It is also important to pick a metal with as </a:t>
            </a:r>
            <a:r>
              <a:rPr lang="en-US" altLang="en-US" sz="2400" dirty="0">
                <a:solidFill>
                  <a:srgbClr val="FF0000"/>
                </a:solidFill>
              </a:rPr>
              <a:t>little </a:t>
            </a:r>
            <a:r>
              <a:rPr lang="en-US" altLang="en-US" sz="2400" i="1" dirty="0">
                <a:solidFill>
                  <a:srgbClr val="FF0000"/>
                </a:solidFill>
              </a:rPr>
              <a:t>resistance </a:t>
            </a:r>
            <a:r>
              <a:rPr lang="en-US" altLang="en-US" sz="2400" dirty="0">
                <a:solidFill>
                  <a:srgbClr val="FF0000"/>
                </a:solidFill>
              </a:rPr>
              <a:t>as possible</a:t>
            </a:r>
            <a:r>
              <a:rPr lang="en-US" altLang="en-US" sz="2400" dirty="0"/>
              <a:t>, as wires are usually very narrow and can be very long, resulting in a very large resistance. </a:t>
            </a:r>
            <a:endParaRPr lang="en-US" altLang="en-US" sz="2400" baseline="-25000" dirty="0"/>
          </a:p>
          <a:p>
            <a:endParaRPr lang="en-US" altLang="en-US" sz="3200" dirty="0"/>
          </a:p>
          <a:p>
            <a:endParaRPr lang="en-GB" dirty="0"/>
          </a:p>
        </p:txBody>
      </p:sp>
      <p:sp>
        <p:nvSpPr>
          <p:cNvPr id="4" name="Slide Number Placeholder 3">
            <a:extLst>
              <a:ext uri="{FF2B5EF4-FFF2-40B4-BE49-F238E27FC236}">
                <a16:creationId xmlns:a16="http://schemas.microsoft.com/office/drawing/2014/main" id="{1F0819F5-1DE4-4158-96C9-29FF65D5FE83}"/>
              </a:ext>
            </a:extLst>
          </p:cNvPr>
          <p:cNvSpPr>
            <a:spLocks noGrp="1"/>
          </p:cNvSpPr>
          <p:nvPr>
            <p:ph type="sldNum" sz="quarter" idx="12"/>
          </p:nvPr>
        </p:nvSpPr>
        <p:spPr/>
        <p:txBody>
          <a:bodyPr/>
          <a:lstStyle/>
          <a:p>
            <a:fld id="{34237E12-9377-4AD8-B7C2-683278B4DCC0}" type="slidenum">
              <a:rPr lang="en-US" altLang="en-US" smtClean="0"/>
              <a:pPr/>
              <a:t>43</a:t>
            </a:fld>
            <a:endParaRPr lang="en-US" altLang="en-US"/>
          </a:p>
        </p:txBody>
      </p:sp>
    </p:spTree>
    <p:extLst>
      <p:ext uri="{BB962C8B-B14F-4D97-AF65-F5344CB8AC3E}">
        <p14:creationId xmlns:p14="http://schemas.microsoft.com/office/powerpoint/2010/main" val="6537551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70C0">
                <a:alpha val="94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7133F-2ED7-4094-ABF6-C710E92D1226}"/>
              </a:ext>
            </a:extLst>
          </p:cNvPr>
          <p:cNvSpPr>
            <a:spLocks noGrp="1"/>
          </p:cNvSpPr>
          <p:nvPr>
            <p:ph type="title"/>
          </p:nvPr>
        </p:nvSpPr>
        <p:spPr/>
        <p:txBody>
          <a:bodyPr/>
          <a:lstStyle/>
          <a:p>
            <a:r>
              <a:rPr lang="en-US" altLang="en-US" sz="4400" b="1" dirty="0"/>
              <a:t>Depositing Metal</a:t>
            </a:r>
            <a:endParaRPr lang="en-GB" dirty="0"/>
          </a:p>
        </p:txBody>
      </p:sp>
      <p:sp>
        <p:nvSpPr>
          <p:cNvPr id="3" name="Content Placeholder 2">
            <a:extLst>
              <a:ext uri="{FF2B5EF4-FFF2-40B4-BE49-F238E27FC236}">
                <a16:creationId xmlns:a16="http://schemas.microsoft.com/office/drawing/2014/main" id="{79734FDA-6444-4CE7-9660-B7475BF1F658}"/>
              </a:ext>
            </a:extLst>
          </p:cNvPr>
          <p:cNvSpPr>
            <a:spLocks noGrp="1"/>
          </p:cNvSpPr>
          <p:nvPr>
            <p:ph idx="1"/>
          </p:nvPr>
        </p:nvSpPr>
        <p:spPr/>
        <p:txBody>
          <a:bodyPr/>
          <a:lstStyle/>
          <a:p>
            <a:pPr eaLnBrk="1" hangingPunct="1">
              <a:buNone/>
            </a:pPr>
            <a:r>
              <a:rPr lang="en-US" altLang="en-US" sz="3200" dirty="0"/>
              <a:t>One piece of terminology used in the semiconductor industry is </a:t>
            </a:r>
            <a:r>
              <a:rPr lang="en-US" altLang="en-US" sz="3200" i="1" dirty="0"/>
              <a:t>squares</a:t>
            </a:r>
            <a:r>
              <a:rPr lang="en-US" altLang="en-US" sz="3200" dirty="0"/>
              <a:t>.</a:t>
            </a:r>
          </a:p>
          <a:p>
            <a:pPr eaLnBrk="1" hangingPunct="1">
              <a:buNone/>
            </a:pPr>
            <a:r>
              <a:rPr lang="en-US" altLang="en-US" sz="3200" dirty="0"/>
              <a:t>	Consider a piece of wire,</a:t>
            </a:r>
          </a:p>
          <a:p>
            <a:pPr eaLnBrk="1" hangingPunct="1">
              <a:buNone/>
            </a:pPr>
            <a:r>
              <a:rPr lang="en-US" altLang="en-US" sz="3200" dirty="0"/>
              <a:t>	 of fixed depth:</a:t>
            </a:r>
          </a:p>
          <a:p>
            <a:pPr eaLnBrk="1" hangingPunct="1">
              <a:buNone/>
            </a:pPr>
            <a:endParaRPr lang="en-US" altLang="en-US" sz="3200" baseline="-25000" dirty="0"/>
          </a:p>
          <a:p>
            <a:endParaRPr lang="en-GB" dirty="0"/>
          </a:p>
        </p:txBody>
      </p:sp>
      <p:sp>
        <p:nvSpPr>
          <p:cNvPr id="4" name="Slide Number Placeholder 3">
            <a:extLst>
              <a:ext uri="{FF2B5EF4-FFF2-40B4-BE49-F238E27FC236}">
                <a16:creationId xmlns:a16="http://schemas.microsoft.com/office/drawing/2014/main" id="{46880D1E-2536-42E2-9FFC-3B30D4D71729}"/>
              </a:ext>
            </a:extLst>
          </p:cNvPr>
          <p:cNvSpPr>
            <a:spLocks noGrp="1"/>
          </p:cNvSpPr>
          <p:nvPr>
            <p:ph type="sldNum" sz="quarter" idx="12"/>
          </p:nvPr>
        </p:nvSpPr>
        <p:spPr/>
        <p:txBody>
          <a:bodyPr/>
          <a:lstStyle/>
          <a:p>
            <a:fld id="{34237E12-9377-4AD8-B7C2-683278B4DCC0}" type="slidenum">
              <a:rPr lang="en-US" altLang="en-US" smtClean="0"/>
              <a:pPr/>
              <a:t>44</a:t>
            </a:fld>
            <a:endParaRPr lang="en-US" altLang="en-US"/>
          </a:p>
        </p:txBody>
      </p:sp>
      <p:grpSp>
        <p:nvGrpSpPr>
          <p:cNvPr id="5" name="Group 19">
            <a:extLst>
              <a:ext uri="{FF2B5EF4-FFF2-40B4-BE49-F238E27FC236}">
                <a16:creationId xmlns:a16="http://schemas.microsoft.com/office/drawing/2014/main" id="{767D43C9-2345-43C5-B41D-4D11BFD958C1}"/>
              </a:ext>
            </a:extLst>
          </p:cNvPr>
          <p:cNvGrpSpPr>
            <a:grpSpLocks noChangeAspect="1"/>
          </p:cNvGrpSpPr>
          <p:nvPr/>
        </p:nvGrpSpPr>
        <p:grpSpPr bwMode="auto">
          <a:xfrm>
            <a:off x="1187624" y="3933056"/>
            <a:ext cx="4870450" cy="835025"/>
            <a:chOff x="192" y="1968"/>
            <a:chExt cx="3696" cy="1204"/>
          </a:xfrm>
        </p:grpSpPr>
        <p:sp>
          <p:nvSpPr>
            <p:cNvPr id="6" name="Rectangle 4">
              <a:extLst>
                <a:ext uri="{FF2B5EF4-FFF2-40B4-BE49-F238E27FC236}">
                  <a16:creationId xmlns:a16="http://schemas.microsoft.com/office/drawing/2014/main" id="{3CD3D592-60AF-4CCC-8680-426BF88160A2}"/>
                </a:ext>
              </a:extLst>
            </p:cNvPr>
            <p:cNvSpPr>
              <a:spLocks noChangeAspect="1" noChangeArrowheads="1"/>
            </p:cNvSpPr>
            <p:nvPr/>
          </p:nvSpPr>
          <p:spPr bwMode="auto">
            <a:xfrm>
              <a:off x="672" y="2304"/>
              <a:ext cx="864" cy="19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7" name="Line 5">
              <a:extLst>
                <a:ext uri="{FF2B5EF4-FFF2-40B4-BE49-F238E27FC236}">
                  <a16:creationId xmlns:a16="http://schemas.microsoft.com/office/drawing/2014/main" id="{5CAA8C2D-3157-404C-AC1E-B162FCB9CF14}"/>
                </a:ext>
              </a:extLst>
            </p:cNvPr>
            <p:cNvSpPr>
              <a:spLocks noChangeAspect="1" noChangeShapeType="1"/>
            </p:cNvSpPr>
            <p:nvPr/>
          </p:nvSpPr>
          <p:spPr bwMode="auto">
            <a:xfrm flipV="1">
              <a:off x="1536" y="1968"/>
              <a:ext cx="2256"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Line 6">
              <a:extLst>
                <a:ext uri="{FF2B5EF4-FFF2-40B4-BE49-F238E27FC236}">
                  <a16:creationId xmlns:a16="http://schemas.microsoft.com/office/drawing/2014/main" id="{F2DD72B7-29BC-43CC-9970-60ABD1FF9171}"/>
                </a:ext>
              </a:extLst>
            </p:cNvPr>
            <p:cNvSpPr>
              <a:spLocks noChangeAspect="1" noChangeShapeType="1"/>
            </p:cNvSpPr>
            <p:nvPr/>
          </p:nvSpPr>
          <p:spPr bwMode="auto">
            <a:xfrm flipV="1">
              <a:off x="1536" y="2160"/>
              <a:ext cx="2256"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 name="Line 7">
              <a:extLst>
                <a:ext uri="{FF2B5EF4-FFF2-40B4-BE49-F238E27FC236}">
                  <a16:creationId xmlns:a16="http://schemas.microsoft.com/office/drawing/2014/main" id="{4C187856-0C3D-4D4B-A062-A22269FCB5D6}"/>
                </a:ext>
              </a:extLst>
            </p:cNvPr>
            <p:cNvSpPr>
              <a:spLocks noChangeAspect="1" noChangeShapeType="1"/>
            </p:cNvSpPr>
            <p:nvPr/>
          </p:nvSpPr>
          <p:spPr bwMode="auto">
            <a:xfrm flipV="1">
              <a:off x="672" y="1968"/>
              <a:ext cx="2256" cy="336"/>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 name="Line 8">
              <a:extLst>
                <a:ext uri="{FF2B5EF4-FFF2-40B4-BE49-F238E27FC236}">
                  <a16:creationId xmlns:a16="http://schemas.microsoft.com/office/drawing/2014/main" id="{D3D60BC9-2679-4D26-B5BD-EBE1F583AF2B}"/>
                </a:ext>
              </a:extLst>
            </p:cNvPr>
            <p:cNvSpPr>
              <a:spLocks noChangeAspect="1" noChangeShapeType="1"/>
            </p:cNvSpPr>
            <p:nvPr/>
          </p:nvSpPr>
          <p:spPr bwMode="auto">
            <a:xfrm>
              <a:off x="2928" y="1968"/>
              <a:ext cx="864" cy="1"/>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 name="Line 9">
              <a:extLst>
                <a:ext uri="{FF2B5EF4-FFF2-40B4-BE49-F238E27FC236}">
                  <a16:creationId xmlns:a16="http://schemas.microsoft.com/office/drawing/2014/main" id="{574F8A54-EFA6-4169-AAD3-7AC95ABBE457}"/>
                </a:ext>
              </a:extLst>
            </p:cNvPr>
            <p:cNvSpPr>
              <a:spLocks noChangeAspect="1" noChangeShapeType="1"/>
            </p:cNvSpPr>
            <p:nvPr/>
          </p:nvSpPr>
          <p:spPr bwMode="auto">
            <a:xfrm>
              <a:off x="3792" y="1968"/>
              <a:ext cx="1" cy="192"/>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 name="Line 10">
              <a:extLst>
                <a:ext uri="{FF2B5EF4-FFF2-40B4-BE49-F238E27FC236}">
                  <a16:creationId xmlns:a16="http://schemas.microsoft.com/office/drawing/2014/main" id="{A41038A5-B982-4483-AE45-B126C6246E89}"/>
                </a:ext>
              </a:extLst>
            </p:cNvPr>
            <p:cNvSpPr>
              <a:spLocks noChangeAspect="1" noChangeShapeType="1"/>
            </p:cNvSpPr>
            <p:nvPr/>
          </p:nvSpPr>
          <p:spPr bwMode="auto">
            <a:xfrm flipV="1">
              <a:off x="1632" y="2256"/>
              <a:ext cx="2256" cy="336"/>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 name="Line 11">
              <a:extLst>
                <a:ext uri="{FF2B5EF4-FFF2-40B4-BE49-F238E27FC236}">
                  <a16:creationId xmlns:a16="http://schemas.microsoft.com/office/drawing/2014/main" id="{3882780C-578C-4B76-A6AE-E5B9C498D8AB}"/>
                </a:ext>
              </a:extLst>
            </p:cNvPr>
            <p:cNvSpPr>
              <a:spLocks noChangeAspect="1" noChangeShapeType="1"/>
            </p:cNvSpPr>
            <p:nvPr/>
          </p:nvSpPr>
          <p:spPr bwMode="auto">
            <a:xfrm>
              <a:off x="672" y="2592"/>
              <a:ext cx="864" cy="1"/>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 name="Line 12">
              <a:extLst>
                <a:ext uri="{FF2B5EF4-FFF2-40B4-BE49-F238E27FC236}">
                  <a16:creationId xmlns:a16="http://schemas.microsoft.com/office/drawing/2014/main" id="{D6058408-D94C-47F3-BC38-44ADAB9F5594}"/>
                </a:ext>
              </a:extLst>
            </p:cNvPr>
            <p:cNvSpPr>
              <a:spLocks noChangeAspect="1" noChangeShapeType="1"/>
            </p:cNvSpPr>
            <p:nvPr/>
          </p:nvSpPr>
          <p:spPr bwMode="auto">
            <a:xfrm>
              <a:off x="480" y="2304"/>
              <a:ext cx="1" cy="192"/>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 name="Text Box 13">
              <a:extLst>
                <a:ext uri="{FF2B5EF4-FFF2-40B4-BE49-F238E27FC236}">
                  <a16:creationId xmlns:a16="http://schemas.microsoft.com/office/drawing/2014/main" id="{897F9AC4-E0EC-4632-BBF7-61BCD46D7C22}"/>
                </a:ext>
              </a:extLst>
            </p:cNvPr>
            <p:cNvSpPr txBox="1">
              <a:spLocks noChangeAspect="1" noChangeArrowheads="1"/>
            </p:cNvSpPr>
            <p:nvPr/>
          </p:nvSpPr>
          <p:spPr bwMode="auto">
            <a:xfrm>
              <a:off x="192" y="2286"/>
              <a:ext cx="236" cy="57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rPr>
                <a:t>d</a:t>
              </a:r>
            </a:p>
          </p:txBody>
        </p:sp>
        <p:sp>
          <p:nvSpPr>
            <p:cNvPr id="16" name="Text Box 14">
              <a:extLst>
                <a:ext uri="{FF2B5EF4-FFF2-40B4-BE49-F238E27FC236}">
                  <a16:creationId xmlns:a16="http://schemas.microsoft.com/office/drawing/2014/main" id="{D1B92236-FE8A-4A96-937D-76998F387B3A}"/>
                </a:ext>
              </a:extLst>
            </p:cNvPr>
            <p:cNvSpPr txBox="1">
              <a:spLocks noChangeAspect="1" noChangeArrowheads="1"/>
            </p:cNvSpPr>
            <p:nvPr/>
          </p:nvSpPr>
          <p:spPr bwMode="auto">
            <a:xfrm>
              <a:off x="855" y="2600"/>
              <a:ext cx="300" cy="57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rPr>
                <a:t>W</a:t>
              </a:r>
            </a:p>
          </p:txBody>
        </p:sp>
        <p:sp>
          <p:nvSpPr>
            <p:cNvPr id="17" name="Text Box 15">
              <a:extLst>
                <a:ext uri="{FF2B5EF4-FFF2-40B4-BE49-F238E27FC236}">
                  <a16:creationId xmlns:a16="http://schemas.microsoft.com/office/drawing/2014/main" id="{72307CBA-E7FC-49D2-B5C3-F49071338FCB}"/>
                </a:ext>
              </a:extLst>
            </p:cNvPr>
            <p:cNvSpPr txBox="1">
              <a:spLocks noChangeAspect="1" noChangeArrowheads="1"/>
            </p:cNvSpPr>
            <p:nvPr/>
          </p:nvSpPr>
          <p:spPr bwMode="auto">
            <a:xfrm>
              <a:off x="2534" y="2458"/>
              <a:ext cx="247" cy="57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i="1">
                  <a:latin typeface="Times New Roman" panose="02020603050405020304" pitchFamily="18" charset="0"/>
                </a:rPr>
                <a:t>L</a:t>
              </a:r>
            </a:p>
          </p:txBody>
        </p:sp>
      </p:grpSp>
    </p:spTree>
    <p:extLst>
      <p:ext uri="{BB962C8B-B14F-4D97-AF65-F5344CB8AC3E}">
        <p14:creationId xmlns:p14="http://schemas.microsoft.com/office/powerpoint/2010/main" val="3823942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673D-E376-4615-B927-D70593794AE2}"/>
              </a:ext>
            </a:extLst>
          </p:cNvPr>
          <p:cNvSpPr>
            <a:spLocks noGrp="1"/>
          </p:cNvSpPr>
          <p:nvPr>
            <p:ph type="title"/>
          </p:nvPr>
        </p:nvSpPr>
        <p:spPr/>
        <p:txBody>
          <a:bodyPr/>
          <a:lstStyle/>
          <a:p>
            <a:r>
              <a:rPr lang="en-GB" dirty="0"/>
              <a:t>Depositing Metal</a:t>
            </a:r>
          </a:p>
        </p:txBody>
      </p:sp>
      <p:sp>
        <p:nvSpPr>
          <p:cNvPr id="3" name="Content Placeholder 2">
            <a:extLst>
              <a:ext uri="{FF2B5EF4-FFF2-40B4-BE49-F238E27FC236}">
                <a16:creationId xmlns:a16="http://schemas.microsoft.com/office/drawing/2014/main" id="{66FA91FD-BBA2-4701-9C30-0FB94C314A8A}"/>
              </a:ext>
            </a:extLst>
          </p:cNvPr>
          <p:cNvSpPr>
            <a:spLocks noGrp="1"/>
          </p:cNvSpPr>
          <p:nvPr>
            <p:ph idx="1"/>
          </p:nvPr>
        </p:nvSpPr>
        <p:spPr/>
        <p:txBody>
          <a:bodyPr/>
          <a:lstStyle/>
          <a:p>
            <a:r>
              <a:rPr lang="en-US" altLang="en-US" sz="3200" dirty="0"/>
              <a:t>The </a:t>
            </a:r>
            <a:r>
              <a:rPr lang="en-US" altLang="en-US" sz="3200" i="1" dirty="0"/>
              <a:t>depth </a:t>
            </a:r>
            <a:r>
              <a:rPr lang="en-US" altLang="en-US" sz="3200" dirty="0"/>
              <a:t>of a wire in a semiconductor process is fixed, so the equation for resistance is:</a:t>
            </a:r>
          </a:p>
          <a:p>
            <a:endParaRPr lang="en-US" altLang="en-US" sz="3200" dirty="0"/>
          </a:p>
          <a:p>
            <a:endParaRPr lang="en-GB" dirty="0"/>
          </a:p>
        </p:txBody>
      </p:sp>
      <p:sp>
        <p:nvSpPr>
          <p:cNvPr id="4" name="Slide Number Placeholder 3">
            <a:extLst>
              <a:ext uri="{FF2B5EF4-FFF2-40B4-BE49-F238E27FC236}">
                <a16:creationId xmlns:a16="http://schemas.microsoft.com/office/drawing/2014/main" id="{70F12120-C0F7-471D-9E53-F83425A407C1}"/>
              </a:ext>
            </a:extLst>
          </p:cNvPr>
          <p:cNvSpPr>
            <a:spLocks noGrp="1"/>
          </p:cNvSpPr>
          <p:nvPr>
            <p:ph type="sldNum" sz="quarter" idx="12"/>
          </p:nvPr>
        </p:nvSpPr>
        <p:spPr/>
        <p:txBody>
          <a:bodyPr/>
          <a:lstStyle/>
          <a:p>
            <a:fld id="{34237E12-9377-4AD8-B7C2-683278B4DCC0}" type="slidenum">
              <a:rPr lang="en-US" altLang="en-US" smtClean="0"/>
              <a:pPr/>
              <a:t>45</a:t>
            </a:fld>
            <a:endParaRPr lang="en-US" altLang="en-US"/>
          </a:p>
        </p:txBody>
      </p:sp>
      <p:graphicFrame>
        <p:nvGraphicFramePr>
          <p:cNvPr id="18" name="Object 17">
            <a:extLst>
              <a:ext uri="{FF2B5EF4-FFF2-40B4-BE49-F238E27FC236}">
                <a16:creationId xmlns:a16="http://schemas.microsoft.com/office/drawing/2014/main" id="{B520E003-15CA-41F5-BBA4-246D2FE0A907}"/>
              </a:ext>
            </a:extLst>
          </p:cNvPr>
          <p:cNvGraphicFramePr>
            <a:graphicFrameLocks noChangeAspect="1"/>
          </p:cNvGraphicFramePr>
          <p:nvPr>
            <p:extLst>
              <p:ext uri="{D42A27DB-BD31-4B8C-83A1-F6EECF244321}">
                <p14:modId xmlns:p14="http://schemas.microsoft.com/office/powerpoint/2010/main" val="1106196028"/>
              </p:ext>
            </p:extLst>
          </p:nvPr>
        </p:nvGraphicFramePr>
        <p:xfrm>
          <a:off x="3707904" y="3212976"/>
          <a:ext cx="2016573" cy="1224136"/>
        </p:xfrm>
        <a:graphic>
          <a:graphicData uri="http://schemas.openxmlformats.org/presentationml/2006/ole">
            <mc:AlternateContent xmlns:mc="http://schemas.openxmlformats.org/markup-compatibility/2006">
              <mc:Choice xmlns:v="urn:schemas-microsoft-com:vml" Requires="v">
                <p:oleObj spid="_x0000_s1032" name="Equation" r:id="rId3" imgW="609336" imgH="393529" progId="Equation.3">
                  <p:embed/>
                </p:oleObj>
              </mc:Choice>
              <mc:Fallback>
                <p:oleObj name="Equation" r:id="rId3" imgW="609336" imgH="393529" progId="Equation.3">
                  <p:embed/>
                  <p:pic>
                    <p:nvPicPr>
                      <p:cNvPr id="27655" name="Object 17">
                        <a:extLst>
                          <a:ext uri="{FF2B5EF4-FFF2-40B4-BE49-F238E27FC236}">
                            <a16:creationId xmlns:a16="http://schemas.microsoft.com/office/drawing/2014/main" id="{60C6D5CC-CF83-44A0-B409-CBE2015A4D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7904" y="3212976"/>
                        <a:ext cx="2016573" cy="12241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710464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49B5-E6F9-490E-ACA8-66CD3BC2F3C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4EF27BD-5523-4C7D-BD52-FC7593EE45C8}"/>
              </a:ext>
            </a:extLst>
          </p:cNvPr>
          <p:cNvSpPr>
            <a:spLocks noGrp="1"/>
          </p:cNvSpPr>
          <p:nvPr>
            <p:ph idx="1"/>
          </p:nvPr>
        </p:nvSpPr>
        <p:spPr/>
        <p:txBody>
          <a:bodyPr/>
          <a:lstStyle/>
          <a:p>
            <a:pPr eaLnBrk="1" hangingPunct="1">
              <a:buNone/>
            </a:pPr>
            <a:r>
              <a:rPr lang="en-US" altLang="en-US" sz="3200" dirty="0"/>
              <a:t>where the ratio of </a:t>
            </a:r>
            <a:r>
              <a:rPr lang="en-US" altLang="en-US" sz="3200" i="1" dirty="0"/>
              <a:t>L/W</a:t>
            </a:r>
            <a:r>
              <a:rPr lang="en-US" altLang="en-US" sz="3200" dirty="0"/>
              <a:t> is called the </a:t>
            </a:r>
            <a:r>
              <a:rPr lang="en-US" altLang="en-US" sz="3200" i="1" dirty="0"/>
              <a:t>number of squares </a:t>
            </a:r>
            <a:r>
              <a:rPr lang="en-US" altLang="en-US" sz="3200" dirty="0"/>
              <a:t>in the wire.  The resulting resistance is then given as </a:t>
            </a:r>
          </a:p>
          <a:p>
            <a:pPr eaLnBrk="1" hangingPunct="1">
              <a:buNone/>
            </a:pPr>
            <a:r>
              <a:rPr lang="en-US" altLang="en-US" sz="3200" dirty="0"/>
              <a:t>	</a:t>
            </a:r>
            <a:r>
              <a:rPr lang="en-US" altLang="en-US" sz="3200" i="1" dirty="0"/>
              <a:t>R</a:t>
            </a:r>
            <a:r>
              <a:rPr lang="en-US" altLang="en-US" sz="3200" dirty="0"/>
              <a:t>= (resistivity per depth </a:t>
            </a:r>
            <a:r>
              <a:rPr lang="en-US" altLang="en-US" sz="3200" i="1" dirty="0"/>
              <a:t>d</a:t>
            </a:r>
            <a:r>
              <a:rPr lang="en-US" altLang="en-US" sz="3200" dirty="0"/>
              <a:t>) </a:t>
            </a:r>
            <a:r>
              <a:rPr lang="en-US" altLang="en-US" sz="3200" dirty="0">
                <a:sym typeface="Symbol" panose="05050102010706020507" pitchFamily="18" charset="2"/>
              </a:rPr>
              <a:t> </a:t>
            </a:r>
            <a:r>
              <a:rPr lang="en-US" altLang="en-US" sz="3200" dirty="0"/>
              <a:t>number of squares:</a:t>
            </a:r>
          </a:p>
          <a:p>
            <a:pPr eaLnBrk="1" hangingPunct="1">
              <a:buNone/>
            </a:pPr>
            <a:endParaRPr lang="en-US" altLang="en-US" sz="3200" dirty="0"/>
          </a:p>
          <a:p>
            <a:endParaRPr lang="en-GB" dirty="0"/>
          </a:p>
        </p:txBody>
      </p:sp>
      <p:sp>
        <p:nvSpPr>
          <p:cNvPr id="4" name="Slide Number Placeholder 3">
            <a:extLst>
              <a:ext uri="{FF2B5EF4-FFF2-40B4-BE49-F238E27FC236}">
                <a16:creationId xmlns:a16="http://schemas.microsoft.com/office/drawing/2014/main" id="{D0FBB072-665D-4B08-9E77-659617765ECD}"/>
              </a:ext>
            </a:extLst>
          </p:cNvPr>
          <p:cNvSpPr>
            <a:spLocks noGrp="1"/>
          </p:cNvSpPr>
          <p:nvPr>
            <p:ph type="sldNum" sz="quarter" idx="12"/>
          </p:nvPr>
        </p:nvSpPr>
        <p:spPr/>
        <p:txBody>
          <a:bodyPr/>
          <a:lstStyle/>
          <a:p>
            <a:fld id="{34237E12-9377-4AD8-B7C2-683278B4DCC0}" type="slidenum">
              <a:rPr lang="en-US" altLang="en-US" smtClean="0"/>
              <a:pPr/>
              <a:t>46</a:t>
            </a:fld>
            <a:endParaRPr lang="en-US" altLang="en-US"/>
          </a:p>
        </p:txBody>
      </p:sp>
      <p:grpSp>
        <p:nvGrpSpPr>
          <p:cNvPr id="5" name="Group 20">
            <a:extLst>
              <a:ext uri="{FF2B5EF4-FFF2-40B4-BE49-F238E27FC236}">
                <a16:creationId xmlns:a16="http://schemas.microsoft.com/office/drawing/2014/main" id="{419D7928-0116-4AA4-8CC1-3FAD657467DE}"/>
              </a:ext>
            </a:extLst>
          </p:cNvPr>
          <p:cNvGrpSpPr>
            <a:grpSpLocks/>
          </p:cNvGrpSpPr>
          <p:nvPr/>
        </p:nvGrpSpPr>
        <p:grpSpPr bwMode="auto">
          <a:xfrm>
            <a:off x="3059832" y="4293096"/>
            <a:ext cx="3168352" cy="1726704"/>
            <a:chOff x="720" y="2400"/>
            <a:chExt cx="3072" cy="1680"/>
          </a:xfrm>
        </p:grpSpPr>
        <p:sp>
          <p:nvSpPr>
            <p:cNvPr id="6" name="Rectangle 21">
              <a:extLst>
                <a:ext uri="{FF2B5EF4-FFF2-40B4-BE49-F238E27FC236}">
                  <a16:creationId xmlns:a16="http://schemas.microsoft.com/office/drawing/2014/main" id="{05571F55-73DF-4FAC-B842-9F73D152E19D}"/>
                </a:ext>
              </a:extLst>
            </p:cNvPr>
            <p:cNvSpPr>
              <a:spLocks noChangeArrowheads="1"/>
            </p:cNvSpPr>
            <p:nvPr/>
          </p:nvSpPr>
          <p:spPr bwMode="auto">
            <a:xfrm>
              <a:off x="720" y="2400"/>
              <a:ext cx="2976" cy="336"/>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7" name="Rectangle 22">
              <a:extLst>
                <a:ext uri="{FF2B5EF4-FFF2-40B4-BE49-F238E27FC236}">
                  <a16:creationId xmlns:a16="http://schemas.microsoft.com/office/drawing/2014/main" id="{FE89503B-E847-4527-9F65-397937DC47D0}"/>
                </a:ext>
              </a:extLst>
            </p:cNvPr>
            <p:cNvSpPr>
              <a:spLocks noChangeArrowheads="1"/>
            </p:cNvSpPr>
            <p:nvPr/>
          </p:nvSpPr>
          <p:spPr bwMode="auto">
            <a:xfrm>
              <a:off x="3408" y="2736"/>
              <a:ext cx="384" cy="1344"/>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8" name="Rectangle 23">
              <a:extLst>
                <a:ext uri="{FF2B5EF4-FFF2-40B4-BE49-F238E27FC236}">
                  <a16:creationId xmlns:a16="http://schemas.microsoft.com/office/drawing/2014/main" id="{75D33F28-BC42-4119-BE25-53C9F0EAE771}"/>
                </a:ext>
              </a:extLst>
            </p:cNvPr>
            <p:cNvSpPr>
              <a:spLocks noChangeArrowheads="1"/>
            </p:cNvSpPr>
            <p:nvPr/>
          </p:nvSpPr>
          <p:spPr bwMode="auto">
            <a:xfrm>
              <a:off x="1488" y="3744"/>
              <a:ext cx="1920" cy="336"/>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9" name="Rectangle 24">
              <a:extLst>
                <a:ext uri="{FF2B5EF4-FFF2-40B4-BE49-F238E27FC236}">
                  <a16:creationId xmlns:a16="http://schemas.microsoft.com/office/drawing/2014/main" id="{793A6F3E-02C2-405F-AC67-F5475867F196}"/>
                </a:ext>
              </a:extLst>
            </p:cNvPr>
            <p:cNvSpPr>
              <a:spLocks noChangeArrowheads="1"/>
            </p:cNvSpPr>
            <p:nvPr/>
          </p:nvSpPr>
          <p:spPr bwMode="auto">
            <a:xfrm>
              <a:off x="720"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0" name="Rectangle 25">
              <a:extLst>
                <a:ext uri="{FF2B5EF4-FFF2-40B4-BE49-F238E27FC236}">
                  <a16:creationId xmlns:a16="http://schemas.microsoft.com/office/drawing/2014/main" id="{658BCCFE-D75C-47E8-BF8A-357D298BA0F4}"/>
                </a:ext>
              </a:extLst>
            </p:cNvPr>
            <p:cNvSpPr>
              <a:spLocks noChangeArrowheads="1"/>
            </p:cNvSpPr>
            <p:nvPr/>
          </p:nvSpPr>
          <p:spPr bwMode="auto">
            <a:xfrm>
              <a:off x="1104"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1" name="Rectangle 26">
              <a:extLst>
                <a:ext uri="{FF2B5EF4-FFF2-40B4-BE49-F238E27FC236}">
                  <a16:creationId xmlns:a16="http://schemas.microsoft.com/office/drawing/2014/main" id="{F3A39B6A-A034-40AF-B223-F028832BAEA8}"/>
                </a:ext>
              </a:extLst>
            </p:cNvPr>
            <p:cNvSpPr>
              <a:spLocks noChangeArrowheads="1"/>
            </p:cNvSpPr>
            <p:nvPr/>
          </p:nvSpPr>
          <p:spPr bwMode="auto">
            <a:xfrm>
              <a:off x="1488"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2" name="Rectangle 27">
              <a:extLst>
                <a:ext uri="{FF2B5EF4-FFF2-40B4-BE49-F238E27FC236}">
                  <a16:creationId xmlns:a16="http://schemas.microsoft.com/office/drawing/2014/main" id="{38F0A6C5-6DB4-4956-9567-AA4B270062D1}"/>
                </a:ext>
              </a:extLst>
            </p:cNvPr>
            <p:cNvSpPr>
              <a:spLocks noChangeArrowheads="1"/>
            </p:cNvSpPr>
            <p:nvPr/>
          </p:nvSpPr>
          <p:spPr bwMode="auto">
            <a:xfrm>
              <a:off x="1872"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3" name="Rectangle 28">
              <a:extLst>
                <a:ext uri="{FF2B5EF4-FFF2-40B4-BE49-F238E27FC236}">
                  <a16:creationId xmlns:a16="http://schemas.microsoft.com/office/drawing/2014/main" id="{93ACA81E-E426-467C-A645-C52FA2956B45}"/>
                </a:ext>
              </a:extLst>
            </p:cNvPr>
            <p:cNvSpPr>
              <a:spLocks noChangeArrowheads="1"/>
            </p:cNvSpPr>
            <p:nvPr/>
          </p:nvSpPr>
          <p:spPr bwMode="auto">
            <a:xfrm>
              <a:off x="2256"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4" name="Rectangle 29">
              <a:extLst>
                <a:ext uri="{FF2B5EF4-FFF2-40B4-BE49-F238E27FC236}">
                  <a16:creationId xmlns:a16="http://schemas.microsoft.com/office/drawing/2014/main" id="{D064E202-9DD1-44FE-9EF2-9E458CE6BFC0}"/>
                </a:ext>
              </a:extLst>
            </p:cNvPr>
            <p:cNvSpPr>
              <a:spLocks noChangeArrowheads="1"/>
            </p:cNvSpPr>
            <p:nvPr/>
          </p:nvSpPr>
          <p:spPr bwMode="auto">
            <a:xfrm>
              <a:off x="2640"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5" name="Rectangle 30">
              <a:extLst>
                <a:ext uri="{FF2B5EF4-FFF2-40B4-BE49-F238E27FC236}">
                  <a16:creationId xmlns:a16="http://schemas.microsoft.com/office/drawing/2014/main" id="{4B1B6671-C41C-49E8-9339-95670B544CA0}"/>
                </a:ext>
              </a:extLst>
            </p:cNvPr>
            <p:cNvSpPr>
              <a:spLocks noChangeArrowheads="1"/>
            </p:cNvSpPr>
            <p:nvPr/>
          </p:nvSpPr>
          <p:spPr bwMode="auto">
            <a:xfrm>
              <a:off x="3024"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6" name="Rectangle 31">
              <a:extLst>
                <a:ext uri="{FF2B5EF4-FFF2-40B4-BE49-F238E27FC236}">
                  <a16:creationId xmlns:a16="http://schemas.microsoft.com/office/drawing/2014/main" id="{63252816-A1A9-4C45-A6F9-1EE7971CE341}"/>
                </a:ext>
              </a:extLst>
            </p:cNvPr>
            <p:cNvSpPr>
              <a:spLocks noChangeArrowheads="1"/>
            </p:cNvSpPr>
            <p:nvPr/>
          </p:nvSpPr>
          <p:spPr bwMode="auto">
            <a:xfrm>
              <a:off x="3408"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7" name="Rectangle 32">
              <a:extLst>
                <a:ext uri="{FF2B5EF4-FFF2-40B4-BE49-F238E27FC236}">
                  <a16:creationId xmlns:a16="http://schemas.microsoft.com/office/drawing/2014/main" id="{5F8CB433-E07E-4CC9-A311-45056DDFC595}"/>
                </a:ext>
              </a:extLst>
            </p:cNvPr>
            <p:cNvSpPr>
              <a:spLocks noChangeArrowheads="1"/>
            </p:cNvSpPr>
            <p:nvPr/>
          </p:nvSpPr>
          <p:spPr bwMode="auto">
            <a:xfrm>
              <a:off x="1488"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8" name="Rectangle 33">
              <a:extLst>
                <a:ext uri="{FF2B5EF4-FFF2-40B4-BE49-F238E27FC236}">
                  <a16:creationId xmlns:a16="http://schemas.microsoft.com/office/drawing/2014/main" id="{A484D560-788E-44ED-B393-9379955A0CB9}"/>
                </a:ext>
              </a:extLst>
            </p:cNvPr>
            <p:cNvSpPr>
              <a:spLocks noChangeArrowheads="1"/>
            </p:cNvSpPr>
            <p:nvPr/>
          </p:nvSpPr>
          <p:spPr bwMode="auto">
            <a:xfrm>
              <a:off x="1872"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9" name="Rectangle 34">
              <a:extLst>
                <a:ext uri="{FF2B5EF4-FFF2-40B4-BE49-F238E27FC236}">
                  <a16:creationId xmlns:a16="http://schemas.microsoft.com/office/drawing/2014/main" id="{417FADF4-2B07-4449-8831-A7B77313313F}"/>
                </a:ext>
              </a:extLst>
            </p:cNvPr>
            <p:cNvSpPr>
              <a:spLocks noChangeArrowheads="1"/>
            </p:cNvSpPr>
            <p:nvPr/>
          </p:nvSpPr>
          <p:spPr bwMode="auto">
            <a:xfrm>
              <a:off x="2256"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 name="Rectangle 35">
              <a:extLst>
                <a:ext uri="{FF2B5EF4-FFF2-40B4-BE49-F238E27FC236}">
                  <a16:creationId xmlns:a16="http://schemas.microsoft.com/office/drawing/2014/main" id="{83C67AD6-4661-4A00-A949-C3CD4D0A57E4}"/>
                </a:ext>
              </a:extLst>
            </p:cNvPr>
            <p:cNvSpPr>
              <a:spLocks noChangeArrowheads="1"/>
            </p:cNvSpPr>
            <p:nvPr/>
          </p:nvSpPr>
          <p:spPr bwMode="auto">
            <a:xfrm>
              <a:off x="2640"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1" name="Rectangle 36">
              <a:extLst>
                <a:ext uri="{FF2B5EF4-FFF2-40B4-BE49-F238E27FC236}">
                  <a16:creationId xmlns:a16="http://schemas.microsoft.com/office/drawing/2014/main" id="{CF84E695-C508-4071-986F-81D547BD087D}"/>
                </a:ext>
              </a:extLst>
            </p:cNvPr>
            <p:cNvSpPr>
              <a:spLocks noChangeArrowheads="1"/>
            </p:cNvSpPr>
            <p:nvPr/>
          </p:nvSpPr>
          <p:spPr bwMode="auto">
            <a:xfrm>
              <a:off x="3024"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2" name="Rectangle 37">
              <a:extLst>
                <a:ext uri="{FF2B5EF4-FFF2-40B4-BE49-F238E27FC236}">
                  <a16:creationId xmlns:a16="http://schemas.microsoft.com/office/drawing/2014/main" id="{E43E869A-FE86-495B-A882-CD680D330A74}"/>
                </a:ext>
              </a:extLst>
            </p:cNvPr>
            <p:cNvSpPr>
              <a:spLocks noChangeArrowheads="1"/>
            </p:cNvSpPr>
            <p:nvPr/>
          </p:nvSpPr>
          <p:spPr bwMode="auto">
            <a:xfrm>
              <a:off x="3408" y="2736"/>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3" name="Rectangle 38">
              <a:extLst>
                <a:ext uri="{FF2B5EF4-FFF2-40B4-BE49-F238E27FC236}">
                  <a16:creationId xmlns:a16="http://schemas.microsoft.com/office/drawing/2014/main" id="{6FFE438C-B551-41CA-940A-F05523ACF892}"/>
                </a:ext>
              </a:extLst>
            </p:cNvPr>
            <p:cNvSpPr>
              <a:spLocks noChangeArrowheads="1"/>
            </p:cNvSpPr>
            <p:nvPr/>
          </p:nvSpPr>
          <p:spPr bwMode="auto">
            <a:xfrm>
              <a:off x="3408" y="3072"/>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4" name="Rectangle 39">
              <a:extLst>
                <a:ext uri="{FF2B5EF4-FFF2-40B4-BE49-F238E27FC236}">
                  <a16:creationId xmlns:a16="http://schemas.microsoft.com/office/drawing/2014/main" id="{14584D2A-E9C1-4DEE-B6F3-E9462082F393}"/>
                </a:ext>
              </a:extLst>
            </p:cNvPr>
            <p:cNvSpPr>
              <a:spLocks noChangeArrowheads="1"/>
            </p:cNvSpPr>
            <p:nvPr/>
          </p:nvSpPr>
          <p:spPr bwMode="auto">
            <a:xfrm>
              <a:off x="3408" y="3408"/>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5" name="Rectangle 40">
              <a:extLst>
                <a:ext uri="{FF2B5EF4-FFF2-40B4-BE49-F238E27FC236}">
                  <a16:creationId xmlns:a16="http://schemas.microsoft.com/office/drawing/2014/main" id="{EFE986C1-17FF-41B4-A600-B3B7441DBEC7}"/>
                </a:ext>
              </a:extLst>
            </p:cNvPr>
            <p:cNvSpPr>
              <a:spLocks noChangeArrowheads="1"/>
            </p:cNvSpPr>
            <p:nvPr/>
          </p:nvSpPr>
          <p:spPr bwMode="auto">
            <a:xfrm>
              <a:off x="3408"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spTree>
    <p:extLst>
      <p:ext uri="{BB962C8B-B14F-4D97-AF65-F5344CB8AC3E}">
        <p14:creationId xmlns:p14="http://schemas.microsoft.com/office/powerpoint/2010/main" val="3516883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8343-6CAB-4966-BE30-E671030AB7AB}"/>
              </a:ext>
            </a:extLst>
          </p:cNvPr>
          <p:cNvSpPr>
            <a:spLocks noGrp="1"/>
          </p:cNvSpPr>
          <p:nvPr>
            <p:ph type="title"/>
          </p:nvPr>
        </p:nvSpPr>
        <p:spPr/>
        <p:txBody>
          <a:bodyPr/>
          <a:lstStyle/>
          <a:p>
            <a:r>
              <a:rPr lang="en-GB" dirty="0"/>
              <a:t>How much resistance? </a:t>
            </a:r>
          </a:p>
        </p:txBody>
      </p:sp>
      <p:sp>
        <p:nvSpPr>
          <p:cNvPr id="3" name="Content Placeholder 2">
            <a:extLst>
              <a:ext uri="{FF2B5EF4-FFF2-40B4-BE49-F238E27FC236}">
                <a16:creationId xmlns:a16="http://schemas.microsoft.com/office/drawing/2014/main" id="{32185B26-29FC-4DF4-ABDE-857CB5216B94}"/>
              </a:ext>
            </a:extLst>
          </p:cNvPr>
          <p:cNvSpPr>
            <a:spLocks noGrp="1"/>
          </p:cNvSpPr>
          <p:nvPr>
            <p:ph idx="1"/>
          </p:nvPr>
        </p:nvSpPr>
        <p:spPr/>
        <p:txBody>
          <a:bodyPr/>
          <a:lstStyle/>
          <a:p>
            <a:r>
              <a:rPr lang="en-US" altLang="en-US" sz="3200" dirty="0"/>
              <a:t>To visualize what squares mean, consider the wire on the right.  Assuming its resistivity is 1</a:t>
            </a:r>
            <a:r>
              <a:rPr lang="en-US" altLang="en-US" sz="3200" dirty="0">
                <a:latin typeface="Symbol" panose="05050102010706020507" pitchFamily="18" charset="2"/>
              </a:rPr>
              <a:t>W</a:t>
            </a:r>
            <a:r>
              <a:rPr lang="en-US" altLang="en-US" sz="3200" dirty="0"/>
              <a:t> per square, then R = 17 </a:t>
            </a:r>
            <a:r>
              <a:rPr lang="en-US" altLang="en-US" sz="3200" dirty="0">
                <a:latin typeface="Symbol" panose="05050102010706020507" pitchFamily="18" charset="2"/>
              </a:rPr>
              <a:t>W</a:t>
            </a:r>
            <a:r>
              <a:rPr lang="en-US" altLang="en-US" sz="3200" dirty="0"/>
              <a:t>.</a:t>
            </a:r>
            <a:endParaRPr lang="en-GB" dirty="0"/>
          </a:p>
        </p:txBody>
      </p:sp>
      <p:sp>
        <p:nvSpPr>
          <p:cNvPr id="4" name="Slide Number Placeholder 3">
            <a:extLst>
              <a:ext uri="{FF2B5EF4-FFF2-40B4-BE49-F238E27FC236}">
                <a16:creationId xmlns:a16="http://schemas.microsoft.com/office/drawing/2014/main" id="{274DF424-1D70-49AF-AB9D-59E2C7CBA18B}"/>
              </a:ext>
            </a:extLst>
          </p:cNvPr>
          <p:cNvSpPr>
            <a:spLocks noGrp="1"/>
          </p:cNvSpPr>
          <p:nvPr>
            <p:ph type="sldNum" sz="quarter" idx="12"/>
          </p:nvPr>
        </p:nvSpPr>
        <p:spPr/>
        <p:txBody>
          <a:bodyPr/>
          <a:lstStyle/>
          <a:p>
            <a:fld id="{34237E12-9377-4AD8-B7C2-683278B4DCC0}" type="slidenum">
              <a:rPr lang="en-US" altLang="en-US" smtClean="0"/>
              <a:pPr/>
              <a:t>47</a:t>
            </a:fld>
            <a:endParaRPr lang="en-US" altLang="en-US"/>
          </a:p>
        </p:txBody>
      </p:sp>
      <p:grpSp>
        <p:nvGrpSpPr>
          <p:cNvPr id="5" name="Group 20">
            <a:extLst>
              <a:ext uri="{FF2B5EF4-FFF2-40B4-BE49-F238E27FC236}">
                <a16:creationId xmlns:a16="http://schemas.microsoft.com/office/drawing/2014/main" id="{8A4D4FAA-C751-4032-80B4-BE4B37FFC041}"/>
              </a:ext>
            </a:extLst>
          </p:cNvPr>
          <p:cNvGrpSpPr>
            <a:grpSpLocks/>
          </p:cNvGrpSpPr>
          <p:nvPr/>
        </p:nvGrpSpPr>
        <p:grpSpPr bwMode="auto">
          <a:xfrm>
            <a:off x="3059832" y="4293096"/>
            <a:ext cx="3168352" cy="1726704"/>
            <a:chOff x="720" y="2400"/>
            <a:chExt cx="3072" cy="1680"/>
          </a:xfrm>
        </p:grpSpPr>
        <p:sp>
          <p:nvSpPr>
            <p:cNvPr id="6" name="Rectangle 21">
              <a:extLst>
                <a:ext uri="{FF2B5EF4-FFF2-40B4-BE49-F238E27FC236}">
                  <a16:creationId xmlns:a16="http://schemas.microsoft.com/office/drawing/2014/main" id="{33ACF113-DC08-4C80-9A67-269C8CE2A299}"/>
                </a:ext>
              </a:extLst>
            </p:cNvPr>
            <p:cNvSpPr>
              <a:spLocks noChangeArrowheads="1"/>
            </p:cNvSpPr>
            <p:nvPr/>
          </p:nvSpPr>
          <p:spPr bwMode="auto">
            <a:xfrm>
              <a:off x="720" y="2400"/>
              <a:ext cx="2976" cy="336"/>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7" name="Rectangle 22">
              <a:extLst>
                <a:ext uri="{FF2B5EF4-FFF2-40B4-BE49-F238E27FC236}">
                  <a16:creationId xmlns:a16="http://schemas.microsoft.com/office/drawing/2014/main" id="{B50E8C3A-9192-4D0E-A91B-248099EA8338}"/>
                </a:ext>
              </a:extLst>
            </p:cNvPr>
            <p:cNvSpPr>
              <a:spLocks noChangeArrowheads="1"/>
            </p:cNvSpPr>
            <p:nvPr/>
          </p:nvSpPr>
          <p:spPr bwMode="auto">
            <a:xfrm>
              <a:off x="3408" y="2736"/>
              <a:ext cx="384" cy="1344"/>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8" name="Rectangle 23">
              <a:extLst>
                <a:ext uri="{FF2B5EF4-FFF2-40B4-BE49-F238E27FC236}">
                  <a16:creationId xmlns:a16="http://schemas.microsoft.com/office/drawing/2014/main" id="{1041C2B2-385E-4991-9A6B-8A810A61F29E}"/>
                </a:ext>
              </a:extLst>
            </p:cNvPr>
            <p:cNvSpPr>
              <a:spLocks noChangeArrowheads="1"/>
            </p:cNvSpPr>
            <p:nvPr/>
          </p:nvSpPr>
          <p:spPr bwMode="auto">
            <a:xfrm>
              <a:off x="1488" y="3744"/>
              <a:ext cx="1920" cy="336"/>
            </a:xfrm>
            <a:prstGeom prst="rect">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9" name="Rectangle 24">
              <a:extLst>
                <a:ext uri="{FF2B5EF4-FFF2-40B4-BE49-F238E27FC236}">
                  <a16:creationId xmlns:a16="http://schemas.microsoft.com/office/drawing/2014/main" id="{EAB3031D-A960-4DFD-87E8-52C23349BAFC}"/>
                </a:ext>
              </a:extLst>
            </p:cNvPr>
            <p:cNvSpPr>
              <a:spLocks noChangeArrowheads="1"/>
            </p:cNvSpPr>
            <p:nvPr/>
          </p:nvSpPr>
          <p:spPr bwMode="auto">
            <a:xfrm>
              <a:off x="720"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0" name="Rectangle 25">
              <a:extLst>
                <a:ext uri="{FF2B5EF4-FFF2-40B4-BE49-F238E27FC236}">
                  <a16:creationId xmlns:a16="http://schemas.microsoft.com/office/drawing/2014/main" id="{071E326C-0EF2-43F8-8CFB-BF99AA24D4A5}"/>
                </a:ext>
              </a:extLst>
            </p:cNvPr>
            <p:cNvSpPr>
              <a:spLocks noChangeArrowheads="1"/>
            </p:cNvSpPr>
            <p:nvPr/>
          </p:nvSpPr>
          <p:spPr bwMode="auto">
            <a:xfrm>
              <a:off x="1104"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1" name="Rectangle 26">
              <a:extLst>
                <a:ext uri="{FF2B5EF4-FFF2-40B4-BE49-F238E27FC236}">
                  <a16:creationId xmlns:a16="http://schemas.microsoft.com/office/drawing/2014/main" id="{FCFD27B9-998E-4D5C-A0F0-454EBE7B84E6}"/>
                </a:ext>
              </a:extLst>
            </p:cNvPr>
            <p:cNvSpPr>
              <a:spLocks noChangeArrowheads="1"/>
            </p:cNvSpPr>
            <p:nvPr/>
          </p:nvSpPr>
          <p:spPr bwMode="auto">
            <a:xfrm>
              <a:off x="1488"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2" name="Rectangle 27">
              <a:extLst>
                <a:ext uri="{FF2B5EF4-FFF2-40B4-BE49-F238E27FC236}">
                  <a16:creationId xmlns:a16="http://schemas.microsoft.com/office/drawing/2014/main" id="{C682E29C-3965-44FC-97E7-293F41C6802C}"/>
                </a:ext>
              </a:extLst>
            </p:cNvPr>
            <p:cNvSpPr>
              <a:spLocks noChangeArrowheads="1"/>
            </p:cNvSpPr>
            <p:nvPr/>
          </p:nvSpPr>
          <p:spPr bwMode="auto">
            <a:xfrm>
              <a:off x="1872"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3" name="Rectangle 28">
              <a:extLst>
                <a:ext uri="{FF2B5EF4-FFF2-40B4-BE49-F238E27FC236}">
                  <a16:creationId xmlns:a16="http://schemas.microsoft.com/office/drawing/2014/main" id="{E61BF139-D775-4755-BBDD-81FF5759D75C}"/>
                </a:ext>
              </a:extLst>
            </p:cNvPr>
            <p:cNvSpPr>
              <a:spLocks noChangeArrowheads="1"/>
            </p:cNvSpPr>
            <p:nvPr/>
          </p:nvSpPr>
          <p:spPr bwMode="auto">
            <a:xfrm>
              <a:off x="2256"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4" name="Rectangle 29">
              <a:extLst>
                <a:ext uri="{FF2B5EF4-FFF2-40B4-BE49-F238E27FC236}">
                  <a16:creationId xmlns:a16="http://schemas.microsoft.com/office/drawing/2014/main" id="{B770D142-D712-4458-B410-BED52BCDF3E1}"/>
                </a:ext>
              </a:extLst>
            </p:cNvPr>
            <p:cNvSpPr>
              <a:spLocks noChangeArrowheads="1"/>
            </p:cNvSpPr>
            <p:nvPr/>
          </p:nvSpPr>
          <p:spPr bwMode="auto">
            <a:xfrm>
              <a:off x="2640"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5" name="Rectangle 30">
              <a:extLst>
                <a:ext uri="{FF2B5EF4-FFF2-40B4-BE49-F238E27FC236}">
                  <a16:creationId xmlns:a16="http://schemas.microsoft.com/office/drawing/2014/main" id="{54E0A79E-7188-45B7-AB9D-AEE3631F07E0}"/>
                </a:ext>
              </a:extLst>
            </p:cNvPr>
            <p:cNvSpPr>
              <a:spLocks noChangeArrowheads="1"/>
            </p:cNvSpPr>
            <p:nvPr/>
          </p:nvSpPr>
          <p:spPr bwMode="auto">
            <a:xfrm>
              <a:off x="3024"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6" name="Rectangle 31">
              <a:extLst>
                <a:ext uri="{FF2B5EF4-FFF2-40B4-BE49-F238E27FC236}">
                  <a16:creationId xmlns:a16="http://schemas.microsoft.com/office/drawing/2014/main" id="{551C6139-ACDB-4482-A714-D66361B4C62C}"/>
                </a:ext>
              </a:extLst>
            </p:cNvPr>
            <p:cNvSpPr>
              <a:spLocks noChangeArrowheads="1"/>
            </p:cNvSpPr>
            <p:nvPr/>
          </p:nvSpPr>
          <p:spPr bwMode="auto">
            <a:xfrm>
              <a:off x="3408" y="2400"/>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7" name="Rectangle 32">
              <a:extLst>
                <a:ext uri="{FF2B5EF4-FFF2-40B4-BE49-F238E27FC236}">
                  <a16:creationId xmlns:a16="http://schemas.microsoft.com/office/drawing/2014/main" id="{1C4350AF-30A0-4CD3-AD26-0B5D53CB66E0}"/>
                </a:ext>
              </a:extLst>
            </p:cNvPr>
            <p:cNvSpPr>
              <a:spLocks noChangeArrowheads="1"/>
            </p:cNvSpPr>
            <p:nvPr/>
          </p:nvSpPr>
          <p:spPr bwMode="auto">
            <a:xfrm>
              <a:off x="1488"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8" name="Rectangle 33">
              <a:extLst>
                <a:ext uri="{FF2B5EF4-FFF2-40B4-BE49-F238E27FC236}">
                  <a16:creationId xmlns:a16="http://schemas.microsoft.com/office/drawing/2014/main" id="{04723604-2D6B-424D-8ADB-3189A6E34316}"/>
                </a:ext>
              </a:extLst>
            </p:cNvPr>
            <p:cNvSpPr>
              <a:spLocks noChangeArrowheads="1"/>
            </p:cNvSpPr>
            <p:nvPr/>
          </p:nvSpPr>
          <p:spPr bwMode="auto">
            <a:xfrm>
              <a:off x="1872"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19" name="Rectangle 34">
              <a:extLst>
                <a:ext uri="{FF2B5EF4-FFF2-40B4-BE49-F238E27FC236}">
                  <a16:creationId xmlns:a16="http://schemas.microsoft.com/office/drawing/2014/main" id="{5147F5F6-E519-431F-9032-7439AAB96364}"/>
                </a:ext>
              </a:extLst>
            </p:cNvPr>
            <p:cNvSpPr>
              <a:spLocks noChangeArrowheads="1"/>
            </p:cNvSpPr>
            <p:nvPr/>
          </p:nvSpPr>
          <p:spPr bwMode="auto">
            <a:xfrm>
              <a:off x="2256"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0" name="Rectangle 35">
              <a:extLst>
                <a:ext uri="{FF2B5EF4-FFF2-40B4-BE49-F238E27FC236}">
                  <a16:creationId xmlns:a16="http://schemas.microsoft.com/office/drawing/2014/main" id="{9589ABA7-DA99-411B-BDAB-E01D9A1B2EEA}"/>
                </a:ext>
              </a:extLst>
            </p:cNvPr>
            <p:cNvSpPr>
              <a:spLocks noChangeArrowheads="1"/>
            </p:cNvSpPr>
            <p:nvPr/>
          </p:nvSpPr>
          <p:spPr bwMode="auto">
            <a:xfrm>
              <a:off x="2640"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1" name="Rectangle 36">
              <a:extLst>
                <a:ext uri="{FF2B5EF4-FFF2-40B4-BE49-F238E27FC236}">
                  <a16:creationId xmlns:a16="http://schemas.microsoft.com/office/drawing/2014/main" id="{40D38CAB-2E32-45E8-9680-350C44C0B006}"/>
                </a:ext>
              </a:extLst>
            </p:cNvPr>
            <p:cNvSpPr>
              <a:spLocks noChangeArrowheads="1"/>
            </p:cNvSpPr>
            <p:nvPr/>
          </p:nvSpPr>
          <p:spPr bwMode="auto">
            <a:xfrm>
              <a:off x="3024"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2" name="Rectangle 37">
              <a:extLst>
                <a:ext uri="{FF2B5EF4-FFF2-40B4-BE49-F238E27FC236}">
                  <a16:creationId xmlns:a16="http://schemas.microsoft.com/office/drawing/2014/main" id="{C3B0892B-D26F-4CB5-A6E9-91E655D93C94}"/>
                </a:ext>
              </a:extLst>
            </p:cNvPr>
            <p:cNvSpPr>
              <a:spLocks noChangeArrowheads="1"/>
            </p:cNvSpPr>
            <p:nvPr/>
          </p:nvSpPr>
          <p:spPr bwMode="auto">
            <a:xfrm>
              <a:off x="3408" y="2736"/>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3" name="Rectangle 38">
              <a:extLst>
                <a:ext uri="{FF2B5EF4-FFF2-40B4-BE49-F238E27FC236}">
                  <a16:creationId xmlns:a16="http://schemas.microsoft.com/office/drawing/2014/main" id="{ED82748E-B3AD-4078-8783-9C203A423292}"/>
                </a:ext>
              </a:extLst>
            </p:cNvPr>
            <p:cNvSpPr>
              <a:spLocks noChangeArrowheads="1"/>
            </p:cNvSpPr>
            <p:nvPr/>
          </p:nvSpPr>
          <p:spPr bwMode="auto">
            <a:xfrm>
              <a:off x="3408" y="3072"/>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4" name="Rectangle 39">
              <a:extLst>
                <a:ext uri="{FF2B5EF4-FFF2-40B4-BE49-F238E27FC236}">
                  <a16:creationId xmlns:a16="http://schemas.microsoft.com/office/drawing/2014/main" id="{B6B3C41A-F9B3-4DF1-AA9B-B64406FDAAFF}"/>
                </a:ext>
              </a:extLst>
            </p:cNvPr>
            <p:cNvSpPr>
              <a:spLocks noChangeArrowheads="1"/>
            </p:cNvSpPr>
            <p:nvPr/>
          </p:nvSpPr>
          <p:spPr bwMode="auto">
            <a:xfrm>
              <a:off x="3408" y="3408"/>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5" name="Rectangle 40">
              <a:extLst>
                <a:ext uri="{FF2B5EF4-FFF2-40B4-BE49-F238E27FC236}">
                  <a16:creationId xmlns:a16="http://schemas.microsoft.com/office/drawing/2014/main" id="{691D35E6-59ED-4C8E-9A32-CE991B708774}"/>
                </a:ext>
              </a:extLst>
            </p:cNvPr>
            <p:cNvSpPr>
              <a:spLocks noChangeArrowheads="1"/>
            </p:cNvSpPr>
            <p:nvPr/>
          </p:nvSpPr>
          <p:spPr bwMode="auto">
            <a:xfrm>
              <a:off x="3408" y="3744"/>
              <a:ext cx="3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spTree>
    <p:extLst>
      <p:ext uri="{BB962C8B-B14F-4D97-AF65-F5344CB8AC3E}">
        <p14:creationId xmlns:p14="http://schemas.microsoft.com/office/powerpoint/2010/main" val="1712429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CBE4E1FB-7CCA-4F61-862B-A91633DF656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0149DF-D2D6-4D30-AD58-5694AA4EFCAB}" type="slidenum">
              <a:rPr lang="en-US" altLang="en-US"/>
              <a:pPr/>
              <a:t>48</a:t>
            </a:fld>
            <a:endParaRPr lang="en-US" altLang="en-US"/>
          </a:p>
        </p:txBody>
      </p:sp>
      <p:sp>
        <p:nvSpPr>
          <p:cNvPr id="28675" name="Rectangle 2">
            <a:extLst>
              <a:ext uri="{FF2B5EF4-FFF2-40B4-BE49-F238E27FC236}">
                <a16:creationId xmlns:a16="http://schemas.microsoft.com/office/drawing/2014/main" id="{FCF2AB57-BCD7-407C-9F75-478E62D01B2A}"/>
              </a:ext>
            </a:extLst>
          </p:cNvPr>
          <p:cNvSpPr>
            <a:spLocks noGrp="1" noChangeArrowheads="1"/>
          </p:cNvSpPr>
          <p:nvPr>
            <p:ph type="title"/>
          </p:nvPr>
        </p:nvSpPr>
        <p:spPr/>
        <p:txBody>
          <a:bodyPr/>
          <a:lstStyle/>
          <a:p>
            <a:pPr eaLnBrk="1" hangingPunct="1"/>
            <a:r>
              <a:rPr lang="en-US" altLang="en-US" sz="2900" b="1"/>
              <a:t>Depositing Metal</a:t>
            </a:r>
          </a:p>
        </p:txBody>
      </p:sp>
      <p:sp>
        <p:nvSpPr>
          <p:cNvPr id="28676" name="Rectangle 3">
            <a:extLst>
              <a:ext uri="{FF2B5EF4-FFF2-40B4-BE49-F238E27FC236}">
                <a16:creationId xmlns:a16="http://schemas.microsoft.com/office/drawing/2014/main" id="{05F58AFD-D127-4E98-9E28-7802C2AAF85A}"/>
              </a:ext>
            </a:extLst>
          </p:cNvPr>
          <p:cNvSpPr>
            <a:spLocks noGrp="1" noChangeArrowheads="1"/>
          </p:cNvSpPr>
          <p:nvPr>
            <p:ph type="body" idx="1"/>
          </p:nvPr>
        </p:nvSpPr>
        <p:spPr>
          <a:xfrm>
            <a:off x="468313" y="836613"/>
            <a:ext cx="7994650" cy="4606925"/>
          </a:xfrm>
        </p:spPr>
        <p:txBody>
          <a:bodyPr/>
          <a:lstStyle/>
          <a:p>
            <a:pPr marL="381000" indent="-381000" eaLnBrk="1" hangingPunct="1"/>
            <a:r>
              <a:rPr lang="en-IE" altLang="en-US"/>
              <a:t>Thin film deposition - </a:t>
            </a:r>
          </a:p>
          <a:p>
            <a:pPr marL="1295400" lvl="2" indent="-381000" eaLnBrk="1" hangingPunct="1">
              <a:buFontTx/>
              <a:buAutoNum type="arabicPeriod"/>
            </a:pPr>
            <a:r>
              <a:rPr lang="en-IE" altLang="en-US"/>
              <a:t>Evaporation systems</a:t>
            </a:r>
          </a:p>
          <a:p>
            <a:pPr marL="1295400" lvl="2" indent="-381000" eaLnBrk="1" hangingPunct="1">
              <a:buFontTx/>
              <a:buAutoNum type="arabicPeriod"/>
            </a:pPr>
            <a:r>
              <a:rPr lang="en-IE" altLang="en-US"/>
              <a:t>Sputtering systems</a:t>
            </a:r>
          </a:p>
          <a:p>
            <a:pPr marL="1295400" lvl="2" indent="-381000" eaLnBrk="1" hangingPunct="1">
              <a:buFontTx/>
              <a:buNone/>
            </a:pPr>
            <a:endParaRPr lang="en-IE" altLang="en-US"/>
          </a:p>
          <a:p>
            <a:pPr marL="1295400" lvl="2" indent="-381000" eaLnBrk="1" hangingPunct="1">
              <a:buFontTx/>
              <a:buAutoNum type="arabicPeriod"/>
            </a:pPr>
            <a:endParaRPr lang="en-US" altLang="en-US"/>
          </a:p>
        </p:txBody>
      </p:sp>
      <p:grpSp>
        <p:nvGrpSpPr>
          <p:cNvPr id="28677" name="Group 4">
            <a:extLst>
              <a:ext uri="{FF2B5EF4-FFF2-40B4-BE49-F238E27FC236}">
                <a16:creationId xmlns:a16="http://schemas.microsoft.com/office/drawing/2014/main" id="{E40042B7-46A9-4D66-9652-D4DDCE8D9517}"/>
              </a:ext>
            </a:extLst>
          </p:cNvPr>
          <p:cNvGrpSpPr>
            <a:grpSpLocks/>
          </p:cNvGrpSpPr>
          <p:nvPr/>
        </p:nvGrpSpPr>
        <p:grpSpPr bwMode="auto">
          <a:xfrm>
            <a:off x="1258888" y="2565400"/>
            <a:ext cx="6302375" cy="3414713"/>
            <a:chOff x="771" y="647"/>
            <a:chExt cx="4943" cy="3110"/>
          </a:xfrm>
        </p:grpSpPr>
        <p:sp>
          <p:nvSpPr>
            <p:cNvPr id="28679" name="Rectangle 5">
              <a:extLst>
                <a:ext uri="{FF2B5EF4-FFF2-40B4-BE49-F238E27FC236}">
                  <a16:creationId xmlns:a16="http://schemas.microsoft.com/office/drawing/2014/main" id="{FC1A8589-66D5-4372-9629-82422D05D3F7}"/>
                </a:ext>
              </a:extLst>
            </p:cNvPr>
            <p:cNvSpPr>
              <a:spLocks noChangeArrowheads="1"/>
            </p:cNvSpPr>
            <p:nvPr/>
          </p:nvSpPr>
          <p:spPr bwMode="auto">
            <a:xfrm>
              <a:off x="771" y="647"/>
              <a:ext cx="4865" cy="3110"/>
            </a:xfrm>
            <a:prstGeom prst="rect">
              <a:avLst/>
            </a:prstGeom>
            <a:gradFill rotWithShape="1">
              <a:gsLst>
                <a:gs pos="0">
                  <a:srgbClr val="E8FF9F"/>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8680" name="AutoShape 6">
              <a:extLst>
                <a:ext uri="{FF2B5EF4-FFF2-40B4-BE49-F238E27FC236}">
                  <a16:creationId xmlns:a16="http://schemas.microsoft.com/office/drawing/2014/main" id="{3C5FB6EC-A9CF-468E-864D-88A498A9D3DF}"/>
                </a:ext>
              </a:extLst>
            </p:cNvPr>
            <p:cNvSpPr>
              <a:spLocks noChangeArrowheads="1"/>
            </p:cNvSpPr>
            <p:nvPr/>
          </p:nvSpPr>
          <p:spPr bwMode="auto">
            <a:xfrm rot="-5400000">
              <a:off x="1723" y="934"/>
              <a:ext cx="1808" cy="2340"/>
            </a:xfrm>
            <a:prstGeom prst="flowChartDelay">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8681" name="Oval 7">
              <a:extLst>
                <a:ext uri="{FF2B5EF4-FFF2-40B4-BE49-F238E27FC236}">
                  <a16:creationId xmlns:a16="http://schemas.microsoft.com/office/drawing/2014/main" id="{580CE2CA-7BA0-4A99-992E-A775D7C77A5F}"/>
                </a:ext>
              </a:extLst>
            </p:cNvPr>
            <p:cNvSpPr>
              <a:spLocks noChangeArrowheads="1"/>
            </p:cNvSpPr>
            <p:nvPr/>
          </p:nvSpPr>
          <p:spPr bwMode="auto">
            <a:xfrm rot="2675695">
              <a:off x="1808" y="1329"/>
              <a:ext cx="80" cy="64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8682" name="Oval 8">
              <a:extLst>
                <a:ext uri="{FF2B5EF4-FFF2-40B4-BE49-F238E27FC236}">
                  <a16:creationId xmlns:a16="http://schemas.microsoft.com/office/drawing/2014/main" id="{3AA8B0CC-6035-4AE1-9B61-D0EEA22E5A3C}"/>
                </a:ext>
              </a:extLst>
            </p:cNvPr>
            <p:cNvSpPr>
              <a:spLocks noChangeArrowheads="1"/>
            </p:cNvSpPr>
            <p:nvPr/>
          </p:nvSpPr>
          <p:spPr bwMode="auto">
            <a:xfrm rot="18924305" flipH="1">
              <a:off x="3370" y="1306"/>
              <a:ext cx="80" cy="64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8683" name="Oval 9">
              <a:extLst>
                <a:ext uri="{FF2B5EF4-FFF2-40B4-BE49-F238E27FC236}">
                  <a16:creationId xmlns:a16="http://schemas.microsoft.com/office/drawing/2014/main" id="{BB5A1A22-9BC4-45D0-BC74-D9E38B8C2B4F}"/>
                </a:ext>
              </a:extLst>
            </p:cNvPr>
            <p:cNvSpPr>
              <a:spLocks noChangeArrowheads="1"/>
            </p:cNvSpPr>
            <p:nvPr/>
          </p:nvSpPr>
          <p:spPr bwMode="auto">
            <a:xfrm rot="16290020" flipH="1">
              <a:off x="2621" y="1035"/>
              <a:ext cx="80" cy="647"/>
            </a:xfrm>
            <a:prstGeom prst="ellipse">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8684" name="Rectangle 10">
              <a:extLst>
                <a:ext uri="{FF2B5EF4-FFF2-40B4-BE49-F238E27FC236}">
                  <a16:creationId xmlns:a16="http://schemas.microsoft.com/office/drawing/2014/main" id="{E9509B2F-F9F1-4DA1-B119-DCAA9E35E930}"/>
                </a:ext>
              </a:extLst>
            </p:cNvPr>
            <p:cNvSpPr>
              <a:spLocks noChangeArrowheads="1"/>
            </p:cNvSpPr>
            <p:nvPr/>
          </p:nvSpPr>
          <p:spPr bwMode="auto">
            <a:xfrm>
              <a:off x="2251" y="2568"/>
              <a:ext cx="818" cy="79"/>
            </a:xfrm>
            <a:prstGeom prst="rect">
              <a:avLst/>
            </a:prstGeom>
            <a:solidFill>
              <a:srgbClr val="808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28685" name="Freeform 11">
              <a:extLst>
                <a:ext uri="{FF2B5EF4-FFF2-40B4-BE49-F238E27FC236}">
                  <a16:creationId xmlns:a16="http://schemas.microsoft.com/office/drawing/2014/main" id="{BDDF5F8A-242A-4DF3-84CC-7B4BEBA89240}"/>
                </a:ext>
              </a:extLst>
            </p:cNvPr>
            <p:cNvSpPr>
              <a:spLocks/>
            </p:cNvSpPr>
            <p:nvPr/>
          </p:nvSpPr>
          <p:spPr bwMode="auto">
            <a:xfrm>
              <a:off x="2244" y="2480"/>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6" name="Freeform 12">
              <a:extLst>
                <a:ext uri="{FF2B5EF4-FFF2-40B4-BE49-F238E27FC236}">
                  <a16:creationId xmlns:a16="http://schemas.microsoft.com/office/drawing/2014/main" id="{08ABED48-13C7-4E1C-982A-FB7C94521B5A}"/>
                </a:ext>
              </a:extLst>
            </p:cNvPr>
            <p:cNvSpPr>
              <a:spLocks/>
            </p:cNvSpPr>
            <p:nvPr/>
          </p:nvSpPr>
          <p:spPr bwMode="auto">
            <a:xfrm>
              <a:off x="2314" y="2481"/>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7" name="Freeform 13">
              <a:extLst>
                <a:ext uri="{FF2B5EF4-FFF2-40B4-BE49-F238E27FC236}">
                  <a16:creationId xmlns:a16="http://schemas.microsoft.com/office/drawing/2014/main" id="{BB2E97A6-14BF-4D89-81C3-0440E8511AFD}"/>
                </a:ext>
              </a:extLst>
            </p:cNvPr>
            <p:cNvSpPr>
              <a:spLocks/>
            </p:cNvSpPr>
            <p:nvPr/>
          </p:nvSpPr>
          <p:spPr bwMode="auto">
            <a:xfrm>
              <a:off x="2381" y="2479"/>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8" name="Freeform 14">
              <a:extLst>
                <a:ext uri="{FF2B5EF4-FFF2-40B4-BE49-F238E27FC236}">
                  <a16:creationId xmlns:a16="http://schemas.microsoft.com/office/drawing/2014/main" id="{C482DB6D-F3D2-43AA-A30E-9EE841887EDD}"/>
                </a:ext>
              </a:extLst>
            </p:cNvPr>
            <p:cNvSpPr>
              <a:spLocks/>
            </p:cNvSpPr>
            <p:nvPr/>
          </p:nvSpPr>
          <p:spPr bwMode="auto">
            <a:xfrm>
              <a:off x="2448" y="2480"/>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89" name="Freeform 15">
              <a:extLst>
                <a:ext uri="{FF2B5EF4-FFF2-40B4-BE49-F238E27FC236}">
                  <a16:creationId xmlns:a16="http://schemas.microsoft.com/office/drawing/2014/main" id="{9D0A04F7-69C9-41DD-96D7-539A455BB3F8}"/>
                </a:ext>
              </a:extLst>
            </p:cNvPr>
            <p:cNvSpPr>
              <a:spLocks/>
            </p:cNvSpPr>
            <p:nvPr/>
          </p:nvSpPr>
          <p:spPr bwMode="auto">
            <a:xfrm>
              <a:off x="2518" y="2481"/>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0" name="Freeform 16">
              <a:extLst>
                <a:ext uri="{FF2B5EF4-FFF2-40B4-BE49-F238E27FC236}">
                  <a16:creationId xmlns:a16="http://schemas.microsoft.com/office/drawing/2014/main" id="{CAB02AE6-31BF-47D9-BEF7-37E40CEA625A}"/>
                </a:ext>
              </a:extLst>
            </p:cNvPr>
            <p:cNvSpPr>
              <a:spLocks/>
            </p:cNvSpPr>
            <p:nvPr/>
          </p:nvSpPr>
          <p:spPr bwMode="auto">
            <a:xfrm>
              <a:off x="2585" y="2482"/>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1" name="Freeform 17">
              <a:extLst>
                <a:ext uri="{FF2B5EF4-FFF2-40B4-BE49-F238E27FC236}">
                  <a16:creationId xmlns:a16="http://schemas.microsoft.com/office/drawing/2014/main" id="{983B7E66-CCAA-420E-A4E3-ECA45A399BEE}"/>
                </a:ext>
              </a:extLst>
            </p:cNvPr>
            <p:cNvSpPr>
              <a:spLocks/>
            </p:cNvSpPr>
            <p:nvPr/>
          </p:nvSpPr>
          <p:spPr bwMode="auto">
            <a:xfrm>
              <a:off x="2652" y="2483"/>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2" name="Freeform 18">
              <a:extLst>
                <a:ext uri="{FF2B5EF4-FFF2-40B4-BE49-F238E27FC236}">
                  <a16:creationId xmlns:a16="http://schemas.microsoft.com/office/drawing/2014/main" id="{BB2AE9DA-2892-4175-A379-BF2F5FA8ACE4}"/>
                </a:ext>
              </a:extLst>
            </p:cNvPr>
            <p:cNvSpPr>
              <a:spLocks/>
            </p:cNvSpPr>
            <p:nvPr/>
          </p:nvSpPr>
          <p:spPr bwMode="auto">
            <a:xfrm>
              <a:off x="2719" y="2481"/>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3" name="Freeform 19">
              <a:extLst>
                <a:ext uri="{FF2B5EF4-FFF2-40B4-BE49-F238E27FC236}">
                  <a16:creationId xmlns:a16="http://schemas.microsoft.com/office/drawing/2014/main" id="{22979646-68DF-4EF8-93CB-E2E81ABA6BDA}"/>
                </a:ext>
              </a:extLst>
            </p:cNvPr>
            <p:cNvSpPr>
              <a:spLocks/>
            </p:cNvSpPr>
            <p:nvPr/>
          </p:nvSpPr>
          <p:spPr bwMode="auto">
            <a:xfrm>
              <a:off x="2786" y="2482"/>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4" name="Freeform 20">
              <a:extLst>
                <a:ext uri="{FF2B5EF4-FFF2-40B4-BE49-F238E27FC236}">
                  <a16:creationId xmlns:a16="http://schemas.microsoft.com/office/drawing/2014/main" id="{3F980724-C8AE-4E8D-A7E6-3796E6C33655}"/>
                </a:ext>
              </a:extLst>
            </p:cNvPr>
            <p:cNvSpPr>
              <a:spLocks/>
            </p:cNvSpPr>
            <p:nvPr/>
          </p:nvSpPr>
          <p:spPr bwMode="auto">
            <a:xfrm>
              <a:off x="2856" y="2480"/>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5" name="Freeform 21">
              <a:extLst>
                <a:ext uri="{FF2B5EF4-FFF2-40B4-BE49-F238E27FC236}">
                  <a16:creationId xmlns:a16="http://schemas.microsoft.com/office/drawing/2014/main" id="{399199F2-EA98-41D6-BF76-24A9BCE6EC85}"/>
                </a:ext>
              </a:extLst>
            </p:cNvPr>
            <p:cNvSpPr>
              <a:spLocks/>
            </p:cNvSpPr>
            <p:nvPr/>
          </p:nvSpPr>
          <p:spPr bwMode="auto">
            <a:xfrm>
              <a:off x="2927" y="2482"/>
              <a:ext cx="93" cy="244"/>
            </a:xfrm>
            <a:custGeom>
              <a:avLst/>
              <a:gdLst>
                <a:gd name="T0" fmla="*/ 0 w 93"/>
                <a:gd name="T1" fmla="*/ 82 h 244"/>
                <a:gd name="T2" fmla="*/ 12 w 93"/>
                <a:gd name="T3" fmla="*/ 19 h 244"/>
                <a:gd name="T4" fmla="*/ 51 w 93"/>
                <a:gd name="T5" fmla="*/ 13 h 244"/>
                <a:gd name="T6" fmla="*/ 87 w 93"/>
                <a:gd name="T7" fmla="*/ 97 h 244"/>
                <a:gd name="T8" fmla="*/ 87 w 93"/>
                <a:gd name="T9" fmla="*/ 208 h 244"/>
                <a:gd name="T10" fmla="*/ 51 w 93"/>
                <a:gd name="T11" fmla="*/ 244 h 244"/>
                <a:gd name="T12" fmla="*/ 36 w 93"/>
                <a:gd name="T13" fmla="*/ 205 h 244"/>
                <a:gd name="T14" fmla="*/ 36 w 93"/>
                <a:gd name="T15" fmla="*/ 169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 h="244">
                  <a:moveTo>
                    <a:pt x="0" y="82"/>
                  </a:moveTo>
                  <a:cubicBezTo>
                    <a:pt x="2" y="56"/>
                    <a:pt x="4" y="30"/>
                    <a:pt x="12" y="19"/>
                  </a:cubicBezTo>
                  <a:cubicBezTo>
                    <a:pt x="20" y="8"/>
                    <a:pt x="39" y="0"/>
                    <a:pt x="51" y="13"/>
                  </a:cubicBezTo>
                  <a:cubicBezTo>
                    <a:pt x="63" y="26"/>
                    <a:pt x="81" y="65"/>
                    <a:pt x="87" y="97"/>
                  </a:cubicBezTo>
                  <a:cubicBezTo>
                    <a:pt x="93" y="129"/>
                    <a:pt x="93" y="184"/>
                    <a:pt x="87" y="208"/>
                  </a:cubicBezTo>
                  <a:cubicBezTo>
                    <a:pt x="81" y="232"/>
                    <a:pt x="59" y="244"/>
                    <a:pt x="51" y="244"/>
                  </a:cubicBezTo>
                  <a:cubicBezTo>
                    <a:pt x="43" y="244"/>
                    <a:pt x="38" y="217"/>
                    <a:pt x="36" y="205"/>
                  </a:cubicBezTo>
                  <a:cubicBezTo>
                    <a:pt x="34" y="193"/>
                    <a:pt x="35" y="181"/>
                    <a:pt x="36" y="16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6" name="Line 22">
              <a:extLst>
                <a:ext uri="{FF2B5EF4-FFF2-40B4-BE49-F238E27FC236}">
                  <a16:creationId xmlns:a16="http://schemas.microsoft.com/office/drawing/2014/main" id="{7FB890C8-C4DF-416B-B09A-1FCAE029FE99}"/>
                </a:ext>
              </a:extLst>
            </p:cNvPr>
            <p:cNvSpPr>
              <a:spLocks noChangeShapeType="1"/>
            </p:cNvSpPr>
            <p:nvPr/>
          </p:nvSpPr>
          <p:spPr bwMode="auto">
            <a:xfrm flipH="1">
              <a:off x="2000" y="2562"/>
              <a:ext cx="2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7" name="Line 23">
              <a:extLst>
                <a:ext uri="{FF2B5EF4-FFF2-40B4-BE49-F238E27FC236}">
                  <a16:creationId xmlns:a16="http://schemas.microsoft.com/office/drawing/2014/main" id="{452FB71A-5CF9-4CB0-8A0C-F0F962097E65}"/>
                </a:ext>
              </a:extLst>
            </p:cNvPr>
            <p:cNvSpPr>
              <a:spLocks noChangeShapeType="1"/>
            </p:cNvSpPr>
            <p:nvPr/>
          </p:nvSpPr>
          <p:spPr bwMode="auto">
            <a:xfrm>
              <a:off x="3071" y="2604"/>
              <a:ext cx="2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8" name="Line 24">
              <a:extLst>
                <a:ext uri="{FF2B5EF4-FFF2-40B4-BE49-F238E27FC236}">
                  <a16:creationId xmlns:a16="http://schemas.microsoft.com/office/drawing/2014/main" id="{1CFCB2A0-2514-4311-BED2-056747ADF467}"/>
                </a:ext>
              </a:extLst>
            </p:cNvPr>
            <p:cNvSpPr>
              <a:spLocks noChangeShapeType="1"/>
            </p:cNvSpPr>
            <p:nvPr/>
          </p:nvSpPr>
          <p:spPr bwMode="auto">
            <a:xfrm>
              <a:off x="1985" y="2561"/>
              <a:ext cx="0"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699" name="Line 25">
              <a:extLst>
                <a:ext uri="{FF2B5EF4-FFF2-40B4-BE49-F238E27FC236}">
                  <a16:creationId xmlns:a16="http://schemas.microsoft.com/office/drawing/2014/main" id="{054DDB51-8FE8-42C0-AA06-CE4CDE7AFD25}"/>
                </a:ext>
              </a:extLst>
            </p:cNvPr>
            <p:cNvSpPr>
              <a:spLocks noChangeShapeType="1"/>
            </p:cNvSpPr>
            <p:nvPr/>
          </p:nvSpPr>
          <p:spPr bwMode="auto">
            <a:xfrm>
              <a:off x="1985" y="2783"/>
              <a:ext cx="11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00" name="Line 26">
              <a:extLst>
                <a:ext uri="{FF2B5EF4-FFF2-40B4-BE49-F238E27FC236}">
                  <a16:creationId xmlns:a16="http://schemas.microsoft.com/office/drawing/2014/main" id="{15AB9454-2E58-41E4-A1E4-FEFFD4B03D62}"/>
                </a:ext>
              </a:extLst>
            </p:cNvPr>
            <p:cNvSpPr>
              <a:spLocks noChangeShapeType="1"/>
            </p:cNvSpPr>
            <p:nvPr/>
          </p:nvSpPr>
          <p:spPr bwMode="auto">
            <a:xfrm>
              <a:off x="3128" y="2783"/>
              <a:ext cx="0" cy="4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01" name="Line 27">
              <a:extLst>
                <a:ext uri="{FF2B5EF4-FFF2-40B4-BE49-F238E27FC236}">
                  <a16:creationId xmlns:a16="http://schemas.microsoft.com/office/drawing/2014/main" id="{18F79787-97F6-4012-81FE-806F6873772A}"/>
                </a:ext>
              </a:extLst>
            </p:cNvPr>
            <p:cNvSpPr>
              <a:spLocks noChangeShapeType="1"/>
            </p:cNvSpPr>
            <p:nvPr/>
          </p:nvSpPr>
          <p:spPr bwMode="auto">
            <a:xfrm>
              <a:off x="3279" y="2596"/>
              <a:ext cx="0" cy="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02" name="Text Box 28">
              <a:extLst>
                <a:ext uri="{FF2B5EF4-FFF2-40B4-BE49-F238E27FC236}">
                  <a16:creationId xmlns:a16="http://schemas.microsoft.com/office/drawing/2014/main" id="{AD4C95EB-16B5-4BF9-8424-D07CFF348C35}"/>
                </a:ext>
              </a:extLst>
            </p:cNvPr>
            <p:cNvSpPr txBox="1">
              <a:spLocks noChangeArrowheads="1"/>
            </p:cNvSpPr>
            <p:nvPr/>
          </p:nvSpPr>
          <p:spPr bwMode="auto">
            <a:xfrm>
              <a:off x="2397" y="3265"/>
              <a:ext cx="206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a:solidFill>
                    <a:srgbClr val="0033CC"/>
                  </a:solidFill>
                  <a:latin typeface="Comic Sans MS" panose="030F0702030302020204" pitchFamily="66" charset="0"/>
                  <a:cs typeface="Arial" panose="020B0604020202020204" pitchFamily="34" charset="0"/>
                </a:rPr>
                <a:t>High Current Source</a:t>
              </a:r>
              <a:endParaRPr lang="en-US" altLang="en-US" sz="2000">
                <a:solidFill>
                  <a:srgbClr val="0033CC"/>
                </a:solidFill>
                <a:latin typeface="Comic Sans MS" panose="030F0702030302020204" pitchFamily="66" charset="0"/>
                <a:cs typeface="Arial" panose="020B0604020202020204" pitchFamily="34" charset="0"/>
              </a:endParaRPr>
            </a:p>
          </p:txBody>
        </p:sp>
        <p:sp>
          <p:nvSpPr>
            <p:cNvPr id="28703" name="Line 29">
              <a:extLst>
                <a:ext uri="{FF2B5EF4-FFF2-40B4-BE49-F238E27FC236}">
                  <a16:creationId xmlns:a16="http://schemas.microsoft.com/office/drawing/2014/main" id="{9AD3E2AD-8E6B-445F-8E66-6749C350B7DF}"/>
                </a:ext>
              </a:extLst>
            </p:cNvPr>
            <p:cNvSpPr>
              <a:spLocks noChangeShapeType="1"/>
            </p:cNvSpPr>
            <p:nvPr/>
          </p:nvSpPr>
          <p:spPr bwMode="auto">
            <a:xfrm flipH="1" flipV="1">
              <a:off x="1967" y="1985"/>
              <a:ext cx="142" cy="213"/>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04" name="Line 30">
              <a:extLst>
                <a:ext uri="{FF2B5EF4-FFF2-40B4-BE49-F238E27FC236}">
                  <a16:creationId xmlns:a16="http://schemas.microsoft.com/office/drawing/2014/main" id="{CA877B07-1F27-45B1-BAA8-29D0D6D13F08}"/>
                </a:ext>
              </a:extLst>
            </p:cNvPr>
            <p:cNvSpPr>
              <a:spLocks noChangeShapeType="1"/>
            </p:cNvSpPr>
            <p:nvPr/>
          </p:nvSpPr>
          <p:spPr bwMode="auto">
            <a:xfrm flipV="1">
              <a:off x="2632" y="1825"/>
              <a:ext cx="0" cy="266"/>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05" name="Line 31">
              <a:extLst>
                <a:ext uri="{FF2B5EF4-FFF2-40B4-BE49-F238E27FC236}">
                  <a16:creationId xmlns:a16="http://schemas.microsoft.com/office/drawing/2014/main" id="{888C2ABB-1235-481E-BD12-79627606BF9B}"/>
                </a:ext>
              </a:extLst>
            </p:cNvPr>
            <p:cNvSpPr>
              <a:spLocks noChangeShapeType="1"/>
            </p:cNvSpPr>
            <p:nvPr/>
          </p:nvSpPr>
          <p:spPr bwMode="auto">
            <a:xfrm flipV="1">
              <a:off x="3146" y="1985"/>
              <a:ext cx="142" cy="186"/>
            </a:xfrm>
            <a:prstGeom prst="line">
              <a:avLst/>
            </a:prstGeom>
            <a:noFill/>
            <a:ln w="952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06" name="Text Box 32">
              <a:extLst>
                <a:ext uri="{FF2B5EF4-FFF2-40B4-BE49-F238E27FC236}">
                  <a16:creationId xmlns:a16="http://schemas.microsoft.com/office/drawing/2014/main" id="{C89C1E76-9456-45D0-A4FD-2D6BF46AE496}"/>
                </a:ext>
              </a:extLst>
            </p:cNvPr>
            <p:cNvSpPr txBox="1">
              <a:spLocks noChangeArrowheads="1"/>
            </p:cNvSpPr>
            <p:nvPr/>
          </p:nvSpPr>
          <p:spPr bwMode="auto">
            <a:xfrm>
              <a:off x="3681" y="1246"/>
              <a:ext cx="85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a:solidFill>
                    <a:srgbClr val="0033CC"/>
                  </a:solidFill>
                  <a:latin typeface="Comic Sans MS" panose="030F0702030302020204" pitchFamily="66" charset="0"/>
                  <a:cs typeface="Arial" panose="020B0604020202020204" pitchFamily="34" charset="0"/>
                </a:rPr>
                <a:t>Wafers</a:t>
              </a:r>
              <a:endParaRPr lang="en-US" altLang="en-US" sz="2000">
                <a:solidFill>
                  <a:srgbClr val="0033CC"/>
                </a:solidFill>
                <a:latin typeface="Comic Sans MS" panose="030F0702030302020204" pitchFamily="66" charset="0"/>
                <a:cs typeface="Arial" panose="020B0604020202020204" pitchFamily="34" charset="0"/>
              </a:endParaRPr>
            </a:p>
          </p:txBody>
        </p:sp>
        <p:sp>
          <p:nvSpPr>
            <p:cNvPr id="28707" name="Text Box 33">
              <a:extLst>
                <a:ext uri="{FF2B5EF4-FFF2-40B4-BE49-F238E27FC236}">
                  <a16:creationId xmlns:a16="http://schemas.microsoft.com/office/drawing/2014/main" id="{046A1C7B-B5D7-4378-9F2C-EB33EBBB0FBB}"/>
                </a:ext>
              </a:extLst>
            </p:cNvPr>
            <p:cNvSpPr txBox="1">
              <a:spLocks noChangeArrowheads="1"/>
            </p:cNvSpPr>
            <p:nvPr/>
          </p:nvSpPr>
          <p:spPr bwMode="auto">
            <a:xfrm>
              <a:off x="3930" y="2185"/>
              <a:ext cx="1784"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dirty="0">
                  <a:solidFill>
                    <a:srgbClr val="0033CC"/>
                  </a:solidFill>
                  <a:latin typeface="Comic Sans MS" panose="030F0702030302020204" pitchFamily="66" charset="0"/>
                  <a:cs typeface="Arial" panose="020B0604020202020204" pitchFamily="34" charset="0"/>
                </a:rPr>
                <a:t>Aluminium Charge</a:t>
              </a:r>
              <a:endParaRPr lang="en-US" altLang="en-US" sz="2000" dirty="0">
                <a:solidFill>
                  <a:srgbClr val="0033CC"/>
                </a:solidFill>
                <a:latin typeface="Comic Sans MS" panose="030F0702030302020204" pitchFamily="66" charset="0"/>
                <a:cs typeface="Arial" panose="020B0604020202020204" pitchFamily="34" charset="0"/>
              </a:endParaRPr>
            </a:p>
          </p:txBody>
        </p:sp>
        <p:sp>
          <p:nvSpPr>
            <p:cNvPr id="28708" name="Text Box 34">
              <a:extLst>
                <a:ext uri="{FF2B5EF4-FFF2-40B4-BE49-F238E27FC236}">
                  <a16:creationId xmlns:a16="http://schemas.microsoft.com/office/drawing/2014/main" id="{BE3D8DA0-A902-4CF6-9CC4-B481B95FDA90}"/>
                </a:ext>
              </a:extLst>
            </p:cNvPr>
            <p:cNvSpPr txBox="1">
              <a:spLocks noChangeArrowheads="1"/>
            </p:cNvSpPr>
            <p:nvPr/>
          </p:nvSpPr>
          <p:spPr bwMode="auto">
            <a:xfrm>
              <a:off x="4107" y="1679"/>
              <a:ext cx="1489" cy="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dirty="0">
                  <a:solidFill>
                    <a:srgbClr val="0033CC"/>
                  </a:solidFill>
                  <a:latin typeface="Comic Sans MS" panose="030F0702030302020204" pitchFamily="66" charset="0"/>
                  <a:cs typeface="Arial" panose="020B0604020202020204" pitchFamily="34" charset="0"/>
                </a:rPr>
                <a:t>Tungsten Filament</a:t>
              </a:r>
              <a:endParaRPr lang="en-US" altLang="en-US" sz="2000" dirty="0">
                <a:solidFill>
                  <a:srgbClr val="0033CC"/>
                </a:solidFill>
                <a:latin typeface="Comic Sans MS" panose="030F0702030302020204" pitchFamily="66" charset="0"/>
                <a:cs typeface="Arial" panose="020B0604020202020204" pitchFamily="34" charset="0"/>
              </a:endParaRPr>
            </a:p>
          </p:txBody>
        </p:sp>
        <p:sp>
          <p:nvSpPr>
            <p:cNvPr id="28709" name="Line 35">
              <a:extLst>
                <a:ext uri="{FF2B5EF4-FFF2-40B4-BE49-F238E27FC236}">
                  <a16:creationId xmlns:a16="http://schemas.microsoft.com/office/drawing/2014/main" id="{C81AA916-BB71-4FBA-8A73-20291CF2B2EF}"/>
                </a:ext>
              </a:extLst>
            </p:cNvPr>
            <p:cNvSpPr>
              <a:spLocks noChangeShapeType="1"/>
            </p:cNvSpPr>
            <p:nvPr/>
          </p:nvSpPr>
          <p:spPr bwMode="auto">
            <a:xfrm flipH="1">
              <a:off x="3500" y="1436"/>
              <a:ext cx="231" cy="1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10" name="Line 36">
              <a:extLst>
                <a:ext uri="{FF2B5EF4-FFF2-40B4-BE49-F238E27FC236}">
                  <a16:creationId xmlns:a16="http://schemas.microsoft.com/office/drawing/2014/main" id="{A9EDC61B-73C1-4BF4-9DAF-E033A129F3E6}"/>
                </a:ext>
              </a:extLst>
            </p:cNvPr>
            <p:cNvSpPr>
              <a:spLocks noChangeShapeType="1"/>
            </p:cNvSpPr>
            <p:nvPr/>
          </p:nvSpPr>
          <p:spPr bwMode="auto">
            <a:xfrm flipH="1">
              <a:off x="3102" y="2313"/>
              <a:ext cx="850" cy="2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11" name="Line 37">
              <a:extLst>
                <a:ext uri="{FF2B5EF4-FFF2-40B4-BE49-F238E27FC236}">
                  <a16:creationId xmlns:a16="http://schemas.microsoft.com/office/drawing/2014/main" id="{579F043E-EC52-4F0E-A107-9A2E43491A7E}"/>
                </a:ext>
              </a:extLst>
            </p:cNvPr>
            <p:cNvSpPr>
              <a:spLocks noChangeShapeType="1"/>
            </p:cNvSpPr>
            <p:nvPr/>
          </p:nvSpPr>
          <p:spPr bwMode="auto">
            <a:xfrm flipH="1">
              <a:off x="3013" y="1852"/>
              <a:ext cx="1072" cy="6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12" name="Text Box 38">
              <a:extLst>
                <a:ext uri="{FF2B5EF4-FFF2-40B4-BE49-F238E27FC236}">
                  <a16:creationId xmlns:a16="http://schemas.microsoft.com/office/drawing/2014/main" id="{437CE102-7801-4C71-ACF5-27BE1B6B6434}"/>
                </a:ext>
              </a:extLst>
            </p:cNvPr>
            <p:cNvSpPr txBox="1">
              <a:spLocks noChangeArrowheads="1"/>
            </p:cNvSpPr>
            <p:nvPr/>
          </p:nvSpPr>
          <p:spPr bwMode="auto">
            <a:xfrm>
              <a:off x="2068" y="2143"/>
              <a:ext cx="1454"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1600">
                  <a:solidFill>
                    <a:srgbClr val="0033CC"/>
                  </a:solidFill>
                  <a:latin typeface="Comic Sans MS" panose="030F0702030302020204" pitchFamily="66" charset="0"/>
                  <a:cs typeface="Arial" panose="020B0604020202020204" pitchFamily="34" charset="0"/>
                </a:rPr>
                <a:t>Aluminium Vapour</a:t>
              </a:r>
              <a:endParaRPr lang="en-US" altLang="en-US" sz="1600">
                <a:solidFill>
                  <a:srgbClr val="0033CC"/>
                </a:solidFill>
                <a:latin typeface="Comic Sans MS" panose="030F0702030302020204" pitchFamily="66" charset="0"/>
                <a:cs typeface="Arial" panose="020B0604020202020204" pitchFamily="34" charset="0"/>
              </a:endParaRPr>
            </a:p>
          </p:txBody>
        </p:sp>
      </p:grpSp>
      <p:sp>
        <p:nvSpPr>
          <p:cNvPr id="28678" name="Text Box 67">
            <a:extLst>
              <a:ext uri="{FF2B5EF4-FFF2-40B4-BE49-F238E27FC236}">
                <a16:creationId xmlns:a16="http://schemas.microsoft.com/office/drawing/2014/main" id="{FD40B77C-7D19-4094-8472-FC58F909608B}"/>
              </a:ext>
            </a:extLst>
          </p:cNvPr>
          <p:cNvSpPr txBox="1">
            <a:spLocks noChangeArrowheads="1"/>
          </p:cNvSpPr>
          <p:nvPr/>
        </p:nvSpPr>
        <p:spPr bwMode="auto">
          <a:xfrm>
            <a:off x="3060700" y="6092825"/>
            <a:ext cx="3024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a:t>Evaporation</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199EC0C1-09C9-4934-9841-434235316FC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42757C-EB32-48C3-829C-62BF9947C4C5}" type="slidenum">
              <a:rPr lang="en-US" altLang="en-US"/>
              <a:pPr/>
              <a:t>49</a:t>
            </a:fld>
            <a:endParaRPr lang="en-US" altLang="en-US"/>
          </a:p>
        </p:txBody>
      </p:sp>
      <p:sp>
        <p:nvSpPr>
          <p:cNvPr id="29699" name="Rectangle 2">
            <a:extLst>
              <a:ext uri="{FF2B5EF4-FFF2-40B4-BE49-F238E27FC236}">
                <a16:creationId xmlns:a16="http://schemas.microsoft.com/office/drawing/2014/main" id="{4046CDB5-F1EB-4F6E-9442-DC9D0A5DD910}"/>
              </a:ext>
            </a:extLst>
          </p:cNvPr>
          <p:cNvSpPr>
            <a:spLocks noGrp="1" noChangeArrowheads="1"/>
          </p:cNvSpPr>
          <p:nvPr>
            <p:ph type="title"/>
          </p:nvPr>
        </p:nvSpPr>
        <p:spPr/>
        <p:txBody>
          <a:bodyPr/>
          <a:lstStyle/>
          <a:p>
            <a:pPr eaLnBrk="1" hangingPunct="1"/>
            <a:r>
              <a:rPr lang="en-IE" altLang="en-US"/>
              <a:t>PVD - Sputtering</a:t>
            </a:r>
            <a:endParaRPr lang="en-US" altLang="en-US"/>
          </a:p>
        </p:txBody>
      </p:sp>
      <p:sp>
        <p:nvSpPr>
          <p:cNvPr id="29700" name="Rectangle 3">
            <a:extLst>
              <a:ext uri="{FF2B5EF4-FFF2-40B4-BE49-F238E27FC236}">
                <a16:creationId xmlns:a16="http://schemas.microsoft.com/office/drawing/2014/main" id="{71654DFF-9B7F-4983-9095-384FC7C3545B}"/>
              </a:ext>
            </a:extLst>
          </p:cNvPr>
          <p:cNvSpPr>
            <a:spLocks noGrp="1" noChangeArrowheads="1"/>
          </p:cNvSpPr>
          <p:nvPr>
            <p:ph type="body" idx="1"/>
          </p:nvPr>
        </p:nvSpPr>
        <p:spPr>
          <a:xfrm>
            <a:off x="323850" y="981075"/>
            <a:ext cx="7994650" cy="4606925"/>
          </a:xfrm>
        </p:spPr>
        <p:txBody>
          <a:bodyPr/>
          <a:lstStyle/>
          <a:p>
            <a:pPr eaLnBrk="1" hangingPunct="1"/>
            <a:r>
              <a:rPr lang="en-IE" altLang="en-US" sz="2200"/>
              <a:t>Sputtering is a process whereby atoms are knocked off a target in a plasma(ionised gas) and made to land on the wafer. As more of the target lands on the wafer, the layers build up into a thin continuous films.</a:t>
            </a:r>
          </a:p>
          <a:p>
            <a:pPr eaLnBrk="1" hangingPunct="1"/>
            <a:endParaRPr lang="en-IE" altLang="en-US" sz="2200"/>
          </a:p>
          <a:p>
            <a:pPr eaLnBrk="1" hangingPunct="1">
              <a:buFont typeface="Wingdings" panose="05000000000000000000" pitchFamily="2" charset="2"/>
              <a:buNone/>
            </a:pPr>
            <a:endParaRPr lang="en-US" altLang="en-US" sz="2200"/>
          </a:p>
        </p:txBody>
      </p:sp>
      <p:sp>
        <p:nvSpPr>
          <p:cNvPr id="483332" name="Freeform 4">
            <a:extLst>
              <a:ext uri="{FF2B5EF4-FFF2-40B4-BE49-F238E27FC236}">
                <a16:creationId xmlns:a16="http://schemas.microsoft.com/office/drawing/2014/main" id="{6C3BE1DD-7822-4173-8AA9-B272536F7F1F}"/>
              </a:ext>
            </a:extLst>
          </p:cNvPr>
          <p:cNvSpPr>
            <a:spLocks/>
          </p:cNvSpPr>
          <p:nvPr/>
        </p:nvSpPr>
        <p:spPr bwMode="auto">
          <a:xfrm>
            <a:off x="3133725" y="3325813"/>
            <a:ext cx="2813050" cy="1025525"/>
          </a:xfrm>
          <a:custGeom>
            <a:avLst/>
            <a:gdLst>
              <a:gd name="T0" fmla="*/ 0 w 1772"/>
              <a:gd name="T1" fmla="*/ 541338 h 646"/>
              <a:gd name="T2" fmla="*/ 0 w 1772"/>
              <a:gd name="T3" fmla="*/ 0 h 646"/>
              <a:gd name="T4" fmla="*/ 2813050 w 1772"/>
              <a:gd name="T5" fmla="*/ 0 h 646"/>
              <a:gd name="T6" fmla="*/ 2813050 w 1772"/>
              <a:gd name="T7" fmla="*/ 1025525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2" h="646">
                <a:moveTo>
                  <a:pt x="0" y="341"/>
                </a:moveTo>
                <a:lnTo>
                  <a:pt x="0" y="0"/>
                </a:lnTo>
                <a:lnTo>
                  <a:pt x="1772" y="0"/>
                </a:lnTo>
                <a:lnTo>
                  <a:pt x="1772" y="64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3333" name="Freeform 5">
            <a:extLst>
              <a:ext uri="{FF2B5EF4-FFF2-40B4-BE49-F238E27FC236}">
                <a16:creationId xmlns:a16="http://schemas.microsoft.com/office/drawing/2014/main" id="{9011ED38-3102-4F42-86EB-0A30A24F8F0C}"/>
              </a:ext>
            </a:extLst>
          </p:cNvPr>
          <p:cNvSpPr>
            <a:spLocks/>
          </p:cNvSpPr>
          <p:nvPr/>
        </p:nvSpPr>
        <p:spPr bwMode="auto">
          <a:xfrm flipV="1">
            <a:off x="3171825" y="4852988"/>
            <a:ext cx="2813050" cy="1025525"/>
          </a:xfrm>
          <a:custGeom>
            <a:avLst/>
            <a:gdLst>
              <a:gd name="T0" fmla="*/ 0 w 1772"/>
              <a:gd name="T1" fmla="*/ 541338 h 646"/>
              <a:gd name="T2" fmla="*/ 0 w 1772"/>
              <a:gd name="T3" fmla="*/ 0 h 646"/>
              <a:gd name="T4" fmla="*/ 2813050 w 1772"/>
              <a:gd name="T5" fmla="*/ 0 h 646"/>
              <a:gd name="T6" fmla="*/ 2813050 w 1772"/>
              <a:gd name="T7" fmla="*/ 1025525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2" h="646">
                <a:moveTo>
                  <a:pt x="0" y="341"/>
                </a:moveTo>
                <a:lnTo>
                  <a:pt x="0" y="0"/>
                </a:lnTo>
                <a:lnTo>
                  <a:pt x="1772" y="0"/>
                </a:lnTo>
                <a:lnTo>
                  <a:pt x="1772" y="64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3334" name="Rectangle 6">
            <a:extLst>
              <a:ext uri="{FF2B5EF4-FFF2-40B4-BE49-F238E27FC236}">
                <a16:creationId xmlns:a16="http://schemas.microsoft.com/office/drawing/2014/main" id="{86E2CEDE-C4C9-4603-BECD-F1BD66922DEC}"/>
              </a:ext>
            </a:extLst>
          </p:cNvPr>
          <p:cNvSpPr>
            <a:spLocks noChangeArrowheads="1"/>
          </p:cNvSpPr>
          <p:nvPr/>
        </p:nvSpPr>
        <p:spPr bwMode="auto">
          <a:xfrm>
            <a:off x="1604963" y="3563938"/>
            <a:ext cx="3021012" cy="207803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35" name="Rectangle 7">
            <a:extLst>
              <a:ext uri="{FF2B5EF4-FFF2-40B4-BE49-F238E27FC236}">
                <a16:creationId xmlns:a16="http://schemas.microsoft.com/office/drawing/2014/main" id="{AE588568-14CC-48B2-B447-2264447C7033}"/>
              </a:ext>
            </a:extLst>
          </p:cNvPr>
          <p:cNvSpPr>
            <a:spLocks noChangeArrowheads="1"/>
          </p:cNvSpPr>
          <p:nvPr/>
        </p:nvSpPr>
        <p:spPr bwMode="auto">
          <a:xfrm>
            <a:off x="1722438" y="3692525"/>
            <a:ext cx="2786062" cy="18145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36" name="Rectangle 8">
            <a:extLst>
              <a:ext uri="{FF2B5EF4-FFF2-40B4-BE49-F238E27FC236}">
                <a16:creationId xmlns:a16="http://schemas.microsoft.com/office/drawing/2014/main" id="{0C1F0EC9-6857-4E02-95E5-B0931D109BC8}"/>
              </a:ext>
            </a:extLst>
          </p:cNvPr>
          <p:cNvSpPr>
            <a:spLocks noChangeArrowheads="1"/>
          </p:cNvSpPr>
          <p:nvPr/>
        </p:nvSpPr>
        <p:spPr bwMode="auto">
          <a:xfrm>
            <a:off x="2111375" y="3860800"/>
            <a:ext cx="2092325" cy="165100"/>
          </a:xfrm>
          <a:prstGeom prst="rect">
            <a:avLst/>
          </a:prstGeom>
          <a:solidFill>
            <a:srgbClr val="C0C0C0"/>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37" name="Rectangle 9">
            <a:extLst>
              <a:ext uri="{FF2B5EF4-FFF2-40B4-BE49-F238E27FC236}">
                <a16:creationId xmlns:a16="http://schemas.microsoft.com/office/drawing/2014/main" id="{A04FE196-1A6B-4094-8642-6D50E0F928DD}"/>
              </a:ext>
            </a:extLst>
          </p:cNvPr>
          <p:cNvSpPr>
            <a:spLocks noChangeArrowheads="1"/>
          </p:cNvSpPr>
          <p:nvPr/>
        </p:nvSpPr>
        <p:spPr bwMode="auto">
          <a:xfrm>
            <a:off x="2132013" y="5170488"/>
            <a:ext cx="2092325" cy="165100"/>
          </a:xfrm>
          <a:prstGeom prst="rect">
            <a:avLst/>
          </a:prstGeom>
          <a:solidFill>
            <a:srgbClr val="99CCFF"/>
          </a:solidFill>
          <a:ln w="9525">
            <a:solidFill>
              <a:srgbClr val="89C4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38" name="Oval 10">
            <a:extLst>
              <a:ext uri="{FF2B5EF4-FFF2-40B4-BE49-F238E27FC236}">
                <a16:creationId xmlns:a16="http://schemas.microsoft.com/office/drawing/2014/main" id="{24BE5B61-0548-475B-9AB0-6622A7DF9506}"/>
              </a:ext>
            </a:extLst>
          </p:cNvPr>
          <p:cNvSpPr>
            <a:spLocks noChangeArrowheads="1"/>
          </p:cNvSpPr>
          <p:nvPr/>
        </p:nvSpPr>
        <p:spPr bwMode="auto">
          <a:xfrm>
            <a:off x="1847850" y="3860800"/>
            <a:ext cx="2563813" cy="1524000"/>
          </a:xfrm>
          <a:prstGeom prst="ellipse">
            <a:avLst/>
          </a:prstGeom>
          <a:gradFill rotWithShape="1">
            <a:gsLst>
              <a:gs pos="0">
                <a:srgbClr val="714E6B"/>
              </a:gs>
              <a:gs pos="100000">
                <a:srgbClr val="F5A9E7">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39" name="Rectangle 11">
            <a:extLst>
              <a:ext uri="{FF2B5EF4-FFF2-40B4-BE49-F238E27FC236}">
                <a16:creationId xmlns:a16="http://schemas.microsoft.com/office/drawing/2014/main" id="{25F2AE4A-031C-4EF2-98D0-1EEDCA7AEE6A}"/>
              </a:ext>
            </a:extLst>
          </p:cNvPr>
          <p:cNvSpPr>
            <a:spLocks noChangeArrowheads="1"/>
          </p:cNvSpPr>
          <p:nvPr/>
        </p:nvSpPr>
        <p:spPr bwMode="auto">
          <a:xfrm>
            <a:off x="5480050" y="4344988"/>
            <a:ext cx="942975" cy="88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40" name="Rectangle 12">
            <a:extLst>
              <a:ext uri="{FF2B5EF4-FFF2-40B4-BE49-F238E27FC236}">
                <a16:creationId xmlns:a16="http://schemas.microsoft.com/office/drawing/2014/main" id="{D3485D2D-DA95-41C5-BEF4-B044391F6F39}"/>
              </a:ext>
            </a:extLst>
          </p:cNvPr>
          <p:cNvSpPr>
            <a:spLocks noChangeArrowheads="1"/>
          </p:cNvSpPr>
          <p:nvPr/>
        </p:nvSpPr>
        <p:spPr bwMode="auto">
          <a:xfrm>
            <a:off x="5765800" y="4754563"/>
            <a:ext cx="457200" cy="96837"/>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41" name="Freeform 13">
            <a:extLst>
              <a:ext uri="{FF2B5EF4-FFF2-40B4-BE49-F238E27FC236}">
                <a16:creationId xmlns:a16="http://schemas.microsoft.com/office/drawing/2014/main" id="{EC50B694-92AB-4FC5-9399-1EB0E653350E}"/>
              </a:ext>
            </a:extLst>
          </p:cNvPr>
          <p:cNvSpPr>
            <a:spLocks/>
          </p:cNvSpPr>
          <p:nvPr/>
        </p:nvSpPr>
        <p:spPr bwMode="auto">
          <a:xfrm>
            <a:off x="5795963" y="4535488"/>
            <a:ext cx="290512" cy="157162"/>
          </a:xfrm>
          <a:custGeom>
            <a:avLst/>
            <a:gdLst>
              <a:gd name="T0" fmla="*/ 0 w 908"/>
              <a:gd name="T1" fmla="*/ 78507 h 1059"/>
              <a:gd name="T2" fmla="*/ 58230 w 908"/>
              <a:gd name="T3" fmla="*/ 11279 h 1059"/>
              <a:gd name="T4" fmla="*/ 87346 w 908"/>
              <a:gd name="T5" fmla="*/ 11279 h 1059"/>
              <a:gd name="T6" fmla="*/ 145256 w 908"/>
              <a:gd name="T7" fmla="*/ 78507 h 1059"/>
              <a:gd name="T8" fmla="*/ 217884 w 908"/>
              <a:gd name="T9" fmla="*/ 145883 h 1059"/>
              <a:gd name="T10" fmla="*/ 246679 w 908"/>
              <a:gd name="T11" fmla="*/ 145883 h 1059"/>
              <a:gd name="T12" fmla="*/ 290512 w 908"/>
              <a:gd name="T13" fmla="*/ 78507 h 10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8" h="1059">
                <a:moveTo>
                  <a:pt x="0" y="529"/>
                </a:moveTo>
                <a:cubicBezTo>
                  <a:pt x="68" y="340"/>
                  <a:pt x="136" y="152"/>
                  <a:pt x="182" y="76"/>
                </a:cubicBezTo>
                <a:cubicBezTo>
                  <a:pt x="228" y="0"/>
                  <a:pt x="228" y="1"/>
                  <a:pt x="273" y="76"/>
                </a:cubicBezTo>
                <a:cubicBezTo>
                  <a:pt x="318" y="151"/>
                  <a:pt x="386" y="378"/>
                  <a:pt x="454" y="529"/>
                </a:cubicBezTo>
                <a:cubicBezTo>
                  <a:pt x="522" y="680"/>
                  <a:pt x="628" y="907"/>
                  <a:pt x="681" y="983"/>
                </a:cubicBezTo>
                <a:cubicBezTo>
                  <a:pt x="734" y="1059"/>
                  <a:pt x="733" y="1058"/>
                  <a:pt x="771" y="983"/>
                </a:cubicBezTo>
                <a:cubicBezTo>
                  <a:pt x="809" y="908"/>
                  <a:pt x="885" y="605"/>
                  <a:pt x="908" y="52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483342" name="Line 14">
            <a:extLst>
              <a:ext uri="{FF2B5EF4-FFF2-40B4-BE49-F238E27FC236}">
                <a16:creationId xmlns:a16="http://schemas.microsoft.com/office/drawing/2014/main" id="{157CBB3D-70AD-4B19-A1BC-3D114750335C}"/>
              </a:ext>
            </a:extLst>
          </p:cNvPr>
          <p:cNvSpPr>
            <a:spLocks noChangeShapeType="1"/>
          </p:cNvSpPr>
          <p:nvPr/>
        </p:nvSpPr>
        <p:spPr bwMode="auto">
          <a:xfrm>
            <a:off x="3136900" y="3692525"/>
            <a:ext cx="0" cy="1666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483343" name="Rectangle 15">
            <a:extLst>
              <a:ext uri="{FF2B5EF4-FFF2-40B4-BE49-F238E27FC236}">
                <a16:creationId xmlns:a16="http://schemas.microsoft.com/office/drawing/2014/main" id="{4711A858-707F-445E-A308-C811A6CB65CC}"/>
              </a:ext>
            </a:extLst>
          </p:cNvPr>
          <p:cNvSpPr>
            <a:spLocks noChangeArrowheads="1"/>
          </p:cNvSpPr>
          <p:nvPr/>
        </p:nvSpPr>
        <p:spPr bwMode="auto">
          <a:xfrm>
            <a:off x="2181225" y="5118100"/>
            <a:ext cx="1993900" cy="42863"/>
          </a:xfrm>
          <a:prstGeom prst="rect">
            <a:avLst/>
          </a:prstGeom>
          <a:solidFill>
            <a:srgbClr val="FF7575"/>
          </a:solidFill>
          <a:ln w="15875" algn="ctr">
            <a:solidFill>
              <a:srgbClr val="FF757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44" name="Text Box 16">
            <a:extLst>
              <a:ext uri="{FF2B5EF4-FFF2-40B4-BE49-F238E27FC236}">
                <a16:creationId xmlns:a16="http://schemas.microsoft.com/office/drawing/2014/main" id="{78920CA8-C87E-43D3-915A-F6AE7C188387}"/>
              </a:ext>
            </a:extLst>
          </p:cNvPr>
          <p:cNvSpPr txBox="1">
            <a:spLocks noChangeArrowheads="1"/>
          </p:cNvSpPr>
          <p:nvPr/>
        </p:nvSpPr>
        <p:spPr bwMode="auto">
          <a:xfrm>
            <a:off x="355600" y="3013075"/>
            <a:ext cx="2057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solidFill>
                  <a:srgbClr val="0033CC"/>
                </a:solidFill>
                <a:latin typeface="Comic Sans MS" panose="030F0702030302020204" pitchFamily="66" charset="0"/>
                <a:cs typeface="Arial" panose="020B0604020202020204" pitchFamily="34" charset="0"/>
              </a:rPr>
              <a:t>Aluminium Target</a:t>
            </a:r>
            <a:endParaRPr lang="en-US" altLang="en-US">
              <a:solidFill>
                <a:srgbClr val="0033CC"/>
              </a:solidFill>
              <a:latin typeface="Comic Sans MS" panose="030F0702030302020204" pitchFamily="66" charset="0"/>
              <a:cs typeface="Arial" panose="020B0604020202020204" pitchFamily="34" charset="0"/>
            </a:endParaRPr>
          </a:p>
        </p:txBody>
      </p:sp>
      <p:sp>
        <p:nvSpPr>
          <p:cNvPr id="483345" name="Text Box 17">
            <a:extLst>
              <a:ext uri="{FF2B5EF4-FFF2-40B4-BE49-F238E27FC236}">
                <a16:creationId xmlns:a16="http://schemas.microsoft.com/office/drawing/2014/main" id="{10D9F4D6-91E4-4618-B382-16132B17F5F8}"/>
              </a:ext>
            </a:extLst>
          </p:cNvPr>
          <p:cNvSpPr txBox="1">
            <a:spLocks noChangeArrowheads="1"/>
          </p:cNvSpPr>
          <p:nvPr/>
        </p:nvSpPr>
        <p:spPr bwMode="auto">
          <a:xfrm>
            <a:off x="1614488" y="5978525"/>
            <a:ext cx="10874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solidFill>
                  <a:srgbClr val="0033CC"/>
                </a:solidFill>
                <a:latin typeface="Comic Sans MS" panose="030F0702030302020204" pitchFamily="66" charset="0"/>
                <a:cs typeface="Arial" panose="020B0604020202020204" pitchFamily="34" charset="0"/>
              </a:rPr>
              <a:t>Pedestal</a:t>
            </a:r>
            <a:endParaRPr lang="en-US" altLang="en-US">
              <a:solidFill>
                <a:srgbClr val="0033CC"/>
              </a:solidFill>
              <a:latin typeface="Comic Sans MS" panose="030F0702030302020204" pitchFamily="66" charset="0"/>
              <a:cs typeface="Arial" panose="020B0604020202020204" pitchFamily="34" charset="0"/>
            </a:endParaRPr>
          </a:p>
        </p:txBody>
      </p:sp>
      <p:sp>
        <p:nvSpPr>
          <p:cNvPr id="483346" name="Text Box 18">
            <a:extLst>
              <a:ext uri="{FF2B5EF4-FFF2-40B4-BE49-F238E27FC236}">
                <a16:creationId xmlns:a16="http://schemas.microsoft.com/office/drawing/2014/main" id="{3DEF82E5-0D3D-4447-ACC7-8775186ECCD0}"/>
              </a:ext>
            </a:extLst>
          </p:cNvPr>
          <p:cNvSpPr txBox="1">
            <a:spLocks noChangeArrowheads="1"/>
          </p:cNvSpPr>
          <p:nvPr/>
        </p:nvSpPr>
        <p:spPr bwMode="auto">
          <a:xfrm>
            <a:off x="546100" y="5272088"/>
            <a:ext cx="890588"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solidFill>
                  <a:srgbClr val="0033CC"/>
                </a:solidFill>
                <a:latin typeface="Comic Sans MS" panose="030F0702030302020204" pitchFamily="66" charset="0"/>
                <a:cs typeface="Arial" panose="020B0604020202020204" pitchFamily="34" charset="0"/>
              </a:rPr>
              <a:t>Wafer</a:t>
            </a:r>
            <a:endParaRPr lang="en-US" altLang="en-US">
              <a:solidFill>
                <a:srgbClr val="0033CC"/>
              </a:solidFill>
              <a:latin typeface="Comic Sans MS" panose="030F0702030302020204" pitchFamily="66" charset="0"/>
              <a:cs typeface="Arial" panose="020B0604020202020204" pitchFamily="34" charset="0"/>
            </a:endParaRPr>
          </a:p>
        </p:txBody>
      </p:sp>
      <p:sp>
        <p:nvSpPr>
          <p:cNvPr id="483347" name="Text Box 19">
            <a:extLst>
              <a:ext uri="{FF2B5EF4-FFF2-40B4-BE49-F238E27FC236}">
                <a16:creationId xmlns:a16="http://schemas.microsoft.com/office/drawing/2014/main" id="{D15F42D9-5B63-4F56-B41F-933B0E85FD60}"/>
              </a:ext>
            </a:extLst>
          </p:cNvPr>
          <p:cNvSpPr txBox="1">
            <a:spLocks noChangeArrowheads="1"/>
          </p:cNvSpPr>
          <p:nvPr/>
        </p:nvSpPr>
        <p:spPr bwMode="auto">
          <a:xfrm>
            <a:off x="546100" y="4425950"/>
            <a:ext cx="889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E" altLang="en-US">
                <a:solidFill>
                  <a:srgbClr val="0033CC"/>
                </a:solidFill>
                <a:latin typeface="Comic Sans MS" panose="030F0702030302020204" pitchFamily="66" charset="0"/>
                <a:cs typeface="Arial" panose="020B0604020202020204" pitchFamily="34" charset="0"/>
              </a:rPr>
              <a:t>Plasma</a:t>
            </a:r>
            <a:endParaRPr lang="en-US" altLang="en-US">
              <a:solidFill>
                <a:srgbClr val="0033CC"/>
              </a:solidFill>
              <a:latin typeface="Comic Sans MS" panose="030F0702030302020204" pitchFamily="66" charset="0"/>
              <a:cs typeface="Arial" panose="020B0604020202020204" pitchFamily="34" charset="0"/>
            </a:endParaRPr>
          </a:p>
        </p:txBody>
      </p:sp>
      <p:sp>
        <p:nvSpPr>
          <p:cNvPr id="483348" name="Line 20">
            <a:extLst>
              <a:ext uri="{FF2B5EF4-FFF2-40B4-BE49-F238E27FC236}">
                <a16:creationId xmlns:a16="http://schemas.microsoft.com/office/drawing/2014/main" id="{AB780D04-639A-4AF6-AF42-F3971BC166E0}"/>
              </a:ext>
            </a:extLst>
          </p:cNvPr>
          <p:cNvSpPr>
            <a:spLocks noChangeShapeType="1"/>
          </p:cNvSpPr>
          <p:nvPr/>
        </p:nvSpPr>
        <p:spPr bwMode="auto">
          <a:xfrm flipV="1">
            <a:off x="3163888" y="5327650"/>
            <a:ext cx="0" cy="1666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483349" name="Oval 21">
            <a:extLst>
              <a:ext uri="{FF2B5EF4-FFF2-40B4-BE49-F238E27FC236}">
                <a16:creationId xmlns:a16="http://schemas.microsoft.com/office/drawing/2014/main" id="{90F8853C-23AD-4C28-8354-466196E8279D}"/>
              </a:ext>
            </a:extLst>
          </p:cNvPr>
          <p:cNvSpPr>
            <a:spLocks noChangeArrowheads="1"/>
          </p:cNvSpPr>
          <p:nvPr/>
        </p:nvSpPr>
        <p:spPr bwMode="auto">
          <a:xfrm>
            <a:off x="2706688" y="4537075"/>
            <a:ext cx="42862" cy="42863"/>
          </a:xfrm>
          <a:prstGeom prst="ellipse">
            <a:avLst/>
          </a:prstGeom>
          <a:solidFill>
            <a:srgbClr val="800080"/>
          </a:solidFill>
          <a:ln w="1587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0" name="Oval 22">
            <a:extLst>
              <a:ext uri="{FF2B5EF4-FFF2-40B4-BE49-F238E27FC236}">
                <a16:creationId xmlns:a16="http://schemas.microsoft.com/office/drawing/2014/main" id="{F8EF5428-13B3-46C7-AD59-B6C1F2F7B6AE}"/>
              </a:ext>
            </a:extLst>
          </p:cNvPr>
          <p:cNvSpPr>
            <a:spLocks noChangeArrowheads="1"/>
          </p:cNvSpPr>
          <p:nvPr/>
        </p:nvSpPr>
        <p:spPr bwMode="auto">
          <a:xfrm>
            <a:off x="2424113" y="4476750"/>
            <a:ext cx="42862" cy="42863"/>
          </a:xfrm>
          <a:prstGeom prst="ellipse">
            <a:avLst/>
          </a:prstGeom>
          <a:solidFill>
            <a:srgbClr val="800080"/>
          </a:solidFill>
          <a:ln w="1587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1" name="Oval 23">
            <a:extLst>
              <a:ext uri="{FF2B5EF4-FFF2-40B4-BE49-F238E27FC236}">
                <a16:creationId xmlns:a16="http://schemas.microsoft.com/office/drawing/2014/main" id="{D44EC8A5-0EC2-4827-BC85-108718958753}"/>
              </a:ext>
            </a:extLst>
          </p:cNvPr>
          <p:cNvSpPr>
            <a:spLocks noChangeArrowheads="1"/>
          </p:cNvSpPr>
          <p:nvPr/>
        </p:nvSpPr>
        <p:spPr bwMode="auto">
          <a:xfrm>
            <a:off x="3290888" y="4414838"/>
            <a:ext cx="42862" cy="42862"/>
          </a:xfrm>
          <a:prstGeom prst="ellipse">
            <a:avLst/>
          </a:prstGeom>
          <a:solidFill>
            <a:srgbClr val="800080"/>
          </a:solidFill>
          <a:ln w="1587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2" name="Oval 24">
            <a:extLst>
              <a:ext uri="{FF2B5EF4-FFF2-40B4-BE49-F238E27FC236}">
                <a16:creationId xmlns:a16="http://schemas.microsoft.com/office/drawing/2014/main" id="{32D583DD-1BC2-45E7-AEFA-1775228068C9}"/>
              </a:ext>
            </a:extLst>
          </p:cNvPr>
          <p:cNvSpPr>
            <a:spLocks noChangeArrowheads="1"/>
          </p:cNvSpPr>
          <p:nvPr/>
        </p:nvSpPr>
        <p:spPr bwMode="auto">
          <a:xfrm>
            <a:off x="3589338" y="4560888"/>
            <a:ext cx="42862" cy="42862"/>
          </a:xfrm>
          <a:prstGeom prst="ellipse">
            <a:avLst/>
          </a:prstGeom>
          <a:solidFill>
            <a:srgbClr val="800080"/>
          </a:solidFill>
          <a:ln w="15875" algn="ctr">
            <a:solidFill>
              <a:srgbClr val="8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3" name="Oval 25">
            <a:extLst>
              <a:ext uri="{FF2B5EF4-FFF2-40B4-BE49-F238E27FC236}">
                <a16:creationId xmlns:a16="http://schemas.microsoft.com/office/drawing/2014/main" id="{5E459700-F7FE-4028-93AE-99EEB4F65D50}"/>
              </a:ext>
            </a:extLst>
          </p:cNvPr>
          <p:cNvSpPr>
            <a:spLocks noChangeArrowheads="1"/>
          </p:cNvSpPr>
          <p:nvPr/>
        </p:nvSpPr>
        <p:spPr bwMode="auto">
          <a:xfrm>
            <a:off x="3736975" y="4041775"/>
            <a:ext cx="42863" cy="42863"/>
          </a:xfrm>
          <a:prstGeom prst="ellipse">
            <a:avLst/>
          </a:prstGeom>
          <a:solidFill>
            <a:srgbClr val="333333"/>
          </a:solidFill>
          <a:ln w="15875" algn="ctr">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4" name="Oval 26">
            <a:extLst>
              <a:ext uri="{FF2B5EF4-FFF2-40B4-BE49-F238E27FC236}">
                <a16:creationId xmlns:a16="http://schemas.microsoft.com/office/drawing/2014/main" id="{87EBC412-4EC0-46FF-88EB-0D3CA21C5A68}"/>
              </a:ext>
            </a:extLst>
          </p:cNvPr>
          <p:cNvSpPr>
            <a:spLocks noChangeArrowheads="1"/>
          </p:cNvSpPr>
          <p:nvPr/>
        </p:nvSpPr>
        <p:spPr bwMode="auto">
          <a:xfrm>
            <a:off x="3013075" y="4010025"/>
            <a:ext cx="42863" cy="42863"/>
          </a:xfrm>
          <a:prstGeom prst="ellipse">
            <a:avLst/>
          </a:prstGeom>
          <a:solidFill>
            <a:srgbClr val="333333"/>
          </a:solidFill>
          <a:ln w="15875" algn="ctr">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5" name="Oval 27">
            <a:extLst>
              <a:ext uri="{FF2B5EF4-FFF2-40B4-BE49-F238E27FC236}">
                <a16:creationId xmlns:a16="http://schemas.microsoft.com/office/drawing/2014/main" id="{5996A288-AA85-4FDA-9F3F-2EE4ACD29D46}"/>
              </a:ext>
            </a:extLst>
          </p:cNvPr>
          <p:cNvSpPr>
            <a:spLocks noChangeArrowheads="1"/>
          </p:cNvSpPr>
          <p:nvPr/>
        </p:nvSpPr>
        <p:spPr bwMode="auto">
          <a:xfrm>
            <a:off x="2327275" y="4030663"/>
            <a:ext cx="42863" cy="42862"/>
          </a:xfrm>
          <a:prstGeom prst="ellipse">
            <a:avLst/>
          </a:prstGeom>
          <a:solidFill>
            <a:srgbClr val="333333"/>
          </a:solidFill>
          <a:ln w="15875" algn="ctr">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6" name="Oval 28">
            <a:extLst>
              <a:ext uri="{FF2B5EF4-FFF2-40B4-BE49-F238E27FC236}">
                <a16:creationId xmlns:a16="http://schemas.microsoft.com/office/drawing/2014/main" id="{D9FAE591-0CD5-4C7A-A585-CCE38F91998B}"/>
              </a:ext>
            </a:extLst>
          </p:cNvPr>
          <p:cNvSpPr>
            <a:spLocks noChangeArrowheads="1"/>
          </p:cNvSpPr>
          <p:nvPr/>
        </p:nvSpPr>
        <p:spPr bwMode="auto">
          <a:xfrm>
            <a:off x="3122613" y="4025900"/>
            <a:ext cx="42862" cy="42863"/>
          </a:xfrm>
          <a:prstGeom prst="ellipse">
            <a:avLst/>
          </a:prstGeom>
          <a:solidFill>
            <a:srgbClr val="333333"/>
          </a:solidFill>
          <a:ln w="15875" algn="ctr">
            <a:solidFill>
              <a:srgbClr val="3333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7" name="Rectangle 29">
            <a:extLst>
              <a:ext uri="{FF2B5EF4-FFF2-40B4-BE49-F238E27FC236}">
                <a16:creationId xmlns:a16="http://schemas.microsoft.com/office/drawing/2014/main" id="{0F76D0D1-533A-4E4B-8BE5-6CEBFEC07D98}"/>
              </a:ext>
            </a:extLst>
          </p:cNvPr>
          <p:cNvSpPr>
            <a:spLocks noChangeArrowheads="1"/>
          </p:cNvSpPr>
          <p:nvPr/>
        </p:nvSpPr>
        <p:spPr bwMode="auto">
          <a:xfrm>
            <a:off x="2184400" y="5062538"/>
            <a:ext cx="1990725" cy="42862"/>
          </a:xfrm>
          <a:prstGeom prst="rect">
            <a:avLst/>
          </a:prstGeom>
          <a:solidFill>
            <a:srgbClr val="969696"/>
          </a:solidFill>
          <a:ln w="15875" algn="ctr">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sp>
        <p:nvSpPr>
          <p:cNvPr id="483358" name="Line 30">
            <a:extLst>
              <a:ext uri="{FF2B5EF4-FFF2-40B4-BE49-F238E27FC236}">
                <a16:creationId xmlns:a16="http://schemas.microsoft.com/office/drawing/2014/main" id="{E250E9CB-640A-4A85-9225-957FBB8B8D04}"/>
              </a:ext>
            </a:extLst>
          </p:cNvPr>
          <p:cNvSpPr>
            <a:spLocks noChangeShapeType="1"/>
          </p:cNvSpPr>
          <p:nvPr/>
        </p:nvSpPr>
        <p:spPr bwMode="auto">
          <a:xfrm>
            <a:off x="2263775" y="3375025"/>
            <a:ext cx="276225" cy="442913"/>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483359" name="Line 31">
            <a:extLst>
              <a:ext uri="{FF2B5EF4-FFF2-40B4-BE49-F238E27FC236}">
                <a16:creationId xmlns:a16="http://schemas.microsoft.com/office/drawing/2014/main" id="{BFF0D08C-33AD-4A3D-AE10-C6B4F1513184}"/>
              </a:ext>
            </a:extLst>
          </p:cNvPr>
          <p:cNvSpPr>
            <a:spLocks noChangeShapeType="1"/>
          </p:cNvSpPr>
          <p:nvPr/>
        </p:nvSpPr>
        <p:spPr bwMode="auto">
          <a:xfrm>
            <a:off x="1446213" y="4621213"/>
            <a:ext cx="803275"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483360" name="Line 32">
            <a:extLst>
              <a:ext uri="{FF2B5EF4-FFF2-40B4-BE49-F238E27FC236}">
                <a16:creationId xmlns:a16="http://schemas.microsoft.com/office/drawing/2014/main" id="{01B46DFB-1C8E-44FE-9034-E181B663D6AC}"/>
              </a:ext>
            </a:extLst>
          </p:cNvPr>
          <p:cNvSpPr>
            <a:spLocks noChangeShapeType="1"/>
          </p:cNvSpPr>
          <p:nvPr/>
        </p:nvSpPr>
        <p:spPr bwMode="auto">
          <a:xfrm flipV="1">
            <a:off x="1446213" y="5133975"/>
            <a:ext cx="844550" cy="346075"/>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483361" name="Line 33">
            <a:extLst>
              <a:ext uri="{FF2B5EF4-FFF2-40B4-BE49-F238E27FC236}">
                <a16:creationId xmlns:a16="http://schemas.microsoft.com/office/drawing/2014/main" id="{FFC95432-287F-44D4-B321-127C64C53661}"/>
              </a:ext>
            </a:extLst>
          </p:cNvPr>
          <p:cNvSpPr>
            <a:spLocks noChangeShapeType="1"/>
          </p:cNvSpPr>
          <p:nvPr/>
        </p:nvSpPr>
        <p:spPr bwMode="auto">
          <a:xfrm flipV="1">
            <a:off x="2360613" y="5230813"/>
            <a:ext cx="374650" cy="817562"/>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p>
        </p:txBody>
      </p:sp>
      <p:sp>
        <p:nvSpPr>
          <p:cNvPr id="483362" name="Text Box 34">
            <a:extLst>
              <a:ext uri="{FF2B5EF4-FFF2-40B4-BE49-F238E27FC236}">
                <a16:creationId xmlns:a16="http://schemas.microsoft.com/office/drawing/2014/main" id="{9DF8C54F-AF31-4EB2-B474-D0EFA8F8A128}"/>
              </a:ext>
            </a:extLst>
          </p:cNvPr>
          <p:cNvSpPr txBox="1">
            <a:spLocks noChangeArrowheads="1"/>
          </p:cNvSpPr>
          <p:nvPr/>
        </p:nvSpPr>
        <p:spPr bwMode="auto">
          <a:xfrm>
            <a:off x="5438775" y="2317750"/>
            <a:ext cx="35972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dirty="0">
                <a:solidFill>
                  <a:srgbClr val="FF0000"/>
                </a:solidFill>
                <a:latin typeface="Comic Sans MS" panose="030F0702030302020204" pitchFamily="66" charset="0"/>
                <a:cs typeface="Arial" panose="020B0604020202020204" pitchFamily="34" charset="0"/>
              </a:rPr>
              <a:t>Ions in the plasma crash into the target knocking off “chunks” of the material</a:t>
            </a:r>
            <a:endParaRPr lang="en-US" altLang="en-US" sz="2000" dirty="0">
              <a:solidFill>
                <a:srgbClr val="FF0000"/>
              </a:solidFill>
              <a:latin typeface="Comic Sans MS" panose="030F0702030302020204" pitchFamily="66" charset="0"/>
              <a:cs typeface="Arial" panose="020B0604020202020204" pitchFamily="34" charset="0"/>
            </a:endParaRPr>
          </a:p>
        </p:txBody>
      </p:sp>
      <p:sp>
        <p:nvSpPr>
          <p:cNvPr id="483363" name="Text Box 35">
            <a:extLst>
              <a:ext uri="{FF2B5EF4-FFF2-40B4-BE49-F238E27FC236}">
                <a16:creationId xmlns:a16="http://schemas.microsoft.com/office/drawing/2014/main" id="{D310606F-26B0-45F0-8BE7-A555E2628508}"/>
              </a:ext>
            </a:extLst>
          </p:cNvPr>
          <p:cNvSpPr txBox="1">
            <a:spLocks noChangeArrowheads="1"/>
          </p:cNvSpPr>
          <p:nvPr/>
        </p:nvSpPr>
        <p:spPr bwMode="auto">
          <a:xfrm>
            <a:off x="6375400" y="3614738"/>
            <a:ext cx="26431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dirty="0">
                <a:solidFill>
                  <a:srgbClr val="FF0000"/>
                </a:solidFill>
                <a:latin typeface="Comic Sans MS" panose="030F0702030302020204" pitchFamily="66" charset="0"/>
                <a:cs typeface="Arial" panose="020B0604020202020204" pitchFamily="34" charset="0"/>
              </a:rPr>
              <a:t>These pieces of the target fall onto the wafer.</a:t>
            </a:r>
            <a:endParaRPr lang="en-US" altLang="en-US" sz="2000" dirty="0">
              <a:solidFill>
                <a:srgbClr val="FF0000"/>
              </a:solidFill>
              <a:latin typeface="Comic Sans MS" panose="030F0702030302020204" pitchFamily="66" charset="0"/>
              <a:cs typeface="Arial" panose="020B0604020202020204" pitchFamily="34" charset="0"/>
            </a:endParaRPr>
          </a:p>
        </p:txBody>
      </p:sp>
      <p:sp>
        <p:nvSpPr>
          <p:cNvPr id="483364" name="Text Box 36">
            <a:extLst>
              <a:ext uri="{FF2B5EF4-FFF2-40B4-BE49-F238E27FC236}">
                <a16:creationId xmlns:a16="http://schemas.microsoft.com/office/drawing/2014/main" id="{72CF4B14-93E7-4382-9C28-560D4E3C9E05}"/>
              </a:ext>
            </a:extLst>
          </p:cNvPr>
          <p:cNvSpPr txBox="1">
            <a:spLocks noChangeArrowheads="1"/>
          </p:cNvSpPr>
          <p:nvPr/>
        </p:nvSpPr>
        <p:spPr bwMode="auto">
          <a:xfrm>
            <a:off x="6375400" y="4981575"/>
            <a:ext cx="24161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E" altLang="en-US" sz="2000" dirty="0">
                <a:solidFill>
                  <a:srgbClr val="FF0000"/>
                </a:solidFill>
                <a:latin typeface="Comic Sans MS" panose="030F0702030302020204" pitchFamily="66" charset="0"/>
                <a:cs typeface="Arial" panose="020B0604020202020204" pitchFamily="34" charset="0"/>
              </a:rPr>
              <a:t>As more and more material lands on the wafer, a </a:t>
            </a:r>
            <a:r>
              <a:rPr lang="en-IE" altLang="en-US" sz="2000" dirty="0" err="1">
                <a:solidFill>
                  <a:srgbClr val="FF0000"/>
                </a:solidFill>
                <a:latin typeface="Comic Sans MS" panose="030F0702030302020204" pitchFamily="66" charset="0"/>
                <a:cs typeface="Arial" panose="020B0604020202020204" pitchFamily="34" charset="0"/>
              </a:rPr>
              <a:t>th</a:t>
            </a:r>
            <a:r>
              <a:rPr lang="en-US" altLang="zh-CN" sz="2000" dirty="0" err="1">
                <a:solidFill>
                  <a:srgbClr val="FF0000"/>
                </a:solidFill>
                <a:latin typeface="Comic Sans MS" panose="030F0702030302020204" pitchFamily="66" charset="0"/>
                <a:cs typeface="Arial" panose="020B0604020202020204" pitchFamily="34" charset="0"/>
              </a:rPr>
              <a:t>i</a:t>
            </a:r>
            <a:r>
              <a:rPr lang="en-IE" altLang="en-US" sz="2000" dirty="0">
                <a:solidFill>
                  <a:srgbClr val="FF0000"/>
                </a:solidFill>
                <a:latin typeface="Comic Sans MS" panose="030F0702030302020204" pitchFamily="66" charset="0"/>
                <a:cs typeface="Arial" panose="020B0604020202020204" pitchFamily="34" charset="0"/>
              </a:rPr>
              <a:t>n film </a:t>
            </a:r>
            <a:r>
              <a:rPr lang="en-US" altLang="zh-CN" sz="2000" dirty="0">
                <a:solidFill>
                  <a:srgbClr val="FF0000"/>
                </a:solidFill>
                <a:latin typeface="Comic Sans MS" panose="030F0702030302020204" pitchFamily="66" charset="0"/>
                <a:cs typeface="Arial" panose="020B0604020202020204" pitchFamily="34" charset="0"/>
              </a:rPr>
              <a:t>is </a:t>
            </a:r>
            <a:r>
              <a:rPr lang="en-IE" altLang="en-US" sz="2000" dirty="0">
                <a:solidFill>
                  <a:srgbClr val="FF0000"/>
                </a:solidFill>
                <a:latin typeface="Comic Sans MS" panose="030F0702030302020204" pitchFamily="66" charset="0"/>
                <a:cs typeface="Arial" panose="020B0604020202020204" pitchFamily="34" charset="0"/>
              </a:rPr>
              <a:t>eventually built up.</a:t>
            </a:r>
            <a:endParaRPr lang="en-US" altLang="en-US" sz="2000" dirty="0">
              <a:solidFill>
                <a:srgbClr val="FF0000"/>
              </a:solidFill>
              <a:latin typeface="Comic Sans MS" panose="030F0702030302020204" pitchFamily="66"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3358"/>
                                        </p:tgtEl>
                                        <p:attrNameLst>
                                          <p:attrName>style.visibility</p:attrName>
                                        </p:attrNameLst>
                                      </p:cBhvr>
                                      <p:to>
                                        <p:strVal val="visible"/>
                                      </p:to>
                                    </p:set>
                                    <p:animEffect transition="in" filter="fade">
                                      <p:cBhvr>
                                        <p:cTn id="7" dur="2000"/>
                                        <p:tgtEl>
                                          <p:spTgt spid="4833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3344"/>
                                        </p:tgtEl>
                                        <p:attrNameLst>
                                          <p:attrName>style.visibility</p:attrName>
                                        </p:attrNameLst>
                                      </p:cBhvr>
                                      <p:to>
                                        <p:strVal val="visible"/>
                                      </p:to>
                                    </p:set>
                                    <p:animEffect transition="in" filter="fade">
                                      <p:cBhvr>
                                        <p:cTn id="10" dur="2000"/>
                                        <p:tgtEl>
                                          <p:spTgt spid="4833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3347"/>
                                        </p:tgtEl>
                                        <p:attrNameLst>
                                          <p:attrName>style.visibility</p:attrName>
                                        </p:attrNameLst>
                                      </p:cBhvr>
                                      <p:to>
                                        <p:strVal val="visible"/>
                                      </p:to>
                                    </p:set>
                                    <p:animEffect transition="in" filter="fade">
                                      <p:cBhvr>
                                        <p:cTn id="13" dur="2000"/>
                                        <p:tgtEl>
                                          <p:spTgt spid="483347"/>
                                        </p:tgtEl>
                                      </p:cBhvr>
                                    </p:animEffect>
                                  </p:childTnLst>
                                </p:cTn>
                              </p:par>
                              <p:par>
                                <p:cTn id="14" presetID="10" presetClass="entr" presetSubtype="0" fill="hold" nodeType="withEffect">
                                  <p:stCondLst>
                                    <p:cond delay="0"/>
                                  </p:stCondLst>
                                  <p:childTnLst>
                                    <p:set>
                                      <p:cBhvr>
                                        <p:cTn id="15" dur="1" fill="hold">
                                          <p:stCondLst>
                                            <p:cond delay="0"/>
                                          </p:stCondLst>
                                        </p:cTn>
                                        <p:tgtEl>
                                          <p:spTgt spid="483359"/>
                                        </p:tgtEl>
                                        <p:attrNameLst>
                                          <p:attrName>style.visibility</p:attrName>
                                        </p:attrNameLst>
                                      </p:cBhvr>
                                      <p:to>
                                        <p:strVal val="visible"/>
                                      </p:to>
                                    </p:set>
                                    <p:animEffect transition="in" filter="fade">
                                      <p:cBhvr>
                                        <p:cTn id="16" dur="2000"/>
                                        <p:tgtEl>
                                          <p:spTgt spid="48335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3346"/>
                                        </p:tgtEl>
                                        <p:attrNameLst>
                                          <p:attrName>style.visibility</p:attrName>
                                        </p:attrNameLst>
                                      </p:cBhvr>
                                      <p:to>
                                        <p:strVal val="visible"/>
                                      </p:to>
                                    </p:set>
                                    <p:animEffect transition="in" filter="fade">
                                      <p:cBhvr>
                                        <p:cTn id="19" dur="2000"/>
                                        <p:tgtEl>
                                          <p:spTgt spid="483346"/>
                                        </p:tgtEl>
                                      </p:cBhvr>
                                    </p:animEffect>
                                  </p:childTnLst>
                                </p:cTn>
                              </p:par>
                              <p:par>
                                <p:cTn id="20" presetID="10" presetClass="entr" presetSubtype="0" fill="hold" nodeType="withEffect">
                                  <p:stCondLst>
                                    <p:cond delay="0"/>
                                  </p:stCondLst>
                                  <p:childTnLst>
                                    <p:set>
                                      <p:cBhvr>
                                        <p:cTn id="21" dur="1" fill="hold">
                                          <p:stCondLst>
                                            <p:cond delay="0"/>
                                          </p:stCondLst>
                                        </p:cTn>
                                        <p:tgtEl>
                                          <p:spTgt spid="483360"/>
                                        </p:tgtEl>
                                        <p:attrNameLst>
                                          <p:attrName>style.visibility</p:attrName>
                                        </p:attrNameLst>
                                      </p:cBhvr>
                                      <p:to>
                                        <p:strVal val="visible"/>
                                      </p:to>
                                    </p:set>
                                    <p:animEffect transition="in" filter="fade">
                                      <p:cBhvr>
                                        <p:cTn id="22" dur="2000"/>
                                        <p:tgtEl>
                                          <p:spTgt spid="4833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3345"/>
                                        </p:tgtEl>
                                        <p:attrNameLst>
                                          <p:attrName>style.visibility</p:attrName>
                                        </p:attrNameLst>
                                      </p:cBhvr>
                                      <p:to>
                                        <p:strVal val="visible"/>
                                      </p:to>
                                    </p:set>
                                    <p:animEffect transition="in" filter="fade">
                                      <p:cBhvr>
                                        <p:cTn id="25" dur="2000"/>
                                        <p:tgtEl>
                                          <p:spTgt spid="483345"/>
                                        </p:tgtEl>
                                      </p:cBhvr>
                                    </p:animEffect>
                                  </p:childTnLst>
                                </p:cTn>
                              </p:par>
                              <p:par>
                                <p:cTn id="26" presetID="10" presetClass="entr" presetSubtype="0" fill="hold" nodeType="withEffect">
                                  <p:stCondLst>
                                    <p:cond delay="0"/>
                                  </p:stCondLst>
                                  <p:childTnLst>
                                    <p:set>
                                      <p:cBhvr>
                                        <p:cTn id="27" dur="1" fill="hold">
                                          <p:stCondLst>
                                            <p:cond delay="0"/>
                                          </p:stCondLst>
                                        </p:cTn>
                                        <p:tgtEl>
                                          <p:spTgt spid="483361"/>
                                        </p:tgtEl>
                                        <p:attrNameLst>
                                          <p:attrName>style.visibility</p:attrName>
                                        </p:attrNameLst>
                                      </p:cBhvr>
                                      <p:to>
                                        <p:strVal val="visible"/>
                                      </p:to>
                                    </p:set>
                                    <p:animEffect transition="in" filter="fade">
                                      <p:cBhvr>
                                        <p:cTn id="28" dur="2000"/>
                                        <p:tgtEl>
                                          <p:spTgt spid="48336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83335"/>
                                        </p:tgtEl>
                                        <p:attrNameLst>
                                          <p:attrName>style.visibility</p:attrName>
                                        </p:attrNameLst>
                                      </p:cBhvr>
                                      <p:to>
                                        <p:strVal val="visible"/>
                                      </p:to>
                                    </p:set>
                                    <p:animEffect transition="in" filter="fade">
                                      <p:cBhvr>
                                        <p:cTn id="31" dur="2000"/>
                                        <p:tgtEl>
                                          <p:spTgt spid="4833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83336"/>
                                        </p:tgtEl>
                                        <p:attrNameLst>
                                          <p:attrName>style.visibility</p:attrName>
                                        </p:attrNameLst>
                                      </p:cBhvr>
                                      <p:to>
                                        <p:strVal val="visible"/>
                                      </p:to>
                                    </p:set>
                                    <p:animEffect transition="in" filter="fade">
                                      <p:cBhvr>
                                        <p:cTn id="34" dur="2000"/>
                                        <p:tgtEl>
                                          <p:spTgt spid="4833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3337"/>
                                        </p:tgtEl>
                                        <p:attrNameLst>
                                          <p:attrName>style.visibility</p:attrName>
                                        </p:attrNameLst>
                                      </p:cBhvr>
                                      <p:to>
                                        <p:strVal val="visible"/>
                                      </p:to>
                                    </p:set>
                                    <p:animEffect transition="in" filter="fade">
                                      <p:cBhvr>
                                        <p:cTn id="37" dur="2000"/>
                                        <p:tgtEl>
                                          <p:spTgt spid="4833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3343"/>
                                        </p:tgtEl>
                                        <p:attrNameLst>
                                          <p:attrName>style.visibility</p:attrName>
                                        </p:attrNameLst>
                                      </p:cBhvr>
                                      <p:to>
                                        <p:strVal val="visible"/>
                                      </p:to>
                                    </p:set>
                                    <p:animEffect transition="in" filter="fade">
                                      <p:cBhvr>
                                        <p:cTn id="40" dur="2000"/>
                                        <p:tgtEl>
                                          <p:spTgt spid="4833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3338"/>
                                        </p:tgtEl>
                                        <p:attrNameLst>
                                          <p:attrName>style.visibility</p:attrName>
                                        </p:attrNameLst>
                                      </p:cBhvr>
                                      <p:to>
                                        <p:strVal val="visible"/>
                                      </p:to>
                                    </p:set>
                                    <p:animEffect transition="in" filter="fade">
                                      <p:cBhvr>
                                        <p:cTn id="43" dur="2000"/>
                                        <p:tgtEl>
                                          <p:spTgt spid="483338"/>
                                        </p:tgtEl>
                                      </p:cBhvr>
                                    </p:animEffect>
                                  </p:childTnLst>
                                </p:cTn>
                              </p:par>
                              <p:par>
                                <p:cTn id="44" presetID="10" presetClass="entr" presetSubtype="0" fill="hold" nodeType="withEffect">
                                  <p:stCondLst>
                                    <p:cond delay="0"/>
                                  </p:stCondLst>
                                  <p:childTnLst>
                                    <p:set>
                                      <p:cBhvr>
                                        <p:cTn id="45" dur="1" fill="hold">
                                          <p:stCondLst>
                                            <p:cond delay="0"/>
                                          </p:stCondLst>
                                        </p:cTn>
                                        <p:tgtEl>
                                          <p:spTgt spid="483332"/>
                                        </p:tgtEl>
                                        <p:attrNameLst>
                                          <p:attrName>style.visibility</p:attrName>
                                        </p:attrNameLst>
                                      </p:cBhvr>
                                      <p:to>
                                        <p:strVal val="visible"/>
                                      </p:to>
                                    </p:set>
                                    <p:animEffect transition="in" filter="fade">
                                      <p:cBhvr>
                                        <p:cTn id="46" dur="2000"/>
                                        <p:tgtEl>
                                          <p:spTgt spid="483332"/>
                                        </p:tgtEl>
                                      </p:cBhvr>
                                    </p:animEffect>
                                  </p:childTnLst>
                                </p:cTn>
                              </p:par>
                              <p:par>
                                <p:cTn id="47" presetID="10" presetClass="entr" presetSubtype="0" fill="hold" nodeType="withEffect">
                                  <p:stCondLst>
                                    <p:cond delay="0"/>
                                  </p:stCondLst>
                                  <p:childTnLst>
                                    <p:set>
                                      <p:cBhvr>
                                        <p:cTn id="48" dur="1" fill="hold">
                                          <p:stCondLst>
                                            <p:cond delay="0"/>
                                          </p:stCondLst>
                                        </p:cTn>
                                        <p:tgtEl>
                                          <p:spTgt spid="483333"/>
                                        </p:tgtEl>
                                        <p:attrNameLst>
                                          <p:attrName>style.visibility</p:attrName>
                                        </p:attrNameLst>
                                      </p:cBhvr>
                                      <p:to>
                                        <p:strVal val="visible"/>
                                      </p:to>
                                    </p:set>
                                    <p:animEffect transition="in" filter="fade">
                                      <p:cBhvr>
                                        <p:cTn id="49" dur="2000"/>
                                        <p:tgtEl>
                                          <p:spTgt spid="483333"/>
                                        </p:tgtEl>
                                      </p:cBhvr>
                                    </p:animEffect>
                                  </p:childTnLst>
                                </p:cTn>
                              </p:par>
                              <p:par>
                                <p:cTn id="50" presetID="10" presetClass="entr" presetSubtype="0" fill="hold" nodeType="withEffect">
                                  <p:stCondLst>
                                    <p:cond delay="0"/>
                                  </p:stCondLst>
                                  <p:childTnLst>
                                    <p:set>
                                      <p:cBhvr>
                                        <p:cTn id="51" dur="1" fill="hold">
                                          <p:stCondLst>
                                            <p:cond delay="0"/>
                                          </p:stCondLst>
                                        </p:cTn>
                                        <p:tgtEl>
                                          <p:spTgt spid="483341"/>
                                        </p:tgtEl>
                                        <p:attrNameLst>
                                          <p:attrName>style.visibility</p:attrName>
                                        </p:attrNameLst>
                                      </p:cBhvr>
                                      <p:to>
                                        <p:strVal val="visible"/>
                                      </p:to>
                                    </p:set>
                                    <p:animEffect transition="in" filter="fade">
                                      <p:cBhvr>
                                        <p:cTn id="52" dur="2000"/>
                                        <p:tgtEl>
                                          <p:spTgt spid="48334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3339"/>
                                        </p:tgtEl>
                                        <p:attrNameLst>
                                          <p:attrName>style.visibility</p:attrName>
                                        </p:attrNameLst>
                                      </p:cBhvr>
                                      <p:to>
                                        <p:strVal val="visible"/>
                                      </p:to>
                                    </p:set>
                                    <p:animEffect transition="in" filter="fade">
                                      <p:cBhvr>
                                        <p:cTn id="55" dur="2000"/>
                                        <p:tgtEl>
                                          <p:spTgt spid="483339"/>
                                        </p:tgtEl>
                                      </p:cBhvr>
                                    </p:animEffect>
                                  </p:childTnLst>
                                </p:cTn>
                              </p:par>
                              <p:par>
                                <p:cTn id="56" presetID="10" presetClass="entr" presetSubtype="0" fill="hold" nodeType="withEffect">
                                  <p:stCondLst>
                                    <p:cond delay="0"/>
                                  </p:stCondLst>
                                  <p:childTnLst>
                                    <p:set>
                                      <p:cBhvr>
                                        <p:cTn id="57" dur="1" fill="hold">
                                          <p:stCondLst>
                                            <p:cond delay="0"/>
                                          </p:stCondLst>
                                        </p:cTn>
                                        <p:tgtEl>
                                          <p:spTgt spid="483342"/>
                                        </p:tgtEl>
                                        <p:attrNameLst>
                                          <p:attrName>style.visibility</p:attrName>
                                        </p:attrNameLst>
                                      </p:cBhvr>
                                      <p:to>
                                        <p:strVal val="visible"/>
                                      </p:to>
                                    </p:set>
                                    <p:animEffect transition="in" filter="fade">
                                      <p:cBhvr>
                                        <p:cTn id="58" dur="2000"/>
                                        <p:tgtEl>
                                          <p:spTgt spid="4833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3334"/>
                                        </p:tgtEl>
                                        <p:attrNameLst>
                                          <p:attrName>style.visibility</p:attrName>
                                        </p:attrNameLst>
                                      </p:cBhvr>
                                      <p:to>
                                        <p:strVal val="visible"/>
                                      </p:to>
                                    </p:set>
                                    <p:animEffect transition="in" filter="fade">
                                      <p:cBhvr>
                                        <p:cTn id="61" dur="2000"/>
                                        <p:tgtEl>
                                          <p:spTgt spid="483334"/>
                                        </p:tgtEl>
                                      </p:cBhvr>
                                    </p:animEffect>
                                  </p:childTnLst>
                                </p:cTn>
                              </p:par>
                              <p:par>
                                <p:cTn id="62" presetID="10" presetClass="entr" presetSubtype="0" fill="hold" nodeType="withEffect">
                                  <p:stCondLst>
                                    <p:cond delay="0"/>
                                  </p:stCondLst>
                                  <p:childTnLst>
                                    <p:set>
                                      <p:cBhvr>
                                        <p:cTn id="63" dur="1" fill="hold">
                                          <p:stCondLst>
                                            <p:cond delay="0"/>
                                          </p:stCondLst>
                                        </p:cTn>
                                        <p:tgtEl>
                                          <p:spTgt spid="483348"/>
                                        </p:tgtEl>
                                        <p:attrNameLst>
                                          <p:attrName>style.visibility</p:attrName>
                                        </p:attrNameLst>
                                      </p:cBhvr>
                                      <p:to>
                                        <p:strVal val="visible"/>
                                      </p:to>
                                    </p:set>
                                    <p:animEffect transition="in" filter="fade">
                                      <p:cBhvr>
                                        <p:cTn id="64" dur="2000"/>
                                        <p:tgtEl>
                                          <p:spTgt spid="48334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83340"/>
                                        </p:tgtEl>
                                        <p:attrNameLst>
                                          <p:attrName>style.visibility</p:attrName>
                                        </p:attrNameLst>
                                      </p:cBhvr>
                                      <p:to>
                                        <p:strVal val="visible"/>
                                      </p:to>
                                    </p:set>
                                    <p:animEffect transition="in" filter="fade">
                                      <p:cBhvr>
                                        <p:cTn id="67" dur="2000"/>
                                        <p:tgtEl>
                                          <p:spTgt spid="4833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483362"/>
                                        </p:tgtEl>
                                        <p:attrNameLst>
                                          <p:attrName>style.visibility</p:attrName>
                                        </p:attrNameLst>
                                      </p:cBhvr>
                                      <p:to>
                                        <p:strVal val="visible"/>
                                      </p:to>
                                    </p:set>
                                    <p:anim calcmode="lin" valueType="num">
                                      <p:cBhvr>
                                        <p:cTn id="72" dur="1000" fill="hold"/>
                                        <p:tgtEl>
                                          <p:spTgt spid="483362"/>
                                        </p:tgtEl>
                                        <p:attrNameLst>
                                          <p:attrName>ppt_w</p:attrName>
                                        </p:attrNameLst>
                                      </p:cBhvr>
                                      <p:tavLst>
                                        <p:tav tm="0">
                                          <p:val>
                                            <p:strVal val="#ppt_w*0.70"/>
                                          </p:val>
                                        </p:tav>
                                        <p:tav tm="100000">
                                          <p:val>
                                            <p:strVal val="#ppt_w"/>
                                          </p:val>
                                        </p:tav>
                                      </p:tavLst>
                                    </p:anim>
                                    <p:anim calcmode="lin" valueType="num">
                                      <p:cBhvr>
                                        <p:cTn id="73" dur="1000" fill="hold"/>
                                        <p:tgtEl>
                                          <p:spTgt spid="483362"/>
                                        </p:tgtEl>
                                        <p:attrNameLst>
                                          <p:attrName>ppt_h</p:attrName>
                                        </p:attrNameLst>
                                      </p:cBhvr>
                                      <p:tavLst>
                                        <p:tav tm="0">
                                          <p:val>
                                            <p:strVal val="#ppt_h"/>
                                          </p:val>
                                        </p:tav>
                                        <p:tav tm="100000">
                                          <p:val>
                                            <p:strVal val="#ppt_h"/>
                                          </p:val>
                                        </p:tav>
                                      </p:tavLst>
                                    </p:anim>
                                    <p:animEffect transition="in" filter="fade">
                                      <p:cBhvr>
                                        <p:cTn id="74" dur="1000"/>
                                        <p:tgtEl>
                                          <p:spTgt spid="48336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83350"/>
                                        </p:tgtEl>
                                        <p:attrNameLst>
                                          <p:attrName>style.visibility</p:attrName>
                                        </p:attrNameLst>
                                      </p:cBhvr>
                                      <p:to>
                                        <p:strVal val="visible"/>
                                      </p:to>
                                    </p:set>
                                    <p:animEffect transition="in" filter="fade">
                                      <p:cBhvr>
                                        <p:cTn id="77" dur="2000"/>
                                        <p:tgtEl>
                                          <p:spTgt spid="48335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83349"/>
                                        </p:tgtEl>
                                        <p:attrNameLst>
                                          <p:attrName>style.visibility</p:attrName>
                                        </p:attrNameLst>
                                      </p:cBhvr>
                                      <p:to>
                                        <p:strVal val="visible"/>
                                      </p:to>
                                    </p:set>
                                    <p:animEffect transition="in" filter="fade">
                                      <p:cBhvr>
                                        <p:cTn id="80" dur="2000"/>
                                        <p:tgtEl>
                                          <p:spTgt spid="48334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3351"/>
                                        </p:tgtEl>
                                        <p:attrNameLst>
                                          <p:attrName>style.visibility</p:attrName>
                                        </p:attrNameLst>
                                      </p:cBhvr>
                                      <p:to>
                                        <p:strVal val="visible"/>
                                      </p:to>
                                    </p:set>
                                    <p:animEffect transition="in" filter="fade">
                                      <p:cBhvr>
                                        <p:cTn id="83" dur="2000"/>
                                        <p:tgtEl>
                                          <p:spTgt spid="4833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3352"/>
                                        </p:tgtEl>
                                        <p:attrNameLst>
                                          <p:attrName>style.visibility</p:attrName>
                                        </p:attrNameLst>
                                      </p:cBhvr>
                                      <p:to>
                                        <p:strVal val="visible"/>
                                      </p:to>
                                    </p:set>
                                    <p:animEffect transition="in" filter="fade">
                                      <p:cBhvr>
                                        <p:cTn id="86" dur="2000"/>
                                        <p:tgtEl>
                                          <p:spTgt spid="483352"/>
                                        </p:tgtEl>
                                      </p:cBhvr>
                                    </p:animEffect>
                                  </p:childTnLst>
                                </p:cTn>
                              </p:par>
                              <p:par>
                                <p:cTn id="87" presetID="0" presetClass="path" presetSubtype="0" accel="50000" decel="50000" fill="hold" grpId="1" nodeType="withEffect">
                                  <p:stCondLst>
                                    <p:cond delay="0"/>
                                  </p:stCondLst>
                                  <p:childTnLst>
                                    <p:animMotion origin="layout" path="M -1.38889E-6 2.96296E-6 L -0.02274 -0.07246 " pathEditMode="relative" rAng="0" ptsTypes="AA">
                                      <p:cBhvr>
                                        <p:cTn id="88" dur="2000" fill="hold"/>
                                        <p:tgtEl>
                                          <p:spTgt spid="483350"/>
                                        </p:tgtEl>
                                        <p:attrNameLst>
                                          <p:attrName>ppt_x</p:attrName>
                                          <p:attrName>ppt_y</p:attrName>
                                        </p:attrNameLst>
                                      </p:cBhvr>
                                      <p:rCtr x="-1146" y="-3634"/>
                                    </p:animMotion>
                                  </p:childTnLst>
                                </p:cTn>
                              </p:par>
                              <p:par>
                                <p:cTn id="89" presetID="0" presetClass="path" presetSubtype="0" accel="50000" decel="50000" fill="hold" grpId="1" nodeType="withEffect">
                                  <p:stCondLst>
                                    <p:cond delay="0"/>
                                  </p:stCondLst>
                                  <p:childTnLst>
                                    <p:animMotion origin="layout" path="M -4.16667E-6 -3.33333E-6 L 0.03351 -0.07662 " pathEditMode="relative" rAng="0" ptsTypes="AA">
                                      <p:cBhvr>
                                        <p:cTn id="90" dur="2000" fill="hold"/>
                                        <p:tgtEl>
                                          <p:spTgt spid="483349"/>
                                        </p:tgtEl>
                                        <p:attrNameLst>
                                          <p:attrName>ppt_x</p:attrName>
                                          <p:attrName>ppt_y</p:attrName>
                                        </p:attrNameLst>
                                      </p:cBhvr>
                                      <p:rCtr x="1667" y="-3843"/>
                                    </p:animMotion>
                                  </p:childTnLst>
                                </p:cTn>
                              </p:par>
                              <p:par>
                                <p:cTn id="91" presetID="0" presetClass="path" presetSubtype="0" accel="50000" decel="50000" fill="hold" grpId="1" nodeType="withEffect">
                                  <p:stCondLst>
                                    <p:cond delay="0"/>
                                  </p:stCondLst>
                                  <p:childTnLst>
                                    <p:animMotion origin="layout" path="M -3.05556E-6 7.40741E-7 L -0.01198 -0.05857 " pathEditMode="relative" rAng="0" ptsTypes="AA">
                                      <p:cBhvr>
                                        <p:cTn id="92" dur="2000" fill="hold"/>
                                        <p:tgtEl>
                                          <p:spTgt spid="483351"/>
                                        </p:tgtEl>
                                        <p:attrNameLst>
                                          <p:attrName>ppt_x</p:attrName>
                                          <p:attrName>ppt_y</p:attrName>
                                        </p:attrNameLst>
                                      </p:cBhvr>
                                      <p:rCtr x="-608" y="-2940"/>
                                    </p:animMotion>
                                  </p:childTnLst>
                                </p:cTn>
                              </p:par>
                              <p:par>
                                <p:cTn id="93" presetID="0" presetClass="path" presetSubtype="0" accel="50000" decel="50000" fill="hold" grpId="1" nodeType="withEffect">
                                  <p:stCondLst>
                                    <p:cond delay="0"/>
                                  </p:stCondLst>
                                  <p:childTnLst>
                                    <p:animMotion origin="layout" path="M -1.94444E-6 4.44444E-6 L 0.00625 -0.08079 " pathEditMode="relative" rAng="0" ptsTypes="AA">
                                      <p:cBhvr>
                                        <p:cTn id="94" dur="2000" fill="hold"/>
                                        <p:tgtEl>
                                          <p:spTgt spid="483352"/>
                                        </p:tgtEl>
                                        <p:attrNameLst>
                                          <p:attrName>ppt_x</p:attrName>
                                          <p:attrName>ppt_y</p:attrName>
                                        </p:attrNameLst>
                                      </p:cBhvr>
                                      <p:rCtr x="313" y="-4051"/>
                                    </p:animMotion>
                                  </p:childTnLst>
                                </p:cTn>
                              </p:par>
                            </p:childTnLst>
                          </p:cTn>
                        </p:par>
                        <p:par>
                          <p:cTn id="95" fill="hold" nodeType="afterGroup">
                            <p:stCondLst>
                              <p:cond delay="2000"/>
                            </p:stCondLst>
                            <p:childTnLst>
                              <p:par>
                                <p:cTn id="96" presetID="55" presetClass="entr" presetSubtype="0" fill="hold" grpId="0" nodeType="afterEffect">
                                  <p:stCondLst>
                                    <p:cond delay="0"/>
                                  </p:stCondLst>
                                  <p:childTnLst>
                                    <p:set>
                                      <p:cBhvr>
                                        <p:cTn id="97" dur="1" fill="hold">
                                          <p:stCondLst>
                                            <p:cond delay="0"/>
                                          </p:stCondLst>
                                        </p:cTn>
                                        <p:tgtEl>
                                          <p:spTgt spid="483363"/>
                                        </p:tgtEl>
                                        <p:attrNameLst>
                                          <p:attrName>style.visibility</p:attrName>
                                        </p:attrNameLst>
                                      </p:cBhvr>
                                      <p:to>
                                        <p:strVal val="visible"/>
                                      </p:to>
                                    </p:set>
                                    <p:anim calcmode="lin" valueType="num">
                                      <p:cBhvr>
                                        <p:cTn id="98" dur="1000" fill="hold"/>
                                        <p:tgtEl>
                                          <p:spTgt spid="483363"/>
                                        </p:tgtEl>
                                        <p:attrNameLst>
                                          <p:attrName>ppt_w</p:attrName>
                                        </p:attrNameLst>
                                      </p:cBhvr>
                                      <p:tavLst>
                                        <p:tav tm="0">
                                          <p:val>
                                            <p:strVal val="#ppt_w*0.70"/>
                                          </p:val>
                                        </p:tav>
                                        <p:tav tm="100000">
                                          <p:val>
                                            <p:strVal val="#ppt_w"/>
                                          </p:val>
                                        </p:tav>
                                      </p:tavLst>
                                    </p:anim>
                                    <p:anim calcmode="lin" valueType="num">
                                      <p:cBhvr>
                                        <p:cTn id="99" dur="1000" fill="hold"/>
                                        <p:tgtEl>
                                          <p:spTgt spid="483363"/>
                                        </p:tgtEl>
                                        <p:attrNameLst>
                                          <p:attrName>ppt_h</p:attrName>
                                        </p:attrNameLst>
                                      </p:cBhvr>
                                      <p:tavLst>
                                        <p:tav tm="0">
                                          <p:val>
                                            <p:strVal val="#ppt_h"/>
                                          </p:val>
                                        </p:tav>
                                        <p:tav tm="100000">
                                          <p:val>
                                            <p:strVal val="#ppt_h"/>
                                          </p:val>
                                        </p:tav>
                                      </p:tavLst>
                                    </p:anim>
                                    <p:animEffect transition="in" filter="fade">
                                      <p:cBhvr>
                                        <p:cTn id="100" dur="1000"/>
                                        <p:tgtEl>
                                          <p:spTgt spid="48336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83355"/>
                                        </p:tgtEl>
                                        <p:attrNameLst>
                                          <p:attrName>style.visibility</p:attrName>
                                        </p:attrNameLst>
                                      </p:cBhvr>
                                      <p:to>
                                        <p:strVal val="visible"/>
                                      </p:to>
                                    </p:set>
                                    <p:animEffect transition="in" filter="fade">
                                      <p:cBhvr>
                                        <p:cTn id="103" dur="2000"/>
                                        <p:tgtEl>
                                          <p:spTgt spid="48335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83354"/>
                                        </p:tgtEl>
                                        <p:attrNameLst>
                                          <p:attrName>style.visibility</p:attrName>
                                        </p:attrNameLst>
                                      </p:cBhvr>
                                      <p:to>
                                        <p:strVal val="visible"/>
                                      </p:to>
                                    </p:set>
                                    <p:animEffect transition="in" filter="fade">
                                      <p:cBhvr>
                                        <p:cTn id="106" dur="2000"/>
                                        <p:tgtEl>
                                          <p:spTgt spid="48335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83356"/>
                                        </p:tgtEl>
                                        <p:attrNameLst>
                                          <p:attrName>style.visibility</p:attrName>
                                        </p:attrNameLst>
                                      </p:cBhvr>
                                      <p:to>
                                        <p:strVal val="visible"/>
                                      </p:to>
                                    </p:set>
                                    <p:animEffect transition="in" filter="fade">
                                      <p:cBhvr>
                                        <p:cTn id="109" dur="2000"/>
                                        <p:tgtEl>
                                          <p:spTgt spid="48335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3353"/>
                                        </p:tgtEl>
                                        <p:attrNameLst>
                                          <p:attrName>style.visibility</p:attrName>
                                        </p:attrNameLst>
                                      </p:cBhvr>
                                      <p:to>
                                        <p:strVal val="visible"/>
                                      </p:to>
                                    </p:set>
                                    <p:animEffect transition="in" filter="fade">
                                      <p:cBhvr>
                                        <p:cTn id="112" dur="2000"/>
                                        <p:tgtEl>
                                          <p:spTgt spid="483353"/>
                                        </p:tgtEl>
                                      </p:cBhvr>
                                    </p:animEffect>
                                  </p:childTnLst>
                                </p:cTn>
                              </p:par>
                              <p:par>
                                <p:cTn id="113" presetID="0" presetClass="path" presetSubtype="0" accel="50000" decel="50000" fill="hold" grpId="1" nodeType="withEffect">
                                  <p:stCondLst>
                                    <p:cond delay="0"/>
                                  </p:stCondLst>
                                  <p:childTnLst>
                                    <p:animMotion origin="layout" path="M 1.66667E-6 3.33333E-6 L 0.02153 0.15277 " pathEditMode="relative" rAng="0" ptsTypes="AA">
                                      <p:cBhvr>
                                        <p:cTn id="114" dur="2000" fill="hold"/>
                                        <p:tgtEl>
                                          <p:spTgt spid="483355"/>
                                        </p:tgtEl>
                                        <p:attrNameLst>
                                          <p:attrName>ppt_x</p:attrName>
                                          <p:attrName>ppt_y</p:attrName>
                                        </p:attrNameLst>
                                      </p:cBhvr>
                                      <p:rCtr x="1076" y="7639"/>
                                    </p:animMotion>
                                  </p:childTnLst>
                                </p:cTn>
                              </p:par>
                              <p:par>
                                <p:cTn id="115" presetID="0" presetClass="path" presetSubtype="0" accel="50000" decel="50000" fill="hold" grpId="1" nodeType="withEffect">
                                  <p:stCondLst>
                                    <p:cond delay="0"/>
                                  </p:stCondLst>
                                  <p:childTnLst>
                                    <p:animMotion origin="layout" path="M 0 0 L -0.025 0.15555 " pathEditMode="relative" ptsTypes="AA">
                                      <p:cBhvr>
                                        <p:cTn id="116" dur="2000" fill="hold"/>
                                        <p:tgtEl>
                                          <p:spTgt spid="483354"/>
                                        </p:tgtEl>
                                        <p:attrNameLst>
                                          <p:attrName>ppt_x</p:attrName>
                                          <p:attrName>ppt_y</p:attrName>
                                        </p:attrNameLst>
                                      </p:cBhvr>
                                    </p:animMotion>
                                  </p:childTnLst>
                                </p:cTn>
                              </p:par>
                              <p:par>
                                <p:cTn id="117" presetID="0" presetClass="path" presetSubtype="0" accel="50000" decel="50000" fill="hold" grpId="1" nodeType="withEffect">
                                  <p:stCondLst>
                                    <p:cond delay="0"/>
                                  </p:stCondLst>
                                  <p:childTnLst>
                                    <p:animMotion origin="layout" path="M -1.11111E-6 1.11111E-6 L -0.00278 0.15555 " pathEditMode="relative" rAng="0" ptsTypes="AA">
                                      <p:cBhvr>
                                        <p:cTn id="118" dur="2000" fill="hold"/>
                                        <p:tgtEl>
                                          <p:spTgt spid="483356"/>
                                        </p:tgtEl>
                                        <p:attrNameLst>
                                          <p:attrName>ppt_x</p:attrName>
                                          <p:attrName>ppt_y</p:attrName>
                                        </p:attrNameLst>
                                      </p:cBhvr>
                                      <p:rCtr x="-139" y="7778"/>
                                    </p:animMotion>
                                  </p:childTnLst>
                                </p:cTn>
                              </p:par>
                              <p:par>
                                <p:cTn id="119" presetID="0" presetClass="path" presetSubtype="0" accel="50000" decel="50000" fill="hold" grpId="1" nodeType="withEffect">
                                  <p:stCondLst>
                                    <p:cond delay="0"/>
                                  </p:stCondLst>
                                  <p:childTnLst>
                                    <p:animMotion origin="layout" path="M -4.16667E-6 -4.07407E-6 L 0.03612 0.15278 " pathEditMode="relative" rAng="0" ptsTypes="AA">
                                      <p:cBhvr>
                                        <p:cTn id="120" dur="2000" fill="hold"/>
                                        <p:tgtEl>
                                          <p:spTgt spid="483353"/>
                                        </p:tgtEl>
                                        <p:attrNameLst>
                                          <p:attrName>ppt_x</p:attrName>
                                          <p:attrName>ppt_y</p:attrName>
                                        </p:attrNameLst>
                                      </p:cBhvr>
                                      <p:rCtr x="1806" y="7639"/>
                                    </p:animMotion>
                                  </p:childTnLst>
                                </p:cTn>
                              </p:par>
                              <p:par>
                                <p:cTn id="121" presetID="10" presetClass="exit" presetSubtype="0" fill="hold" grpId="2" nodeType="withEffect">
                                  <p:stCondLst>
                                    <p:cond delay="0"/>
                                  </p:stCondLst>
                                  <p:childTnLst>
                                    <p:animEffect transition="out" filter="fade">
                                      <p:cBhvr>
                                        <p:cTn id="122" dur="2000"/>
                                        <p:tgtEl>
                                          <p:spTgt spid="483350"/>
                                        </p:tgtEl>
                                      </p:cBhvr>
                                    </p:animEffect>
                                    <p:set>
                                      <p:cBhvr>
                                        <p:cTn id="123" dur="1" fill="hold">
                                          <p:stCondLst>
                                            <p:cond delay="1999"/>
                                          </p:stCondLst>
                                        </p:cTn>
                                        <p:tgtEl>
                                          <p:spTgt spid="483350"/>
                                        </p:tgtEl>
                                        <p:attrNameLst>
                                          <p:attrName>style.visibility</p:attrName>
                                        </p:attrNameLst>
                                      </p:cBhvr>
                                      <p:to>
                                        <p:strVal val="hidden"/>
                                      </p:to>
                                    </p:set>
                                  </p:childTnLst>
                                </p:cTn>
                              </p:par>
                              <p:par>
                                <p:cTn id="124" presetID="10" presetClass="exit" presetSubtype="0" fill="hold" grpId="2" nodeType="withEffect">
                                  <p:stCondLst>
                                    <p:cond delay="0"/>
                                  </p:stCondLst>
                                  <p:childTnLst>
                                    <p:animEffect transition="out" filter="fade">
                                      <p:cBhvr>
                                        <p:cTn id="125" dur="2000"/>
                                        <p:tgtEl>
                                          <p:spTgt spid="483349"/>
                                        </p:tgtEl>
                                      </p:cBhvr>
                                    </p:animEffect>
                                    <p:set>
                                      <p:cBhvr>
                                        <p:cTn id="126" dur="1" fill="hold">
                                          <p:stCondLst>
                                            <p:cond delay="1999"/>
                                          </p:stCondLst>
                                        </p:cTn>
                                        <p:tgtEl>
                                          <p:spTgt spid="483349"/>
                                        </p:tgtEl>
                                        <p:attrNameLst>
                                          <p:attrName>style.visibility</p:attrName>
                                        </p:attrNameLst>
                                      </p:cBhvr>
                                      <p:to>
                                        <p:strVal val="hidden"/>
                                      </p:to>
                                    </p:set>
                                  </p:childTnLst>
                                </p:cTn>
                              </p:par>
                              <p:par>
                                <p:cTn id="127" presetID="10" presetClass="exit" presetSubtype="0" fill="hold" grpId="2" nodeType="withEffect">
                                  <p:stCondLst>
                                    <p:cond delay="0"/>
                                  </p:stCondLst>
                                  <p:childTnLst>
                                    <p:animEffect transition="out" filter="fade">
                                      <p:cBhvr>
                                        <p:cTn id="128" dur="2000"/>
                                        <p:tgtEl>
                                          <p:spTgt spid="483351"/>
                                        </p:tgtEl>
                                      </p:cBhvr>
                                    </p:animEffect>
                                    <p:set>
                                      <p:cBhvr>
                                        <p:cTn id="129" dur="1" fill="hold">
                                          <p:stCondLst>
                                            <p:cond delay="1999"/>
                                          </p:stCondLst>
                                        </p:cTn>
                                        <p:tgtEl>
                                          <p:spTgt spid="483351"/>
                                        </p:tgtEl>
                                        <p:attrNameLst>
                                          <p:attrName>style.visibility</p:attrName>
                                        </p:attrNameLst>
                                      </p:cBhvr>
                                      <p:to>
                                        <p:strVal val="hidden"/>
                                      </p:to>
                                    </p:set>
                                  </p:childTnLst>
                                </p:cTn>
                              </p:par>
                              <p:par>
                                <p:cTn id="130" presetID="10" presetClass="exit" presetSubtype="0" fill="hold" grpId="2" nodeType="withEffect">
                                  <p:stCondLst>
                                    <p:cond delay="0"/>
                                  </p:stCondLst>
                                  <p:childTnLst>
                                    <p:animEffect transition="out" filter="fade">
                                      <p:cBhvr>
                                        <p:cTn id="131" dur="2000"/>
                                        <p:tgtEl>
                                          <p:spTgt spid="483352"/>
                                        </p:tgtEl>
                                      </p:cBhvr>
                                    </p:animEffect>
                                    <p:set>
                                      <p:cBhvr>
                                        <p:cTn id="132" dur="1" fill="hold">
                                          <p:stCondLst>
                                            <p:cond delay="1999"/>
                                          </p:stCondLst>
                                        </p:cTn>
                                        <p:tgtEl>
                                          <p:spTgt spid="483352"/>
                                        </p:tgtEl>
                                        <p:attrNameLst>
                                          <p:attrName>style.visibility</p:attrName>
                                        </p:attrNameLst>
                                      </p:cBhvr>
                                      <p:to>
                                        <p:strVal val="hidden"/>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55" presetClass="entr" presetSubtype="0" fill="hold" grpId="0" nodeType="clickEffect">
                                  <p:stCondLst>
                                    <p:cond delay="0"/>
                                  </p:stCondLst>
                                  <p:childTnLst>
                                    <p:set>
                                      <p:cBhvr>
                                        <p:cTn id="136" dur="1" fill="hold">
                                          <p:stCondLst>
                                            <p:cond delay="0"/>
                                          </p:stCondLst>
                                        </p:cTn>
                                        <p:tgtEl>
                                          <p:spTgt spid="483364"/>
                                        </p:tgtEl>
                                        <p:attrNameLst>
                                          <p:attrName>style.visibility</p:attrName>
                                        </p:attrNameLst>
                                      </p:cBhvr>
                                      <p:to>
                                        <p:strVal val="visible"/>
                                      </p:to>
                                    </p:set>
                                    <p:anim calcmode="lin" valueType="num">
                                      <p:cBhvr>
                                        <p:cTn id="137" dur="1000" fill="hold"/>
                                        <p:tgtEl>
                                          <p:spTgt spid="483364"/>
                                        </p:tgtEl>
                                        <p:attrNameLst>
                                          <p:attrName>ppt_w</p:attrName>
                                        </p:attrNameLst>
                                      </p:cBhvr>
                                      <p:tavLst>
                                        <p:tav tm="0">
                                          <p:val>
                                            <p:strVal val="#ppt_w*0.70"/>
                                          </p:val>
                                        </p:tav>
                                        <p:tav tm="100000">
                                          <p:val>
                                            <p:strVal val="#ppt_w"/>
                                          </p:val>
                                        </p:tav>
                                      </p:tavLst>
                                    </p:anim>
                                    <p:anim calcmode="lin" valueType="num">
                                      <p:cBhvr>
                                        <p:cTn id="138" dur="1000" fill="hold"/>
                                        <p:tgtEl>
                                          <p:spTgt spid="483364"/>
                                        </p:tgtEl>
                                        <p:attrNameLst>
                                          <p:attrName>ppt_h</p:attrName>
                                        </p:attrNameLst>
                                      </p:cBhvr>
                                      <p:tavLst>
                                        <p:tav tm="0">
                                          <p:val>
                                            <p:strVal val="#ppt_h"/>
                                          </p:val>
                                        </p:tav>
                                        <p:tav tm="100000">
                                          <p:val>
                                            <p:strVal val="#ppt_h"/>
                                          </p:val>
                                        </p:tav>
                                      </p:tavLst>
                                    </p:anim>
                                    <p:animEffect transition="in" filter="fade">
                                      <p:cBhvr>
                                        <p:cTn id="139" dur="1000"/>
                                        <p:tgtEl>
                                          <p:spTgt spid="483364"/>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483357"/>
                                        </p:tgtEl>
                                        <p:attrNameLst>
                                          <p:attrName>style.visibility</p:attrName>
                                        </p:attrNameLst>
                                      </p:cBhvr>
                                      <p:to>
                                        <p:strVal val="visible"/>
                                      </p:to>
                                    </p:set>
                                    <p:animEffect transition="in" filter="wipe(down)">
                                      <p:cBhvr>
                                        <p:cTn id="142" dur="3000"/>
                                        <p:tgtEl>
                                          <p:spTgt spid="483357"/>
                                        </p:tgtEl>
                                      </p:cBhvr>
                                    </p:animEffect>
                                  </p:childTnLst>
                                </p:cTn>
                              </p:par>
                              <p:par>
                                <p:cTn id="143" presetID="55" presetClass="exit" presetSubtype="0" fill="hold" grpId="2" nodeType="withEffect">
                                  <p:stCondLst>
                                    <p:cond delay="0"/>
                                  </p:stCondLst>
                                  <p:childTnLst>
                                    <p:anim calcmode="lin" valueType="num">
                                      <p:cBhvr>
                                        <p:cTn id="144" dur="1000"/>
                                        <p:tgtEl>
                                          <p:spTgt spid="483355"/>
                                        </p:tgtEl>
                                        <p:attrNameLst>
                                          <p:attrName>ppt_w</p:attrName>
                                        </p:attrNameLst>
                                      </p:cBhvr>
                                      <p:tavLst>
                                        <p:tav tm="0">
                                          <p:val>
                                            <p:strVal val="ppt_w"/>
                                          </p:val>
                                        </p:tav>
                                        <p:tav tm="100000">
                                          <p:val>
                                            <p:strVal val="ppt_w*0.70"/>
                                          </p:val>
                                        </p:tav>
                                      </p:tavLst>
                                    </p:anim>
                                    <p:anim calcmode="lin" valueType="num">
                                      <p:cBhvr>
                                        <p:cTn id="145" dur="1000"/>
                                        <p:tgtEl>
                                          <p:spTgt spid="483355"/>
                                        </p:tgtEl>
                                        <p:attrNameLst>
                                          <p:attrName>ppt_h</p:attrName>
                                        </p:attrNameLst>
                                      </p:cBhvr>
                                      <p:tavLst>
                                        <p:tav tm="0">
                                          <p:val>
                                            <p:strVal val="ppt_h"/>
                                          </p:val>
                                        </p:tav>
                                        <p:tav tm="100000">
                                          <p:val>
                                            <p:strVal val="ppt_h"/>
                                          </p:val>
                                        </p:tav>
                                      </p:tavLst>
                                    </p:anim>
                                    <p:animEffect transition="out" filter="fade">
                                      <p:cBhvr>
                                        <p:cTn id="146" dur="1000"/>
                                        <p:tgtEl>
                                          <p:spTgt spid="483355"/>
                                        </p:tgtEl>
                                      </p:cBhvr>
                                    </p:animEffect>
                                    <p:set>
                                      <p:cBhvr>
                                        <p:cTn id="147" dur="1" fill="hold">
                                          <p:stCondLst>
                                            <p:cond delay="999"/>
                                          </p:stCondLst>
                                        </p:cTn>
                                        <p:tgtEl>
                                          <p:spTgt spid="483355"/>
                                        </p:tgtEl>
                                        <p:attrNameLst>
                                          <p:attrName>style.visibility</p:attrName>
                                        </p:attrNameLst>
                                      </p:cBhvr>
                                      <p:to>
                                        <p:strVal val="hidden"/>
                                      </p:to>
                                    </p:set>
                                  </p:childTnLst>
                                </p:cTn>
                              </p:par>
                              <p:par>
                                <p:cTn id="148" presetID="55" presetClass="exit" presetSubtype="0" fill="hold" grpId="2" nodeType="withEffect">
                                  <p:stCondLst>
                                    <p:cond delay="0"/>
                                  </p:stCondLst>
                                  <p:childTnLst>
                                    <p:anim calcmode="lin" valueType="num">
                                      <p:cBhvr>
                                        <p:cTn id="149" dur="1000"/>
                                        <p:tgtEl>
                                          <p:spTgt spid="483354"/>
                                        </p:tgtEl>
                                        <p:attrNameLst>
                                          <p:attrName>ppt_w</p:attrName>
                                        </p:attrNameLst>
                                      </p:cBhvr>
                                      <p:tavLst>
                                        <p:tav tm="0">
                                          <p:val>
                                            <p:strVal val="ppt_w"/>
                                          </p:val>
                                        </p:tav>
                                        <p:tav tm="100000">
                                          <p:val>
                                            <p:strVal val="ppt_w*0.70"/>
                                          </p:val>
                                        </p:tav>
                                      </p:tavLst>
                                    </p:anim>
                                    <p:anim calcmode="lin" valueType="num">
                                      <p:cBhvr>
                                        <p:cTn id="150" dur="1000"/>
                                        <p:tgtEl>
                                          <p:spTgt spid="483354"/>
                                        </p:tgtEl>
                                        <p:attrNameLst>
                                          <p:attrName>ppt_h</p:attrName>
                                        </p:attrNameLst>
                                      </p:cBhvr>
                                      <p:tavLst>
                                        <p:tav tm="0">
                                          <p:val>
                                            <p:strVal val="ppt_h"/>
                                          </p:val>
                                        </p:tav>
                                        <p:tav tm="100000">
                                          <p:val>
                                            <p:strVal val="ppt_h"/>
                                          </p:val>
                                        </p:tav>
                                      </p:tavLst>
                                    </p:anim>
                                    <p:animEffect transition="out" filter="fade">
                                      <p:cBhvr>
                                        <p:cTn id="151" dur="1000"/>
                                        <p:tgtEl>
                                          <p:spTgt spid="483354"/>
                                        </p:tgtEl>
                                      </p:cBhvr>
                                    </p:animEffect>
                                    <p:set>
                                      <p:cBhvr>
                                        <p:cTn id="152" dur="1" fill="hold">
                                          <p:stCondLst>
                                            <p:cond delay="999"/>
                                          </p:stCondLst>
                                        </p:cTn>
                                        <p:tgtEl>
                                          <p:spTgt spid="483354"/>
                                        </p:tgtEl>
                                        <p:attrNameLst>
                                          <p:attrName>style.visibility</p:attrName>
                                        </p:attrNameLst>
                                      </p:cBhvr>
                                      <p:to>
                                        <p:strVal val="hidden"/>
                                      </p:to>
                                    </p:set>
                                  </p:childTnLst>
                                </p:cTn>
                              </p:par>
                              <p:par>
                                <p:cTn id="153" presetID="55" presetClass="exit" presetSubtype="0" fill="hold" grpId="2" nodeType="withEffect">
                                  <p:stCondLst>
                                    <p:cond delay="0"/>
                                  </p:stCondLst>
                                  <p:childTnLst>
                                    <p:anim calcmode="lin" valueType="num">
                                      <p:cBhvr>
                                        <p:cTn id="154" dur="1000"/>
                                        <p:tgtEl>
                                          <p:spTgt spid="483356"/>
                                        </p:tgtEl>
                                        <p:attrNameLst>
                                          <p:attrName>ppt_w</p:attrName>
                                        </p:attrNameLst>
                                      </p:cBhvr>
                                      <p:tavLst>
                                        <p:tav tm="0">
                                          <p:val>
                                            <p:strVal val="ppt_w"/>
                                          </p:val>
                                        </p:tav>
                                        <p:tav tm="100000">
                                          <p:val>
                                            <p:strVal val="ppt_w*0.70"/>
                                          </p:val>
                                        </p:tav>
                                      </p:tavLst>
                                    </p:anim>
                                    <p:anim calcmode="lin" valueType="num">
                                      <p:cBhvr>
                                        <p:cTn id="155" dur="1000"/>
                                        <p:tgtEl>
                                          <p:spTgt spid="483356"/>
                                        </p:tgtEl>
                                        <p:attrNameLst>
                                          <p:attrName>ppt_h</p:attrName>
                                        </p:attrNameLst>
                                      </p:cBhvr>
                                      <p:tavLst>
                                        <p:tav tm="0">
                                          <p:val>
                                            <p:strVal val="ppt_h"/>
                                          </p:val>
                                        </p:tav>
                                        <p:tav tm="100000">
                                          <p:val>
                                            <p:strVal val="ppt_h"/>
                                          </p:val>
                                        </p:tav>
                                      </p:tavLst>
                                    </p:anim>
                                    <p:animEffect transition="out" filter="fade">
                                      <p:cBhvr>
                                        <p:cTn id="156" dur="1000"/>
                                        <p:tgtEl>
                                          <p:spTgt spid="483356"/>
                                        </p:tgtEl>
                                      </p:cBhvr>
                                    </p:animEffect>
                                    <p:set>
                                      <p:cBhvr>
                                        <p:cTn id="157" dur="1" fill="hold">
                                          <p:stCondLst>
                                            <p:cond delay="999"/>
                                          </p:stCondLst>
                                        </p:cTn>
                                        <p:tgtEl>
                                          <p:spTgt spid="483356"/>
                                        </p:tgtEl>
                                        <p:attrNameLst>
                                          <p:attrName>style.visibility</p:attrName>
                                        </p:attrNameLst>
                                      </p:cBhvr>
                                      <p:to>
                                        <p:strVal val="hidden"/>
                                      </p:to>
                                    </p:set>
                                  </p:childTnLst>
                                </p:cTn>
                              </p:par>
                              <p:par>
                                <p:cTn id="158" presetID="55" presetClass="exit" presetSubtype="0" fill="hold" grpId="2" nodeType="withEffect">
                                  <p:stCondLst>
                                    <p:cond delay="0"/>
                                  </p:stCondLst>
                                  <p:childTnLst>
                                    <p:anim calcmode="lin" valueType="num">
                                      <p:cBhvr>
                                        <p:cTn id="159" dur="1000"/>
                                        <p:tgtEl>
                                          <p:spTgt spid="483353"/>
                                        </p:tgtEl>
                                        <p:attrNameLst>
                                          <p:attrName>ppt_w</p:attrName>
                                        </p:attrNameLst>
                                      </p:cBhvr>
                                      <p:tavLst>
                                        <p:tav tm="0">
                                          <p:val>
                                            <p:strVal val="ppt_w"/>
                                          </p:val>
                                        </p:tav>
                                        <p:tav tm="100000">
                                          <p:val>
                                            <p:strVal val="ppt_w*0.70"/>
                                          </p:val>
                                        </p:tav>
                                      </p:tavLst>
                                    </p:anim>
                                    <p:anim calcmode="lin" valueType="num">
                                      <p:cBhvr>
                                        <p:cTn id="160" dur="1000"/>
                                        <p:tgtEl>
                                          <p:spTgt spid="483353"/>
                                        </p:tgtEl>
                                        <p:attrNameLst>
                                          <p:attrName>ppt_h</p:attrName>
                                        </p:attrNameLst>
                                      </p:cBhvr>
                                      <p:tavLst>
                                        <p:tav tm="0">
                                          <p:val>
                                            <p:strVal val="ppt_h"/>
                                          </p:val>
                                        </p:tav>
                                        <p:tav tm="100000">
                                          <p:val>
                                            <p:strVal val="ppt_h"/>
                                          </p:val>
                                        </p:tav>
                                      </p:tavLst>
                                    </p:anim>
                                    <p:animEffect transition="out" filter="fade">
                                      <p:cBhvr>
                                        <p:cTn id="161" dur="1000"/>
                                        <p:tgtEl>
                                          <p:spTgt spid="483353"/>
                                        </p:tgtEl>
                                      </p:cBhvr>
                                    </p:animEffect>
                                    <p:set>
                                      <p:cBhvr>
                                        <p:cTn id="162" dur="1" fill="hold">
                                          <p:stCondLst>
                                            <p:cond delay="999"/>
                                          </p:stCondLst>
                                        </p:cTn>
                                        <p:tgtEl>
                                          <p:spTgt spid="483353"/>
                                        </p:tgtEl>
                                        <p:attrNameLst>
                                          <p:attrName>style.visibility</p:attrName>
                                        </p:attrNameLst>
                                      </p:cBhvr>
                                      <p:to>
                                        <p:strVal val="hidden"/>
                                      </p:to>
                                    </p:set>
                                  </p:childTnLst>
                                </p:cTn>
                              </p:par>
                            </p:childTnLst>
                          </p:cTn>
                        </p:par>
                        <p:par>
                          <p:cTn id="163" fill="hold" nodeType="afterGroup">
                            <p:stCondLst>
                              <p:cond delay="3000"/>
                            </p:stCondLst>
                            <p:childTnLst>
                              <p:par>
                                <p:cTn id="164" presetID="1" presetClass="exit" presetSubtype="0" fill="hold" grpId="1" nodeType="afterEffect">
                                  <p:stCondLst>
                                    <p:cond delay="0"/>
                                  </p:stCondLst>
                                  <p:childTnLst>
                                    <p:set>
                                      <p:cBhvr>
                                        <p:cTn id="165" dur="1" fill="hold">
                                          <p:stCondLst>
                                            <p:cond delay="0"/>
                                          </p:stCondLst>
                                        </p:cTn>
                                        <p:tgtEl>
                                          <p:spTgt spid="483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4" grpId="0" animBg="1"/>
      <p:bldP spid="483335" grpId="0" animBg="1"/>
      <p:bldP spid="483336" grpId="0" animBg="1"/>
      <p:bldP spid="483337" grpId="0" animBg="1"/>
      <p:bldP spid="483338" grpId="0" animBg="1"/>
      <p:bldP spid="483338" grpId="1" animBg="1"/>
      <p:bldP spid="483339" grpId="0" animBg="1"/>
      <p:bldP spid="483340" grpId="0" animBg="1"/>
      <p:bldP spid="483343" grpId="0" animBg="1"/>
      <p:bldP spid="483344" grpId="0"/>
      <p:bldP spid="483345" grpId="0"/>
      <p:bldP spid="483346" grpId="0"/>
      <p:bldP spid="483347" grpId="0"/>
      <p:bldP spid="483349" grpId="0" animBg="1"/>
      <p:bldP spid="483349" grpId="1" animBg="1"/>
      <p:bldP spid="483349" grpId="2" animBg="1"/>
      <p:bldP spid="483350" grpId="0" animBg="1"/>
      <p:bldP spid="483350" grpId="1" animBg="1"/>
      <p:bldP spid="483350" grpId="2" animBg="1"/>
      <p:bldP spid="483351" grpId="0" animBg="1"/>
      <p:bldP spid="483351" grpId="1" animBg="1"/>
      <p:bldP spid="483351" grpId="2" animBg="1"/>
      <p:bldP spid="483352" grpId="0" animBg="1"/>
      <p:bldP spid="483352" grpId="1" animBg="1"/>
      <p:bldP spid="483352" grpId="2" animBg="1"/>
      <p:bldP spid="483353" grpId="0" animBg="1"/>
      <p:bldP spid="483353" grpId="1" animBg="1"/>
      <p:bldP spid="483353" grpId="2" animBg="1"/>
      <p:bldP spid="483354" grpId="0" animBg="1"/>
      <p:bldP spid="483354" grpId="1" animBg="1"/>
      <p:bldP spid="483354" grpId="2" animBg="1"/>
      <p:bldP spid="483355" grpId="0" animBg="1"/>
      <p:bldP spid="483355" grpId="1" animBg="1"/>
      <p:bldP spid="483355" grpId="2" animBg="1"/>
      <p:bldP spid="483356" grpId="0" animBg="1"/>
      <p:bldP spid="483356" grpId="1" animBg="1"/>
      <p:bldP spid="483356" grpId="2" animBg="1"/>
      <p:bldP spid="483357" grpId="0" animBg="1"/>
      <p:bldP spid="483362" grpId="0"/>
      <p:bldP spid="483363" grpId="0"/>
      <p:bldP spid="48336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4DFB-A4ED-4039-924B-581EA8351C86}"/>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E0140B76-FA6E-4F6B-BC5F-E5337164F8C7}"/>
              </a:ext>
            </a:extLst>
          </p:cNvPr>
          <p:cNvSpPr>
            <a:spLocks noGrp="1"/>
          </p:cNvSpPr>
          <p:nvPr>
            <p:ph type="sldNum" sz="quarter" idx="12"/>
          </p:nvPr>
        </p:nvSpPr>
        <p:spPr/>
        <p:txBody>
          <a:bodyPr/>
          <a:lstStyle/>
          <a:p>
            <a:fld id="{34237E12-9377-4AD8-B7C2-683278B4DCC0}" type="slidenum">
              <a:rPr lang="en-US" altLang="en-US" smtClean="0"/>
              <a:pPr/>
              <a:t>5</a:t>
            </a:fld>
            <a:endParaRPr lang="en-US" altLang="en-US"/>
          </a:p>
        </p:txBody>
      </p:sp>
      <p:pic>
        <p:nvPicPr>
          <p:cNvPr id="6" name="Picture 5">
            <a:extLst>
              <a:ext uri="{FF2B5EF4-FFF2-40B4-BE49-F238E27FC236}">
                <a16:creationId xmlns:a16="http://schemas.microsoft.com/office/drawing/2014/main" id="{221BE97D-5A0D-447B-9533-0B9E88690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297"/>
            <a:ext cx="9144000" cy="6679406"/>
          </a:xfrm>
          <a:prstGeom prst="rect">
            <a:avLst/>
          </a:prstGeom>
        </p:spPr>
      </p:pic>
    </p:spTree>
    <p:extLst>
      <p:ext uri="{BB962C8B-B14F-4D97-AF65-F5344CB8AC3E}">
        <p14:creationId xmlns:p14="http://schemas.microsoft.com/office/powerpoint/2010/main" val="468851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DE4609DB-921D-4B2D-B540-7C7362FAC8F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9492F4-C85D-4DBC-BDC0-AAAB5F3B51F3}" type="slidenum">
              <a:rPr lang="en-US" altLang="en-US"/>
              <a:pPr/>
              <a:t>50</a:t>
            </a:fld>
            <a:endParaRPr lang="en-US" altLang="en-US"/>
          </a:p>
        </p:txBody>
      </p:sp>
      <p:sp>
        <p:nvSpPr>
          <p:cNvPr id="31747" name="Rectangle 2">
            <a:extLst>
              <a:ext uri="{FF2B5EF4-FFF2-40B4-BE49-F238E27FC236}">
                <a16:creationId xmlns:a16="http://schemas.microsoft.com/office/drawing/2014/main" id="{32A12F6B-ED68-48BC-9AE2-3A0EA426527F}"/>
              </a:ext>
            </a:extLst>
          </p:cNvPr>
          <p:cNvSpPr>
            <a:spLocks noGrp="1" noChangeArrowheads="1"/>
          </p:cNvSpPr>
          <p:nvPr>
            <p:ph type="title"/>
          </p:nvPr>
        </p:nvSpPr>
        <p:spPr/>
        <p:txBody>
          <a:bodyPr/>
          <a:lstStyle/>
          <a:p>
            <a:pPr eaLnBrk="1" hangingPunct="1"/>
            <a:r>
              <a:rPr lang="en-US" altLang="en-US" sz="2500" b="1"/>
              <a:t>7. Bonding</a:t>
            </a:r>
            <a:endParaRPr lang="en-GB" altLang="en-US" sz="3400"/>
          </a:p>
        </p:txBody>
      </p:sp>
      <p:sp>
        <p:nvSpPr>
          <p:cNvPr id="31748" name="Rectangle 3">
            <a:extLst>
              <a:ext uri="{FF2B5EF4-FFF2-40B4-BE49-F238E27FC236}">
                <a16:creationId xmlns:a16="http://schemas.microsoft.com/office/drawing/2014/main" id="{16F2CEDC-B35C-40E8-9B43-8D664DEDBB0A}"/>
              </a:ext>
            </a:extLst>
          </p:cNvPr>
          <p:cNvSpPr>
            <a:spLocks noChangeArrowheads="1"/>
          </p:cNvSpPr>
          <p:nvPr/>
        </p:nvSpPr>
        <p:spPr bwMode="auto">
          <a:xfrm>
            <a:off x="0" y="1085850"/>
            <a:ext cx="9144000" cy="302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buFont typeface="Wingdings" panose="05000000000000000000" pitchFamily="2" charset="2"/>
              <a:buNone/>
            </a:pPr>
            <a:r>
              <a:rPr lang="en-US" altLang="en-US" sz="2100" dirty="0"/>
              <a:t>	The last process that a chip undergoes is </a:t>
            </a:r>
            <a:r>
              <a:rPr lang="en-US" altLang="en-US" sz="2100" i="1" dirty="0">
                <a:solidFill>
                  <a:srgbClr val="FF0000"/>
                </a:solidFill>
              </a:rPr>
              <a:t>bonding</a:t>
            </a:r>
            <a:r>
              <a:rPr lang="en-US" altLang="en-US" sz="2100" dirty="0"/>
              <a:t>.  Right at the top of the chip big metal pads are added. Thin gold wires are soldered to these; the other ends are brought to the pins of a plastic or ceramic package that will hold the chip, and let us access the silicon device inside.  </a:t>
            </a:r>
          </a:p>
          <a:p>
            <a:pPr eaLnBrk="1" hangingPunct="1">
              <a:buFont typeface="Wingdings" panose="05000000000000000000" pitchFamily="2" charset="2"/>
              <a:buNone/>
            </a:pPr>
            <a:r>
              <a:rPr lang="en-US" altLang="en-US" sz="2100" dirty="0"/>
              <a:t>	On chips with lots of pins, bonding becomes very difficult, requiring complicating pin geometries and complex packages.  A good example is an Intel processor.</a:t>
            </a:r>
            <a:endParaRPr lang="en-US" altLang="en-US" sz="2100" baseline="-25000" dirty="0"/>
          </a:p>
        </p:txBody>
      </p:sp>
      <p:pic>
        <p:nvPicPr>
          <p:cNvPr id="31749" name="Picture 5" descr="web_wirebonding">
            <a:extLst>
              <a:ext uri="{FF2B5EF4-FFF2-40B4-BE49-F238E27FC236}">
                <a16:creationId xmlns:a16="http://schemas.microsoft.com/office/drawing/2014/main" id="{A1C4F81A-C83F-4E7E-AF76-62876A28F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573463"/>
            <a:ext cx="4835525" cy="271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C12F04EB-4941-47D9-82F2-DD11989D71B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3C6ECA-2069-433F-978D-3D982CA0D7F2}" type="slidenum">
              <a:rPr lang="en-US" altLang="en-US"/>
              <a:pPr/>
              <a:t>51</a:t>
            </a:fld>
            <a:endParaRPr lang="en-US" altLang="en-US"/>
          </a:p>
        </p:txBody>
      </p:sp>
      <p:pic>
        <p:nvPicPr>
          <p:cNvPr id="32771" name="Picture 4" descr="photoresista">
            <a:extLst>
              <a:ext uri="{FF2B5EF4-FFF2-40B4-BE49-F238E27FC236}">
                <a16:creationId xmlns:a16="http://schemas.microsoft.com/office/drawing/2014/main" id="{59C2F9A8-79F8-4CE3-AD6B-881F48DF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149542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5381" name="Picture 5" descr="photoresist">
            <a:extLst>
              <a:ext uri="{FF2B5EF4-FFF2-40B4-BE49-F238E27FC236}">
                <a16:creationId xmlns:a16="http://schemas.microsoft.com/office/drawing/2014/main" id="{E556770C-70B6-4009-B042-7943DF208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763" y="836613"/>
            <a:ext cx="20574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6">
            <a:extLst>
              <a:ext uri="{FF2B5EF4-FFF2-40B4-BE49-F238E27FC236}">
                <a16:creationId xmlns:a16="http://schemas.microsoft.com/office/drawing/2014/main" id="{78C7EBCA-CD16-405B-8632-AE5A7F21E2B0}"/>
              </a:ext>
            </a:extLst>
          </p:cNvPr>
          <p:cNvSpPr txBox="1">
            <a:spLocks noChangeArrowheads="1"/>
          </p:cNvSpPr>
          <p:nvPr/>
        </p:nvSpPr>
        <p:spPr bwMode="auto">
          <a:xfrm>
            <a:off x="468313" y="2852738"/>
            <a:ext cx="16557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Silicon</a:t>
            </a:r>
            <a:endParaRPr lang="en-US" altLang="en-US" dirty="0">
              <a:solidFill>
                <a:schemeClr val="tx2"/>
              </a:solidFill>
            </a:endParaRPr>
          </a:p>
        </p:txBody>
      </p:sp>
      <p:sp>
        <p:nvSpPr>
          <p:cNvPr id="485383" name="Text Box 7">
            <a:extLst>
              <a:ext uri="{FF2B5EF4-FFF2-40B4-BE49-F238E27FC236}">
                <a16:creationId xmlns:a16="http://schemas.microsoft.com/office/drawing/2014/main" id="{4391409C-E967-410B-B3D7-C797CE96F5A2}"/>
              </a:ext>
            </a:extLst>
          </p:cNvPr>
          <p:cNvSpPr txBox="1">
            <a:spLocks noChangeArrowheads="1"/>
          </p:cNvSpPr>
          <p:nvPr/>
        </p:nvSpPr>
        <p:spPr bwMode="auto">
          <a:xfrm>
            <a:off x="4068763" y="2852738"/>
            <a:ext cx="2303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Mask applied and UV light</a:t>
            </a:r>
            <a:endParaRPr lang="en-US" altLang="en-US" dirty="0">
              <a:solidFill>
                <a:schemeClr val="tx2"/>
              </a:solidFill>
            </a:endParaRPr>
          </a:p>
        </p:txBody>
      </p:sp>
      <p:grpSp>
        <p:nvGrpSpPr>
          <p:cNvPr id="485389" name="Group 13">
            <a:extLst>
              <a:ext uri="{FF2B5EF4-FFF2-40B4-BE49-F238E27FC236}">
                <a16:creationId xmlns:a16="http://schemas.microsoft.com/office/drawing/2014/main" id="{23BA7317-89F2-49FC-BBDC-853C1B45AAFF}"/>
              </a:ext>
            </a:extLst>
          </p:cNvPr>
          <p:cNvGrpSpPr>
            <a:grpSpLocks/>
          </p:cNvGrpSpPr>
          <p:nvPr/>
        </p:nvGrpSpPr>
        <p:grpSpPr bwMode="auto">
          <a:xfrm>
            <a:off x="4356100" y="260350"/>
            <a:ext cx="1541463" cy="2232025"/>
            <a:chOff x="1655" y="164"/>
            <a:chExt cx="971" cy="1406"/>
          </a:xfrm>
        </p:grpSpPr>
        <p:pic>
          <p:nvPicPr>
            <p:cNvPr id="32793" name="Picture 9" descr="MCj04127560000[1]">
              <a:extLst>
                <a:ext uri="{FF2B5EF4-FFF2-40B4-BE49-F238E27FC236}">
                  <a16:creationId xmlns:a16="http://schemas.microsoft.com/office/drawing/2014/main" id="{0868BA24-4831-42E8-BC29-FC0DE3758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164"/>
              <a:ext cx="359"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4" name="AutoShape 10">
              <a:extLst>
                <a:ext uri="{FF2B5EF4-FFF2-40B4-BE49-F238E27FC236}">
                  <a16:creationId xmlns:a16="http://schemas.microsoft.com/office/drawing/2014/main" id="{C2AC63B1-CFA3-455A-ADAE-9C15C5CB2F9A}"/>
                </a:ext>
              </a:extLst>
            </p:cNvPr>
            <p:cNvSpPr>
              <a:spLocks noChangeArrowheads="1"/>
            </p:cNvSpPr>
            <p:nvPr/>
          </p:nvSpPr>
          <p:spPr bwMode="auto">
            <a:xfrm>
              <a:off x="1655" y="164"/>
              <a:ext cx="971" cy="1406"/>
            </a:xfrm>
            <a:prstGeom prst="triangle">
              <a:avLst>
                <a:gd name="adj" fmla="val 50000"/>
              </a:avLst>
            </a:prstGeom>
            <a:solidFill>
              <a:srgbClr val="FFFF66">
                <a:alpha val="4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IE" altLang="en-US"/>
            </a:p>
          </p:txBody>
        </p:sp>
      </p:grpSp>
      <p:grpSp>
        <p:nvGrpSpPr>
          <p:cNvPr id="485391" name="Group 15">
            <a:extLst>
              <a:ext uri="{FF2B5EF4-FFF2-40B4-BE49-F238E27FC236}">
                <a16:creationId xmlns:a16="http://schemas.microsoft.com/office/drawing/2014/main" id="{ABD30063-F151-4189-A258-7AED5D808B5B}"/>
              </a:ext>
            </a:extLst>
          </p:cNvPr>
          <p:cNvGrpSpPr>
            <a:grpSpLocks/>
          </p:cNvGrpSpPr>
          <p:nvPr/>
        </p:nvGrpSpPr>
        <p:grpSpPr bwMode="auto">
          <a:xfrm>
            <a:off x="6477000" y="1308936"/>
            <a:ext cx="2303462" cy="2278062"/>
            <a:chOff x="2789" y="1071"/>
            <a:chExt cx="1451" cy="1435"/>
          </a:xfrm>
        </p:grpSpPr>
        <p:pic>
          <p:nvPicPr>
            <p:cNvPr id="32791" name="Picture 8" descr="photoresistc">
              <a:extLst>
                <a:ext uri="{FF2B5EF4-FFF2-40B4-BE49-F238E27FC236}">
                  <a16:creationId xmlns:a16="http://schemas.microsoft.com/office/drawing/2014/main" id="{5D5C8A25-180A-4467-9B8D-3AA1E2D7F7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 y="1071"/>
              <a:ext cx="96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2" name="Text Box 14">
              <a:extLst>
                <a:ext uri="{FF2B5EF4-FFF2-40B4-BE49-F238E27FC236}">
                  <a16:creationId xmlns:a16="http://schemas.microsoft.com/office/drawing/2014/main" id="{7B780EC1-A917-42D0-B55D-6F1C86A50465}"/>
                </a:ext>
              </a:extLst>
            </p:cNvPr>
            <p:cNvSpPr txBox="1">
              <a:spLocks noChangeArrowheads="1"/>
            </p:cNvSpPr>
            <p:nvPr/>
          </p:nvSpPr>
          <p:spPr bwMode="auto">
            <a:xfrm>
              <a:off x="2789" y="1842"/>
              <a:ext cx="1451" cy="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Exposed photoresist is dissolved </a:t>
              </a:r>
            </a:p>
            <a:p>
              <a:pPr>
                <a:spcBef>
                  <a:spcPct val="50000"/>
                </a:spcBef>
              </a:pPr>
              <a:r>
                <a:rPr lang="en-IE" altLang="en-US" dirty="0">
                  <a:solidFill>
                    <a:schemeClr val="tx2"/>
                  </a:solidFill>
                </a:rPr>
                <a:t>Etching of SiO</a:t>
              </a:r>
              <a:r>
                <a:rPr lang="en-IE" altLang="en-US" baseline="-25000" dirty="0">
                  <a:solidFill>
                    <a:schemeClr val="tx2"/>
                  </a:solidFill>
                </a:rPr>
                <a:t>2</a:t>
              </a:r>
              <a:r>
                <a:rPr lang="en-IE" altLang="en-US" dirty="0">
                  <a:solidFill>
                    <a:schemeClr val="tx2"/>
                  </a:solidFill>
                </a:rPr>
                <a:t> </a:t>
              </a:r>
              <a:endParaRPr lang="en-US" altLang="en-US" dirty="0">
                <a:solidFill>
                  <a:schemeClr val="tx2"/>
                </a:solidFill>
              </a:endParaRPr>
            </a:p>
          </p:txBody>
        </p:sp>
      </p:grpSp>
      <p:pic>
        <p:nvPicPr>
          <p:cNvPr id="485392" name="Picture 16" descr="photoresist_dissol">
            <a:extLst>
              <a:ext uri="{FF2B5EF4-FFF2-40B4-BE49-F238E27FC236}">
                <a16:creationId xmlns:a16="http://schemas.microsoft.com/office/drawing/2014/main" id="{9C5F53FF-D31C-4F26-A571-6FB2F51BEB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1412875"/>
            <a:ext cx="15240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Rectangle 17">
            <a:extLst>
              <a:ext uri="{FF2B5EF4-FFF2-40B4-BE49-F238E27FC236}">
                <a16:creationId xmlns:a16="http://schemas.microsoft.com/office/drawing/2014/main" id="{3F25838E-FC91-4D1F-BBA1-D7AC41BA0E49}"/>
              </a:ext>
            </a:extLst>
          </p:cNvPr>
          <p:cNvSpPr>
            <a:spLocks noChangeArrowheads="1"/>
          </p:cNvSpPr>
          <p:nvPr/>
        </p:nvSpPr>
        <p:spPr bwMode="auto">
          <a:xfrm>
            <a:off x="1908175" y="2781300"/>
            <a:ext cx="1676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With a layer of SiO</a:t>
            </a:r>
            <a:r>
              <a:rPr lang="en-IE" altLang="en-US" baseline="-25000" dirty="0">
                <a:solidFill>
                  <a:schemeClr val="tx2"/>
                </a:solidFill>
              </a:rPr>
              <a:t>2</a:t>
            </a:r>
            <a:r>
              <a:rPr lang="en-IE" altLang="en-US" dirty="0">
                <a:solidFill>
                  <a:schemeClr val="tx2"/>
                </a:solidFill>
              </a:rPr>
              <a:t> and photoresist</a:t>
            </a:r>
          </a:p>
        </p:txBody>
      </p:sp>
      <p:grpSp>
        <p:nvGrpSpPr>
          <p:cNvPr id="32779" name="Group 23">
            <a:extLst>
              <a:ext uri="{FF2B5EF4-FFF2-40B4-BE49-F238E27FC236}">
                <a16:creationId xmlns:a16="http://schemas.microsoft.com/office/drawing/2014/main" id="{6A3B1490-734D-4AD0-9CDF-E31450294745}"/>
              </a:ext>
            </a:extLst>
          </p:cNvPr>
          <p:cNvGrpSpPr>
            <a:grpSpLocks/>
          </p:cNvGrpSpPr>
          <p:nvPr/>
        </p:nvGrpSpPr>
        <p:grpSpPr bwMode="auto">
          <a:xfrm>
            <a:off x="144462" y="4111625"/>
            <a:ext cx="2447925" cy="2085975"/>
            <a:chOff x="204" y="2659"/>
            <a:chExt cx="1542" cy="1314"/>
          </a:xfrm>
        </p:grpSpPr>
        <p:pic>
          <p:nvPicPr>
            <p:cNvPr id="32789" name="Picture 18" descr="photoresistd">
              <a:extLst>
                <a:ext uri="{FF2B5EF4-FFF2-40B4-BE49-F238E27FC236}">
                  <a16:creationId xmlns:a16="http://schemas.microsoft.com/office/drawing/2014/main" id="{8DB235EB-192A-41CD-8D9A-6D7239F666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 y="2659"/>
              <a:ext cx="1088"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0" name="Rectangle 21">
              <a:extLst>
                <a:ext uri="{FF2B5EF4-FFF2-40B4-BE49-F238E27FC236}">
                  <a16:creationId xmlns:a16="http://schemas.microsoft.com/office/drawing/2014/main" id="{1BE52CBB-C66F-498D-8886-B4B553ABC88F}"/>
                </a:ext>
              </a:extLst>
            </p:cNvPr>
            <p:cNvSpPr>
              <a:spLocks noChangeArrowheads="1"/>
            </p:cNvSpPr>
            <p:nvPr/>
          </p:nvSpPr>
          <p:spPr bwMode="auto">
            <a:xfrm>
              <a:off x="204" y="3566"/>
              <a:ext cx="154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SiO</a:t>
              </a:r>
              <a:r>
                <a:rPr lang="en-IE" altLang="en-US" baseline="-25000" dirty="0">
                  <a:solidFill>
                    <a:schemeClr val="tx2"/>
                  </a:solidFill>
                </a:rPr>
                <a:t>2 </a:t>
              </a:r>
              <a:r>
                <a:rPr lang="en-IE" altLang="en-US" dirty="0">
                  <a:solidFill>
                    <a:schemeClr val="tx2"/>
                  </a:solidFill>
                </a:rPr>
                <a:t>layer, and photoresist layer </a:t>
              </a:r>
            </a:p>
          </p:txBody>
        </p:sp>
      </p:grpSp>
      <p:grpSp>
        <p:nvGrpSpPr>
          <p:cNvPr id="32780" name="Group 24">
            <a:extLst>
              <a:ext uri="{FF2B5EF4-FFF2-40B4-BE49-F238E27FC236}">
                <a16:creationId xmlns:a16="http://schemas.microsoft.com/office/drawing/2014/main" id="{1F208E65-5839-4AD9-A2DA-C33AB0A80B24}"/>
              </a:ext>
            </a:extLst>
          </p:cNvPr>
          <p:cNvGrpSpPr>
            <a:grpSpLocks/>
          </p:cNvGrpSpPr>
          <p:nvPr/>
        </p:nvGrpSpPr>
        <p:grpSpPr bwMode="auto">
          <a:xfrm>
            <a:off x="2484438" y="4005263"/>
            <a:ext cx="2376487" cy="2663825"/>
            <a:chOff x="1701" y="2523"/>
            <a:chExt cx="1497" cy="1678"/>
          </a:xfrm>
        </p:grpSpPr>
        <p:pic>
          <p:nvPicPr>
            <p:cNvPr id="32787" name="Picture 19" descr="photoresistf">
              <a:extLst>
                <a:ext uri="{FF2B5EF4-FFF2-40B4-BE49-F238E27FC236}">
                  <a16:creationId xmlns:a16="http://schemas.microsoft.com/office/drawing/2014/main" id="{2604D07C-6A5D-41DD-9E5E-664ABA8899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 y="2523"/>
              <a:ext cx="1296" cy="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8" name="Text Box 22">
              <a:extLst>
                <a:ext uri="{FF2B5EF4-FFF2-40B4-BE49-F238E27FC236}">
                  <a16:creationId xmlns:a16="http://schemas.microsoft.com/office/drawing/2014/main" id="{327D9489-3512-4631-B9BC-B92FBE452929}"/>
                </a:ext>
              </a:extLst>
            </p:cNvPr>
            <p:cNvSpPr txBox="1">
              <a:spLocks noChangeArrowheads="1"/>
            </p:cNvSpPr>
            <p:nvPr/>
          </p:nvSpPr>
          <p:spPr bwMode="auto">
            <a:xfrm>
              <a:off x="1747" y="3797"/>
              <a:ext cx="145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New mask applied and UV light</a:t>
              </a:r>
              <a:endParaRPr lang="en-US" altLang="en-US" dirty="0">
                <a:solidFill>
                  <a:schemeClr val="tx2"/>
                </a:solidFill>
              </a:endParaRPr>
            </a:p>
          </p:txBody>
        </p:sp>
      </p:grpSp>
      <p:grpSp>
        <p:nvGrpSpPr>
          <p:cNvPr id="32781" name="Group 30">
            <a:extLst>
              <a:ext uri="{FF2B5EF4-FFF2-40B4-BE49-F238E27FC236}">
                <a16:creationId xmlns:a16="http://schemas.microsoft.com/office/drawing/2014/main" id="{471BD884-DF27-4CCB-B6C6-F0C50C64EF1A}"/>
              </a:ext>
            </a:extLst>
          </p:cNvPr>
          <p:cNvGrpSpPr>
            <a:grpSpLocks/>
          </p:cNvGrpSpPr>
          <p:nvPr/>
        </p:nvGrpSpPr>
        <p:grpSpPr bwMode="auto">
          <a:xfrm>
            <a:off x="4860925" y="4495800"/>
            <a:ext cx="2303463" cy="2284413"/>
            <a:chOff x="3062" y="2832"/>
            <a:chExt cx="1451" cy="1439"/>
          </a:xfrm>
        </p:grpSpPr>
        <p:pic>
          <p:nvPicPr>
            <p:cNvPr id="32785" name="Picture 25" descr="photoresistg">
              <a:extLst>
                <a:ext uri="{FF2B5EF4-FFF2-40B4-BE49-F238E27FC236}">
                  <a16:creationId xmlns:a16="http://schemas.microsoft.com/office/drawing/2014/main" id="{A6982369-8A96-48C6-A387-4D0A54B2D4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8" y="2832"/>
              <a:ext cx="96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6" name="Text Box 27">
              <a:extLst>
                <a:ext uri="{FF2B5EF4-FFF2-40B4-BE49-F238E27FC236}">
                  <a16:creationId xmlns:a16="http://schemas.microsoft.com/office/drawing/2014/main" id="{310F8AD9-BBF9-4558-8F35-50B7B4E1E523}"/>
                </a:ext>
              </a:extLst>
            </p:cNvPr>
            <p:cNvSpPr txBox="1">
              <a:spLocks noChangeArrowheads="1"/>
            </p:cNvSpPr>
            <p:nvPr/>
          </p:nvSpPr>
          <p:spPr bwMode="auto">
            <a:xfrm>
              <a:off x="3062" y="3521"/>
              <a:ext cx="145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dirty="0">
                  <a:solidFill>
                    <a:schemeClr val="tx2"/>
                  </a:solidFill>
                </a:rPr>
                <a:t>Photoresist dissolved exposing the polysilicon and silicon dioxide </a:t>
              </a:r>
            </a:p>
          </p:txBody>
        </p:sp>
      </p:grpSp>
      <p:grpSp>
        <p:nvGrpSpPr>
          <p:cNvPr id="32782" name="Group 31">
            <a:extLst>
              <a:ext uri="{FF2B5EF4-FFF2-40B4-BE49-F238E27FC236}">
                <a16:creationId xmlns:a16="http://schemas.microsoft.com/office/drawing/2014/main" id="{5B98E70C-0C7C-4EA0-AF92-98AC935888D2}"/>
              </a:ext>
            </a:extLst>
          </p:cNvPr>
          <p:cNvGrpSpPr>
            <a:grpSpLocks/>
          </p:cNvGrpSpPr>
          <p:nvPr/>
        </p:nvGrpSpPr>
        <p:grpSpPr bwMode="auto">
          <a:xfrm>
            <a:off x="7029450" y="4005263"/>
            <a:ext cx="2114550" cy="2462212"/>
            <a:chOff x="4428" y="2523"/>
            <a:chExt cx="1332" cy="1551"/>
          </a:xfrm>
        </p:grpSpPr>
        <p:sp>
          <p:nvSpPr>
            <p:cNvPr id="32783" name="Text Box 28">
              <a:extLst>
                <a:ext uri="{FF2B5EF4-FFF2-40B4-BE49-F238E27FC236}">
                  <a16:creationId xmlns:a16="http://schemas.microsoft.com/office/drawing/2014/main" id="{FF825C5B-888E-4EF9-92B1-D500707BAD11}"/>
                </a:ext>
              </a:extLst>
            </p:cNvPr>
            <p:cNvSpPr txBox="1">
              <a:spLocks noChangeArrowheads="1"/>
            </p:cNvSpPr>
            <p:nvPr/>
          </p:nvSpPr>
          <p:spPr bwMode="auto">
            <a:xfrm>
              <a:off x="4740" y="3843"/>
              <a:ext cx="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IE" altLang="en-US" dirty="0">
                  <a:solidFill>
                    <a:schemeClr val="tx2"/>
                  </a:solidFill>
                </a:rPr>
                <a:t>Doping</a:t>
              </a:r>
              <a:endParaRPr lang="en-US" altLang="en-US" dirty="0">
                <a:solidFill>
                  <a:schemeClr val="tx2"/>
                </a:solidFill>
              </a:endParaRPr>
            </a:p>
          </p:txBody>
        </p:sp>
        <p:pic>
          <p:nvPicPr>
            <p:cNvPr id="32784" name="Picture 29" descr="metal_dep_mask_etch">
              <a:extLst>
                <a:ext uri="{FF2B5EF4-FFF2-40B4-BE49-F238E27FC236}">
                  <a16:creationId xmlns:a16="http://schemas.microsoft.com/office/drawing/2014/main" id="{3AA03DC4-140F-4491-AF11-70FB7152CD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8" y="2523"/>
              <a:ext cx="1332" cy="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5383"/>
                                        </p:tgtEl>
                                        <p:attrNameLst>
                                          <p:attrName>style.visibility</p:attrName>
                                        </p:attrNameLst>
                                      </p:cBhvr>
                                      <p:to>
                                        <p:strVal val="visible"/>
                                      </p:to>
                                    </p:set>
                                    <p:animEffect transition="in" filter="box(in)">
                                      <p:cBhvr>
                                        <p:cTn id="7" dur="500"/>
                                        <p:tgtEl>
                                          <p:spTgt spid="485383"/>
                                        </p:tgtEl>
                                      </p:cBhvr>
                                    </p:animEffect>
                                  </p:childTnLst>
                                </p:cTn>
                              </p:par>
                              <p:par>
                                <p:cTn id="8" presetID="4" presetClass="entr" presetSubtype="16" fill="hold" nodeType="withEffect">
                                  <p:stCondLst>
                                    <p:cond delay="0"/>
                                  </p:stCondLst>
                                  <p:childTnLst>
                                    <p:set>
                                      <p:cBhvr>
                                        <p:cTn id="9" dur="1" fill="hold">
                                          <p:stCondLst>
                                            <p:cond delay="0"/>
                                          </p:stCondLst>
                                        </p:cTn>
                                        <p:tgtEl>
                                          <p:spTgt spid="485381"/>
                                        </p:tgtEl>
                                        <p:attrNameLst>
                                          <p:attrName>style.visibility</p:attrName>
                                        </p:attrNameLst>
                                      </p:cBhvr>
                                      <p:to>
                                        <p:strVal val="visible"/>
                                      </p:to>
                                    </p:set>
                                    <p:animEffect transition="in" filter="box(in)">
                                      <p:cBhvr>
                                        <p:cTn id="10" dur="500"/>
                                        <p:tgtEl>
                                          <p:spTgt spid="48538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85392"/>
                                        </p:tgtEl>
                                        <p:attrNameLst>
                                          <p:attrName>style.visibility</p:attrName>
                                        </p:attrNameLst>
                                      </p:cBhvr>
                                      <p:to>
                                        <p:strVal val="visible"/>
                                      </p:to>
                                    </p:set>
                                    <p:animEffect transition="in" filter="blinds(horizontal)">
                                      <p:cBhvr>
                                        <p:cTn id="15" dur="500"/>
                                        <p:tgtEl>
                                          <p:spTgt spid="48539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85389"/>
                                        </p:tgtEl>
                                        <p:attrNameLst>
                                          <p:attrName>style.visibility</p:attrName>
                                        </p:attrNameLst>
                                      </p:cBhvr>
                                      <p:to>
                                        <p:strVal val="visible"/>
                                      </p:to>
                                    </p:set>
                                    <p:animEffect transition="in" filter="blinds(horizontal)">
                                      <p:cBhvr>
                                        <p:cTn id="20" dur="500"/>
                                        <p:tgtEl>
                                          <p:spTgt spid="4853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485391"/>
                                        </p:tgtEl>
                                        <p:attrNameLst>
                                          <p:attrName>style.visibility</p:attrName>
                                        </p:attrNameLst>
                                      </p:cBhvr>
                                      <p:to>
                                        <p:strVal val="visible"/>
                                      </p:to>
                                    </p:set>
                                    <p:animEffect transition="in" filter="box(in)">
                                      <p:cBhvr>
                                        <p:cTn id="25" dur="500"/>
                                        <p:tgtEl>
                                          <p:spTgt spid="485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3"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846ED20E-B2C3-487F-BBF6-012BBFD21C4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095CDA-D622-44DB-BEAB-2E5D3634A119}" type="slidenum">
              <a:rPr lang="en-US" altLang="en-US"/>
              <a:pPr/>
              <a:t>52</a:t>
            </a:fld>
            <a:endParaRPr lang="en-US" altLang="en-US"/>
          </a:p>
        </p:txBody>
      </p:sp>
      <p:pic>
        <p:nvPicPr>
          <p:cNvPr id="33795" name="Picture 6" descr="metal2">
            <a:extLst>
              <a:ext uri="{FF2B5EF4-FFF2-40B4-BE49-F238E27FC236}">
                <a16:creationId xmlns:a16="http://schemas.microsoft.com/office/drawing/2014/main" id="{51BE4A1A-E72A-4AC6-AC1A-83E7344EE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33375"/>
            <a:ext cx="1524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7" descr="metal3">
            <a:extLst>
              <a:ext uri="{FF2B5EF4-FFF2-40B4-BE49-F238E27FC236}">
                <a16:creationId xmlns:a16="http://schemas.microsoft.com/office/drawing/2014/main" id="{FEBFC06C-A1FF-4AF7-9D79-A2E640656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33375"/>
            <a:ext cx="152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8">
            <a:extLst>
              <a:ext uri="{FF2B5EF4-FFF2-40B4-BE49-F238E27FC236}">
                <a16:creationId xmlns:a16="http://schemas.microsoft.com/office/drawing/2014/main" id="{C7C6D0E4-95DF-4223-B4A2-F675C06C78D7}"/>
              </a:ext>
            </a:extLst>
          </p:cNvPr>
          <p:cNvSpPr txBox="1">
            <a:spLocks noChangeArrowheads="1"/>
          </p:cNvSpPr>
          <p:nvPr/>
        </p:nvSpPr>
        <p:spPr bwMode="auto">
          <a:xfrm>
            <a:off x="468313" y="1628775"/>
            <a:ext cx="8135937"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800" dirty="0">
                <a:solidFill>
                  <a:schemeClr val="tx2"/>
                </a:solidFill>
              </a:rPr>
              <a:t>The layering and masking processes are </a:t>
            </a:r>
            <a:r>
              <a:rPr lang="en-US" altLang="en-US" sz="2800" dirty="0">
                <a:solidFill>
                  <a:srgbClr val="FF0000"/>
                </a:solidFill>
              </a:rPr>
              <a:t>repeated,</a:t>
            </a:r>
            <a:r>
              <a:rPr lang="en-US" altLang="en-US" sz="2800" dirty="0">
                <a:solidFill>
                  <a:schemeClr val="tx2"/>
                </a:solidFill>
              </a:rPr>
              <a:t> creating windows that allow for connections to be made between the layers.</a:t>
            </a:r>
          </a:p>
          <a:p>
            <a:pPr>
              <a:spcBef>
                <a:spcPct val="50000"/>
              </a:spcBef>
            </a:pPr>
            <a:r>
              <a:rPr lang="en-US" altLang="en-US" sz="2800" dirty="0">
                <a:solidFill>
                  <a:schemeClr val="tx2"/>
                </a:solidFill>
              </a:rPr>
              <a:t>Atoms of metal are deposited on the wafer, filling the windows. </a:t>
            </a:r>
            <a:r>
              <a:rPr lang="en-US" altLang="en-US" sz="2800" dirty="0">
                <a:solidFill>
                  <a:srgbClr val="FF0000"/>
                </a:solidFill>
              </a:rPr>
              <a:t>Another masking and etching stage </a:t>
            </a:r>
            <a:r>
              <a:rPr lang="en-US" altLang="en-US" sz="2800" dirty="0">
                <a:solidFill>
                  <a:schemeClr val="tx2"/>
                </a:solidFill>
              </a:rPr>
              <a:t>leaves strips of the metal that make the electrical connections.</a:t>
            </a:r>
          </a:p>
          <a:p>
            <a:pPr>
              <a:spcBef>
                <a:spcPct val="50000"/>
              </a:spcBef>
            </a:pPr>
            <a:r>
              <a:rPr lang="en-US" altLang="en-US" sz="2800" dirty="0">
                <a:solidFill>
                  <a:schemeClr val="tx2"/>
                </a:solidFill>
              </a:rPr>
              <a:t>Roughly </a:t>
            </a:r>
            <a:r>
              <a:rPr lang="en-US" altLang="en-US" sz="2800" dirty="0">
                <a:solidFill>
                  <a:srgbClr val="FF0000"/>
                </a:solidFill>
              </a:rPr>
              <a:t>20 layers </a:t>
            </a:r>
            <a:r>
              <a:rPr lang="en-US" altLang="en-US" sz="2800" dirty="0">
                <a:solidFill>
                  <a:schemeClr val="tx2"/>
                </a:solidFill>
              </a:rPr>
              <a:t>are connected to form the microprocessor's circuitry in a three-dimensional structure. </a:t>
            </a:r>
          </a:p>
          <a:p>
            <a:pPr>
              <a:spcBef>
                <a:spcPct val="50000"/>
              </a:spcBef>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E7AAA-7F03-4BF1-83FB-D60559657A7B}"/>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637AF813-FAF5-4C47-A320-1A8BB9FAB44C}"/>
              </a:ext>
            </a:extLst>
          </p:cNvPr>
          <p:cNvSpPr>
            <a:spLocks noGrp="1"/>
          </p:cNvSpPr>
          <p:nvPr>
            <p:ph type="sldNum" sz="quarter" idx="12"/>
          </p:nvPr>
        </p:nvSpPr>
        <p:spPr/>
        <p:txBody>
          <a:bodyPr/>
          <a:lstStyle/>
          <a:p>
            <a:fld id="{34237E12-9377-4AD8-B7C2-683278B4DCC0}" type="slidenum">
              <a:rPr lang="en-US" altLang="en-US" smtClean="0"/>
              <a:pPr/>
              <a:t>53</a:t>
            </a:fld>
            <a:endParaRPr lang="en-US" altLang="en-US"/>
          </a:p>
        </p:txBody>
      </p:sp>
      <p:sp>
        <p:nvSpPr>
          <p:cNvPr id="5" name="Text Box 10">
            <a:extLst>
              <a:ext uri="{FF2B5EF4-FFF2-40B4-BE49-F238E27FC236}">
                <a16:creationId xmlns:a16="http://schemas.microsoft.com/office/drawing/2014/main" id="{6BE22DD4-F0FF-4B31-9EFE-540846818844}"/>
              </a:ext>
            </a:extLst>
          </p:cNvPr>
          <p:cNvSpPr txBox="1">
            <a:spLocks noGrp="1" noChangeArrowheads="1"/>
          </p:cNvSpPr>
          <p:nvPr>
            <p:ph idx="1"/>
          </p:nvPr>
        </p:nvSpPr>
        <p:spPr bwMode="auto">
          <a:xfrm>
            <a:off x="539750" y="1412875"/>
            <a:ext cx="799465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tx2"/>
                </a:solidFill>
              </a:rPr>
              <a:t>Note: We’ve looked at only a tiny portion of a microprocessor. In reality, making microprocessors is much more complex, demanding more than 250 steps. Consequently, hundreds of identical microprocessors are created in batches on a single wafer. </a:t>
            </a:r>
          </a:p>
          <a:p>
            <a:r>
              <a:rPr lang="en-US" altLang="en-US" dirty="0">
                <a:solidFill>
                  <a:schemeClr val="tx2"/>
                </a:solidFill>
              </a:rPr>
              <a:t>On the wafer, the microscopic circuitry of each and every microprocessor is tested. Then the wafer is cut with a diamond saw, separating the microprocessors. </a:t>
            </a:r>
          </a:p>
        </p:txBody>
      </p:sp>
      <p:pic>
        <p:nvPicPr>
          <p:cNvPr id="6" name="Picture 9" descr="process">
            <a:extLst>
              <a:ext uri="{FF2B5EF4-FFF2-40B4-BE49-F238E27FC236}">
                <a16:creationId xmlns:a16="http://schemas.microsoft.com/office/drawing/2014/main" id="{B22A3AD9-98FA-48C7-8BA5-BE7D4E19C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264" y="0"/>
            <a:ext cx="149598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838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4F60941E-A103-4FE3-A4A7-D556E4C450C3}"/>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9B37D4-7FCF-44F4-AF4B-7745D3EAF831}" type="slidenum">
              <a:rPr lang="en-US" altLang="en-US"/>
              <a:pPr/>
              <a:t>54</a:t>
            </a:fld>
            <a:endParaRPr lang="en-US" altLang="en-US"/>
          </a:p>
        </p:txBody>
      </p:sp>
      <p:sp>
        <p:nvSpPr>
          <p:cNvPr id="30723" name="Rectangle 2">
            <a:extLst>
              <a:ext uri="{FF2B5EF4-FFF2-40B4-BE49-F238E27FC236}">
                <a16:creationId xmlns:a16="http://schemas.microsoft.com/office/drawing/2014/main" id="{F50D40F7-19DA-4966-8A67-327C91305B0C}"/>
              </a:ext>
            </a:extLst>
          </p:cNvPr>
          <p:cNvSpPr>
            <a:spLocks noGrp="1" noChangeArrowheads="1"/>
          </p:cNvSpPr>
          <p:nvPr>
            <p:ph type="title"/>
          </p:nvPr>
        </p:nvSpPr>
        <p:spPr/>
        <p:txBody>
          <a:bodyPr/>
          <a:lstStyle/>
          <a:p>
            <a:pPr eaLnBrk="1" hangingPunct="1"/>
            <a:r>
              <a:rPr lang="en-US" altLang="en-US" sz="2500" b="1"/>
              <a:t>[Aside: Multi-Level Chips]</a:t>
            </a:r>
            <a:endParaRPr lang="en-GB" altLang="en-US" sz="3400"/>
          </a:p>
        </p:txBody>
      </p:sp>
      <p:sp>
        <p:nvSpPr>
          <p:cNvPr id="30724" name="Rectangle 3">
            <a:extLst>
              <a:ext uri="{FF2B5EF4-FFF2-40B4-BE49-F238E27FC236}">
                <a16:creationId xmlns:a16="http://schemas.microsoft.com/office/drawing/2014/main" id="{BB40DA65-E1A0-476C-9BC8-EC842CEADF84}"/>
              </a:ext>
            </a:extLst>
          </p:cNvPr>
          <p:cNvSpPr>
            <a:spLocks noChangeArrowheads="1"/>
          </p:cNvSpPr>
          <p:nvPr/>
        </p:nvSpPr>
        <p:spPr bwMode="auto">
          <a:xfrm>
            <a:off x="323528" y="1226887"/>
            <a:ext cx="8820472" cy="1428750"/>
          </a:xfrm>
          <a:prstGeom prst="rect">
            <a:avLst/>
          </a:prstGeom>
          <a:gradFill>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l"/>
              <a:defRPr sz="2800">
                <a:solidFill>
                  <a:schemeClr val="tx2"/>
                </a:solidFill>
                <a:latin typeface="Arial" panose="020B0604020202020204" pitchFamily="34" charset="0"/>
              </a:defRPr>
            </a:lvl2pPr>
            <a:lvl3pPr marL="1143000" indent="-228600">
              <a:spcBef>
                <a:spcPct val="20000"/>
              </a:spcBef>
              <a:buClr>
                <a:schemeClr val="accent2"/>
              </a:buClr>
              <a:buChar char="•"/>
              <a:defRPr sz="2400">
                <a:solidFill>
                  <a:schemeClr val="tx2"/>
                </a:solidFill>
                <a:latin typeface="Arial" panose="020B0604020202020204" pitchFamily="34" charset="0"/>
              </a:defRPr>
            </a:lvl3pPr>
            <a:lvl4pPr marL="1600200" indent="-228600">
              <a:spcBef>
                <a:spcPct val="20000"/>
              </a:spcBef>
              <a:buClr>
                <a:schemeClr val="tx1"/>
              </a:buClr>
              <a:buChar char="•"/>
              <a:defRPr sz="2000">
                <a:solidFill>
                  <a:schemeClr val="tx2"/>
                </a:solidFill>
                <a:latin typeface="Arial" panose="020B0604020202020204" pitchFamily="34" charset="0"/>
              </a:defRPr>
            </a:lvl4pPr>
            <a:lvl5pPr marL="2057400" indent="-228600">
              <a:spcBef>
                <a:spcPct val="20000"/>
              </a:spcBef>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2"/>
                </a:solidFill>
                <a:latin typeface="Arial" panose="020B0604020202020204" pitchFamily="34" charset="0"/>
              </a:defRPr>
            </a:lvl9pPr>
          </a:lstStyle>
          <a:p>
            <a:pPr eaLnBrk="1" hangingPunct="1"/>
            <a:r>
              <a:rPr lang="en-US" altLang="en-US" sz="2800" dirty="0"/>
              <a:t>As chip technology has gotten better, </a:t>
            </a:r>
            <a:r>
              <a:rPr lang="en-US" altLang="en-US" sz="2800" dirty="0">
                <a:solidFill>
                  <a:srgbClr val="FF0000"/>
                </a:solidFill>
              </a:rPr>
              <a:t>more and more layers of metal</a:t>
            </a:r>
            <a:r>
              <a:rPr lang="en-US" altLang="en-US" sz="2800" dirty="0"/>
              <a:t> can be deposited.  These layers are separated by </a:t>
            </a:r>
            <a:r>
              <a:rPr lang="en-US" altLang="en-US" sz="2800" dirty="0">
                <a:solidFill>
                  <a:srgbClr val="FF0000"/>
                </a:solidFill>
              </a:rPr>
              <a:t>SiO</a:t>
            </a:r>
            <a:r>
              <a:rPr lang="en-US" altLang="en-US" sz="2800" baseline="-25000" dirty="0">
                <a:solidFill>
                  <a:srgbClr val="FF0000"/>
                </a:solidFill>
              </a:rPr>
              <a:t>2</a:t>
            </a:r>
            <a:r>
              <a:rPr lang="en-US" altLang="en-US" sz="2800" dirty="0">
                <a:solidFill>
                  <a:srgbClr val="FF0000"/>
                </a:solidFill>
              </a:rPr>
              <a:t> </a:t>
            </a:r>
            <a:r>
              <a:rPr lang="en-US" altLang="en-US" sz="2800" dirty="0"/>
              <a:t>to ensure that they don’t short-circuit.</a:t>
            </a:r>
          </a:p>
          <a:p>
            <a:pPr eaLnBrk="1" hangingPunct="1"/>
            <a:r>
              <a:rPr lang="en-US" altLang="en-US" sz="2800" dirty="0"/>
              <a:t>Metal tracks on different layers connect to each other by </a:t>
            </a:r>
            <a:r>
              <a:rPr lang="en-US" altLang="en-US" sz="2800" i="1" dirty="0"/>
              <a:t>via’s </a:t>
            </a:r>
            <a:r>
              <a:rPr lang="en-US" altLang="en-US" sz="2800" dirty="0"/>
              <a:t>or </a:t>
            </a:r>
            <a:r>
              <a:rPr lang="en-US" altLang="en-US" sz="2800" i="1" dirty="0"/>
              <a:t>contact studs</a:t>
            </a:r>
            <a:r>
              <a:rPr lang="zh-CN" altLang="en-US" sz="2800" i="1" dirty="0"/>
              <a:t>（</a:t>
            </a:r>
            <a:r>
              <a:rPr lang="zh-CN" altLang="en-US" sz="2400" b="0" i="0" dirty="0">
                <a:solidFill>
                  <a:srgbClr val="434343"/>
                </a:solidFill>
                <a:effectLst/>
                <a:latin typeface="Arial" panose="020B0604020202020204" pitchFamily="34" charset="0"/>
              </a:rPr>
              <a:t>螺柱</a:t>
            </a:r>
            <a:r>
              <a:rPr lang="zh-CN" altLang="en-US" sz="2800" i="1" dirty="0"/>
              <a:t>）</a:t>
            </a:r>
            <a:r>
              <a:rPr lang="en-US" altLang="en-US" sz="2800" dirty="0"/>
              <a:t>, which are made in the same way as before: make a mask, leave a hole in the oxide and photoresist, fill it with metal, and then proceed with your next layer of metal.</a:t>
            </a:r>
          </a:p>
          <a:p>
            <a:pPr eaLnBrk="1" hangingPunct="1">
              <a:buFont typeface="Wingdings" panose="05000000000000000000" pitchFamily="2" charset="2"/>
              <a:buNone/>
            </a:pPr>
            <a:endParaRPr lang="en-US" altLang="en-US" sz="1900" baseline="-25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C6128-87D5-4A84-B4DF-2EFE334796E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5511C01-2908-43EC-B987-8642205307BE}"/>
              </a:ext>
            </a:extLst>
          </p:cNvPr>
          <p:cNvSpPr>
            <a:spLocks noGrp="1"/>
          </p:cNvSpPr>
          <p:nvPr>
            <p:ph idx="1"/>
          </p:nvPr>
        </p:nvSpPr>
        <p:spPr/>
        <p:txBody>
          <a:bodyPr/>
          <a:lstStyle/>
          <a:p>
            <a:r>
              <a:rPr lang="en-US" altLang="en-US" sz="3200" dirty="0"/>
              <a:t>In the figure below, acid has been used to etch away all the oxide, so we can see </a:t>
            </a:r>
            <a:r>
              <a:rPr lang="en-US" altLang="en-US" sz="3200" i="1" dirty="0"/>
              <a:t>just </a:t>
            </a:r>
            <a:r>
              <a:rPr lang="en-US" altLang="en-US" sz="3200" dirty="0"/>
              <a:t>the metal tracks, colored for clarity.</a:t>
            </a:r>
          </a:p>
          <a:p>
            <a:endParaRPr lang="zh-CN" altLang="en-US" dirty="0"/>
          </a:p>
        </p:txBody>
      </p:sp>
      <p:sp>
        <p:nvSpPr>
          <p:cNvPr id="4" name="灯片编号占位符 3">
            <a:extLst>
              <a:ext uri="{FF2B5EF4-FFF2-40B4-BE49-F238E27FC236}">
                <a16:creationId xmlns:a16="http://schemas.microsoft.com/office/drawing/2014/main" id="{1B54FD74-0395-4E5A-9DCE-9AD6BE6CFF3D}"/>
              </a:ext>
            </a:extLst>
          </p:cNvPr>
          <p:cNvSpPr>
            <a:spLocks noGrp="1"/>
          </p:cNvSpPr>
          <p:nvPr>
            <p:ph type="sldNum" sz="quarter" idx="12"/>
          </p:nvPr>
        </p:nvSpPr>
        <p:spPr/>
        <p:txBody>
          <a:bodyPr/>
          <a:lstStyle/>
          <a:p>
            <a:fld id="{34237E12-9377-4AD8-B7C2-683278B4DCC0}" type="slidenum">
              <a:rPr lang="en-US" altLang="en-US" smtClean="0"/>
              <a:pPr/>
              <a:t>55</a:t>
            </a:fld>
            <a:endParaRPr lang="en-US" altLang="en-US"/>
          </a:p>
        </p:txBody>
      </p:sp>
      <p:pic>
        <p:nvPicPr>
          <p:cNvPr id="5" name="Picture 4" descr="web_metal_interconnects">
            <a:extLst>
              <a:ext uri="{FF2B5EF4-FFF2-40B4-BE49-F238E27FC236}">
                <a16:creationId xmlns:a16="http://schemas.microsoft.com/office/drawing/2014/main" id="{F99360B7-90DD-4F83-AE96-AFB7BA6C4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12976"/>
            <a:ext cx="7488238"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212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F5AB-7367-41EE-8711-82DFC8AE534B}"/>
              </a:ext>
            </a:extLst>
          </p:cNvPr>
          <p:cNvSpPr>
            <a:spLocks noGrp="1"/>
          </p:cNvSpPr>
          <p:nvPr>
            <p:ph type="title"/>
          </p:nvPr>
        </p:nvSpPr>
        <p:spPr/>
        <p:txBody>
          <a:bodyPr/>
          <a:lstStyle/>
          <a:p>
            <a:r>
              <a:rPr lang="en-GB" dirty="0"/>
              <a:t>Cross Section </a:t>
            </a:r>
            <a:r>
              <a:rPr lang="en-GB"/>
              <a:t>of a CPU</a:t>
            </a:r>
            <a:endParaRPr lang="en-GB" dirty="0"/>
          </a:p>
        </p:txBody>
      </p:sp>
      <p:sp>
        <p:nvSpPr>
          <p:cNvPr id="4" name="Slide Number Placeholder 3">
            <a:extLst>
              <a:ext uri="{FF2B5EF4-FFF2-40B4-BE49-F238E27FC236}">
                <a16:creationId xmlns:a16="http://schemas.microsoft.com/office/drawing/2014/main" id="{D98FC285-584D-4DB7-B724-EDF3A9606135}"/>
              </a:ext>
            </a:extLst>
          </p:cNvPr>
          <p:cNvSpPr>
            <a:spLocks noGrp="1"/>
          </p:cNvSpPr>
          <p:nvPr>
            <p:ph type="sldNum" sz="quarter" idx="12"/>
          </p:nvPr>
        </p:nvSpPr>
        <p:spPr/>
        <p:txBody>
          <a:bodyPr/>
          <a:lstStyle/>
          <a:p>
            <a:fld id="{34237E12-9377-4AD8-B7C2-683278B4DCC0}" type="slidenum">
              <a:rPr lang="en-US" altLang="en-US" smtClean="0"/>
              <a:pPr/>
              <a:t>56</a:t>
            </a:fld>
            <a:endParaRPr lang="en-US" altLang="en-US"/>
          </a:p>
        </p:txBody>
      </p:sp>
      <p:pic>
        <p:nvPicPr>
          <p:cNvPr id="5" name="Picture 4">
            <a:extLst>
              <a:ext uri="{FF2B5EF4-FFF2-40B4-BE49-F238E27FC236}">
                <a16:creationId xmlns:a16="http://schemas.microsoft.com/office/drawing/2014/main" id="{F92877A5-98E9-4DE5-8FFB-DCE30E2794AB}"/>
              </a:ext>
            </a:extLst>
          </p:cNvPr>
          <p:cNvPicPr>
            <a:picLocks noChangeAspect="1"/>
          </p:cNvPicPr>
          <p:nvPr/>
        </p:nvPicPr>
        <p:blipFill>
          <a:blip r:embed="rId3"/>
          <a:stretch>
            <a:fillRect/>
          </a:stretch>
        </p:blipFill>
        <p:spPr>
          <a:xfrm>
            <a:off x="-21704" y="1196975"/>
            <a:ext cx="9096375" cy="5681601"/>
          </a:xfrm>
          <a:prstGeom prst="rect">
            <a:avLst/>
          </a:prstGeom>
        </p:spPr>
      </p:pic>
    </p:spTree>
    <p:extLst>
      <p:ext uri="{BB962C8B-B14F-4D97-AF65-F5344CB8AC3E}">
        <p14:creationId xmlns:p14="http://schemas.microsoft.com/office/powerpoint/2010/main" val="3948172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A21F-CFF9-4539-9D34-DDE90177C1BB}"/>
              </a:ext>
            </a:extLst>
          </p:cNvPr>
          <p:cNvSpPr>
            <a:spLocks noGrp="1"/>
          </p:cNvSpPr>
          <p:nvPr>
            <p:ph type="title"/>
          </p:nvPr>
        </p:nvSpPr>
        <p:spPr/>
        <p:txBody>
          <a:bodyPr/>
          <a:lstStyle/>
          <a:p>
            <a:r>
              <a:rPr lang="en-GB" sz="3600" dirty="0"/>
              <a:t>Other Materials used in Semiconductor Manufacturing</a:t>
            </a:r>
            <a:endParaRPr lang="en-GB" dirty="0"/>
          </a:p>
        </p:txBody>
      </p:sp>
      <p:sp>
        <p:nvSpPr>
          <p:cNvPr id="3" name="Content Placeholder 2">
            <a:extLst>
              <a:ext uri="{FF2B5EF4-FFF2-40B4-BE49-F238E27FC236}">
                <a16:creationId xmlns:a16="http://schemas.microsoft.com/office/drawing/2014/main" id="{0356AB49-86EB-4870-A1F1-D69C100D4E52}"/>
              </a:ext>
            </a:extLst>
          </p:cNvPr>
          <p:cNvSpPr>
            <a:spLocks noGrp="1"/>
          </p:cNvSpPr>
          <p:nvPr>
            <p:ph idx="1"/>
          </p:nvPr>
        </p:nvSpPr>
        <p:spPr/>
        <p:txBody>
          <a:bodyPr/>
          <a:lstStyle/>
          <a:p>
            <a:r>
              <a:rPr lang="en-GB" dirty="0"/>
              <a:t>In lecture 7 you saw images of Silicon, the most commonly used material for semiconductor manufacturing, bur there are others.</a:t>
            </a:r>
          </a:p>
          <a:p>
            <a:r>
              <a:rPr lang="en-GB" dirty="0"/>
              <a:t>The next few slides, for completeness, will shown you these.</a:t>
            </a:r>
          </a:p>
          <a:p>
            <a:r>
              <a:rPr lang="en-GB" dirty="0"/>
              <a:t>We’ll see images for Germanium </a:t>
            </a:r>
            <a:r>
              <a:rPr lang="en-GB"/>
              <a:t>and GaAs</a:t>
            </a:r>
            <a:endParaRPr lang="en-GB" dirty="0"/>
          </a:p>
        </p:txBody>
      </p:sp>
      <p:sp>
        <p:nvSpPr>
          <p:cNvPr id="4" name="Slide Number Placeholder 3">
            <a:extLst>
              <a:ext uri="{FF2B5EF4-FFF2-40B4-BE49-F238E27FC236}">
                <a16:creationId xmlns:a16="http://schemas.microsoft.com/office/drawing/2014/main" id="{B786E8F1-F9B5-4244-AA06-101FD7CE8F6F}"/>
              </a:ext>
            </a:extLst>
          </p:cNvPr>
          <p:cNvSpPr>
            <a:spLocks noGrp="1"/>
          </p:cNvSpPr>
          <p:nvPr>
            <p:ph type="sldNum" sz="quarter" idx="12"/>
          </p:nvPr>
        </p:nvSpPr>
        <p:spPr/>
        <p:txBody>
          <a:bodyPr/>
          <a:lstStyle/>
          <a:p>
            <a:fld id="{34237E12-9377-4AD8-B7C2-683278B4DCC0}" type="slidenum">
              <a:rPr lang="en-US" altLang="en-US" smtClean="0"/>
              <a:pPr/>
              <a:t>57</a:t>
            </a:fld>
            <a:endParaRPr lang="en-US" altLang="en-US"/>
          </a:p>
        </p:txBody>
      </p:sp>
    </p:spTree>
    <p:extLst>
      <p:ext uri="{BB962C8B-B14F-4D97-AF65-F5344CB8AC3E}">
        <p14:creationId xmlns:p14="http://schemas.microsoft.com/office/powerpoint/2010/main" val="3255517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380A-A1B8-4F60-8DB5-0FE1994626D3}"/>
              </a:ext>
            </a:extLst>
          </p:cNvPr>
          <p:cNvSpPr>
            <a:spLocks noGrp="1"/>
          </p:cNvSpPr>
          <p:nvPr>
            <p:ph type="title"/>
          </p:nvPr>
        </p:nvSpPr>
        <p:spPr>
          <a:xfrm>
            <a:off x="683568" y="118310"/>
            <a:ext cx="8100392" cy="1006475"/>
          </a:xfrm>
        </p:spPr>
        <p:txBody>
          <a:bodyPr/>
          <a:lstStyle/>
          <a:p>
            <a:r>
              <a:rPr lang="en-GB" sz="3200" dirty="0"/>
              <a:t>Germanium at different magnification levels, a very regular lattice so very stable</a:t>
            </a:r>
            <a:r>
              <a:rPr lang="en-GB" sz="3600" dirty="0"/>
              <a:t>.</a:t>
            </a:r>
          </a:p>
        </p:txBody>
      </p:sp>
      <p:sp>
        <p:nvSpPr>
          <p:cNvPr id="4" name="Slide Number Placeholder 3">
            <a:extLst>
              <a:ext uri="{FF2B5EF4-FFF2-40B4-BE49-F238E27FC236}">
                <a16:creationId xmlns:a16="http://schemas.microsoft.com/office/drawing/2014/main" id="{1B414DBF-A7B4-4B53-B025-E84E1D2A35CB}"/>
              </a:ext>
            </a:extLst>
          </p:cNvPr>
          <p:cNvSpPr>
            <a:spLocks noGrp="1"/>
          </p:cNvSpPr>
          <p:nvPr>
            <p:ph type="sldNum" sz="quarter" idx="12"/>
          </p:nvPr>
        </p:nvSpPr>
        <p:spPr/>
        <p:txBody>
          <a:bodyPr/>
          <a:lstStyle/>
          <a:p>
            <a:fld id="{34237E12-9377-4AD8-B7C2-683278B4DCC0}" type="slidenum">
              <a:rPr lang="en-US" altLang="en-US" smtClean="0"/>
              <a:pPr/>
              <a:t>58</a:t>
            </a:fld>
            <a:endParaRPr lang="en-US" altLang="en-US"/>
          </a:p>
        </p:txBody>
      </p:sp>
      <p:pic>
        <p:nvPicPr>
          <p:cNvPr id="6" name="Picture 5" descr="A picture containing electronics&#10;&#10;Description automatically generated">
            <a:extLst>
              <a:ext uri="{FF2B5EF4-FFF2-40B4-BE49-F238E27FC236}">
                <a16:creationId xmlns:a16="http://schemas.microsoft.com/office/drawing/2014/main" id="{5FC0B425-7510-4985-8422-327AC2BBC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328192"/>
            <a:ext cx="8100392" cy="5301208"/>
          </a:xfrm>
          <a:prstGeom prst="rect">
            <a:avLst/>
          </a:prstGeom>
        </p:spPr>
      </p:pic>
    </p:spTree>
    <p:extLst>
      <p:ext uri="{BB962C8B-B14F-4D97-AF65-F5344CB8AC3E}">
        <p14:creationId xmlns:p14="http://schemas.microsoft.com/office/powerpoint/2010/main" val="581587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6EE1-E83F-40E9-8A5F-C01DCF7310A1}"/>
              </a:ext>
            </a:extLst>
          </p:cNvPr>
          <p:cNvSpPr>
            <a:spLocks noGrp="1"/>
          </p:cNvSpPr>
          <p:nvPr>
            <p:ph type="title"/>
          </p:nvPr>
        </p:nvSpPr>
        <p:spPr/>
        <p:txBody>
          <a:bodyPr/>
          <a:lstStyle/>
          <a:p>
            <a:r>
              <a:rPr lang="en-GB" dirty="0"/>
              <a:t>Gallium Arsenide (GaAs)</a:t>
            </a:r>
          </a:p>
        </p:txBody>
      </p:sp>
      <p:sp>
        <p:nvSpPr>
          <p:cNvPr id="4" name="Slide Number Placeholder 3">
            <a:extLst>
              <a:ext uri="{FF2B5EF4-FFF2-40B4-BE49-F238E27FC236}">
                <a16:creationId xmlns:a16="http://schemas.microsoft.com/office/drawing/2014/main" id="{1E6739AF-AC4A-4BCF-BFBE-51EEDC553ACB}"/>
              </a:ext>
            </a:extLst>
          </p:cNvPr>
          <p:cNvSpPr>
            <a:spLocks noGrp="1"/>
          </p:cNvSpPr>
          <p:nvPr>
            <p:ph type="sldNum" sz="quarter" idx="12"/>
          </p:nvPr>
        </p:nvSpPr>
        <p:spPr/>
        <p:txBody>
          <a:bodyPr/>
          <a:lstStyle/>
          <a:p>
            <a:fld id="{34237E12-9377-4AD8-B7C2-683278B4DCC0}" type="slidenum">
              <a:rPr lang="en-US" altLang="en-US" smtClean="0"/>
              <a:pPr/>
              <a:t>59</a:t>
            </a:fld>
            <a:endParaRPr lang="en-US" altLang="en-US"/>
          </a:p>
        </p:txBody>
      </p:sp>
      <p:pic>
        <p:nvPicPr>
          <p:cNvPr id="7" name="Picture 6">
            <a:extLst>
              <a:ext uri="{FF2B5EF4-FFF2-40B4-BE49-F238E27FC236}">
                <a16:creationId xmlns:a16="http://schemas.microsoft.com/office/drawing/2014/main" id="{AF325F5B-C125-4F28-A9B6-023B9ECCEA52}"/>
              </a:ext>
            </a:extLst>
          </p:cNvPr>
          <p:cNvPicPr>
            <a:picLocks noChangeAspect="1"/>
          </p:cNvPicPr>
          <p:nvPr/>
        </p:nvPicPr>
        <p:blipFill>
          <a:blip r:embed="rId2"/>
          <a:stretch>
            <a:fillRect/>
          </a:stretch>
        </p:blipFill>
        <p:spPr>
          <a:xfrm>
            <a:off x="1475656" y="2132856"/>
            <a:ext cx="4536504" cy="3238500"/>
          </a:xfrm>
          <a:prstGeom prst="rect">
            <a:avLst/>
          </a:prstGeom>
        </p:spPr>
      </p:pic>
      <p:sp>
        <p:nvSpPr>
          <p:cNvPr id="8" name="TextBox 7">
            <a:extLst>
              <a:ext uri="{FF2B5EF4-FFF2-40B4-BE49-F238E27FC236}">
                <a16:creationId xmlns:a16="http://schemas.microsoft.com/office/drawing/2014/main" id="{BBC375A4-800F-43F7-B13C-4F25B2E121E8}"/>
              </a:ext>
            </a:extLst>
          </p:cNvPr>
          <p:cNvSpPr txBox="1"/>
          <p:nvPr/>
        </p:nvSpPr>
        <p:spPr>
          <a:xfrm>
            <a:off x="1619672" y="1412776"/>
            <a:ext cx="6764993" cy="646331"/>
          </a:xfrm>
          <a:prstGeom prst="rect">
            <a:avLst/>
          </a:prstGeom>
          <a:noFill/>
        </p:spPr>
        <p:txBody>
          <a:bodyPr wrap="none" rtlCol="0">
            <a:spAutoFit/>
          </a:bodyPr>
          <a:lstStyle/>
          <a:p>
            <a:r>
              <a:rPr lang="en-GB" dirty="0">
                <a:solidFill>
                  <a:schemeClr val="tx2"/>
                </a:solidFill>
              </a:rPr>
              <a:t>Sorry couldn’t find one at the level I wanted </a:t>
            </a:r>
            <a:r>
              <a:rPr lang="en-GB" dirty="0">
                <a:solidFill>
                  <a:schemeClr val="tx2"/>
                </a:solidFill>
                <a:sym typeface="Wingdings" panose="05000000000000000000" pitchFamily="2" charset="2"/>
              </a:rPr>
              <a:t> but again note the</a:t>
            </a:r>
          </a:p>
          <a:p>
            <a:r>
              <a:rPr lang="en-GB" dirty="0">
                <a:solidFill>
                  <a:schemeClr val="tx2"/>
                </a:solidFill>
                <a:sym typeface="Wingdings" panose="05000000000000000000" pitchFamily="2" charset="2"/>
              </a:rPr>
              <a:t>Very regular lattice</a:t>
            </a:r>
            <a:endParaRPr lang="en-GB" dirty="0">
              <a:solidFill>
                <a:schemeClr val="tx2"/>
              </a:solidFill>
            </a:endParaRPr>
          </a:p>
        </p:txBody>
      </p:sp>
    </p:spTree>
    <p:extLst>
      <p:ext uri="{BB962C8B-B14F-4D97-AF65-F5344CB8AC3E}">
        <p14:creationId xmlns:p14="http://schemas.microsoft.com/office/powerpoint/2010/main" val="404959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9932-C9F3-4D6E-A4AE-3537A152F716}"/>
              </a:ext>
            </a:extLst>
          </p:cNvPr>
          <p:cNvSpPr>
            <a:spLocks noGrp="1"/>
          </p:cNvSpPr>
          <p:nvPr>
            <p:ph type="title"/>
          </p:nvPr>
        </p:nvSpPr>
        <p:spPr>
          <a:xfrm>
            <a:off x="539750" y="190500"/>
            <a:ext cx="7994650" cy="1006475"/>
          </a:xfrm>
        </p:spPr>
        <p:txBody>
          <a:bodyPr/>
          <a:lstStyle/>
          <a:p>
            <a:r>
              <a:rPr lang="en-GB" dirty="0"/>
              <a:t>Replacement for Moore’s Law?</a:t>
            </a:r>
          </a:p>
        </p:txBody>
      </p:sp>
      <p:sp>
        <p:nvSpPr>
          <p:cNvPr id="3" name="Content Placeholder 2">
            <a:extLst>
              <a:ext uri="{FF2B5EF4-FFF2-40B4-BE49-F238E27FC236}">
                <a16:creationId xmlns:a16="http://schemas.microsoft.com/office/drawing/2014/main" id="{29C48394-A943-49B9-92B3-8E300041358D}"/>
              </a:ext>
            </a:extLst>
          </p:cNvPr>
          <p:cNvSpPr>
            <a:spLocks noGrp="1"/>
          </p:cNvSpPr>
          <p:nvPr>
            <p:ph idx="1"/>
          </p:nvPr>
        </p:nvSpPr>
        <p:spPr/>
        <p:txBody>
          <a:bodyPr/>
          <a:lstStyle/>
          <a:p>
            <a:r>
              <a:rPr lang="en-GB" dirty="0"/>
              <a:t>Increased functionality – see things like OSC- systems on a chip</a:t>
            </a:r>
          </a:p>
          <a:p>
            <a:r>
              <a:rPr lang="en-GB" dirty="0"/>
              <a:t>The use of Tri-gate [see next slide]</a:t>
            </a:r>
          </a:p>
          <a:p>
            <a:r>
              <a:rPr lang="en-GB" dirty="0"/>
              <a:t>Quantum computing</a:t>
            </a:r>
          </a:p>
          <a:p>
            <a:r>
              <a:rPr lang="en-GB" dirty="0"/>
              <a:t>The use of graphene and carbon nanotubes.</a:t>
            </a:r>
          </a:p>
          <a:p>
            <a:r>
              <a:rPr lang="en-GB" dirty="0"/>
              <a:t>Nanomagnetic logic</a:t>
            </a:r>
          </a:p>
          <a:p>
            <a:r>
              <a:rPr lang="en-GB" dirty="0"/>
              <a:t>But, quantum computing – which is still in the very early stage, the last 2 are not yet viable.</a:t>
            </a:r>
          </a:p>
        </p:txBody>
      </p:sp>
      <p:sp>
        <p:nvSpPr>
          <p:cNvPr id="4" name="Slide Number Placeholder 3">
            <a:extLst>
              <a:ext uri="{FF2B5EF4-FFF2-40B4-BE49-F238E27FC236}">
                <a16:creationId xmlns:a16="http://schemas.microsoft.com/office/drawing/2014/main" id="{94222786-C61A-4B16-B76E-0510BB7B0D63}"/>
              </a:ext>
            </a:extLst>
          </p:cNvPr>
          <p:cNvSpPr>
            <a:spLocks noGrp="1"/>
          </p:cNvSpPr>
          <p:nvPr>
            <p:ph type="sldNum" sz="quarter" idx="12"/>
          </p:nvPr>
        </p:nvSpPr>
        <p:spPr/>
        <p:txBody>
          <a:bodyPr/>
          <a:lstStyle/>
          <a:p>
            <a:fld id="{34237E12-9377-4AD8-B7C2-683278B4DCC0}" type="slidenum">
              <a:rPr lang="en-US" altLang="en-US" smtClean="0"/>
              <a:pPr/>
              <a:t>6</a:t>
            </a:fld>
            <a:endParaRPr lang="en-US" altLang="en-US"/>
          </a:p>
        </p:txBody>
      </p:sp>
    </p:spTree>
    <p:extLst>
      <p:ext uri="{BB962C8B-B14F-4D97-AF65-F5344CB8AC3E}">
        <p14:creationId xmlns:p14="http://schemas.microsoft.com/office/powerpoint/2010/main" val="1026281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C6FE-58E2-4CF5-9D74-9661A7BC1FD7}"/>
              </a:ext>
            </a:extLst>
          </p:cNvPr>
          <p:cNvSpPr>
            <a:spLocks noGrp="1"/>
          </p:cNvSpPr>
          <p:nvPr>
            <p:ph type="title"/>
          </p:nvPr>
        </p:nvSpPr>
        <p:spPr/>
        <p:txBody>
          <a:bodyPr/>
          <a:lstStyle/>
          <a:p>
            <a:endParaRPr lang="en-GB"/>
          </a:p>
        </p:txBody>
      </p:sp>
      <p:sp>
        <p:nvSpPr>
          <p:cNvPr id="4" name="Slide Number Placeholder 3">
            <a:extLst>
              <a:ext uri="{FF2B5EF4-FFF2-40B4-BE49-F238E27FC236}">
                <a16:creationId xmlns:a16="http://schemas.microsoft.com/office/drawing/2014/main" id="{D927E46F-490E-4E2D-AE6B-79470368CAF3}"/>
              </a:ext>
            </a:extLst>
          </p:cNvPr>
          <p:cNvSpPr>
            <a:spLocks noGrp="1"/>
          </p:cNvSpPr>
          <p:nvPr>
            <p:ph type="sldNum" sz="quarter" idx="12"/>
          </p:nvPr>
        </p:nvSpPr>
        <p:spPr/>
        <p:txBody>
          <a:bodyPr/>
          <a:lstStyle/>
          <a:p>
            <a:fld id="{34237E12-9377-4AD8-B7C2-683278B4DCC0}" type="slidenum">
              <a:rPr lang="en-US" altLang="en-US" smtClean="0"/>
              <a:pPr/>
              <a:t>7</a:t>
            </a:fld>
            <a:endParaRPr lang="en-US" altLang="en-US"/>
          </a:p>
        </p:txBody>
      </p:sp>
      <p:pic>
        <p:nvPicPr>
          <p:cNvPr id="6" name="Picture 5">
            <a:extLst>
              <a:ext uri="{FF2B5EF4-FFF2-40B4-BE49-F238E27FC236}">
                <a16:creationId xmlns:a16="http://schemas.microsoft.com/office/drawing/2014/main" id="{913AC33E-E9F4-44A6-B05F-5F4701AAA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47" y="1037891"/>
            <a:ext cx="7925906" cy="4782217"/>
          </a:xfrm>
          <a:prstGeom prst="rect">
            <a:avLst/>
          </a:prstGeom>
        </p:spPr>
      </p:pic>
      <p:sp>
        <p:nvSpPr>
          <p:cNvPr id="7" name="Rectangle 6">
            <a:extLst>
              <a:ext uri="{FF2B5EF4-FFF2-40B4-BE49-F238E27FC236}">
                <a16:creationId xmlns:a16="http://schemas.microsoft.com/office/drawing/2014/main" id="{2CE8113A-9899-4BD1-866E-D255AA4A0753}"/>
              </a:ext>
            </a:extLst>
          </p:cNvPr>
          <p:cNvSpPr/>
          <p:nvPr/>
        </p:nvSpPr>
        <p:spPr>
          <a:xfrm>
            <a:off x="609047" y="6293078"/>
            <a:ext cx="4572000" cy="215444"/>
          </a:xfrm>
          <a:prstGeom prst="rect">
            <a:avLst/>
          </a:prstGeom>
        </p:spPr>
        <p:txBody>
          <a:bodyPr>
            <a:spAutoFit/>
          </a:bodyPr>
          <a:lstStyle/>
          <a:p>
            <a:r>
              <a:rPr lang="en-GB" sz="800" dirty="0"/>
              <a:t>https://www.notebookcheck.net/Review-Intel-Ivy-Bridge-Quad-Core-Processors.73624.0.html</a:t>
            </a:r>
          </a:p>
        </p:txBody>
      </p:sp>
      <p:pic>
        <p:nvPicPr>
          <p:cNvPr id="5" name="图片 4">
            <a:extLst>
              <a:ext uri="{FF2B5EF4-FFF2-40B4-BE49-F238E27FC236}">
                <a16:creationId xmlns:a16="http://schemas.microsoft.com/office/drawing/2014/main" id="{01B8CC8D-89BA-4D2B-BFF8-715DBB7779B9}"/>
              </a:ext>
            </a:extLst>
          </p:cNvPr>
          <p:cNvPicPr>
            <a:picLocks noChangeAspect="1"/>
          </p:cNvPicPr>
          <p:nvPr/>
        </p:nvPicPr>
        <p:blipFill>
          <a:blip r:embed="rId4"/>
          <a:stretch>
            <a:fillRect/>
          </a:stretch>
        </p:blipFill>
        <p:spPr>
          <a:xfrm>
            <a:off x="882080" y="673485"/>
            <a:ext cx="6768752" cy="5506185"/>
          </a:xfrm>
          <a:prstGeom prst="rect">
            <a:avLst/>
          </a:prstGeom>
        </p:spPr>
      </p:pic>
    </p:spTree>
    <p:extLst>
      <p:ext uri="{BB962C8B-B14F-4D97-AF65-F5344CB8AC3E}">
        <p14:creationId xmlns:p14="http://schemas.microsoft.com/office/powerpoint/2010/main" val="40864621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27E0C3-98A4-4E1D-AC8C-B619A5C30F4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99C808D-723E-4919-93A2-FCB9B80F32B0}"/>
              </a:ext>
            </a:extLst>
          </p:cNvPr>
          <p:cNvSpPr>
            <a:spLocks noGrp="1"/>
          </p:cNvSpPr>
          <p:nvPr>
            <p:ph idx="1"/>
          </p:nvPr>
        </p:nvSpPr>
        <p:spPr/>
        <p:txBody>
          <a:bodyPr/>
          <a:lstStyle/>
          <a:p>
            <a:r>
              <a:rPr lang="en-US" altLang="zh-CN" b="0" i="0" dirty="0">
                <a:solidFill>
                  <a:srgbClr val="292929"/>
                </a:solidFill>
                <a:effectLst/>
                <a:latin typeface="benton-sans"/>
              </a:rPr>
              <a:t>The Tri-Gate design is considered 3D because the gate wraps around a raised source-to-drain channel, called a "fin," instead of residing on top of the channel in the traditional 2D planar design. In addition, multiple fins are used, which provide greater control of each state.</a:t>
            </a:r>
            <a:endParaRPr lang="zh-CN" altLang="en-US" dirty="0"/>
          </a:p>
        </p:txBody>
      </p:sp>
      <p:sp>
        <p:nvSpPr>
          <p:cNvPr id="4" name="灯片编号占位符 3">
            <a:extLst>
              <a:ext uri="{FF2B5EF4-FFF2-40B4-BE49-F238E27FC236}">
                <a16:creationId xmlns:a16="http://schemas.microsoft.com/office/drawing/2014/main" id="{EB961F7D-A292-460C-83B8-03D788D10184}"/>
              </a:ext>
            </a:extLst>
          </p:cNvPr>
          <p:cNvSpPr>
            <a:spLocks noGrp="1"/>
          </p:cNvSpPr>
          <p:nvPr>
            <p:ph type="sldNum" sz="quarter" idx="12"/>
          </p:nvPr>
        </p:nvSpPr>
        <p:spPr/>
        <p:txBody>
          <a:bodyPr/>
          <a:lstStyle/>
          <a:p>
            <a:fld id="{34237E12-9377-4AD8-B7C2-683278B4DCC0}" type="slidenum">
              <a:rPr lang="en-US" altLang="en-US" smtClean="0"/>
              <a:pPr/>
              <a:t>8</a:t>
            </a:fld>
            <a:endParaRPr lang="en-US" altLang="en-US"/>
          </a:p>
        </p:txBody>
      </p:sp>
    </p:spTree>
    <p:extLst>
      <p:ext uri="{BB962C8B-B14F-4D97-AF65-F5344CB8AC3E}">
        <p14:creationId xmlns:p14="http://schemas.microsoft.com/office/powerpoint/2010/main" val="11415749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87B6-A751-4FB0-802D-DA4B18B853B7}"/>
              </a:ext>
            </a:extLst>
          </p:cNvPr>
          <p:cNvSpPr>
            <a:spLocks noGrp="1"/>
          </p:cNvSpPr>
          <p:nvPr>
            <p:ph type="title"/>
          </p:nvPr>
        </p:nvSpPr>
        <p:spPr/>
        <p:txBody>
          <a:bodyPr/>
          <a:lstStyle/>
          <a:p>
            <a:r>
              <a:rPr lang="en-GB" dirty="0"/>
              <a:t>Semiconductor Manufacturing - overview</a:t>
            </a:r>
          </a:p>
        </p:txBody>
      </p:sp>
      <p:sp>
        <p:nvSpPr>
          <p:cNvPr id="3" name="Content Placeholder 2">
            <a:extLst>
              <a:ext uri="{FF2B5EF4-FFF2-40B4-BE49-F238E27FC236}">
                <a16:creationId xmlns:a16="http://schemas.microsoft.com/office/drawing/2014/main" id="{84A84E14-0D29-4074-AB69-33237B83FA03}"/>
              </a:ext>
            </a:extLst>
          </p:cNvPr>
          <p:cNvSpPr>
            <a:spLocks noGrp="1"/>
          </p:cNvSpPr>
          <p:nvPr>
            <p:ph idx="1"/>
          </p:nvPr>
        </p:nvSpPr>
        <p:spPr/>
        <p:txBody>
          <a:bodyPr/>
          <a:lstStyle/>
          <a:p>
            <a:r>
              <a:rPr lang="en-GB" dirty="0"/>
              <a:t>The next slides show the various steps in the manufacture of semiconductors.</a:t>
            </a:r>
          </a:p>
          <a:p>
            <a:r>
              <a:rPr lang="en-GB" dirty="0"/>
              <a:t>These are overview slides only, many of the technologies have changed, for instance the wavelength of light used in the lithography process, BUT the basics are still the same.</a:t>
            </a:r>
          </a:p>
          <a:p>
            <a:r>
              <a:rPr lang="en-GB" dirty="0"/>
              <a:t>Much of this is from my personal prior experience in the semiconductor industry.</a:t>
            </a:r>
          </a:p>
        </p:txBody>
      </p:sp>
      <p:sp>
        <p:nvSpPr>
          <p:cNvPr id="4" name="Slide Number Placeholder 3">
            <a:extLst>
              <a:ext uri="{FF2B5EF4-FFF2-40B4-BE49-F238E27FC236}">
                <a16:creationId xmlns:a16="http://schemas.microsoft.com/office/drawing/2014/main" id="{0B51618C-B00C-4FF1-8D35-CE2238422E82}"/>
              </a:ext>
            </a:extLst>
          </p:cNvPr>
          <p:cNvSpPr>
            <a:spLocks noGrp="1"/>
          </p:cNvSpPr>
          <p:nvPr>
            <p:ph type="sldNum" sz="quarter" idx="12"/>
          </p:nvPr>
        </p:nvSpPr>
        <p:spPr/>
        <p:txBody>
          <a:bodyPr/>
          <a:lstStyle/>
          <a:p>
            <a:fld id="{34237E12-9377-4AD8-B7C2-683278B4DCC0}" type="slidenum">
              <a:rPr lang="en-US" altLang="en-US" smtClean="0"/>
              <a:pPr/>
              <a:t>9</a:t>
            </a:fld>
            <a:endParaRPr lang="en-US" altLang="en-US"/>
          </a:p>
        </p:txBody>
      </p:sp>
    </p:spTree>
    <p:extLst>
      <p:ext uri="{BB962C8B-B14F-4D97-AF65-F5344CB8AC3E}">
        <p14:creationId xmlns:p14="http://schemas.microsoft.com/office/powerpoint/2010/main" val="2833409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9676</TotalTime>
  <Words>3811</Words>
  <Application>Microsoft Office PowerPoint</Application>
  <PresentationFormat>全屏显示(4:3)</PresentationFormat>
  <Paragraphs>364</Paragraphs>
  <Slides>59</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8" baseType="lpstr">
      <vt:lpstr>benton-sans</vt:lpstr>
      <vt:lpstr>Arial</vt:lpstr>
      <vt:lpstr>Arial</vt:lpstr>
      <vt:lpstr>Comic Sans MS</vt:lpstr>
      <vt:lpstr>Symbol</vt:lpstr>
      <vt:lpstr>Times New Roman</vt:lpstr>
      <vt:lpstr>Wingdings</vt:lpstr>
      <vt:lpstr>Echo</vt:lpstr>
      <vt:lpstr>Equation</vt:lpstr>
      <vt:lpstr>Integrated Circuits</vt:lpstr>
      <vt:lpstr>Integrated Circuits</vt:lpstr>
      <vt:lpstr>Moore’s Law</vt:lpstr>
      <vt:lpstr>PowerPoint 演示文稿</vt:lpstr>
      <vt:lpstr>PowerPoint 演示文稿</vt:lpstr>
      <vt:lpstr>Replacement for Moore’s Law?</vt:lpstr>
      <vt:lpstr>PowerPoint 演示文稿</vt:lpstr>
      <vt:lpstr>PowerPoint 演示文稿</vt:lpstr>
      <vt:lpstr>Semiconductor Manufacturing - overview</vt:lpstr>
      <vt:lpstr>Other things to note!</vt:lpstr>
      <vt:lpstr>Fabrication Technology  - Wafers and Ingots</vt:lpstr>
      <vt:lpstr>PowerPoint 演示文稿</vt:lpstr>
      <vt:lpstr>Wafers and Ingots</vt:lpstr>
      <vt:lpstr>Manufacturing environment</vt:lpstr>
      <vt:lpstr>Manufacturing environment</vt:lpstr>
      <vt:lpstr>Manufacturing environment</vt:lpstr>
      <vt:lpstr>Manufacturing environment</vt:lpstr>
      <vt:lpstr>Manufacturing environment</vt:lpstr>
      <vt:lpstr>PowerPoint 演示文稿</vt:lpstr>
      <vt:lpstr>Fabrication Technology</vt:lpstr>
      <vt:lpstr>1. Planarization</vt:lpstr>
      <vt:lpstr>Wafer Polishing CMP</vt:lpstr>
      <vt:lpstr>Wafer Polishing CMP</vt:lpstr>
      <vt:lpstr>PowerPoint 演示文稿</vt:lpstr>
      <vt:lpstr>2.  Photolithography</vt:lpstr>
      <vt:lpstr>Photolithography</vt:lpstr>
      <vt:lpstr>PowerPoint 演示文稿</vt:lpstr>
      <vt:lpstr>3. Doping</vt:lpstr>
      <vt:lpstr>PowerPoint 演示文稿</vt:lpstr>
      <vt:lpstr>Doping</vt:lpstr>
      <vt:lpstr>Doping</vt:lpstr>
      <vt:lpstr>PowerPoint 演示文稿</vt:lpstr>
      <vt:lpstr>4. Annealing</vt:lpstr>
      <vt:lpstr>PowerPoint 演示文稿</vt:lpstr>
      <vt:lpstr>Annealing</vt:lpstr>
      <vt:lpstr>5. Growing SiO2 and Etching</vt:lpstr>
      <vt:lpstr>PowerPoint 演示文稿</vt:lpstr>
      <vt:lpstr>Growing SiO2</vt:lpstr>
      <vt:lpstr>PowerPoint 演示文稿</vt:lpstr>
      <vt:lpstr>PowerPoint 演示文稿</vt:lpstr>
      <vt:lpstr>5. Growing SiO2 and Etching</vt:lpstr>
      <vt:lpstr>Dry Vs Wet Etching</vt:lpstr>
      <vt:lpstr>6. Depositing Metal</vt:lpstr>
      <vt:lpstr>Depositing Metal</vt:lpstr>
      <vt:lpstr>Depositing Metal</vt:lpstr>
      <vt:lpstr>PowerPoint 演示文稿</vt:lpstr>
      <vt:lpstr>How much resistance? </vt:lpstr>
      <vt:lpstr>Depositing Metal</vt:lpstr>
      <vt:lpstr>PVD - Sputtering</vt:lpstr>
      <vt:lpstr>7. Bonding</vt:lpstr>
      <vt:lpstr>PowerPoint 演示文稿</vt:lpstr>
      <vt:lpstr>PowerPoint 演示文稿</vt:lpstr>
      <vt:lpstr>PowerPoint 演示文稿</vt:lpstr>
      <vt:lpstr>[Aside: Multi-Level Chips]</vt:lpstr>
      <vt:lpstr>PowerPoint 演示文稿</vt:lpstr>
      <vt:lpstr>Cross Section of a CPU</vt:lpstr>
      <vt:lpstr>Other Materials used in Semiconductor Manufacturing</vt:lpstr>
      <vt:lpstr>Germanium at different magnification levels, a very regular lattice so very stable.</vt:lpstr>
      <vt:lpstr>Gallium Arsenide (GaAs)</vt:lpstr>
    </vt:vector>
  </TitlesOfParts>
  <Company>RJF Enterprises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Ronan</dc:creator>
  <cp:lastModifiedBy>俞 金玲</cp:lastModifiedBy>
  <cp:revision>178</cp:revision>
  <cp:lastPrinted>2001-11-28T17:50:00Z</cp:lastPrinted>
  <dcterms:created xsi:type="dcterms:W3CDTF">2001-09-14T11:13:50Z</dcterms:created>
  <dcterms:modified xsi:type="dcterms:W3CDTF">2021-12-14T09:32:32Z</dcterms:modified>
</cp:coreProperties>
</file>