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73" r:id="rId5"/>
    <p:sldId id="258" r:id="rId6"/>
    <p:sldId id="260" r:id="rId7"/>
    <p:sldId id="278" r:id="rId8"/>
    <p:sldId id="274" r:id="rId9"/>
    <p:sldId id="275" r:id="rId10"/>
    <p:sldId id="276" r:id="rId11"/>
    <p:sldId id="279" r:id="rId12"/>
    <p:sldId id="280" r:id="rId13"/>
    <p:sldId id="277" r:id="rId14"/>
    <p:sldId id="263" r:id="rId15"/>
    <p:sldId id="261" r:id="rId16"/>
    <p:sldId id="264" r:id="rId17"/>
    <p:sldId id="268" r:id="rId18"/>
    <p:sldId id="265" r:id="rId19"/>
    <p:sldId id="267" r:id="rId20"/>
    <p:sldId id="281" r:id="rId21"/>
    <p:sldId id="282" r:id="rId22"/>
    <p:sldId id="285" r:id="rId23"/>
    <p:sldId id="287" r:id="rId24"/>
    <p:sldId id="286" r:id="rId25"/>
    <p:sldId id="283" r:id="rId26"/>
    <p:sldId id="269" r:id="rId27"/>
    <p:sldId id="270" r:id="rId28"/>
    <p:sldId id="271" r:id="rId29"/>
    <p:sldId id="272"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106" autoAdjust="0"/>
    <p:restoredTop sz="83490" autoAdjust="0"/>
  </p:normalViewPr>
  <p:slideViewPr>
    <p:cSldViewPr snapToGrid="0">
      <p:cViewPr varScale="1">
        <p:scale>
          <a:sx n="66" d="100"/>
          <a:sy n="66" d="100"/>
        </p:scale>
        <p:origin x="9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81A594-8F55-45F2-B9C4-D08F8A6D9CB2}" type="datetimeFigureOut">
              <a:rPr lang="zh-CN" altLang="en-US" smtClean="0"/>
              <a:t>2021/11/30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01ED9-15E2-4027-AD66-03B0B0CC3A2C}" type="slidenum">
              <a:rPr lang="zh-CN" altLang="en-US" smtClean="0"/>
              <a:t>‹#›</a:t>
            </a:fld>
            <a:endParaRPr lang="zh-CN" altLang="en-US"/>
          </a:p>
        </p:txBody>
      </p:sp>
    </p:spTree>
    <p:extLst>
      <p:ext uri="{BB962C8B-B14F-4D97-AF65-F5344CB8AC3E}">
        <p14:creationId xmlns:p14="http://schemas.microsoft.com/office/powerpoint/2010/main" val="2402195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01ED9-15E2-4027-AD66-03B0B0CC3A2C}" type="slidenum">
              <a:rPr lang="zh-CN" altLang="en-US" smtClean="0"/>
              <a:t>5</a:t>
            </a:fld>
            <a:endParaRPr lang="zh-CN" altLang="en-US"/>
          </a:p>
        </p:txBody>
      </p:sp>
    </p:spTree>
    <p:extLst>
      <p:ext uri="{BB962C8B-B14F-4D97-AF65-F5344CB8AC3E}">
        <p14:creationId xmlns:p14="http://schemas.microsoft.com/office/powerpoint/2010/main" val="2389638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3401ED9-15E2-4027-AD66-03B0B0CC3A2C}" type="slidenum">
              <a:rPr lang="zh-CN" altLang="en-US" smtClean="0"/>
              <a:t>11</a:t>
            </a:fld>
            <a:endParaRPr lang="zh-CN" altLang="en-US"/>
          </a:p>
        </p:txBody>
      </p:sp>
    </p:spTree>
    <p:extLst>
      <p:ext uri="{BB962C8B-B14F-4D97-AF65-F5344CB8AC3E}">
        <p14:creationId xmlns:p14="http://schemas.microsoft.com/office/powerpoint/2010/main" val="171386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Compare this to FET and try to figure out how you might make a planar version of this!</a:t>
            </a:r>
          </a:p>
          <a:p>
            <a:endParaRPr lang="zh-CN" altLang="en-US" dirty="0"/>
          </a:p>
        </p:txBody>
      </p:sp>
      <p:sp>
        <p:nvSpPr>
          <p:cNvPr id="4" name="灯片编号占位符 3"/>
          <p:cNvSpPr>
            <a:spLocks noGrp="1"/>
          </p:cNvSpPr>
          <p:nvPr>
            <p:ph type="sldNum" sz="quarter" idx="5"/>
          </p:nvPr>
        </p:nvSpPr>
        <p:spPr/>
        <p:txBody>
          <a:bodyPr/>
          <a:lstStyle/>
          <a:p>
            <a:fld id="{D3401ED9-15E2-4027-AD66-03B0B0CC3A2C}" type="slidenum">
              <a:rPr lang="zh-CN" altLang="en-US" smtClean="0"/>
              <a:t>15</a:t>
            </a:fld>
            <a:endParaRPr lang="zh-CN" altLang="en-US"/>
          </a:p>
        </p:txBody>
      </p:sp>
    </p:spTree>
    <p:extLst>
      <p:ext uri="{BB962C8B-B14F-4D97-AF65-F5344CB8AC3E}">
        <p14:creationId xmlns:p14="http://schemas.microsoft.com/office/powerpoint/2010/main" val="11915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对于理想</a:t>
            </a:r>
            <a:r>
              <a:rPr lang="en-US" altLang="zh-CN" b="0" i="0" dirty="0">
                <a:solidFill>
                  <a:srgbClr val="333333"/>
                </a:solidFill>
                <a:effectLst/>
                <a:latin typeface="arial" panose="020B0604020202020204" pitchFamily="34" charset="0"/>
              </a:rPr>
              <a:t>BJT(</a:t>
            </a:r>
            <a:r>
              <a:rPr lang="zh-CN" altLang="en-US" b="0" i="0" dirty="0">
                <a:solidFill>
                  <a:srgbClr val="333333"/>
                </a:solidFill>
                <a:effectLst/>
                <a:latin typeface="arial" panose="020B0604020202020204" pitchFamily="34" charset="0"/>
              </a:rPr>
              <a:t>本征晶体管</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的</a:t>
            </a:r>
            <a:r>
              <a:rPr lang="en-US" altLang="zh-CN" b="0" i="0" dirty="0">
                <a:solidFill>
                  <a:srgbClr val="333333"/>
                </a:solidFill>
                <a:effectLst/>
                <a:latin typeface="arial" panose="020B0604020202020204" pitchFamily="34" charset="0"/>
              </a:rPr>
              <a:t>EM1</a:t>
            </a:r>
            <a:r>
              <a:rPr lang="zh-CN" altLang="en-US" b="0" i="0" dirty="0">
                <a:solidFill>
                  <a:srgbClr val="333333"/>
                </a:solidFill>
                <a:effectLst/>
                <a:latin typeface="arial" panose="020B0604020202020204" pitchFamily="34" charset="0"/>
              </a:rPr>
              <a:t>模型，实际上是基于正向和反向工作的两个</a:t>
            </a:r>
            <a:r>
              <a:rPr lang="en-US" altLang="zh-CN" b="0" i="0" dirty="0">
                <a:solidFill>
                  <a:srgbClr val="333333"/>
                </a:solidFill>
                <a:effectLst/>
                <a:latin typeface="arial" panose="020B0604020202020204" pitchFamily="34" charset="0"/>
              </a:rPr>
              <a:t>PN</a:t>
            </a:r>
            <a:r>
              <a:rPr lang="zh-CN" altLang="en-US" b="0" i="0" dirty="0">
                <a:solidFill>
                  <a:srgbClr val="333333"/>
                </a:solidFill>
                <a:effectLst/>
                <a:latin typeface="arial" panose="020B0604020202020204" pitchFamily="34" charset="0"/>
              </a:rPr>
              <a:t>结的叠加、并分别用两个</a:t>
            </a:r>
            <a:r>
              <a:rPr lang="en-US" altLang="zh-CN" b="0" i="0" dirty="0">
                <a:solidFill>
                  <a:srgbClr val="333333"/>
                </a:solidFill>
                <a:effectLst/>
                <a:latin typeface="arial" panose="020B0604020202020204" pitchFamily="34" charset="0"/>
              </a:rPr>
              <a:t>p-n</a:t>
            </a:r>
            <a:r>
              <a:rPr lang="zh-CN" altLang="en-US" b="0" i="0" dirty="0">
                <a:solidFill>
                  <a:srgbClr val="333333"/>
                </a:solidFill>
                <a:effectLst/>
                <a:latin typeface="arial" panose="020B0604020202020204" pitchFamily="34" charset="0"/>
              </a:rPr>
              <a:t>结二极管来代表发射结和集电结这样一种概念而建立起来的，即是采用两个二极管</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正偏二极管的电流为</a:t>
            </a:r>
            <a:r>
              <a:rPr lang="en-US" altLang="zh-CN" b="0" i="0" dirty="0">
                <a:solidFill>
                  <a:srgbClr val="333333"/>
                </a:solidFill>
                <a:effectLst/>
                <a:latin typeface="arial" panose="020B0604020202020204" pitchFamily="34" charset="0"/>
              </a:rPr>
              <a:t>If</a:t>
            </a:r>
            <a:r>
              <a:rPr lang="zh-CN" altLang="en-US" b="0" i="0" dirty="0">
                <a:solidFill>
                  <a:srgbClr val="333333"/>
                </a:solidFill>
                <a:effectLst/>
                <a:latin typeface="arial" panose="020B0604020202020204" pitchFamily="34" charset="0"/>
              </a:rPr>
              <a:t>，反偏二极管的电流为</a:t>
            </a:r>
            <a:r>
              <a:rPr lang="en-US" altLang="zh-CN" b="0" i="0" dirty="0" err="1">
                <a:solidFill>
                  <a:srgbClr val="333333"/>
                </a:solidFill>
                <a:effectLst/>
                <a:latin typeface="arial" panose="020B0604020202020204" pitchFamily="34" charset="0"/>
              </a:rPr>
              <a:t>Ir</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和两个电流源</a:t>
            </a:r>
            <a:r>
              <a:rPr lang="en-US" altLang="zh-CN" b="0" i="0" dirty="0">
                <a:solidFill>
                  <a:srgbClr val="333333"/>
                </a:solidFill>
                <a:effectLst/>
                <a:latin typeface="arial" panose="020B0604020202020204" pitchFamily="34" charset="0"/>
              </a:rPr>
              <a:t>(α</a:t>
            </a:r>
            <a:r>
              <a:rPr lang="en-US" altLang="zh-CN" b="0" i="0" dirty="0" err="1">
                <a:solidFill>
                  <a:srgbClr val="333333"/>
                </a:solidFill>
                <a:effectLst/>
                <a:latin typeface="arial" panose="020B0604020202020204" pitchFamily="34" charset="0"/>
              </a:rPr>
              <a:t>fIf</a:t>
            </a:r>
            <a:r>
              <a:rPr lang="zh-CN" altLang="en-US" b="0" i="0" dirty="0">
                <a:solidFill>
                  <a:srgbClr val="333333"/>
                </a:solidFill>
                <a:effectLst/>
                <a:latin typeface="arial" panose="020B0604020202020204" pitchFamily="34" charset="0"/>
              </a:rPr>
              <a:t>和</a:t>
            </a:r>
            <a:r>
              <a:rPr lang="en-US" altLang="zh-CN" b="0" i="0" dirty="0">
                <a:solidFill>
                  <a:srgbClr val="333333"/>
                </a:solidFill>
                <a:effectLst/>
                <a:latin typeface="arial" panose="020B0604020202020204" pitchFamily="34" charset="0"/>
              </a:rPr>
              <a:t>α</a:t>
            </a:r>
            <a:r>
              <a:rPr lang="en-US" altLang="zh-CN" b="0" i="0" dirty="0" err="1">
                <a:solidFill>
                  <a:srgbClr val="333333"/>
                </a:solidFill>
                <a:effectLst/>
                <a:latin typeface="arial" panose="020B0604020202020204" pitchFamily="34" charset="0"/>
              </a:rPr>
              <a:t>rIr</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来表示一个理想的</a:t>
            </a:r>
            <a:r>
              <a:rPr lang="en-US" altLang="zh-CN" b="0" i="0" dirty="0">
                <a:solidFill>
                  <a:srgbClr val="333333"/>
                </a:solidFill>
                <a:effectLst/>
                <a:latin typeface="arial" panose="020B0604020202020204" pitchFamily="34" charset="0"/>
              </a:rPr>
              <a:t>BJT(αf</a:t>
            </a:r>
            <a:r>
              <a:rPr lang="zh-CN" altLang="en-US" b="0" i="0" dirty="0">
                <a:solidFill>
                  <a:srgbClr val="333333"/>
                </a:solidFill>
                <a:effectLst/>
                <a:latin typeface="arial" panose="020B0604020202020204" pitchFamily="34" charset="0"/>
              </a:rPr>
              <a:t>和</a:t>
            </a:r>
            <a:r>
              <a:rPr lang="en-US" altLang="zh-CN" b="0" i="0" dirty="0">
                <a:solidFill>
                  <a:srgbClr val="333333"/>
                </a:solidFill>
                <a:effectLst/>
                <a:latin typeface="arial" panose="020B0604020202020204" pitchFamily="34" charset="0"/>
              </a:rPr>
              <a:t>αr</a:t>
            </a:r>
            <a:r>
              <a:rPr lang="zh-CN" altLang="en-US" b="0" i="0" dirty="0">
                <a:solidFill>
                  <a:srgbClr val="333333"/>
                </a:solidFill>
                <a:effectLst/>
                <a:latin typeface="arial" panose="020B0604020202020204" pitchFamily="34" charset="0"/>
              </a:rPr>
              <a:t>分别是正向和反向电流增益</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，这就可给出基本</a:t>
            </a:r>
            <a:r>
              <a:rPr lang="en-US" altLang="zh-CN" b="0" i="0" dirty="0">
                <a:solidFill>
                  <a:srgbClr val="333333"/>
                </a:solidFill>
                <a:effectLst/>
                <a:latin typeface="arial" panose="020B0604020202020204" pitchFamily="34" charset="0"/>
              </a:rPr>
              <a:t>E-M</a:t>
            </a:r>
            <a:r>
              <a:rPr lang="zh-CN" altLang="en-US" b="0" i="0" dirty="0">
                <a:solidFill>
                  <a:srgbClr val="333333"/>
                </a:solidFill>
                <a:effectLst/>
                <a:latin typeface="arial" panose="020B0604020202020204" pitchFamily="34" charset="0"/>
              </a:rPr>
              <a:t>模型的直流大信号等效电路。对于实际的</a:t>
            </a:r>
            <a:r>
              <a:rPr lang="en-US" altLang="zh-CN" b="0" i="0" dirty="0">
                <a:solidFill>
                  <a:srgbClr val="333333"/>
                </a:solidFill>
                <a:effectLst/>
                <a:latin typeface="arial" panose="020B0604020202020204" pitchFamily="34" charset="0"/>
              </a:rPr>
              <a:t>BJT</a:t>
            </a:r>
            <a:r>
              <a:rPr lang="zh-CN" altLang="en-US" b="0" i="0" dirty="0">
                <a:solidFill>
                  <a:srgbClr val="333333"/>
                </a:solidFill>
                <a:effectLst/>
                <a:latin typeface="arial" panose="020B0604020202020204" pitchFamily="34" charset="0"/>
              </a:rPr>
              <a:t>，在本征晶体管模型的基础上，还需要考虑其他一些因素的影响。实际</a:t>
            </a:r>
            <a:r>
              <a:rPr lang="en-US" altLang="zh-CN" b="0" i="0" dirty="0">
                <a:solidFill>
                  <a:srgbClr val="333333"/>
                </a:solidFill>
                <a:effectLst/>
                <a:latin typeface="arial" panose="020B0604020202020204" pitchFamily="34" charset="0"/>
              </a:rPr>
              <a:t>BJT</a:t>
            </a:r>
            <a:r>
              <a:rPr lang="zh-CN" altLang="en-US" b="0" i="0" dirty="0">
                <a:solidFill>
                  <a:srgbClr val="333333"/>
                </a:solidFill>
                <a:effectLst/>
                <a:latin typeface="arial" panose="020B0604020202020204" pitchFamily="34" charset="0"/>
              </a:rPr>
              <a:t>的直流大信号</a:t>
            </a:r>
            <a:r>
              <a:rPr lang="en-US" altLang="zh-CN" b="0" i="0" dirty="0">
                <a:solidFill>
                  <a:srgbClr val="333333"/>
                </a:solidFill>
                <a:effectLst/>
                <a:latin typeface="arial" panose="020B0604020202020204" pitchFamily="34" charset="0"/>
              </a:rPr>
              <a:t>E-M</a:t>
            </a:r>
            <a:r>
              <a:rPr lang="zh-CN" altLang="en-US" b="0" i="0" dirty="0">
                <a:solidFill>
                  <a:srgbClr val="333333"/>
                </a:solidFill>
                <a:effectLst/>
                <a:latin typeface="arial" panose="020B0604020202020204" pitchFamily="34" charset="0"/>
              </a:rPr>
              <a:t>模型需要加上与各个电极相应的串联电阻。而实际</a:t>
            </a:r>
            <a:r>
              <a:rPr lang="en-US" altLang="zh-CN" b="0" i="0" dirty="0">
                <a:solidFill>
                  <a:srgbClr val="333333"/>
                </a:solidFill>
                <a:effectLst/>
                <a:latin typeface="arial" panose="020B0604020202020204" pitchFamily="34" charset="0"/>
              </a:rPr>
              <a:t>BJT</a:t>
            </a:r>
            <a:r>
              <a:rPr lang="zh-CN" altLang="en-US" b="0" i="0" dirty="0">
                <a:solidFill>
                  <a:srgbClr val="333333"/>
                </a:solidFill>
                <a:effectLst/>
                <a:latin typeface="arial" panose="020B0604020202020204" pitchFamily="34" charset="0"/>
              </a:rPr>
              <a:t>的交流大信号</a:t>
            </a:r>
            <a:r>
              <a:rPr lang="en-US" altLang="zh-CN" b="0" i="0" dirty="0">
                <a:solidFill>
                  <a:srgbClr val="333333"/>
                </a:solidFill>
                <a:effectLst/>
                <a:latin typeface="arial" panose="020B0604020202020204" pitchFamily="34" charset="0"/>
              </a:rPr>
              <a:t>E-M</a:t>
            </a:r>
            <a:r>
              <a:rPr lang="zh-CN" altLang="en-US" b="0" i="0" dirty="0">
                <a:solidFill>
                  <a:srgbClr val="333333"/>
                </a:solidFill>
                <a:effectLst/>
                <a:latin typeface="arial" panose="020B0604020202020204" pitchFamily="34" charset="0"/>
              </a:rPr>
              <a:t>模型还进一步增添了两个结的耗尽层电容</a:t>
            </a:r>
            <a:r>
              <a:rPr lang="en-US" altLang="zh-CN" b="0" i="0" dirty="0">
                <a:solidFill>
                  <a:srgbClr val="333333"/>
                </a:solidFill>
                <a:effectLst/>
                <a:latin typeface="arial" panose="020B0604020202020204" pitchFamily="34" charset="0"/>
              </a:rPr>
              <a:t>(CE</a:t>
            </a:r>
            <a:r>
              <a:rPr lang="zh-CN" altLang="en-US" b="0" i="0" dirty="0">
                <a:solidFill>
                  <a:srgbClr val="333333"/>
                </a:solidFill>
                <a:effectLst/>
                <a:latin typeface="arial" panose="020B0604020202020204" pitchFamily="34" charset="0"/>
              </a:rPr>
              <a:t>，</a:t>
            </a:r>
            <a:r>
              <a:rPr lang="en-US" altLang="zh-CN" b="0" i="0" dirty="0">
                <a:solidFill>
                  <a:srgbClr val="333333"/>
                </a:solidFill>
                <a:effectLst/>
                <a:latin typeface="arial" panose="020B0604020202020204" pitchFamily="34" charset="0"/>
              </a:rPr>
              <a:t>CC)</a:t>
            </a:r>
            <a:r>
              <a:rPr lang="zh-CN" altLang="en-US" b="0" i="0" dirty="0">
                <a:solidFill>
                  <a:srgbClr val="333333"/>
                </a:solidFill>
                <a:effectLst/>
                <a:latin typeface="arial" panose="020B0604020202020204" pitchFamily="34" charset="0"/>
              </a:rPr>
              <a:t>和表征</a:t>
            </a:r>
            <a:r>
              <a:rPr lang="en-US" altLang="zh-CN" b="0" i="0" dirty="0">
                <a:solidFill>
                  <a:srgbClr val="333333"/>
                </a:solidFill>
                <a:effectLst/>
                <a:latin typeface="arial" panose="020B0604020202020204" pitchFamily="34" charset="0"/>
              </a:rPr>
              <a:t>Early</a:t>
            </a:r>
            <a:r>
              <a:rPr lang="zh-CN" altLang="en-US" b="0" i="0" dirty="0">
                <a:solidFill>
                  <a:srgbClr val="333333"/>
                </a:solidFill>
                <a:effectLst/>
                <a:latin typeface="arial" panose="020B0604020202020204" pitchFamily="34" charset="0"/>
              </a:rPr>
              <a:t>效应的电流源</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电流等于</a:t>
            </a:r>
            <a:r>
              <a:rPr lang="en-US" altLang="zh-CN" b="0" i="0" dirty="0">
                <a:solidFill>
                  <a:srgbClr val="333333"/>
                </a:solidFill>
                <a:effectLst/>
                <a:latin typeface="arial" panose="020B0604020202020204" pitchFamily="34" charset="0"/>
              </a:rPr>
              <a:t>VECIC/VA)</a:t>
            </a:r>
            <a:r>
              <a:rPr lang="zh-CN" altLang="en-US" b="0" i="0" dirty="0">
                <a:solidFill>
                  <a:srgbClr val="333333"/>
                </a:solidFill>
                <a:effectLst/>
                <a:latin typeface="arial" panose="020B0604020202020204" pitchFamily="34" charset="0"/>
              </a:rPr>
              <a:t>。</a:t>
            </a:r>
            <a:endParaRPr lang="zh-CN" altLang="en-US" dirty="0"/>
          </a:p>
        </p:txBody>
      </p:sp>
      <p:sp>
        <p:nvSpPr>
          <p:cNvPr id="4" name="灯片编号占位符 3"/>
          <p:cNvSpPr>
            <a:spLocks noGrp="1"/>
          </p:cNvSpPr>
          <p:nvPr>
            <p:ph type="sldNum" sz="quarter" idx="5"/>
          </p:nvPr>
        </p:nvSpPr>
        <p:spPr/>
        <p:txBody>
          <a:bodyPr/>
          <a:lstStyle/>
          <a:p>
            <a:fld id="{D3401ED9-15E2-4027-AD66-03B0B0CC3A2C}" type="slidenum">
              <a:rPr lang="zh-CN" altLang="en-US" smtClean="0"/>
              <a:t>16</a:t>
            </a:fld>
            <a:endParaRPr lang="zh-CN" altLang="en-US"/>
          </a:p>
        </p:txBody>
      </p:sp>
    </p:spTree>
    <p:extLst>
      <p:ext uri="{BB962C8B-B14F-4D97-AF65-F5344CB8AC3E}">
        <p14:creationId xmlns:p14="http://schemas.microsoft.com/office/powerpoint/2010/main" val="25568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junction between the emitter and the base is now forward biased. </a:t>
            </a:r>
            <a:r>
              <a:rPr lang="zh-CN" altLang="en-US" sz="1200" dirty="0"/>
              <a:t>输入阻抗小，因为是正向偏置。输出阻抗大，因为是反向偏置</a:t>
            </a:r>
          </a:p>
          <a:p>
            <a:endParaRPr lang="zh-CN" altLang="en-US" dirty="0"/>
          </a:p>
        </p:txBody>
      </p:sp>
      <p:sp>
        <p:nvSpPr>
          <p:cNvPr id="4" name="灯片编号占位符 3"/>
          <p:cNvSpPr>
            <a:spLocks noGrp="1"/>
          </p:cNvSpPr>
          <p:nvPr>
            <p:ph type="sldNum" sz="quarter" idx="5"/>
          </p:nvPr>
        </p:nvSpPr>
        <p:spPr/>
        <p:txBody>
          <a:bodyPr/>
          <a:lstStyle/>
          <a:p>
            <a:fld id="{D3401ED9-15E2-4027-AD66-03B0B0CC3A2C}" type="slidenum">
              <a:rPr lang="zh-CN" altLang="en-US" smtClean="0"/>
              <a:t>20</a:t>
            </a:fld>
            <a:endParaRPr lang="zh-CN" altLang="en-US"/>
          </a:p>
        </p:txBody>
      </p:sp>
    </p:spTree>
    <p:extLst>
      <p:ext uri="{BB962C8B-B14F-4D97-AF65-F5344CB8AC3E}">
        <p14:creationId xmlns:p14="http://schemas.microsoft.com/office/powerpoint/2010/main" val="4079818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34343"/>
                </a:solidFill>
                <a:effectLst/>
                <a:latin typeface="Microsoft Yahei" panose="020B0503020204020204" pitchFamily="34" charset="-122"/>
                <a:ea typeface="Microsoft Yahei" panose="020B0503020204020204" pitchFamily="34" charset="-122"/>
              </a:rPr>
              <a:t>第二个限制机制是</a:t>
            </a:r>
            <a:r>
              <a:rPr lang="en-US" altLang="zh-CN" b="0" i="0" dirty="0">
                <a:solidFill>
                  <a:srgbClr val="434343"/>
                </a:solidFill>
                <a:effectLst/>
                <a:latin typeface="Microsoft Yahei" panose="020B0503020204020204" pitchFamily="34" charset="-122"/>
                <a:ea typeface="Microsoft Yahei" panose="020B0503020204020204" pitchFamily="34" charset="-122"/>
              </a:rPr>
              <a:t>base punch through</a:t>
            </a:r>
            <a:r>
              <a:rPr lang="zh-CN" altLang="en-US" b="0" i="0" dirty="0">
                <a:solidFill>
                  <a:srgbClr val="434343"/>
                </a:solidFill>
                <a:effectLst/>
                <a:latin typeface="Microsoft Yahei" panose="020B0503020204020204" pitchFamily="34" charset="-122"/>
                <a:ea typeface="Microsoft Yahei" panose="020B0503020204020204" pitchFamily="34" charset="-122"/>
              </a:rPr>
              <a:t>。当集电极－基极耗尽区穿过基区和基极－发射极的耗尽区重叠时就会发生</a:t>
            </a:r>
            <a:r>
              <a:rPr lang="en-US" altLang="zh-CN" b="0" i="0" dirty="0">
                <a:solidFill>
                  <a:srgbClr val="434343"/>
                </a:solidFill>
                <a:effectLst/>
                <a:latin typeface="Microsoft Yahei" panose="020B0503020204020204" pitchFamily="34" charset="-122"/>
                <a:ea typeface="Microsoft Yahei" panose="020B0503020204020204" pitchFamily="34" charset="-122"/>
              </a:rPr>
              <a:t>punch through</a:t>
            </a:r>
            <a:r>
              <a:rPr lang="zh-CN" altLang="en-US" b="0" i="0" dirty="0">
                <a:solidFill>
                  <a:srgbClr val="434343"/>
                </a:solidFill>
                <a:effectLst/>
                <a:latin typeface="Microsoft Yahei" panose="020B0503020204020204" pitchFamily="34" charset="-122"/>
                <a:ea typeface="Microsoft Yahei" panose="020B0503020204020204" pitchFamily="34" charset="-122"/>
              </a:rPr>
              <a:t>。这个一旦发生，载流子就能直接从发射极流到集电极，这时电流就只受</a:t>
            </a:r>
            <a:r>
              <a:rPr lang="en-US" altLang="zh-CN" b="0" i="0" dirty="0">
                <a:solidFill>
                  <a:srgbClr val="434343"/>
                </a:solidFill>
                <a:effectLst/>
                <a:latin typeface="Microsoft Yahei" panose="020B0503020204020204" pitchFamily="34" charset="-122"/>
                <a:ea typeface="Microsoft Yahei" panose="020B0503020204020204" pitchFamily="34" charset="-122"/>
              </a:rPr>
              <a:t>neutral collector</a:t>
            </a:r>
            <a:r>
              <a:rPr lang="zh-CN" altLang="en-US" b="0" i="0" dirty="0">
                <a:solidFill>
                  <a:srgbClr val="434343"/>
                </a:solidFill>
                <a:effectLst/>
                <a:latin typeface="Microsoft Yahei" panose="020B0503020204020204" pitchFamily="34" charset="-122"/>
                <a:ea typeface="Microsoft Yahei" panose="020B0503020204020204" pitchFamily="34" charset="-122"/>
              </a:rPr>
              <a:t>和发射极的电阻的限制。</a:t>
            </a:r>
            <a:endParaRPr lang="zh-CN" altLang="en-US" dirty="0"/>
          </a:p>
        </p:txBody>
      </p:sp>
      <p:sp>
        <p:nvSpPr>
          <p:cNvPr id="4" name="灯片编号占位符 3"/>
          <p:cNvSpPr>
            <a:spLocks noGrp="1"/>
          </p:cNvSpPr>
          <p:nvPr>
            <p:ph type="sldNum" sz="quarter" idx="5"/>
          </p:nvPr>
        </p:nvSpPr>
        <p:spPr/>
        <p:txBody>
          <a:bodyPr/>
          <a:lstStyle/>
          <a:p>
            <a:fld id="{D3401ED9-15E2-4027-AD66-03B0B0CC3A2C}" type="slidenum">
              <a:rPr lang="zh-CN" altLang="en-US" smtClean="0"/>
              <a:t>27</a:t>
            </a:fld>
            <a:endParaRPr lang="zh-CN" altLang="en-US"/>
          </a:p>
        </p:txBody>
      </p:sp>
    </p:spTree>
    <p:extLst>
      <p:ext uri="{BB962C8B-B14F-4D97-AF65-F5344CB8AC3E}">
        <p14:creationId xmlns:p14="http://schemas.microsoft.com/office/powerpoint/2010/main" val="77401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66D4-2708-4103-BDFE-E229E3C96D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75D5220-BD66-42A0-94B2-1D566B53C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31EB80B-70D2-48CF-B7D2-11EA7EE448F0}"/>
              </a:ext>
            </a:extLst>
          </p:cNvPr>
          <p:cNvSpPr>
            <a:spLocks noGrp="1"/>
          </p:cNvSpPr>
          <p:nvPr>
            <p:ph type="dt" sz="half" idx="10"/>
          </p:nvPr>
        </p:nvSpPr>
        <p:spPr/>
        <p:txBody>
          <a:bodyPr/>
          <a:lstStyle/>
          <a:p>
            <a:fld id="{7BD5B972-8F37-4964-A14F-A29755169C17}" type="datetimeFigureOut">
              <a:rPr lang="en-GB" smtClean="0"/>
              <a:t>30/11/2021</a:t>
            </a:fld>
            <a:endParaRPr lang="en-GB"/>
          </a:p>
        </p:txBody>
      </p:sp>
      <p:sp>
        <p:nvSpPr>
          <p:cNvPr id="5" name="Footer Placeholder 4">
            <a:extLst>
              <a:ext uri="{FF2B5EF4-FFF2-40B4-BE49-F238E27FC236}">
                <a16:creationId xmlns:a16="http://schemas.microsoft.com/office/drawing/2014/main" id="{0D73EC3D-1141-400F-A5B0-FAA025D8B5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D6AE29-54D8-44F2-B4CF-E1F373248615}"/>
              </a:ext>
            </a:extLst>
          </p:cNvPr>
          <p:cNvSpPr>
            <a:spLocks noGrp="1"/>
          </p:cNvSpPr>
          <p:nvPr>
            <p:ph type="sldNum" sz="quarter" idx="12"/>
          </p:nvPr>
        </p:nvSpPr>
        <p:spPr/>
        <p:txBody>
          <a:bodyPr/>
          <a:lstStyle/>
          <a:p>
            <a:fld id="{8853F934-7D9D-4320-8617-F43F50684A7F}" type="slidenum">
              <a:rPr lang="en-GB" smtClean="0"/>
              <a:t>‹#›</a:t>
            </a:fld>
            <a:endParaRPr lang="en-GB"/>
          </a:p>
        </p:txBody>
      </p:sp>
    </p:spTree>
    <p:extLst>
      <p:ext uri="{BB962C8B-B14F-4D97-AF65-F5344CB8AC3E}">
        <p14:creationId xmlns:p14="http://schemas.microsoft.com/office/powerpoint/2010/main" val="3646292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1138-D3D6-46A0-9960-95B23CAD524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B33E2F0-B62C-4233-9EC9-7BF3401CD5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1EC1E5-9783-4882-975F-D470D9DEA0E3}"/>
              </a:ext>
            </a:extLst>
          </p:cNvPr>
          <p:cNvSpPr>
            <a:spLocks noGrp="1"/>
          </p:cNvSpPr>
          <p:nvPr>
            <p:ph type="dt" sz="half" idx="10"/>
          </p:nvPr>
        </p:nvSpPr>
        <p:spPr/>
        <p:txBody>
          <a:bodyPr/>
          <a:lstStyle/>
          <a:p>
            <a:fld id="{7BD5B972-8F37-4964-A14F-A29755169C17}" type="datetimeFigureOut">
              <a:rPr lang="en-GB" smtClean="0"/>
              <a:t>30/11/2021</a:t>
            </a:fld>
            <a:endParaRPr lang="en-GB"/>
          </a:p>
        </p:txBody>
      </p:sp>
      <p:sp>
        <p:nvSpPr>
          <p:cNvPr id="5" name="Footer Placeholder 4">
            <a:extLst>
              <a:ext uri="{FF2B5EF4-FFF2-40B4-BE49-F238E27FC236}">
                <a16:creationId xmlns:a16="http://schemas.microsoft.com/office/drawing/2014/main" id="{D1782D48-E580-41F6-8B47-B50A2DDCA5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5BDBB6-A881-4ED9-9189-35E6247108E0}"/>
              </a:ext>
            </a:extLst>
          </p:cNvPr>
          <p:cNvSpPr>
            <a:spLocks noGrp="1"/>
          </p:cNvSpPr>
          <p:nvPr>
            <p:ph type="sldNum" sz="quarter" idx="12"/>
          </p:nvPr>
        </p:nvSpPr>
        <p:spPr/>
        <p:txBody>
          <a:bodyPr/>
          <a:lstStyle/>
          <a:p>
            <a:fld id="{8853F934-7D9D-4320-8617-F43F50684A7F}" type="slidenum">
              <a:rPr lang="en-GB" smtClean="0"/>
              <a:t>‹#›</a:t>
            </a:fld>
            <a:endParaRPr lang="en-GB"/>
          </a:p>
        </p:txBody>
      </p:sp>
    </p:spTree>
    <p:extLst>
      <p:ext uri="{BB962C8B-B14F-4D97-AF65-F5344CB8AC3E}">
        <p14:creationId xmlns:p14="http://schemas.microsoft.com/office/powerpoint/2010/main" val="68825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15BF8-DD0F-4BB7-832A-7C593FD18C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08384D-F742-4349-8023-468CA2C6A1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D5D79E-E888-4C88-A10A-E6DE4023EC63}"/>
              </a:ext>
            </a:extLst>
          </p:cNvPr>
          <p:cNvSpPr>
            <a:spLocks noGrp="1"/>
          </p:cNvSpPr>
          <p:nvPr>
            <p:ph type="dt" sz="half" idx="10"/>
          </p:nvPr>
        </p:nvSpPr>
        <p:spPr/>
        <p:txBody>
          <a:bodyPr/>
          <a:lstStyle/>
          <a:p>
            <a:fld id="{7BD5B972-8F37-4964-A14F-A29755169C17}" type="datetimeFigureOut">
              <a:rPr lang="en-GB" smtClean="0"/>
              <a:t>30/11/2021</a:t>
            </a:fld>
            <a:endParaRPr lang="en-GB"/>
          </a:p>
        </p:txBody>
      </p:sp>
      <p:sp>
        <p:nvSpPr>
          <p:cNvPr id="5" name="Footer Placeholder 4">
            <a:extLst>
              <a:ext uri="{FF2B5EF4-FFF2-40B4-BE49-F238E27FC236}">
                <a16:creationId xmlns:a16="http://schemas.microsoft.com/office/drawing/2014/main" id="{0300260D-14A4-42EE-9E16-F775A44874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2EBA38-825E-4EB4-BE9E-67AE282142BA}"/>
              </a:ext>
            </a:extLst>
          </p:cNvPr>
          <p:cNvSpPr>
            <a:spLocks noGrp="1"/>
          </p:cNvSpPr>
          <p:nvPr>
            <p:ph type="sldNum" sz="quarter" idx="12"/>
          </p:nvPr>
        </p:nvSpPr>
        <p:spPr/>
        <p:txBody>
          <a:bodyPr/>
          <a:lstStyle/>
          <a:p>
            <a:fld id="{8853F934-7D9D-4320-8617-F43F50684A7F}" type="slidenum">
              <a:rPr lang="en-GB" smtClean="0"/>
              <a:t>‹#›</a:t>
            </a:fld>
            <a:endParaRPr lang="en-GB"/>
          </a:p>
        </p:txBody>
      </p:sp>
    </p:spTree>
    <p:extLst>
      <p:ext uri="{BB962C8B-B14F-4D97-AF65-F5344CB8AC3E}">
        <p14:creationId xmlns:p14="http://schemas.microsoft.com/office/powerpoint/2010/main" val="118794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A64C-8BED-4FFB-9E70-B4A3296D8D4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9E64EF-F3F3-40D5-A06E-90149DA1B1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174C56-BA70-496C-9944-51121654A293}"/>
              </a:ext>
            </a:extLst>
          </p:cNvPr>
          <p:cNvSpPr>
            <a:spLocks noGrp="1"/>
          </p:cNvSpPr>
          <p:nvPr>
            <p:ph type="dt" sz="half" idx="10"/>
          </p:nvPr>
        </p:nvSpPr>
        <p:spPr/>
        <p:txBody>
          <a:bodyPr/>
          <a:lstStyle/>
          <a:p>
            <a:fld id="{7BD5B972-8F37-4964-A14F-A29755169C17}" type="datetimeFigureOut">
              <a:rPr lang="en-GB" smtClean="0"/>
              <a:t>30/11/2021</a:t>
            </a:fld>
            <a:endParaRPr lang="en-GB"/>
          </a:p>
        </p:txBody>
      </p:sp>
      <p:sp>
        <p:nvSpPr>
          <p:cNvPr id="5" name="Footer Placeholder 4">
            <a:extLst>
              <a:ext uri="{FF2B5EF4-FFF2-40B4-BE49-F238E27FC236}">
                <a16:creationId xmlns:a16="http://schemas.microsoft.com/office/drawing/2014/main" id="{901B5B9E-8718-49CB-A1B1-2320DFD10D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B4955-C3F9-4036-A1AE-E72E0F36BEB0}"/>
              </a:ext>
            </a:extLst>
          </p:cNvPr>
          <p:cNvSpPr>
            <a:spLocks noGrp="1"/>
          </p:cNvSpPr>
          <p:nvPr>
            <p:ph type="sldNum" sz="quarter" idx="12"/>
          </p:nvPr>
        </p:nvSpPr>
        <p:spPr/>
        <p:txBody>
          <a:bodyPr/>
          <a:lstStyle/>
          <a:p>
            <a:fld id="{8853F934-7D9D-4320-8617-F43F50684A7F}" type="slidenum">
              <a:rPr lang="en-GB" smtClean="0"/>
              <a:t>‹#›</a:t>
            </a:fld>
            <a:endParaRPr lang="en-GB"/>
          </a:p>
        </p:txBody>
      </p:sp>
    </p:spTree>
    <p:extLst>
      <p:ext uri="{BB962C8B-B14F-4D97-AF65-F5344CB8AC3E}">
        <p14:creationId xmlns:p14="http://schemas.microsoft.com/office/powerpoint/2010/main" val="2829517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AB5C6-63DF-4742-A25A-85703302B0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0F1DC8-C642-4435-BA74-71998464B4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F8B5148-350D-43FC-814A-69ECDF302D80}"/>
              </a:ext>
            </a:extLst>
          </p:cNvPr>
          <p:cNvSpPr>
            <a:spLocks noGrp="1"/>
          </p:cNvSpPr>
          <p:nvPr>
            <p:ph type="dt" sz="half" idx="10"/>
          </p:nvPr>
        </p:nvSpPr>
        <p:spPr/>
        <p:txBody>
          <a:bodyPr/>
          <a:lstStyle/>
          <a:p>
            <a:fld id="{7BD5B972-8F37-4964-A14F-A29755169C17}" type="datetimeFigureOut">
              <a:rPr lang="en-GB" smtClean="0"/>
              <a:t>30/11/2021</a:t>
            </a:fld>
            <a:endParaRPr lang="en-GB"/>
          </a:p>
        </p:txBody>
      </p:sp>
      <p:sp>
        <p:nvSpPr>
          <p:cNvPr id="5" name="Footer Placeholder 4">
            <a:extLst>
              <a:ext uri="{FF2B5EF4-FFF2-40B4-BE49-F238E27FC236}">
                <a16:creationId xmlns:a16="http://schemas.microsoft.com/office/drawing/2014/main" id="{524CEF7D-D6F3-4372-B7CA-4B582A4528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F78C03-61E1-45F1-9BDA-0C02CFE07A7A}"/>
              </a:ext>
            </a:extLst>
          </p:cNvPr>
          <p:cNvSpPr>
            <a:spLocks noGrp="1"/>
          </p:cNvSpPr>
          <p:nvPr>
            <p:ph type="sldNum" sz="quarter" idx="12"/>
          </p:nvPr>
        </p:nvSpPr>
        <p:spPr/>
        <p:txBody>
          <a:bodyPr/>
          <a:lstStyle/>
          <a:p>
            <a:fld id="{8853F934-7D9D-4320-8617-F43F50684A7F}" type="slidenum">
              <a:rPr lang="en-GB" smtClean="0"/>
              <a:t>‹#›</a:t>
            </a:fld>
            <a:endParaRPr lang="en-GB"/>
          </a:p>
        </p:txBody>
      </p:sp>
    </p:spTree>
    <p:extLst>
      <p:ext uri="{BB962C8B-B14F-4D97-AF65-F5344CB8AC3E}">
        <p14:creationId xmlns:p14="http://schemas.microsoft.com/office/powerpoint/2010/main" val="3464854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05717-8344-42EA-9B2B-B0DC1525E93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D9A58E-D61A-4E3D-8BAB-A076801C66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1C27423-0914-464A-AFE4-C86FFE414F8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ABFAC17-7B97-4414-8AAB-19FF71E4663C}"/>
              </a:ext>
            </a:extLst>
          </p:cNvPr>
          <p:cNvSpPr>
            <a:spLocks noGrp="1"/>
          </p:cNvSpPr>
          <p:nvPr>
            <p:ph type="dt" sz="half" idx="10"/>
          </p:nvPr>
        </p:nvSpPr>
        <p:spPr/>
        <p:txBody>
          <a:bodyPr/>
          <a:lstStyle/>
          <a:p>
            <a:fld id="{7BD5B972-8F37-4964-A14F-A29755169C17}" type="datetimeFigureOut">
              <a:rPr lang="en-GB" smtClean="0"/>
              <a:t>30/11/2021</a:t>
            </a:fld>
            <a:endParaRPr lang="en-GB"/>
          </a:p>
        </p:txBody>
      </p:sp>
      <p:sp>
        <p:nvSpPr>
          <p:cNvPr id="6" name="Footer Placeholder 5">
            <a:extLst>
              <a:ext uri="{FF2B5EF4-FFF2-40B4-BE49-F238E27FC236}">
                <a16:creationId xmlns:a16="http://schemas.microsoft.com/office/drawing/2014/main" id="{F49BB945-107E-4A4C-979B-E74DD656F54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591982F-8FB6-4242-9CA9-6F275ECA3872}"/>
              </a:ext>
            </a:extLst>
          </p:cNvPr>
          <p:cNvSpPr>
            <a:spLocks noGrp="1"/>
          </p:cNvSpPr>
          <p:nvPr>
            <p:ph type="sldNum" sz="quarter" idx="12"/>
          </p:nvPr>
        </p:nvSpPr>
        <p:spPr/>
        <p:txBody>
          <a:bodyPr/>
          <a:lstStyle/>
          <a:p>
            <a:fld id="{8853F934-7D9D-4320-8617-F43F50684A7F}" type="slidenum">
              <a:rPr lang="en-GB" smtClean="0"/>
              <a:t>‹#›</a:t>
            </a:fld>
            <a:endParaRPr lang="en-GB"/>
          </a:p>
        </p:txBody>
      </p:sp>
    </p:spTree>
    <p:extLst>
      <p:ext uri="{BB962C8B-B14F-4D97-AF65-F5344CB8AC3E}">
        <p14:creationId xmlns:p14="http://schemas.microsoft.com/office/powerpoint/2010/main" val="412809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6294-01AF-4FE6-884F-82FC1C35705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B161AA-D66C-470E-9283-EB8B12A305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F68D14-9077-4744-99C7-5009769BD1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F616E12-ACC0-4C70-99B3-715A872833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B5C456C-073F-4F3B-B7C4-C7B90C9292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523B95C-4B5D-402B-9F63-99EFB3688748}"/>
              </a:ext>
            </a:extLst>
          </p:cNvPr>
          <p:cNvSpPr>
            <a:spLocks noGrp="1"/>
          </p:cNvSpPr>
          <p:nvPr>
            <p:ph type="dt" sz="half" idx="10"/>
          </p:nvPr>
        </p:nvSpPr>
        <p:spPr/>
        <p:txBody>
          <a:bodyPr/>
          <a:lstStyle/>
          <a:p>
            <a:fld id="{7BD5B972-8F37-4964-A14F-A29755169C17}" type="datetimeFigureOut">
              <a:rPr lang="en-GB" smtClean="0"/>
              <a:t>30/11/2021</a:t>
            </a:fld>
            <a:endParaRPr lang="en-GB"/>
          </a:p>
        </p:txBody>
      </p:sp>
      <p:sp>
        <p:nvSpPr>
          <p:cNvPr id="8" name="Footer Placeholder 7">
            <a:extLst>
              <a:ext uri="{FF2B5EF4-FFF2-40B4-BE49-F238E27FC236}">
                <a16:creationId xmlns:a16="http://schemas.microsoft.com/office/drawing/2014/main" id="{1C554204-4F4F-475A-8962-CADF480CC84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7AA0560-A07B-4EB2-A84B-5D3255D16C18}"/>
              </a:ext>
            </a:extLst>
          </p:cNvPr>
          <p:cNvSpPr>
            <a:spLocks noGrp="1"/>
          </p:cNvSpPr>
          <p:nvPr>
            <p:ph type="sldNum" sz="quarter" idx="12"/>
          </p:nvPr>
        </p:nvSpPr>
        <p:spPr/>
        <p:txBody>
          <a:bodyPr/>
          <a:lstStyle/>
          <a:p>
            <a:fld id="{8853F934-7D9D-4320-8617-F43F50684A7F}" type="slidenum">
              <a:rPr lang="en-GB" smtClean="0"/>
              <a:t>‹#›</a:t>
            </a:fld>
            <a:endParaRPr lang="en-GB"/>
          </a:p>
        </p:txBody>
      </p:sp>
    </p:spTree>
    <p:extLst>
      <p:ext uri="{BB962C8B-B14F-4D97-AF65-F5344CB8AC3E}">
        <p14:creationId xmlns:p14="http://schemas.microsoft.com/office/powerpoint/2010/main" val="319469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4AD9-EFEF-4738-A933-26A9AD489F6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2A6483D-CED8-41E6-9E9E-3B4A4EE22491}"/>
              </a:ext>
            </a:extLst>
          </p:cNvPr>
          <p:cNvSpPr>
            <a:spLocks noGrp="1"/>
          </p:cNvSpPr>
          <p:nvPr>
            <p:ph type="dt" sz="half" idx="10"/>
          </p:nvPr>
        </p:nvSpPr>
        <p:spPr/>
        <p:txBody>
          <a:bodyPr/>
          <a:lstStyle/>
          <a:p>
            <a:fld id="{7BD5B972-8F37-4964-A14F-A29755169C17}" type="datetimeFigureOut">
              <a:rPr lang="en-GB" smtClean="0"/>
              <a:t>30/11/2021</a:t>
            </a:fld>
            <a:endParaRPr lang="en-GB"/>
          </a:p>
        </p:txBody>
      </p:sp>
      <p:sp>
        <p:nvSpPr>
          <p:cNvPr id="4" name="Footer Placeholder 3">
            <a:extLst>
              <a:ext uri="{FF2B5EF4-FFF2-40B4-BE49-F238E27FC236}">
                <a16:creationId xmlns:a16="http://schemas.microsoft.com/office/drawing/2014/main" id="{7117B3B0-FD82-4883-872E-38F7D499E5F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D656169-1A76-4CEF-9398-31E9E1E6F541}"/>
              </a:ext>
            </a:extLst>
          </p:cNvPr>
          <p:cNvSpPr>
            <a:spLocks noGrp="1"/>
          </p:cNvSpPr>
          <p:nvPr>
            <p:ph type="sldNum" sz="quarter" idx="12"/>
          </p:nvPr>
        </p:nvSpPr>
        <p:spPr/>
        <p:txBody>
          <a:bodyPr/>
          <a:lstStyle/>
          <a:p>
            <a:fld id="{8853F934-7D9D-4320-8617-F43F50684A7F}" type="slidenum">
              <a:rPr lang="en-GB" smtClean="0"/>
              <a:t>‹#›</a:t>
            </a:fld>
            <a:endParaRPr lang="en-GB"/>
          </a:p>
        </p:txBody>
      </p:sp>
    </p:spTree>
    <p:extLst>
      <p:ext uri="{BB962C8B-B14F-4D97-AF65-F5344CB8AC3E}">
        <p14:creationId xmlns:p14="http://schemas.microsoft.com/office/powerpoint/2010/main" val="95151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F5E48B-F658-4EB6-8887-50ACCAA71AC1}"/>
              </a:ext>
            </a:extLst>
          </p:cNvPr>
          <p:cNvSpPr>
            <a:spLocks noGrp="1"/>
          </p:cNvSpPr>
          <p:nvPr>
            <p:ph type="dt" sz="half" idx="10"/>
          </p:nvPr>
        </p:nvSpPr>
        <p:spPr/>
        <p:txBody>
          <a:bodyPr/>
          <a:lstStyle/>
          <a:p>
            <a:fld id="{7BD5B972-8F37-4964-A14F-A29755169C17}" type="datetimeFigureOut">
              <a:rPr lang="en-GB" smtClean="0"/>
              <a:t>30/11/2021</a:t>
            </a:fld>
            <a:endParaRPr lang="en-GB"/>
          </a:p>
        </p:txBody>
      </p:sp>
      <p:sp>
        <p:nvSpPr>
          <p:cNvPr id="3" name="Footer Placeholder 2">
            <a:extLst>
              <a:ext uri="{FF2B5EF4-FFF2-40B4-BE49-F238E27FC236}">
                <a16:creationId xmlns:a16="http://schemas.microsoft.com/office/drawing/2014/main" id="{0B9F705B-BFC4-4C7A-A396-15CB6E0277F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E9DB5E-40F8-4672-ABBF-3E44C051E418}"/>
              </a:ext>
            </a:extLst>
          </p:cNvPr>
          <p:cNvSpPr>
            <a:spLocks noGrp="1"/>
          </p:cNvSpPr>
          <p:nvPr>
            <p:ph type="sldNum" sz="quarter" idx="12"/>
          </p:nvPr>
        </p:nvSpPr>
        <p:spPr/>
        <p:txBody>
          <a:bodyPr/>
          <a:lstStyle/>
          <a:p>
            <a:fld id="{8853F934-7D9D-4320-8617-F43F50684A7F}" type="slidenum">
              <a:rPr lang="en-GB" smtClean="0"/>
              <a:t>‹#›</a:t>
            </a:fld>
            <a:endParaRPr lang="en-GB"/>
          </a:p>
        </p:txBody>
      </p:sp>
    </p:spTree>
    <p:extLst>
      <p:ext uri="{BB962C8B-B14F-4D97-AF65-F5344CB8AC3E}">
        <p14:creationId xmlns:p14="http://schemas.microsoft.com/office/powerpoint/2010/main" val="1848945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340A-4A9D-49EB-86B8-114A84E1F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4523C95-3572-4E3B-99D8-48B183C21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3689145-EC1A-436C-8717-0239750D9C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2497F0-CC03-4D2E-A819-8C9153FC4DA3}"/>
              </a:ext>
            </a:extLst>
          </p:cNvPr>
          <p:cNvSpPr>
            <a:spLocks noGrp="1"/>
          </p:cNvSpPr>
          <p:nvPr>
            <p:ph type="dt" sz="half" idx="10"/>
          </p:nvPr>
        </p:nvSpPr>
        <p:spPr/>
        <p:txBody>
          <a:bodyPr/>
          <a:lstStyle/>
          <a:p>
            <a:fld id="{7BD5B972-8F37-4964-A14F-A29755169C17}" type="datetimeFigureOut">
              <a:rPr lang="en-GB" smtClean="0"/>
              <a:t>30/11/2021</a:t>
            </a:fld>
            <a:endParaRPr lang="en-GB"/>
          </a:p>
        </p:txBody>
      </p:sp>
      <p:sp>
        <p:nvSpPr>
          <p:cNvPr id="6" name="Footer Placeholder 5">
            <a:extLst>
              <a:ext uri="{FF2B5EF4-FFF2-40B4-BE49-F238E27FC236}">
                <a16:creationId xmlns:a16="http://schemas.microsoft.com/office/drawing/2014/main" id="{4FD3B903-9FA0-470D-8EED-9F353055FD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E97FA0-7655-4A7D-96AB-3DC7B6E03516}"/>
              </a:ext>
            </a:extLst>
          </p:cNvPr>
          <p:cNvSpPr>
            <a:spLocks noGrp="1"/>
          </p:cNvSpPr>
          <p:nvPr>
            <p:ph type="sldNum" sz="quarter" idx="12"/>
          </p:nvPr>
        </p:nvSpPr>
        <p:spPr/>
        <p:txBody>
          <a:bodyPr/>
          <a:lstStyle/>
          <a:p>
            <a:fld id="{8853F934-7D9D-4320-8617-F43F50684A7F}" type="slidenum">
              <a:rPr lang="en-GB" smtClean="0"/>
              <a:t>‹#›</a:t>
            </a:fld>
            <a:endParaRPr lang="en-GB"/>
          </a:p>
        </p:txBody>
      </p:sp>
    </p:spTree>
    <p:extLst>
      <p:ext uri="{BB962C8B-B14F-4D97-AF65-F5344CB8AC3E}">
        <p14:creationId xmlns:p14="http://schemas.microsoft.com/office/powerpoint/2010/main" val="387707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BED78-AD43-4EC0-B11B-00328B838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86A2A48-9011-4501-A19A-B250DC5051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76438D-BEAA-41B6-AD41-D55E69F443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B33CEC-9A2F-44E6-8DFE-99ABEC0910A1}"/>
              </a:ext>
            </a:extLst>
          </p:cNvPr>
          <p:cNvSpPr>
            <a:spLocks noGrp="1"/>
          </p:cNvSpPr>
          <p:nvPr>
            <p:ph type="dt" sz="half" idx="10"/>
          </p:nvPr>
        </p:nvSpPr>
        <p:spPr/>
        <p:txBody>
          <a:bodyPr/>
          <a:lstStyle/>
          <a:p>
            <a:fld id="{7BD5B972-8F37-4964-A14F-A29755169C17}" type="datetimeFigureOut">
              <a:rPr lang="en-GB" smtClean="0"/>
              <a:t>30/11/2021</a:t>
            </a:fld>
            <a:endParaRPr lang="en-GB"/>
          </a:p>
        </p:txBody>
      </p:sp>
      <p:sp>
        <p:nvSpPr>
          <p:cNvPr id="6" name="Footer Placeholder 5">
            <a:extLst>
              <a:ext uri="{FF2B5EF4-FFF2-40B4-BE49-F238E27FC236}">
                <a16:creationId xmlns:a16="http://schemas.microsoft.com/office/drawing/2014/main" id="{52F90910-A5E5-4E88-84C1-DBABED2792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C6D206-B775-4DAD-9083-6F46D98D0FFF}"/>
              </a:ext>
            </a:extLst>
          </p:cNvPr>
          <p:cNvSpPr>
            <a:spLocks noGrp="1"/>
          </p:cNvSpPr>
          <p:nvPr>
            <p:ph type="sldNum" sz="quarter" idx="12"/>
          </p:nvPr>
        </p:nvSpPr>
        <p:spPr/>
        <p:txBody>
          <a:bodyPr/>
          <a:lstStyle/>
          <a:p>
            <a:fld id="{8853F934-7D9D-4320-8617-F43F50684A7F}" type="slidenum">
              <a:rPr lang="en-GB" smtClean="0"/>
              <a:t>‹#›</a:t>
            </a:fld>
            <a:endParaRPr lang="en-GB"/>
          </a:p>
        </p:txBody>
      </p:sp>
    </p:spTree>
    <p:extLst>
      <p:ext uri="{BB962C8B-B14F-4D97-AF65-F5344CB8AC3E}">
        <p14:creationId xmlns:p14="http://schemas.microsoft.com/office/powerpoint/2010/main" val="782535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5F35F1-C014-4A05-B413-402C736634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CDE30C-56E4-4CA1-8690-5BDEA1242D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9EF70-89F1-4F08-807D-CD7F4AA55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5B972-8F37-4964-A14F-A29755169C17}" type="datetimeFigureOut">
              <a:rPr lang="en-GB" smtClean="0"/>
              <a:t>30/11/2021</a:t>
            </a:fld>
            <a:endParaRPr lang="en-GB"/>
          </a:p>
        </p:txBody>
      </p:sp>
      <p:sp>
        <p:nvSpPr>
          <p:cNvPr id="5" name="Footer Placeholder 4">
            <a:extLst>
              <a:ext uri="{FF2B5EF4-FFF2-40B4-BE49-F238E27FC236}">
                <a16:creationId xmlns:a16="http://schemas.microsoft.com/office/drawing/2014/main" id="{630DBC84-1D6B-42B6-BD99-E18CD808E3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00F9F5C-7F26-440F-A4F0-05AE54CB6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3F934-7D9D-4320-8617-F43F50684A7F}" type="slidenum">
              <a:rPr lang="en-GB" smtClean="0"/>
              <a:t>‹#›</a:t>
            </a:fld>
            <a:endParaRPr lang="en-GB"/>
          </a:p>
        </p:txBody>
      </p:sp>
    </p:spTree>
    <p:extLst>
      <p:ext uri="{BB962C8B-B14F-4D97-AF65-F5344CB8AC3E}">
        <p14:creationId xmlns:p14="http://schemas.microsoft.com/office/powerpoint/2010/main" val="2226570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Bipolar_junction_transistor" TargetMode="External"/><Relationship Id="rId2" Type="http://schemas.openxmlformats.org/officeDocument/2006/relationships/hyperlink" Target="https://en.wikipedia.org/wiki/James_M._Early" TargetMode="External"/><Relationship Id="rId1" Type="http://schemas.openxmlformats.org/officeDocument/2006/relationships/slideLayout" Target="../slideLayouts/slideLayout2.xml"/><Relationship Id="rId5" Type="http://schemas.openxmlformats.org/officeDocument/2006/relationships/hyperlink" Target="https://en.wikipedia.org/wiki/Depletion_width" TargetMode="External"/><Relationship Id="rId4" Type="http://schemas.openxmlformats.org/officeDocument/2006/relationships/hyperlink" Target="https://en.wikipedia.org/wiki/Reverse_bia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99D4-3C0E-4ACF-A0A0-03C74338AF80}"/>
              </a:ext>
            </a:extLst>
          </p:cNvPr>
          <p:cNvSpPr>
            <a:spLocks noGrp="1"/>
          </p:cNvSpPr>
          <p:nvPr>
            <p:ph type="ctrTitle"/>
          </p:nvPr>
        </p:nvSpPr>
        <p:spPr/>
        <p:txBody>
          <a:bodyPr/>
          <a:lstStyle/>
          <a:p>
            <a:r>
              <a:rPr lang="en-GB" dirty="0"/>
              <a:t>EE113 BJT Operation</a:t>
            </a:r>
          </a:p>
        </p:txBody>
      </p:sp>
      <p:sp>
        <p:nvSpPr>
          <p:cNvPr id="3" name="Subtitle 2">
            <a:extLst>
              <a:ext uri="{FF2B5EF4-FFF2-40B4-BE49-F238E27FC236}">
                <a16:creationId xmlns:a16="http://schemas.microsoft.com/office/drawing/2014/main" id="{DE7F307F-4237-4965-84D2-24474086FF96}"/>
              </a:ext>
            </a:extLst>
          </p:cNvPr>
          <p:cNvSpPr>
            <a:spLocks noGrp="1"/>
          </p:cNvSpPr>
          <p:nvPr>
            <p:ph type="subTitle" idx="1"/>
          </p:nvPr>
        </p:nvSpPr>
        <p:spPr/>
        <p:txBody>
          <a:bodyPr/>
          <a:lstStyle/>
          <a:p>
            <a:r>
              <a:rPr lang="en-GB" dirty="0" err="1"/>
              <a:t>Jinling</a:t>
            </a:r>
            <a:r>
              <a:rPr lang="en-GB" dirty="0"/>
              <a:t> Yu</a:t>
            </a:r>
          </a:p>
        </p:txBody>
      </p:sp>
    </p:spTree>
    <p:extLst>
      <p:ext uri="{BB962C8B-B14F-4D97-AF65-F5344CB8AC3E}">
        <p14:creationId xmlns:p14="http://schemas.microsoft.com/office/powerpoint/2010/main" val="274355500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38467AF-257F-48F2-9121-DB56C01BA733}"/>
              </a:ext>
            </a:extLst>
          </p:cNvPr>
          <p:cNvPicPr>
            <a:picLocks noChangeAspect="1"/>
          </p:cNvPicPr>
          <p:nvPr/>
        </p:nvPicPr>
        <p:blipFill>
          <a:blip r:embed="rId2"/>
          <a:stretch>
            <a:fillRect/>
          </a:stretch>
        </p:blipFill>
        <p:spPr>
          <a:xfrm>
            <a:off x="300297" y="236100"/>
            <a:ext cx="4586663" cy="6289548"/>
          </a:xfrm>
          <a:prstGeom prst="rect">
            <a:avLst/>
          </a:prstGeom>
        </p:spPr>
      </p:pic>
      <p:sp>
        <p:nvSpPr>
          <p:cNvPr id="5" name="内容占位符 2">
            <a:extLst>
              <a:ext uri="{FF2B5EF4-FFF2-40B4-BE49-F238E27FC236}">
                <a16:creationId xmlns:a16="http://schemas.microsoft.com/office/drawing/2014/main" id="{1A205AB1-AF66-4CD0-818D-CE112F78E692}"/>
              </a:ext>
            </a:extLst>
          </p:cNvPr>
          <p:cNvSpPr>
            <a:spLocks noGrp="1"/>
          </p:cNvSpPr>
          <p:nvPr>
            <p:ph idx="1"/>
          </p:nvPr>
        </p:nvSpPr>
        <p:spPr>
          <a:xfrm>
            <a:off x="4886960" y="411226"/>
            <a:ext cx="6827520" cy="6035548"/>
          </a:xfrm>
        </p:spPr>
        <p:txBody>
          <a:bodyPr>
            <a:normAutofit/>
          </a:bodyPr>
          <a:lstStyle/>
          <a:p>
            <a:r>
              <a:rPr lang="en-US" altLang="zh-CN" dirty="0"/>
              <a:t>Each time a hole recombines with an electron in the base region, and it will leave behind an uncompensated positive donor ion. </a:t>
            </a:r>
          </a:p>
          <a:p>
            <a:r>
              <a:rPr lang="en-US" altLang="zh-CN" dirty="0"/>
              <a:t>The positive charge accumulates and so inhibits the flow of holes.</a:t>
            </a:r>
            <a:r>
              <a:rPr lang="zh-CN" altLang="en-US" dirty="0"/>
              <a:t> </a:t>
            </a:r>
            <a:r>
              <a:rPr lang="en-US" altLang="zh-CN" dirty="0"/>
              <a:t>But in the transistor an electrical contact is made to the base region. This allows a current of electrons to flow into the base so that the base remains electrically neutral, i.e., the number of electrons drawn into the base exactly compensates those that are lost due to recombination.</a:t>
            </a:r>
          </a:p>
          <a:p>
            <a:r>
              <a:rPr lang="en-US" altLang="zh-CN" dirty="0"/>
              <a:t>I</a:t>
            </a:r>
            <a:r>
              <a:rPr lang="en-US" altLang="zh-CN" baseline="-25000" dirty="0"/>
              <a:t>E</a:t>
            </a:r>
            <a:r>
              <a:rPr lang="en-US" altLang="zh-CN" dirty="0"/>
              <a:t>=I</a:t>
            </a:r>
            <a:r>
              <a:rPr lang="en-US" altLang="zh-CN" baseline="-25000" dirty="0"/>
              <a:t>B</a:t>
            </a:r>
            <a:r>
              <a:rPr lang="en-US" altLang="zh-CN" dirty="0"/>
              <a:t>+I</a:t>
            </a:r>
            <a:r>
              <a:rPr lang="en-US" altLang="zh-CN" baseline="-25000" dirty="0"/>
              <a:t>C</a:t>
            </a:r>
          </a:p>
        </p:txBody>
      </p:sp>
    </p:spTree>
    <p:extLst>
      <p:ext uri="{BB962C8B-B14F-4D97-AF65-F5344CB8AC3E}">
        <p14:creationId xmlns:p14="http://schemas.microsoft.com/office/powerpoint/2010/main" val="4000711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BA7063F-1256-4A65-B438-261834DB44C1}"/>
              </a:ext>
            </a:extLst>
          </p:cNvPr>
          <p:cNvPicPr>
            <a:picLocks noChangeAspect="1"/>
          </p:cNvPicPr>
          <p:nvPr/>
        </p:nvPicPr>
        <p:blipFill>
          <a:blip r:embed="rId3"/>
          <a:stretch>
            <a:fillRect/>
          </a:stretch>
        </p:blipFill>
        <p:spPr>
          <a:xfrm>
            <a:off x="263916" y="0"/>
            <a:ext cx="4750044" cy="2705264"/>
          </a:xfrm>
          <a:prstGeom prst="rect">
            <a:avLst/>
          </a:prstGeom>
        </p:spPr>
      </p:pic>
      <p:sp>
        <p:nvSpPr>
          <p:cNvPr id="6" name="内容占位符 2">
            <a:extLst>
              <a:ext uri="{FF2B5EF4-FFF2-40B4-BE49-F238E27FC236}">
                <a16:creationId xmlns:a16="http://schemas.microsoft.com/office/drawing/2014/main" id="{EA9E40FC-D948-4253-A9D4-7435485DDA49}"/>
              </a:ext>
            </a:extLst>
          </p:cNvPr>
          <p:cNvSpPr>
            <a:spLocks noGrp="1"/>
          </p:cNvSpPr>
          <p:nvPr>
            <p:ph idx="1"/>
          </p:nvPr>
        </p:nvSpPr>
        <p:spPr>
          <a:xfrm>
            <a:off x="4886960" y="411226"/>
            <a:ext cx="6827520" cy="493014"/>
          </a:xfrm>
        </p:spPr>
        <p:txBody>
          <a:bodyPr>
            <a:normAutofit/>
          </a:bodyPr>
          <a:lstStyle/>
          <a:p>
            <a:r>
              <a:rPr lang="en-US" altLang="zh-CN" dirty="0"/>
              <a:t>I</a:t>
            </a:r>
            <a:r>
              <a:rPr lang="en-US" altLang="zh-CN" baseline="-25000" dirty="0"/>
              <a:t>E</a:t>
            </a:r>
            <a:r>
              <a:rPr lang="en-US" altLang="zh-CN" dirty="0"/>
              <a:t>=I</a:t>
            </a:r>
            <a:r>
              <a:rPr lang="en-US" altLang="zh-CN" baseline="-25000" dirty="0"/>
              <a:t>B</a:t>
            </a:r>
            <a:r>
              <a:rPr lang="en-US" altLang="zh-CN" dirty="0"/>
              <a:t>+I</a:t>
            </a:r>
            <a:r>
              <a:rPr lang="en-US" altLang="zh-CN" baseline="-25000" dirty="0"/>
              <a:t>C</a:t>
            </a:r>
          </a:p>
        </p:txBody>
      </p:sp>
      <p:sp>
        <p:nvSpPr>
          <p:cNvPr id="7" name="内容占位符 2">
            <a:extLst>
              <a:ext uri="{FF2B5EF4-FFF2-40B4-BE49-F238E27FC236}">
                <a16:creationId xmlns:a16="http://schemas.microsoft.com/office/drawing/2014/main" id="{197D3338-D47E-4B52-B3CA-BC24E0136AEF}"/>
              </a:ext>
            </a:extLst>
          </p:cNvPr>
          <p:cNvSpPr txBox="1">
            <a:spLocks/>
          </p:cNvSpPr>
          <p:nvPr/>
        </p:nvSpPr>
        <p:spPr>
          <a:xfrm>
            <a:off x="5140960" y="832612"/>
            <a:ext cx="6827520" cy="60355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Let us look at the above scenario from a slightly different viewpoint.</a:t>
            </a:r>
          </a:p>
          <a:p>
            <a:r>
              <a:rPr lang="en-US" altLang="zh-CN" dirty="0"/>
              <a:t>Let us suppose that we supply a electric current I</a:t>
            </a:r>
            <a:r>
              <a:rPr lang="en-US" altLang="zh-CN" baseline="-25000" dirty="0"/>
              <a:t>B</a:t>
            </a:r>
            <a:r>
              <a:rPr lang="en-US" altLang="zh-CN" dirty="0"/>
              <a:t> to the base of the transistor. This makes the base negatively charged, and so lower the potential barrier between the emitter and the base, which in turn causes an increased current of holes to flow from the emitter into the base. If we assume that only 1% of the holes recombine in the base, then the electron current from the emitter to the base, I</a:t>
            </a:r>
            <a:r>
              <a:rPr lang="en-US" altLang="zh-CN" baseline="-25000" dirty="0"/>
              <a:t>E</a:t>
            </a:r>
            <a:r>
              <a:rPr lang="en-US" altLang="zh-CN" dirty="0"/>
              <a:t>, must be 100 times larger than I</a:t>
            </a:r>
            <a:r>
              <a:rPr lang="en-US" altLang="zh-CN" baseline="-25000" dirty="0"/>
              <a:t>B</a:t>
            </a:r>
            <a:r>
              <a:rPr lang="en-US" altLang="zh-CN" dirty="0"/>
              <a:t> in order that the base remains neutral.</a:t>
            </a:r>
          </a:p>
        </p:txBody>
      </p:sp>
      <p:sp>
        <p:nvSpPr>
          <p:cNvPr id="8" name="内容占位符 2">
            <a:extLst>
              <a:ext uri="{FF2B5EF4-FFF2-40B4-BE49-F238E27FC236}">
                <a16:creationId xmlns:a16="http://schemas.microsoft.com/office/drawing/2014/main" id="{012CFBA5-141C-41C5-9D89-E6338BD19B1B}"/>
              </a:ext>
            </a:extLst>
          </p:cNvPr>
          <p:cNvSpPr txBox="1">
            <a:spLocks/>
          </p:cNvSpPr>
          <p:nvPr/>
        </p:nvSpPr>
        <p:spPr>
          <a:xfrm>
            <a:off x="0" y="2636848"/>
            <a:ext cx="5323840" cy="60355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Consequently, the output current flowing from the collector, IC, is about 99 times larger than the input current to the base I</a:t>
            </a:r>
            <a:r>
              <a:rPr lang="en-US" altLang="zh-CN" baseline="-25000" dirty="0"/>
              <a:t>B</a:t>
            </a:r>
            <a:r>
              <a:rPr lang="en-US" altLang="zh-CN" dirty="0"/>
              <a:t>.</a:t>
            </a:r>
          </a:p>
          <a:p>
            <a:r>
              <a:rPr lang="en-US" altLang="zh-CN" dirty="0"/>
              <a:t>The current gain of the amplifier, β, is defined as the ratio of the change in  the output current, </a:t>
            </a:r>
            <a:r>
              <a:rPr lang="el-GR" altLang="zh-CN" dirty="0"/>
              <a:t>Δ</a:t>
            </a:r>
            <a:r>
              <a:rPr lang="en-US" altLang="zh-CN" dirty="0"/>
              <a:t>I</a:t>
            </a:r>
            <a:r>
              <a:rPr lang="en-US" altLang="zh-CN" baseline="-25000" dirty="0"/>
              <a:t>C</a:t>
            </a:r>
            <a:r>
              <a:rPr lang="en-US" altLang="zh-CN" dirty="0"/>
              <a:t>, to the change in the input current, </a:t>
            </a:r>
            <a:r>
              <a:rPr lang="el-GR" altLang="zh-CN" dirty="0"/>
              <a:t>Δ</a:t>
            </a:r>
            <a:r>
              <a:rPr lang="en-US" altLang="zh-CN" dirty="0"/>
              <a:t>I</a:t>
            </a:r>
            <a:r>
              <a:rPr lang="en-US" altLang="zh-CN" baseline="-25000" dirty="0"/>
              <a:t>B</a:t>
            </a:r>
            <a:r>
              <a:rPr lang="en-US" altLang="zh-CN" dirty="0"/>
              <a:t>, i.e., </a:t>
            </a:r>
          </a:p>
          <a:p>
            <a:pPr marL="0" indent="0">
              <a:buNone/>
            </a:pPr>
            <a:r>
              <a:rPr lang="en-US" altLang="zh-CN" dirty="0"/>
              <a:t>           β = </a:t>
            </a:r>
            <a:r>
              <a:rPr lang="el-GR" altLang="zh-CN" dirty="0"/>
              <a:t>Δ</a:t>
            </a:r>
            <a:r>
              <a:rPr lang="en-US" altLang="zh-CN" dirty="0"/>
              <a:t>I</a:t>
            </a:r>
            <a:r>
              <a:rPr lang="en-US" altLang="zh-CN" baseline="-25000" dirty="0"/>
              <a:t>C</a:t>
            </a:r>
            <a:r>
              <a:rPr lang="en-US" altLang="zh-CN" dirty="0"/>
              <a:t>/</a:t>
            </a:r>
            <a:r>
              <a:rPr lang="el-GR" altLang="zh-CN" dirty="0"/>
              <a:t> Δ</a:t>
            </a:r>
            <a:r>
              <a:rPr lang="en-US" altLang="zh-CN" dirty="0"/>
              <a:t>I</a:t>
            </a:r>
            <a:r>
              <a:rPr lang="en-US" altLang="zh-CN" baseline="-25000" dirty="0"/>
              <a:t>B</a:t>
            </a:r>
            <a:endParaRPr lang="en-US" altLang="zh-CN" dirty="0"/>
          </a:p>
        </p:txBody>
      </p:sp>
    </p:spTree>
    <p:extLst>
      <p:ext uri="{BB962C8B-B14F-4D97-AF65-F5344CB8AC3E}">
        <p14:creationId xmlns:p14="http://schemas.microsoft.com/office/powerpoint/2010/main" val="141121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6736F60-98DA-4CDB-A5C6-F8E7621BAD87}"/>
              </a:ext>
            </a:extLst>
          </p:cNvPr>
          <p:cNvPicPr>
            <a:picLocks noChangeAspect="1"/>
          </p:cNvPicPr>
          <p:nvPr/>
        </p:nvPicPr>
        <p:blipFill>
          <a:blip r:embed="rId2"/>
          <a:stretch>
            <a:fillRect/>
          </a:stretch>
        </p:blipFill>
        <p:spPr>
          <a:xfrm>
            <a:off x="202130" y="928329"/>
            <a:ext cx="9148010" cy="5210011"/>
          </a:xfrm>
          <a:prstGeom prst="rect">
            <a:avLst/>
          </a:prstGeom>
        </p:spPr>
      </p:pic>
      <p:sp>
        <p:nvSpPr>
          <p:cNvPr id="5" name="内容占位符 2">
            <a:extLst>
              <a:ext uri="{FF2B5EF4-FFF2-40B4-BE49-F238E27FC236}">
                <a16:creationId xmlns:a16="http://schemas.microsoft.com/office/drawing/2014/main" id="{0460427E-F1A1-489F-8959-EC018251B8BE}"/>
              </a:ext>
            </a:extLst>
          </p:cNvPr>
          <p:cNvSpPr txBox="1">
            <a:spLocks/>
          </p:cNvSpPr>
          <p:nvPr/>
        </p:nvSpPr>
        <p:spPr>
          <a:xfrm>
            <a:off x="8488412" y="1650225"/>
            <a:ext cx="3937803" cy="60355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bi-polar transistor can therefore be used to amplify an analogue signal, since a small change in the base current produces a corresponding, but much larger, change in the collector current.</a:t>
            </a:r>
          </a:p>
          <a:p>
            <a:endParaRPr lang="en-US" altLang="zh-CN" dirty="0"/>
          </a:p>
        </p:txBody>
      </p:sp>
    </p:spTree>
    <p:extLst>
      <p:ext uri="{BB962C8B-B14F-4D97-AF65-F5344CB8AC3E}">
        <p14:creationId xmlns:p14="http://schemas.microsoft.com/office/powerpoint/2010/main" val="1152129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023A-5716-480B-B55E-1E5CD1BE8A1E}"/>
              </a:ext>
            </a:extLst>
          </p:cNvPr>
          <p:cNvSpPr>
            <a:spLocks noGrp="1"/>
          </p:cNvSpPr>
          <p:nvPr>
            <p:ph type="title"/>
          </p:nvPr>
        </p:nvSpPr>
        <p:spPr>
          <a:xfrm>
            <a:off x="838200" y="0"/>
            <a:ext cx="10515600" cy="1325563"/>
          </a:xfrm>
        </p:spPr>
        <p:txBody>
          <a:bodyPr/>
          <a:lstStyle/>
          <a:p>
            <a:r>
              <a:rPr lang="en-IE" b="1" dirty="0"/>
              <a:t>BJT Current Flows – All current Flows</a:t>
            </a:r>
            <a:endParaRPr lang="en-GB" dirty="0"/>
          </a:p>
        </p:txBody>
      </p:sp>
      <p:sp>
        <p:nvSpPr>
          <p:cNvPr id="5" name="TextBox 4">
            <a:extLst>
              <a:ext uri="{FF2B5EF4-FFF2-40B4-BE49-F238E27FC236}">
                <a16:creationId xmlns:a16="http://schemas.microsoft.com/office/drawing/2014/main" id="{9557CD8E-D20B-400D-9191-837404A1EF52}"/>
              </a:ext>
            </a:extLst>
          </p:cNvPr>
          <p:cNvSpPr txBox="1"/>
          <p:nvPr/>
        </p:nvSpPr>
        <p:spPr>
          <a:xfrm>
            <a:off x="6416040" y="2179459"/>
            <a:ext cx="4937760" cy="1569660"/>
          </a:xfrm>
          <a:prstGeom prst="rect">
            <a:avLst/>
          </a:prstGeom>
          <a:noFill/>
        </p:spPr>
        <p:txBody>
          <a:bodyPr wrap="square" rtlCol="0">
            <a:spAutoFit/>
          </a:bodyPr>
          <a:lstStyle/>
          <a:p>
            <a:endParaRPr lang="en-GB" sz="2400" dirty="0"/>
          </a:p>
          <a:p>
            <a:r>
              <a:rPr lang="en-GB" sz="2400" dirty="0"/>
              <a:t>Some of these currents are large and therefore important,</a:t>
            </a:r>
          </a:p>
          <a:p>
            <a:r>
              <a:rPr lang="en-GB" sz="2400" dirty="0"/>
              <a:t> other not so much.</a:t>
            </a:r>
          </a:p>
        </p:txBody>
      </p:sp>
      <p:pic>
        <p:nvPicPr>
          <p:cNvPr id="7" name="图片 6">
            <a:extLst>
              <a:ext uri="{FF2B5EF4-FFF2-40B4-BE49-F238E27FC236}">
                <a16:creationId xmlns:a16="http://schemas.microsoft.com/office/drawing/2014/main" id="{77422E5B-B1E4-4B48-B6FD-D72BFCD5F62A}"/>
              </a:ext>
            </a:extLst>
          </p:cNvPr>
          <p:cNvPicPr>
            <a:picLocks noChangeAspect="1"/>
          </p:cNvPicPr>
          <p:nvPr/>
        </p:nvPicPr>
        <p:blipFill>
          <a:blip r:embed="rId2"/>
          <a:stretch>
            <a:fillRect/>
          </a:stretch>
        </p:blipFill>
        <p:spPr>
          <a:xfrm>
            <a:off x="343408" y="1539379"/>
            <a:ext cx="6016752" cy="4551680"/>
          </a:xfrm>
          <a:prstGeom prst="rect">
            <a:avLst/>
          </a:prstGeom>
        </p:spPr>
      </p:pic>
    </p:spTree>
    <p:extLst>
      <p:ext uri="{BB962C8B-B14F-4D97-AF65-F5344CB8AC3E}">
        <p14:creationId xmlns:p14="http://schemas.microsoft.com/office/powerpoint/2010/main" val="3909155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01B9-AB24-40D8-88CB-31434E2630F5}"/>
              </a:ext>
            </a:extLst>
          </p:cNvPr>
          <p:cNvSpPr>
            <a:spLocks noGrp="1"/>
          </p:cNvSpPr>
          <p:nvPr>
            <p:ph type="title"/>
          </p:nvPr>
        </p:nvSpPr>
        <p:spPr/>
        <p:txBody>
          <a:bodyPr/>
          <a:lstStyle/>
          <a:p>
            <a:r>
              <a:rPr lang="en-IE" b="1" dirty="0"/>
              <a:t>BJT Current Flows – Simplified</a:t>
            </a:r>
            <a:endParaRPr lang="en-GB" dirty="0"/>
          </a:p>
        </p:txBody>
      </p:sp>
      <p:sp>
        <p:nvSpPr>
          <p:cNvPr id="3" name="Content Placeholder 2">
            <a:extLst>
              <a:ext uri="{FF2B5EF4-FFF2-40B4-BE49-F238E27FC236}">
                <a16:creationId xmlns:a16="http://schemas.microsoft.com/office/drawing/2014/main" id="{E8FECB4C-6C3D-416A-BA85-80D61972694E}"/>
              </a:ext>
            </a:extLst>
          </p:cNvPr>
          <p:cNvSpPr>
            <a:spLocks noGrp="1"/>
          </p:cNvSpPr>
          <p:nvPr>
            <p:ph idx="1"/>
          </p:nvPr>
        </p:nvSpPr>
        <p:spPr>
          <a:xfrm>
            <a:off x="5430520" y="2008505"/>
            <a:ext cx="6761480" cy="4667250"/>
          </a:xfrm>
        </p:spPr>
        <p:txBody>
          <a:bodyPr>
            <a:normAutofit/>
          </a:bodyPr>
          <a:lstStyle/>
          <a:p>
            <a:r>
              <a:rPr lang="en-GB" dirty="0"/>
              <a:t>We can see that there are 3 main current flows, from the base, from  emitter to the base and from the base to the collector.</a:t>
            </a:r>
          </a:p>
          <a:p>
            <a:r>
              <a:rPr lang="en-GB" dirty="0"/>
              <a:t>This is a little different for a NPN setup.</a:t>
            </a:r>
          </a:p>
        </p:txBody>
      </p:sp>
      <p:pic>
        <p:nvPicPr>
          <p:cNvPr id="6" name="图片 5">
            <a:extLst>
              <a:ext uri="{FF2B5EF4-FFF2-40B4-BE49-F238E27FC236}">
                <a16:creationId xmlns:a16="http://schemas.microsoft.com/office/drawing/2014/main" id="{4FF9AB48-41BE-4436-993A-B14347D86F73}"/>
              </a:ext>
            </a:extLst>
          </p:cNvPr>
          <p:cNvPicPr>
            <a:picLocks noChangeAspect="1"/>
          </p:cNvPicPr>
          <p:nvPr/>
        </p:nvPicPr>
        <p:blipFill>
          <a:blip r:embed="rId2"/>
          <a:stretch>
            <a:fillRect/>
          </a:stretch>
        </p:blipFill>
        <p:spPr>
          <a:xfrm>
            <a:off x="130242" y="1690688"/>
            <a:ext cx="5056438" cy="4489768"/>
          </a:xfrm>
          <a:prstGeom prst="rect">
            <a:avLst/>
          </a:prstGeom>
        </p:spPr>
      </p:pic>
    </p:spTree>
    <p:extLst>
      <p:ext uri="{BB962C8B-B14F-4D97-AF65-F5344CB8AC3E}">
        <p14:creationId xmlns:p14="http://schemas.microsoft.com/office/powerpoint/2010/main" val="1547098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379C5-729A-4634-9596-7269AD140C00}"/>
              </a:ext>
            </a:extLst>
          </p:cNvPr>
          <p:cNvSpPr>
            <a:spLocks noGrp="1"/>
          </p:cNvSpPr>
          <p:nvPr>
            <p:ph type="title"/>
          </p:nvPr>
        </p:nvSpPr>
        <p:spPr>
          <a:xfrm>
            <a:off x="838200" y="365125"/>
            <a:ext cx="10515600" cy="828055"/>
          </a:xfrm>
        </p:spPr>
        <p:txBody>
          <a:bodyPr/>
          <a:lstStyle/>
          <a:p>
            <a:r>
              <a:rPr lang="en-IE" b="1" dirty="0"/>
              <a:t>BJT Construction</a:t>
            </a:r>
            <a:endParaRPr lang="en-GB" dirty="0"/>
          </a:p>
        </p:txBody>
      </p:sp>
      <p:sp>
        <p:nvSpPr>
          <p:cNvPr id="3" name="Content Placeholder 2">
            <a:extLst>
              <a:ext uri="{FF2B5EF4-FFF2-40B4-BE49-F238E27FC236}">
                <a16:creationId xmlns:a16="http://schemas.microsoft.com/office/drawing/2014/main" id="{2F54400B-CF56-4D14-85FB-62F3A7AB9091}"/>
              </a:ext>
            </a:extLst>
          </p:cNvPr>
          <p:cNvSpPr>
            <a:spLocks noGrp="1"/>
          </p:cNvSpPr>
          <p:nvPr>
            <p:ph idx="1"/>
          </p:nvPr>
        </p:nvSpPr>
        <p:spPr>
          <a:xfrm>
            <a:off x="838200" y="1295942"/>
            <a:ext cx="10515600" cy="2133058"/>
          </a:xfrm>
        </p:spPr>
        <p:txBody>
          <a:bodyPr>
            <a:normAutofit/>
          </a:bodyPr>
          <a:lstStyle/>
          <a:p>
            <a:r>
              <a:rPr lang="en-IE" dirty="0"/>
              <a:t>The construction of a BJT in the semiconductor manufacturing process is a little tricky so we will merely show it in a completed format rather than go through the steps. </a:t>
            </a:r>
          </a:p>
          <a:p>
            <a:endParaRPr lang="en-GB" dirty="0"/>
          </a:p>
        </p:txBody>
      </p:sp>
      <p:pic>
        <p:nvPicPr>
          <p:cNvPr id="6" name="图片 5">
            <a:extLst>
              <a:ext uri="{FF2B5EF4-FFF2-40B4-BE49-F238E27FC236}">
                <a16:creationId xmlns:a16="http://schemas.microsoft.com/office/drawing/2014/main" id="{E9C2DEA9-D80C-4469-9D95-27C92A994916}"/>
              </a:ext>
            </a:extLst>
          </p:cNvPr>
          <p:cNvPicPr>
            <a:picLocks noChangeAspect="1"/>
          </p:cNvPicPr>
          <p:nvPr/>
        </p:nvPicPr>
        <p:blipFill>
          <a:blip r:embed="rId3"/>
          <a:stretch>
            <a:fillRect/>
          </a:stretch>
        </p:blipFill>
        <p:spPr>
          <a:xfrm>
            <a:off x="1697850" y="2910142"/>
            <a:ext cx="7528150" cy="3358577"/>
          </a:xfrm>
          <a:prstGeom prst="rect">
            <a:avLst/>
          </a:prstGeom>
        </p:spPr>
      </p:pic>
    </p:spTree>
    <p:extLst>
      <p:ext uri="{BB962C8B-B14F-4D97-AF65-F5344CB8AC3E}">
        <p14:creationId xmlns:p14="http://schemas.microsoft.com/office/powerpoint/2010/main" val="749839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12B8-76B9-48F9-A602-493AA8674F99}"/>
              </a:ext>
            </a:extLst>
          </p:cNvPr>
          <p:cNvSpPr>
            <a:spLocks noGrp="1"/>
          </p:cNvSpPr>
          <p:nvPr>
            <p:ph type="title"/>
          </p:nvPr>
        </p:nvSpPr>
        <p:spPr/>
        <p:txBody>
          <a:bodyPr/>
          <a:lstStyle/>
          <a:p>
            <a:r>
              <a:rPr lang="en-GB" dirty="0"/>
              <a:t>BJT: </a:t>
            </a:r>
            <a:r>
              <a:rPr lang="en-GB" dirty="0" err="1"/>
              <a:t>Ebers</a:t>
            </a:r>
            <a:r>
              <a:rPr lang="en-GB" dirty="0"/>
              <a:t>-Moll Model</a:t>
            </a:r>
          </a:p>
        </p:txBody>
      </p:sp>
      <p:sp>
        <p:nvSpPr>
          <p:cNvPr id="3" name="Content Placeholder 2">
            <a:extLst>
              <a:ext uri="{FF2B5EF4-FFF2-40B4-BE49-F238E27FC236}">
                <a16:creationId xmlns:a16="http://schemas.microsoft.com/office/drawing/2014/main" id="{447FB7A1-DFA1-4CEC-8E8E-528051CF219D}"/>
              </a:ext>
            </a:extLst>
          </p:cNvPr>
          <p:cNvSpPr>
            <a:spLocks noGrp="1"/>
          </p:cNvSpPr>
          <p:nvPr>
            <p:ph idx="1"/>
          </p:nvPr>
        </p:nvSpPr>
        <p:spPr>
          <a:xfrm>
            <a:off x="718136" y="4885647"/>
            <a:ext cx="11047144" cy="1789473"/>
          </a:xfrm>
        </p:spPr>
        <p:txBody>
          <a:bodyPr>
            <a:normAutofit/>
          </a:bodyPr>
          <a:lstStyle/>
          <a:p>
            <a:r>
              <a:rPr lang="en-GB" dirty="0"/>
              <a:t>As it is a mix of 2 PN junctions we can model a BJT as such. </a:t>
            </a:r>
          </a:p>
          <a:p>
            <a:r>
              <a:rPr lang="en-GB" dirty="0"/>
              <a:t>This is called the </a:t>
            </a:r>
            <a:r>
              <a:rPr lang="en-GB" dirty="0" err="1"/>
              <a:t>Ebers</a:t>
            </a:r>
            <a:r>
              <a:rPr lang="en-GB" dirty="0"/>
              <a:t>-Moll model and is very often used in simulation packages. You should be aware that the model is limited in its ability to predict BJT behaviour.</a:t>
            </a:r>
          </a:p>
        </p:txBody>
      </p:sp>
      <p:pic>
        <p:nvPicPr>
          <p:cNvPr id="4" name="Picture 3">
            <a:extLst>
              <a:ext uri="{FF2B5EF4-FFF2-40B4-BE49-F238E27FC236}">
                <a16:creationId xmlns:a16="http://schemas.microsoft.com/office/drawing/2014/main" id="{462FBE95-15A5-44F9-A94E-15F504C6DC2C}"/>
              </a:ext>
            </a:extLst>
          </p:cNvPr>
          <p:cNvPicPr/>
          <p:nvPr/>
        </p:nvPicPr>
        <p:blipFill>
          <a:blip r:embed="rId3"/>
          <a:stretch>
            <a:fillRect/>
          </a:stretch>
        </p:blipFill>
        <p:spPr>
          <a:xfrm>
            <a:off x="1082040" y="1690688"/>
            <a:ext cx="5340936" cy="2681532"/>
          </a:xfrm>
          <a:prstGeom prst="rect">
            <a:avLst/>
          </a:prstGeom>
        </p:spPr>
      </p:pic>
      <p:sp>
        <p:nvSpPr>
          <p:cNvPr id="8" name="文本框 7">
            <a:extLst>
              <a:ext uri="{FF2B5EF4-FFF2-40B4-BE49-F238E27FC236}">
                <a16:creationId xmlns:a16="http://schemas.microsoft.com/office/drawing/2014/main" id="{799F98DC-1EC5-412E-921C-853C3B447190}"/>
              </a:ext>
            </a:extLst>
          </p:cNvPr>
          <p:cNvSpPr txBox="1"/>
          <p:nvPr/>
        </p:nvSpPr>
        <p:spPr>
          <a:xfrm>
            <a:off x="6504256" y="905858"/>
            <a:ext cx="5687744" cy="1569660"/>
          </a:xfrm>
          <a:prstGeom prst="rect">
            <a:avLst/>
          </a:prstGeom>
          <a:noFill/>
        </p:spPr>
        <p:txBody>
          <a:bodyPr wrap="square">
            <a:spAutoFit/>
          </a:bodyPr>
          <a:lstStyle/>
          <a:p>
            <a:pPr marL="0" indent="0">
              <a:buNone/>
            </a:pPr>
            <a:r>
              <a:rPr lang="en-GB" altLang="zh-CN" sz="3200" dirty="0"/>
              <a:t>α</a:t>
            </a:r>
            <a:r>
              <a:rPr lang="en-GB" altLang="zh-CN" sz="3200" baseline="-25000" dirty="0"/>
              <a:t>I</a:t>
            </a:r>
            <a:r>
              <a:rPr lang="en-GB" altLang="zh-CN" sz="3200" dirty="0"/>
              <a:t> is the gain when the emitter is used as an emitter, and the collector is used as a collector.</a:t>
            </a:r>
            <a:endParaRPr lang="en-GB" altLang="zh-CN" baseline="-25000" dirty="0"/>
          </a:p>
        </p:txBody>
      </p:sp>
      <p:sp>
        <p:nvSpPr>
          <p:cNvPr id="9" name="文本框 8">
            <a:extLst>
              <a:ext uri="{FF2B5EF4-FFF2-40B4-BE49-F238E27FC236}">
                <a16:creationId xmlns:a16="http://schemas.microsoft.com/office/drawing/2014/main" id="{3898DC21-A690-49DC-B950-942E5C9C5197}"/>
              </a:ext>
            </a:extLst>
          </p:cNvPr>
          <p:cNvSpPr txBox="1"/>
          <p:nvPr/>
        </p:nvSpPr>
        <p:spPr>
          <a:xfrm>
            <a:off x="6504256" y="2786217"/>
            <a:ext cx="5687744" cy="1569660"/>
          </a:xfrm>
          <a:prstGeom prst="rect">
            <a:avLst/>
          </a:prstGeom>
          <a:noFill/>
        </p:spPr>
        <p:txBody>
          <a:bodyPr wrap="square">
            <a:spAutoFit/>
          </a:bodyPr>
          <a:lstStyle/>
          <a:p>
            <a:pPr marL="0" indent="0">
              <a:buNone/>
            </a:pPr>
            <a:r>
              <a:rPr lang="en-GB" altLang="zh-CN" sz="3200" dirty="0"/>
              <a:t>α</a:t>
            </a:r>
            <a:r>
              <a:rPr lang="en-GB" altLang="zh-CN" sz="3200" baseline="-25000" dirty="0"/>
              <a:t>N</a:t>
            </a:r>
            <a:r>
              <a:rPr lang="en-GB" altLang="zh-CN" sz="3200" dirty="0"/>
              <a:t> is the gain when the emitter is used as  a collector, and the collector is used as an emitter.</a:t>
            </a:r>
            <a:endParaRPr lang="en-GB" altLang="zh-CN" baseline="-25000" dirty="0"/>
          </a:p>
        </p:txBody>
      </p:sp>
    </p:spTree>
    <p:extLst>
      <p:ext uri="{BB962C8B-B14F-4D97-AF65-F5344CB8AC3E}">
        <p14:creationId xmlns:p14="http://schemas.microsoft.com/office/powerpoint/2010/main" val="231108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019C76C-8F48-49B3-8B92-F7F7AEBA4FB9}"/>
              </a:ext>
            </a:extLst>
          </p:cNvPr>
          <p:cNvPicPr>
            <a:picLocks noChangeAspect="1"/>
          </p:cNvPicPr>
          <p:nvPr/>
        </p:nvPicPr>
        <p:blipFill>
          <a:blip r:embed="rId2"/>
          <a:stretch>
            <a:fillRect/>
          </a:stretch>
        </p:blipFill>
        <p:spPr>
          <a:xfrm>
            <a:off x="23814" y="1690688"/>
            <a:ext cx="6072186" cy="4169986"/>
          </a:xfrm>
          <a:prstGeom prst="rect">
            <a:avLst/>
          </a:prstGeom>
        </p:spPr>
      </p:pic>
      <p:sp>
        <p:nvSpPr>
          <p:cNvPr id="2" name="Title 1">
            <a:extLst>
              <a:ext uri="{FF2B5EF4-FFF2-40B4-BE49-F238E27FC236}">
                <a16:creationId xmlns:a16="http://schemas.microsoft.com/office/drawing/2014/main" id="{737DD354-F1F8-43DC-A0AF-BC3B266430E6}"/>
              </a:ext>
            </a:extLst>
          </p:cNvPr>
          <p:cNvSpPr>
            <a:spLocks noGrp="1"/>
          </p:cNvSpPr>
          <p:nvPr>
            <p:ph type="title"/>
          </p:nvPr>
        </p:nvSpPr>
        <p:spPr/>
        <p:txBody>
          <a:bodyPr/>
          <a:lstStyle/>
          <a:p>
            <a:r>
              <a:rPr lang="en-GB" dirty="0"/>
              <a:t>BJT Operational Regions</a:t>
            </a:r>
          </a:p>
        </p:txBody>
      </p:sp>
      <p:sp>
        <p:nvSpPr>
          <p:cNvPr id="3" name="Content Placeholder 2">
            <a:extLst>
              <a:ext uri="{FF2B5EF4-FFF2-40B4-BE49-F238E27FC236}">
                <a16:creationId xmlns:a16="http://schemas.microsoft.com/office/drawing/2014/main" id="{B795104D-9D98-46D5-A078-560F8B9DCF0A}"/>
              </a:ext>
            </a:extLst>
          </p:cNvPr>
          <p:cNvSpPr>
            <a:spLocks noGrp="1"/>
          </p:cNvSpPr>
          <p:nvPr>
            <p:ph idx="1"/>
          </p:nvPr>
        </p:nvSpPr>
        <p:spPr>
          <a:xfrm>
            <a:off x="5730240" y="1600012"/>
            <a:ext cx="6619240" cy="5186868"/>
          </a:xfrm>
        </p:spPr>
        <p:txBody>
          <a:bodyPr>
            <a:normAutofit lnSpcReduction="10000"/>
          </a:bodyPr>
          <a:lstStyle/>
          <a:p>
            <a:r>
              <a:rPr lang="en-GB" sz="3200" dirty="0"/>
              <a:t>BJT’s have 4 regions of operation:</a:t>
            </a:r>
          </a:p>
          <a:p>
            <a:pPr lvl="1"/>
            <a:r>
              <a:rPr lang="en-GB" sz="2800" b="1" dirty="0"/>
              <a:t>Active Region </a:t>
            </a:r>
            <a:r>
              <a:rPr lang="en-GB" sz="2800" dirty="0"/>
              <a:t>– where the transistor act as an amplifier and I</a:t>
            </a:r>
            <a:r>
              <a:rPr lang="en-GB" sz="2800" baseline="-25000" dirty="0"/>
              <a:t>C</a:t>
            </a:r>
            <a:r>
              <a:rPr lang="en-GB" sz="2800" dirty="0"/>
              <a:t> = </a:t>
            </a:r>
            <a:r>
              <a:rPr lang="el-GR" sz="2800" dirty="0"/>
              <a:t>β</a:t>
            </a:r>
            <a:r>
              <a:rPr lang="en-GB" sz="2800" dirty="0"/>
              <a:t>I</a:t>
            </a:r>
            <a:r>
              <a:rPr lang="en-GB" sz="2800" baseline="-25000" dirty="0"/>
              <a:t>B</a:t>
            </a:r>
          </a:p>
          <a:p>
            <a:pPr lvl="1"/>
            <a:r>
              <a:rPr lang="en-GB" sz="2800" b="1" dirty="0"/>
              <a:t>Saturation Region </a:t>
            </a:r>
            <a:r>
              <a:rPr lang="en-GB" sz="2800" dirty="0"/>
              <a:t>– where the transistor is fully on, and acts as a switch,  and I</a:t>
            </a:r>
            <a:r>
              <a:rPr lang="en-GB" sz="2800" baseline="-25000" dirty="0"/>
              <a:t>C</a:t>
            </a:r>
            <a:r>
              <a:rPr lang="en-GB" sz="2800" dirty="0"/>
              <a:t>= I(saturation), which is the max current that the system can take.</a:t>
            </a:r>
          </a:p>
          <a:p>
            <a:pPr lvl="1"/>
            <a:r>
              <a:rPr lang="en-GB" sz="2800" b="1" dirty="0"/>
              <a:t>Cut-off</a:t>
            </a:r>
            <a:r>
              <a:rPr lang="en-GB" sz="2800" dirty="0"/>
              <a:t>- where the transistor is fully off and acting as a switch with I</a:t>
            </a:r>
            <a:r>
              <a:rPr lang="en-GB" sz="2800" baseline="-25000" dirty="0"/>
              <a:t>C</a:t>
            </a:r>
            <a:r>
              <a:rPr lang="en-GB" sz="2800" dirty="0"/>
              <a:t>=0.</a:t>
            </a:r>
          </a:p>
          <a:p>
            <a:pPr lvl="1"/>
            <a:r>
              <a:rPr lang="en-GB" sz="2800" b="1" dirty="0"/>
              <a:t>Inverted Region</a:t>
            </a:r>
            <a:r>
              <a:rPr lang="en-GB" sz="2800" dirty="0"/>
              <a:t>- The collector is used as a emitter, and the emitter is used as a collector. This mode is also called inverted amplifier mode.</a:t>
            </a:r>
          </a:p>
          <a:p>
            <a:pPr marL="457200" lvl="1" indent="0">
              <a:buNone/>
            </a:pPr>
            <a:endParaRPr lang="en-GB" dirty="0"/>
          </a:p>
          <a:p>
            <a:pPr marL="457200" lvl="1" indent="0">
              <a:buNone/>
            </a:pPr>
            <a:endParaRPr lang="en-GB" dirty="0"/>
          </a:p>
        </p:txBody>
      </p:sp>
    </p:spTree>
    <p:extLst>
      <p:ext uri="{BB962C8B-B14F-4D97-AF65-F5344CB8AC3E}">
        <p14:creationId xmlns:p14="http://schemas.microsoft.com/office/powerpoint/2010/main" val="672347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3D47-EE35-4895-9E39-FA440EB91373}"/>
              </a:ext>
            </a:extLst>
          </p:cNvPr>
          <p:cNvSpPr>
            <a:spLocks noGrp="1"/>
          </p:cNvSpPr>
          <p:nvPr>
            <p:ph type="title"/>
          </p:nvPr>
        </p:nvSpPr>
        <p:spPr/>
        <p:txBody>
          <a:bodyPr/>
          <a:lstStyle/>
          <a:p>
            <a:r>
              <a:rPr lang="en-GB" dirty="0"/>
              <a:t>Applications of BJT’s</a:t>
            </a:r>
          </a:p>
        </p:txBody>
      </p:sp>
      <p:sp>
        <p:nvSpPr>
          <p:cNvPr id="3" name="Content Placeholder 2">
            <a:extLst>
              <a:ext uri="{FF2B5EF4-FFF2-40B4-BE49-F238E27FC236}">
                <a16:creationId xmlns:a16="http://schemas.microsoft.com/office/drawing/2014/main" id="{5D268962-E86A-4F40-B6F8-44767E8B4D36}"/>
              </a:ext>
            </a:extLst>
          </p:cNvPr>
          <p:cNvSpPr>
            <a:spLocks noGrp="1"/>
          </p:cNvSpPr>
          <p:nvPr>
            <p:ph idx="1"/>
          </p:nvPr>
        </p:nvSpPr>
        <p:spPr>
          <a:xfrm>
            <a:off x="838200" y="1591449"/>
            <a:ext cx="10515600" cy="1091311"/>
          </a:xfrm>
        </p:spPr>
        <p:txBody>
          <a:bodyPr/>
          <a:lstStyle/>
          <a:p>
            <a:r>
              <a:rPr lang="en-GB" dirty="0"/>
              <a:t>Switch – a correct signal into base allows current to flow between the collector and emitter. </a:t>
            </a:r>
          </a:p>
        </p:txBody>
      </p:sp>
      <p:pic>
        <p:nvPicPr>
          <p:cNvPr id="4" name="Picture 3">
            <a:extLst>
              <a:ext uri="{FF2B5EF4-FFF2-40B4-BE49-F238E27FC236}">
                <a16:creationId xmlns:a16="http://schemas.microsoft.com/office/drawing/2014/main" id="{A5601F20-8A58-4DBB-86EE-6BBECC948195}"/>
              </a:ext>
            </a:extLst>
          </p:cNvPr>
          <p:cNvPicPr>
            <a:picLocks noChangeAspect="1"/>
          </p:cNvPicPr>
          <p:nvPr/>
        </p:nvPicPr>
        <p:blipFill>
          <a:blip r:embed="rId2"/>
          <a:stretch>
            <a:fillRect/>
          </a:stretch>
        </p:blipFill>
        <p:spPr>
          <a:xfrm>
            <a:off x="1084108" y="2560076"/>
            <a:ext cx="2295525" cy="2962275"/>
          </a:xfrm>
          <a:prstGeom prst="rect">
            <a:avLst/>
          </a:prstGeom>
        </p:spPr>
      </p:pic>
      <p:pic>
        <p:nvPicPr>
          <p:cNvPr id="5" name="Picture 4">
            <a:extLst>
              <a:ext uri="{FF2B5EF4-FFF2-40B4-BE49-F238E27FC236}">
                <a16:creationId xmlns:a16="http://schemas.microsoft.com/office/drawing/2014/main" id="{A35E29F1-B80F-4EF9-B230-CED046A3125A}"/>
              </a:ext>
            </a:extLst>
          </p:cNvPr>
          <p:cNvPicPr>
            <a:picLocks noChangeAspect="1"/>
          </p:cNvPicPr>
          <p:nvPr/>
        </p:nvPicPr>
        <p:blipFill>
          <a:blip r:embed="rId3"/>
          <a:stretch>
            <a:fillRect/>
          </a:stretch>
        </p:blipFill>
        <p:spPr>
          <a:xfrm>
            <a:off x="6659717" y="2800001"/>
            <a:ext cx="4448175" cy="2924175"/>
          </a:xfrm>
          <a:prstGeom prst="rect">
            <a:avLst/>
          </a:prstGeom>
        </p:spPr>
      </p:pic>
      <p:sp>
        <p:nvSpPr>
          <p:cNvPr id="6" name="TextBox 5">
            <a:extLst>
              <a:ext uri="{FF2B5EF4-FFF2-40B4-BE49-F238E27FC236}">
                <a16:creationId xmlns:a16="http://schemas.microsoft.com/office/drawing/2014/main" id="{587F986B-DDD6-4CE8-BCEE-B7F81F98F634}"/>
              </a:ext>
            </a:extLst>
          </p:cNvPr>
          <p:cNvSpPr txBox="1"/>
          <p:nvPr/>
        </p:nvSpPr>
        <p:spPr>
          <a:xfrm>
            <a:off x="479503" y="5724176"/>
            <a:ext cx="4786888" cy="646331"/>
          </a:xfrm>
          <a:prstGeom prst="rect">
            <a:avLst/>
          </a:prstGeom>
          <a:noFill/>
        </p:spPr>
        <p:txBody>
          <a:bodyPr wrap="none" rtlCol="0">
            <a:spAutoFit/>
          </a:bodyPr>
          <a:lstStyle/>
          <a:p>
            <a:r>
              <a:rPr lang="en-GB" dirty="0"/>
              <a:t>Open circuit, no voltage to the base,</a:t>
            </a:r>
          </a:p>
          <a:p>
            <a:r>
              <a:rPr lang="en-GB" dirty="0"/>
              <a:t>Very high resistance in the CE section, no light on</a:t>
            </a:r>
          </a:p>
        </p:txBody>
      </p:sp>
      <p:sp>
        <p:nvSpPr>
          <p:cNvPr id="7" name="TextBox 6">
            <a:extLst>
              <a:ext uri="{FF2B5EF4-FFF2-40B4-BE49-F238E27FC236}">
                <a16:creationId xmlns:a16="http://schemas.microsoft.com/office/drawing/2014/main" id="{61949025-9D06-49C2-8B80-31D931A7EC4D}"/>
              </a:ext>
            </a:extLst>
          </p:cNvPr>
          <p:cNvSpPr txBox="1"/>
          <p:nvPr/>
        </p:nvSpPr>
        <p:spPr>
          <a:xfrm>
            <a:off x="6991815" y="5832088"/>
            <a:ext cx="5003934" cy="646331"/>
          </a:xfrm>
          <a:prstGeom prst="rect">
            <a:avLst/>
          </a:prstGeom>
          <a:noFill/>
        </p:spPr>
        <p:txBody>
          <a:bodyPr wrap="none" rtlCol="0">
            <a:spAutoFit/>
          </a:bodyPr>
          <a:lstStyle/>
          <a:p>
            <a:r>
              <a:rPr lang="en-GB" dirty="0"/>
              <a:t>Voltage to the base, large current flows in the base.</a:t>
            </a:r>
          </a:p>
          <a:p>
            <a:r>
              <a:rPr lang="en-GB" dirty="0"/>
              <a:t>Resistance in the CE section drops, light goes on.</a:t>
            </a:r>
          </a:p>
        </p:txBody>
      </p:sp>
    </p:spTree>
    <p:extLst>
      <p:ext uri="{BB962C8B-B14F-4D97-AF65-F5344CB8AC3E}">
        <p14:creationId xmlns:p14="http://schemas.microsoft.com/office/powerpoint/2010/main" val="668083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6FCB-3199-48F8-BD87-EDFA0A3D5766}"/>
              </a:ext>
            </a:extLst>
          </p:cNvPr>
          <p:cNvSpPr>
            <a:spLocks noGrp="1"/>
          </p:cNvSpPr>
          <p:nvPr>
            <p:ph type="title"/>
          </p:nvPr>
        </p:nvSpPr>
        <p:spPr/>
        <p:txBody>
          <a:bodyPr/>
          <a:lstStyle/>
          <a:p>
            <a:r>
              <a:rPr lang="en-GB" dirty="0"/>
              <a:t>Applications of BJT’s - Amplifiers</a:t>
            </a:r>
          </a:p>
        </p:txBody>
      </p:sp>
      <p:sp>
        <p:nvSpPr>
          <p:cNvPr id="3" name="Content Placeholder 2">
            <a:extLst>
              <a:ext uri="{FF2B5EF4-FFF2-40B4-BE49-F238E27FC236}">
                <a16:creationId xmlns:a16="http://schemas.microsoft.com/office/drawing/2014/main" id="{80B19229-4692-4C29-85B1-FB19FD41F09A}"/>
              </a:ext>
            </a:extLst>
          </p:cNvPr>
          <p:cNvSpPr>
            <a:spLocks noGrp="1"/>
          </p:cNvSpPr>
          <p:nvPr>
            <p:ph idx="1"/>
          </p:nvPr>
        </p:nvSpPr>
        <p:spPr>
          <a:xfrm>
            <a:off x="838200" y="1825625"/>
            <a:ext cx="10515600" cy="1109599"/>
          </a:xfrm>
        </p:spPr>
        <p:txBody>
          <a:bodyPr>
            <a:normAutofit fontScale="92500" lnSpcReduction="20000"/>
          </a:bodyPr>
          <a:lstStyle/>
          <a:p>
            <a:r>
              <a:rPr lang="en-GB" dirty="0"/>
              <a:t>3 configuration of the BJT, where one terminal is common to both input and output signal.</a:t>
            </a:r>
          </a:p>
          <a:p>
            <a:r>
              <a:rPr lang="en-GB" dirty="0"/>
              <a:t>You should know the 3 configurations and their advantages.</a:t>
            </a:r>
          </a:p>
        </p:txBody>
      </p:sp>
      <p:pic>
        <p:nvPicPr>
          <p:cNvPr id="5" name="Picture 4">
            <a:extLst>
              <a:ext uri="{FF2B5EF4-FFF2-40B4-BE49-F238E27FC236}">
                <a16:creationId xmlns:a16="http://schemas.microsoft.com/office/drawing/2014/main" id="{4F251654-508F-4B9F-8C7C-102482F68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28579"/>
            <a:ext cx="4118989" cy="1898597"/>
          </a:xfrm>
          <a:prstGeom prst="rect">
            <a:avLst/>
          </a:prstGeom>
        </p:spPr>
      </p:pic>
      <p:sp>
        <p:nvSpPr>
          <p:cNvPr id="6" name="TextBox 5">
            <a:extLst>
              <a:ext uri="{FF2B5EF4-FFF2-40B4-BE49-F238E27FC236}">
                <a16:creationId xmlns:a16="http://schemas.microsoft.com/office/drawing/2014/main" id="{A14DAFCC-F361-4405-8925-5EED096ACC7E}"/>
              </a:ext>
            </a:extLst>
          </p:cNvPr>
          <p:cNvSpPr txBox="1"/>
          <p:nvPr/>
        </p:nvSpPr>
        <p:spPr>
          <a:xfrm>
            <a:off x="334490" y="4927558"/>
            <a:ext cx="4098244" cy="1631216"/>
          </a:xfrm>
          <a:prstGeom prst="rect">
            <a:avLst/>
          </a:prstGeom>
          <a:noFill/>
        </p:spPr>
        <p:txBody>
          <a:bodyPr wrap="square" rtlCol="0">
            <a:spAutoFit/>
          </a:bodyPr>
          <a:lstStyle/>
          <a:p>
            <a:r>
              <a:rPr lang="en-GB" sz="2000" dirty="0">
                <a:solidFill>
                  <a:srgbClr val="FF0000"/>
                </a:solidFill>
              </a:rPr>
              <a:t>Common emitter:</a:t>
            </a:r>
          </a:p>
          <a:p>
            <a:r>
              <a:rPr lang="en-GB" sz="2000" dirty="0"/>
              <a:t>Medium input impedance,</a:t>
            </a:r>
          </a:p>
          <a:p>
            <a:r>
              <a:rPr lang="en-GB" sz="2000" dirty="0"/>
              <a:t>Medium output impedance,</a:t>
            </a:r>
          </a:p>
          <a:p>
            <a:r>
              <a:rPr lang="en-GB" sz="2000" dirty="0"/>
              <a:t>High voltage gain,</a:t>
            </a:r>
          </a:p>
          <a:p>
            <a:r>
              <a:rPr lang="en-GB" sz="2000" dirty="0"/>
              <a:t>Hight current gain.</a:t>
            </a:r>
            <a:endParaRPr lang="en-GB" dirty="0"/>
          </a:p>
        </p:txBody>
      </p:sp>
      <p:pic>
        <p:nvPicPr>
          <p:cNvPr id="8" name="Picture 7">
            <a:extLst>
              <a:ext uri="{FF2B5EF4-FFF2-40B4-BE49-F238E27FC236}">
                <a16:creationId xmlns:a16="http://schemas.microsoft.com/office/drawing/2014/main" id="{E6FEB2CE-2D3A-4151-A8E6-AD926108E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9789" y="3188452"/>
            <a:ext cx="3647992" cy="1631216"/>
          </a:xfrm>
          <a:prstGeom prst="rect">
            <a:avLst/>
          </a:prstGeom>
        </p:spPr>
      </p:pic>
      <p:sp>
        <p:nvSpPr>
          <p:cNvPr id="9" name="TextBox 8">
            <a:extLst>
              <a:ext uri="{FF2B5EF4-FFF2-40B4-BE49-F238E27FC236}">
                <a16:creationId xmlns:a16="http://schemas.microsoft.com/office/drawing/2014/main" id="{44DC52A6-7582-40FA-9D39-6C53980FB506}"/>
              </a:ext>
            </a:extLst>
          </p:cNvPr>
          <p:cNvSpPr txBox="1"/>
          <p:nvPr/>
        </p:nvSpPr>
        <p:spPr>
          <a:xfrm>
            <a:off x="4169789" y="5035448"/>
            <a:ext cx="3156786" cy="1631216"/>
          </a:xfrm>
          <a:prstGeom prst="rect">
            <a:avLst/>
          </a:prstGeom>
          <a:noFill/>
        </p:spPr>
        <p:txBody>
          <a:bodyPr wrap="square" rtlCol="0">
            <a:spAutoFit/>
          </a:bodyPr>
          <a:lstStyle/>
          <a:p>
            <a:r>
              <a:rPr lang="en-GB" sz="2000" dirty="0">
                <a:solidFill>
                  <a:srgbClr val="FF0000"/>
                </a:solidFill>
              </a:rPr>
              <a:t>Common Base:</a:t>
            </a:r>
          </a:p>
          <a:p>
            <a:r>
              <a:rPr lang="en-GB" sz="2000" dirty="0"/>
              <a:t>Low input impedance,</a:t>
            </a:r>
          </a:p>
          <a:p>
            <a:r>
              <a:rPr lang="en-GB" sz="2000" dirty="0"/>
              <a:t>High output impedance,</a:t>
            </a:r>
          </a:p>
          <a:p>
            <a:r>
              <a:rPr lang="en-GB" sz="2000" dirty="0"/>
              <a:t>High voltage gain,</a:t>
            </a:r>
          </a:p>
          <a:p>
            <a:r>
              <a:rPr lang="en-GB" sz="2000" dirty="0"/>
              <a:t>Unity current gain</a:t>
            </a:r>
            <a:endParaRPr lang="en-GB" dirty="0"/>
          </a:p>
        </p:txBody>
      </p:sp>
      <p:pic>
        <p:nvPicPr>
          <p:cNvPr id="11" name="Picture 10">
            <a:extLst>
              <a:ext uri="{FF2B5EF4-FFF2-40B4-BE49-F238E27FC236}">
                <a16:creationId xmlns:a16="http://schemas.microsoft.com/office/drawing/2014/main" id="{43B649A5-E27F-4587-B5B2-D4777526D7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247" y="3054766"/>
            <a:ext cx="3516322" cy="1801043"/>
          </a:xfrm>
          <a:prstGeom prst="rect">
            <a:avLst/>
          </a:prstGeom>
        </p:spPr>
      </p:pic>
      <p:sp>
        <p:nvSpPr>
          <p:cNvPr id="12" name="TextBox 11">
            <a:extLst>
              <a:ext uri="{FF2B5EF4-FFF2-40B4-BE49-F238E27FC236}">
                <a16:creationId xmlns:a16="http://schemas.microsoft.com/office/drawing/2014/main" id="{EF943D2A-7603-46D8-9D43-5CA3BCE353DE}"/>
              </a:ext>
            </a:extLst>
          </p:cNvPr>
          <p:cNvSpPr txBox="1"/>
          <p:nvPr/>
        </p:nvSpPr>
        <p:spPr>
          <a:xfrm>
            <a:off x="8057917" y="4919008"/>
            <a:ext cx="3720249" cy="1938992"/>
          </a:xfrm>
          <a:prstGeom prst="rect">
            <a:avLst/>
          </a:prstGeom>
          <a:noFill/>
        </p:spPr>
        <p:txBody>
          <a:bodyPr wrap="none" rtlCol="0">
            <a:spAutoFit/>
          </a:bodyPr>
          <a:lstStyle/>
          <a:p>
            <a:r>
              <a:rPr lang="en-GB" sz="2400" dirty="0">
                <a:solidFill>
                  <a:srgbClr val="FF0000"/>
                </a:solidFill>
              </a:rPr>
              <a:t>Common collector:</a:t>
            </a:r>
          </a:p>
          <a:p>
            <a:r>
              <a:rPr lang="en-GB" sz="2400" dirty="0"/>
              <a:t>High input impedance,</a:t>
            </a:r>
          </a:p>
          <a:p>
            <a:r>
              <a:rPr lang="en-GB" sz="2400" dirty="0"/>
              <a:t>Very low output impedance,</a:t>
            </a:r>
          </a:p>
          <a:p>
            <a:r>
              <a:rPr lang="en-GB" sz="2400" dirty="0"/>
              <a:t>Unity voltage gain,</a:t>
            </a:r>
          </a:p>
          <a:p>
            <a:r>
              <a:rPr lang="en-US" altLang="zh-CN" sz="2400" dirty="0"/>
              <a:t>High</a:t>
            </a:r>
            <a:r>
              <a:rPr lang="en-GB" sz="2400" dirty="0"/>
              <a:t> current gain.</a:t>
            </a:r>
            <a:endParaRPr lang="en-GB" dirty="0"/>
          </a:p>
        </p:txBody>
      </p:sp>
    </p:spTree>
    <p:extLst>
      <p:ext uri="{BB962C8B-B14F-4D97-AF65-F5344CB8AC3E}">
        <p14:creationId xmlns:p14="http://schemas.microsoft.com/office/powerpoint/2010/main" val="4036342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9E26-A140-4F42-8110-B9E018ADC2BA}"/>
              </a:ext>
            </a:extLst>
          </p:cNvPr>
          <p:cNvSpPr>
            <a:spLocks noGrp="1"/>
          </p:cNvSpPr>
          <p:nvPr>
            <p:ph type="title"/>
          </p:nvPr>
        </p:nvSpPr>
        <p:spPr>
          <a:xfrm>
            <a:off x="238760" y="-284480"/>
            <a:ext cx="10515600" cy="1325563"/>
          </a:xfrm>
        </p:spPr>
        <p:txBody>
          <a:bodyPr/>
          <a:lstStyle/>
          <a:p>
            <a:r>
              <a:rPr lang="en-GB" dirty="0"/>
              <a:t>Overview</a:t>
            </a:r>
          </a:p>
        </p:txBody>
      </p:sp>
      <p:sp>
        <p:nvSpPr>
          <p:cNvPr id="3" name="Content Placeholder 2">
            <a:extLst>
              <a:ext uri="{FF2B5EF4-FFF2-40B4-BE49-F238E27FC236}">
                <a16:creationId xmlns:a16="http://schemas.microsoft.com/office/drawing/2014/main" id="{8BC173C8-C825-4DE8-8D56-85CE649B615D}"/>
              </a:ext>
            </a:extLst>
          </p:cNvPr>
          <p:cNvSpPr>
            <a:spLocks noGrp="1"/>
          </p:cNvSpPr>
          <p:nvPr>
            <p:ph idx="1"/>
          </p:nvPr>
        </p:nvSpPr>
        <p:spPr>
          <a:xfrm>
            <a:off x="91440" y="894080"/>
            <a:ext cx="11861800" cy="6065520"/>
          </a:xfrm>
        </p:spPr>
        <p:txBody>
          <a:bodyPr>
            <a:normAutofit/>
          </a:bodyPr>
          <a:lstStyle/>
          <a:p>
            <a:r>
              <a:rPr lang="en-GB" sz="3200" dirty="0">
                <a:solidFill>
                  <a:srgbClr val="FF0000"/>
                </a:solidFill>
              </a:rPr>
              <a:t>The transistor must surely rate as one of the most important inventions of the twenty century.</a:t>
            </a:r>
          </a:p>
          <a:p>
            <a:r>
              <a:rPr lang="en-GB" sz="3200" dirty="0">
                <a:solidFill>
                  <a:srgbClr val="FF0000"/>
                </a:solidFill>
              </a:rPr>
              <a:t>There are two basic types of transistor: the bipolar junction transistor, and the field-effect transistor (or FET).</a:t>
            </a:r>
          </a:p>
          <a:p>
            <a:r>
              <a:rPr lang="en-GB" sz="3200" dirty="0"/>
              <a:t>It is worth noting that while the majority of transistors used today are MOSFET (</a:t>
            </a:r>
            <a:r>
              <a:rPr lang="en-US" altLang="zh-CN" sz="3200" b="0" i="0" dirty="0">
                <a:solidFill>
                  <a:srgbClr val="333333"/>
                </a:solidFill>
                <a:effectLst/>
                <a:latin typeface="Arial" panose="020B0604020202020204" pitchFamily="34" charset="0"/>
              </a:rPr>
              <a:t>metal-oxide -semiconductor field effect transistor</a:t>
            </a:r>
            <a:r>
              <a:rPr lang="en-GB" sz="3200" dirty="0"/>
              <a:t>) style, BJT (</a:t>
            </a:r>
            <a:r>
              <a:rPr lang="en-US" altLang="zh-CN" sz="3200" b="0" i="0" dirty="0">
                <a:solidFill>
                  <a:srgbClr val="333333"/>
                </a:solidFill>
                <a:effectLst/>
                <a:latin typeface="Arial" panose="020B0604020202020204" pitchFamily="34" charset="0"/>
              </a:rPr>
              <a:t>Bipolar Junction Transistor)</a:t>
            </a:r>
            <a:r>
              <a:rPr lang="en-GB" sz="3200" dirty="0"/>
              <a:t> is commonly used.</a:t>
            </a:r>
          </a:p>
          <a:p>
            <a:r>
              <a:rPr lang="en-GB" sz="3200" dirty="0"/>
              <a:t>The transistor is capable of performing </a:t>
            </a:r>
            <a:r>
              <a:rPr lang="en-GB" sz="3200" dirty="0">
                <a:highlight>
                  <a:srgbClr val="FFFF00"/>
                </a:highlight>
              </a:rPr>
              <a:t>two functions</a:t>
            </a:r>
            <a:r>
              <a:rPr lang="en-GB" sz="3200" dirty="0"/>
              <a:t>. Firstly, it can </a:t>
            </a:r>
            <a:r>
              <a:rPr lang="en-GB" sz="3200" dirty="0">
                <a:solidFill>
                  <a:srgbClr val="FF0000"/>
                </a:solidFill>
              </a:rPr>
              <a:t>amplify</a:t>
            </a:r>
            <a:r>
              <a:rPr lang="en-GB" sz="3200" dirty="0"/>
              <a:t> an electrical signal. Secondly, it can be used as a </a:t>
            </a:r>
            <a:r>
              <a:rPr lang="en-GB" sz="3200" dirty="0">
                <a:solidFill>
                  <a:srgbClr val="FF0000"/>
                </a:solidFill>
              </a:rPr>
              <a:t>switch,</a:t>
            </a:r>
            <a:r>
              <a:rPr lang="en-GB" sz="3200" dirty="0"/>
              <a:t> i.e., it has two distinct stable states which correspond to the device being ‘ON’ or ‘OFF’.</a:t>
            </a:r>
          </a:p>
          <a:p>
            <a:endParaRPr lang="en-GB" dirty="0"/>
          </a:p>
        </p:txBody>
      </p:sp>
    </p:spTree>
    <p:extLst>
      <p:ext uri="{BB962C8B-B14F-4D97-AF65-F5344CB8AC3E}">
        <p14:creationId xmlns:p14="http://schemas.microsoft.com/office/powerpoint/2010/main" val="4282479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FBDA0B-B004-41C1-B6D4-B05584F9E85C}"/>
              </a:ext>
            </a:extLst>
          </p:cNvPr>
          <p:cNvSpPr>
            <a:spLocks noGrp="1"/>
          </p:cNvSpPr>
          <p:nvPr>
            <p:ph type="title"/>
          </p:nvPr>
        </p:nvSpPr>
        <p:spPr>
          <a:xfrm>
            <a:off x="514295" y="88647"/>
            <a:ext cx="3722649" cy="1325563"/>
          </a:xfrm>
        </p:spPr>
        <p:txBody>
          <a:bodyPr/>
          <a:lstStyle/>
          <a:p>
            <a:r>
              <a:rPr lang="en-GB" altLang="zh-CN" sz="4400" dirty="0">
                <a:solidFill>
                  <a:srgbClr val="FF0000"/>
                </a:solidFill>
              </a:rPr>
              <a:t>Common Base:</a:t>
            </a:r>
            <a:endParaRPr lang="zh-CN" altLang="en-US" dirty="0"/>
          </a:p>
        </p:txBody>
      </p:sp>
      <p:pic>
        <p:nvPicPr>
          <p:cNvPr id="5" name="图片 4">
            <a:extLst>
              <a:ext uri="{FF2B5EF4-FFF2-40B4-BE49-F238E27FC236}">
                <a16:creationId xmlns:a16="http://schemas.microsoft.com/office/drawing/2014/main" id="{9EE6EB83-57CA-4DAF-8851-93FFB16F3B94}"/>
              </a:ext>
            </a:extLst>
          </p:cNvPr>
          <p:cNvPicPr>
            <a:picLocks noChangeAspect="1"/>
          </p:cNvPicPr>
          <p:nvPr/>
        </p:nvPicPr>
        <p:blipFill>
          <a:blip r:embed="rId3"/>
          <a:stretch>
            <a:fillRect/>
          </a:stretch>
        </p:blipFill>
        <p:spPr>
          <a:xfrm>
            <a:off x="1245960" y="1414212"/>
            <a:ext cx="4189329" cy="3035126"/>
          </a:xfrm>
          <a:prstGeom prst="rect">
            <a:avLst/>
          </a:prstGeom>
        </p:spPr>
      </p:pic>
      <p:sp>
        <p:nvSpPr>
          <p:cNvPr id="11" name="标题 1">
            <a:extLst>
              <a:ext uri="{FF2B5EF4-FFF2-40B4-BE49-F238E27FC236}">
                <a16:creationId xmlns:a16="http://schemas.microsoft.com/office/drawing/2014/main" id="{8DCEAE09-329B-4222-BAAF-21771052E34C}"/>
              </a:ext>
            </a:extLst>
          </p:cNvPr>
          <p:cNvSpPr txBox="1">
            <a:spLocks/>
          </p:cNvSpPr>
          <p:nvPr/>
        </p:nvSpPr>
        <p:spPr>
          <a:xfrm>
            <a:off x="5913863" y="88648"/>
            <a:ext cx="37226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Input: I</a:t>
            </a:r>
            <a:r>
              <a:rPr lang="en-US" altLang="zh-CN" baseline="-25000" dirty="0"/>
              <a:t>E</a:t>
            </a:r>
          </a:p>
          <a:p>
            <a:r>
              <a:rPr lang="en-US" altLang="zh-CN" dirty="0"/>
              <a:t>output: I</a:t>
            </a:r>
            <a:r>
              <a:rPr lang="en-US" altLang="zh-CN" baseline="-25000" dirty="0"/>
              <a:t>C</a:t>
            </a:r>
            <a:endParaRPr lang="zh-CN" altLang="en-US" baseline="-25000" dirty="0"/>
          </a:p>
        </p:txBody>
      </p:sp>
      <p:sp>
        <p:nvSpPr>
          <p:cNvPr id="12" name="TextBox 5">
            <a:extLst>
              <a:ext uri="{FF2B5EF4-FFF2-40B4-BE49-F238E27FC236}">
                <a16:creationId xmlns:a16="http://schemas.microsoft.com/office/drawing/2014/main" id="{D71A938D-1A3C-4C3D-BE18-A5D1AAA47B18}"/>
              </a:ext>
            </a:extLst>
          </p:cNvPr>
          <p:cNvSpPr txBox="1"/>
          <p:nvPr/>
        </p:nvSpPr>
        <p:spPr>
          <a:xfrm>
            <a:off x="703455" y="4843623"/>
            <a:ext cx="11488545" cy="2215991"/>
          </a:xfrm>
          <a:prstGeom prst="rect">
            <a:avLst/>
          </a:prstGeom>
          <a:noFill/>
        </p:spPr>
        <p:txBody>
          <a:bodyPr wrap="square" rtlCol="0">
            <a:spAutoFit/>
          </a:bodyPr>
          <a:lstStyle/>
          <a:p>
            <a:r>
              <a:rPr lang="en-GB" sz="2000" dirty="0"/>
              <a:t>Amplifier mode: </a:t>
            </a:r>
            <a:r>
              <a:rPr lang="en-US" altLang="zh-CN" sz="2000" dirty="0"/>
              <a:t>The junction between the emitter and the base is now forward biased, and the junction between the base and collector is revised biased.  V</a:t>
            </a:r>
            <a:r>
              <a:rPr lang="en-US" altLang="zh-CN" sz="2000" baseline="-25000" dirty="0"/>
              <a:t>EB</a:t>
            </a:r>
            <a:r>
              <a:rPr lang="en-US" altLang="zh-CN" sz="2000" dirty="0"/>
              <a:t>&gt;0, V</a:t>
            </a:r>
            <a:r>
              <a:rPr lang="en-US" altLang="zh-CN" sz="2000" baseline="-25000" dirty="0"/>
              <a:t>BC</a:t>
            </a:r>
            <a:r>
              <a:rPr lang="en-US" altLang="zh-CN" sz="2000" dirty="0"/>
              <a:t>&gt;0</a:t>
            </a:r>
            <a:endParaRPr lang="en-GB" sz="2000" dirty="0"/>
          </a:p>
          <a:p>
            <a:r>
              <a:rPr lang="en-GB" sz="2000" dirty="0"/>
              <a:t>Cut-off mode: </a:t>
            </a:r>
            <a:r>
              <a:rPr lang="en-US" altLang="zh-CN" sz="2000" dirty="0"/>
              <a:t>The junction between the emitter and the base is now  reversed biased, and the junction between the base and collector is revised biased.   V</a:t>
            </a:r>
            <a:r>
              <a:rPr lang="en-US" altLang="zh-CN" sz="2000" baseline="-25000" dirty="0"/>
              <a:t>EB</a:t>
            </a:r>
            <a:r>
              <a:rPr lang="en-US" altLang="zh-CN" sz="2000" dirty="0"/>
              <a:t>&lt;0, V</a:t>
            </a:r>
            <a:r>
              <a:rPr lang="en-US" altLang="zh-CN" sz="2000" baseline="-25000" dirty="0"/>
              <a:t>BC</a:t>
            </a:r>
            <a:r>
              <a:rPr lang="en-US" altLang="zh-CN" sz="2000" dirty="0"/>
              <a:t>&gt;0</a:t>
            </a:r>
            <a:endParaRPr lang="en-GB" sz="2000" dirty="0"/>
          </a:p>
          <a:p>
            <a:r>
              <a:rPr lang="en-GB" sz="2000" dirty="0"/>
              <a:t>Saturation mode:</a:t>
            </a:r>
            <a:r>
              <a:rPr lang="en-US" altLang="zh-CN" sz="2000" dirty="0"/>
              <a:t> The junction between the emitter and the base is now  forward biased, and the junction between the base and collector is forward biased. V</a:t>
            </a:r>
            <a:r>
              <a:rPr lang="en-US" altLang="zh-CN" sz="2000" baseline="-25000" dirty="0"/>
              <a:t>EB</a:t>
            </a:r>
            <a:r>
              <a:rPr lang="en-US" altLang="zh-CN" sz="2000" dirty="0"/>
              <a:t>&gt;0, V</a:t>
            </a:r>
            <a:r>
              <a:rPr lang="en-US" altLang="zh-CN" sz="2000" baseline="-25000" dirty="0"/>
              <a:t>BC</a:t>
            </a:r>
            <a:r>
              <a:rPr lang="en-US" altLang="zh-CN" sz="2000" dirty="0"/>
              <a:t>&lt;0</a:t>
            </a:r>
            <a:endParaRPr lang="en-GB" altLang="zh-CN" sz="2000" dirty="0"/>
          </a:p>
          <a:p>
            <a:endParaRPr lang="en-GB" dirty="0"/>
          </a:p>
        </p:txBody>
      </p:sp>
      <p:pic>
        <p:nvPicPr>
          <p:cNvPr id="4" name="图片 3">
            <a:extLst>
              <a:ext uri="{FF2B5EF4-FFF2-40B4-BE49-F238E27FC236}">
                <a16:creationId xmlns:a16="http://schemas.microsoft.com/office/drawing/2014/main" id="{0B8E9D25-17A5-47D7-8542-23896DD59B52}"/>
              </a:ext>
            </a:extLst>
          </p:cNvPr>
          <p:cNvPicPr>
            <a:picLocks noChangeAspect="1"/>
          </p:cNvPicPr>
          <p:nvPr/>
        </p:nvPicPr>
        <p:blipFill>
          <a:blip r:embed="rId4"/>
          <a:stretch>
            <a:fillRect/>
          </a:stretch>
        </p:blipFill>
        <p:spPr>
          <a:xfrm>
            <a:off x="6126434" y="1360349"/>
            <a:ext cx="4467225" cy="3381375"/>
          </a:xfrm>
          <a:prstGeom prst="rect">
            <a:avLst/>
          </a:prstGeom>
        </p:spPr>
      </p:pic>
      <p:sp>
        <p:nvSpPr>
          <p:cNvPr id="7" name="标题 1">
            <a:extLst>
              <a:ext uri="{FF2B5EF4-FFF2-40B4-BE49-F238E27FC236}">
                <a16:creationId xmlns:a16="http://schemas.microsoft.com/office/drawing/2014/main" id="{B3653E8B-0036-449D-BF61-06D29EF158A6}"/>
              </a:ext>
            </a:extLst>
          </p:cNvPr>
          <p:cNvSpPr txBox="1">
            <a:spLocks/>
          </p:cNvSpPr>
          <p:nvPr/>
        </p:nvSpPr>
        <p:spPr>
          <a:xfrm>
            <a:off x="5775460" y="853328"/>
            <a:ext cx="37226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I</a:t>
            </a:r>
            <a:r>
              <a:rPr lang="en-US" altLang="zh-CN" baseline="-25000" dirty="0"/>
              <a:t>C</a:t>
            </a:r>
            <a:endParaRPr lang="zh-CN" altLang="en-US" baseline="-25000" dirty="0"/>
          </a:p>
        </p:txBody>
      </p:sp>
    </p:spTree>
    <p:extLst>
      <p:ext uri="{BB962C8B-B14F-4D97-AF65-F5344CB8AC3E}">
        <p14:creationId xmlns:p14="http://schemas.microsoft.com/office/powerpoint/2010/main" val="30391463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FB544F1-86FC-4F4D-96DA-F223B7B39339}"/>
              </a:ext>
            </a:extLst>
          </p:cNvPr>
          <p:cNvSpPr>
            <a:spLocks noGrp="1"/>
          </p:cNvSpPr>
          <p:nvPr>
            <p:ph type="title"/>
          </p:nvPr>
        </p:nvSpPr>
        <p:spPr>
          <a:xfrm>
            <a:off x="1234067" y="190547"/>
            <a:ext cx="5925016" cy="1325563"/>
          </a:xfrm>
        </p:spPr>
        <p:txBody>
          <a:bodyPr/>
          <a:lstStyle/>
          <a:p>
            <a:r>
              <a:rPr lang="en-GB" altLang="zh-CN" sz="4400" dirty="0">
                <a:solidFill>
                  <a:srgbClr val="FF0000"/>
                </a:solidFill>
              </a:rPr>
              <a:t>Common emitter :</a:t>
            </a:r>
            <a:endParaRPr lang="zh-CN" altLang="en-US" dirty="0"/>
          </a:p>
        </p:txBody>
      </p:sp>
      <p:pic>
        <p:nvPicPr>
          <p:cNvPr id="6" name="图片 5">
            <a:extLst>
              <a:ext uri="{FF2B5EF4-FFF2-40B4-BE49-F238E27FC236}">
                <a16:creationId xmlns:a16="http://schemas.microsoft.com/office/drawing/2014/main" id="{A01FEAA9-2CCE-43CC-B5C7-76877A47B6F8}"/>
              </a:ext>
            </a:extLst>
          </p:cNvPr>
          <p:cNvPicPr>
            <a:picLocks noChangeAspect="1"/>
          </p:cNvPicPr>
          <p:nvPr/>
        </p:nvPicPr>
        <p:blipFill>
          <a:blip r:embed="rId2"/>
          <a:stretch>
            <a:fillRect/>
          </a:stretch>
        </p:blipFill>
        <p:spPr>
          <a:xfrm>
            <a:off x="1480506" y="1393274"/>
            <a:ext cx="2660197" cy="3237973"/>
          </a:xfrm>
          <a:prstGeom prst="rect">
            <a:avLst/>
          </a:prstGeom>
        </p:spPr>
      </p:pic>
      <p:sp>
        <p:nvSpPr>
          <p:cNvPr id="10" name="标题 1">
            <a:extLst>
              <a:ext uri="{FF2B5EF4-FFF2-40B4-BE49-F238E27FC236}">
                <a16:creationId xmlns:a16="http://schemas.microsoft.com/office/drawing/2014/main" id="{E451E18F-D0BB-4410-8028-1949E81B2714}"/>
              </a:ext>
            </a:extLst>
          </p:cNvPr>
          <p:cNvSpPr txBox="1">
            <a:spLocks/>
          </p:cNvSpPr>
          <p:nvPr/>
        </p:nvSpPr>
        <p:spPr>
          <a:xfrm>
            <a:off x="9249937" y="1686697"/>
            <a:ext cx="37226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Input: I</a:t>
            </a:r>
            <a:r>
              <a:rPr lang="en-US" altLang="zh-CN" baseline="-25000" dirty="0"/>
              <a:t>B</a:t>
            </a:r>
          </a:p>
          <a:p>
            <a:r>
              <a:rPr lang="en-US" altLang="zh-CN" dirty="0"/>
              <a:t>output: I</a:t>
            </a:r>
            <a:r>
              <a:rPr lang="en-US" altLang="zh-CN" baseline="-25000" dirty="0"/>
              <a:t>C</a:t>
            </a:r>
            <a:endParaRPr lang="zh-CN" altLang="en-US" baseline="-25000" dirty="0"/>
          </a:p>
        </p:txBody>
      </p:sp>
      <p:sp>
        <p:nvSpPr>
          <p:cNvPr id="11" name="TextBox 5">
            <a:extLst>
              <a:ext uri="{FF2B5EF4-FFF2-40B4-BE49-F238E27FC236}">
                <a16:creationId xmlns:a16="http://schemas.microsoft.com/office/drawing/2014/main" id="{E197170E-921D-4481-96FC-97BF00821622}"/>
              </a:ext>
            </a:extLst>
          </p:cNvPr>
          <p:cNvSpPr txBox="1"/>
          <p:nvPr/>
        </p:nvSpPr>
        <p:spPr>
          <a:xfrm>
            <a:off x="569640" y="4832471"/>
            <a:ext cx="11488545" cy="2215991"/>
          </a:xfrm>
          <a:prstGeom prst="rect">
            <a:avLst/>
          </a:prstGeom>
          <a:noFill/>
        </p:spPr>
        <p:txBody>
          <a:bodyPr wrap="square" rtlCol="0">
            <a:spAutoFit/>
          </a:bodyPr>
          <a:lstStyle/>
          <a:p>
            <a:r>
              <a:rPr lang="en-GB" sz="2000" dirty="0"/>
              <a:t>Amplifier mode: </a:t>
            </a:r>
            <a:r>
              <a:rPr lang="en-US" altLang="zh-CN" sz="2000" dirty="0"/>
              <a:t>The junction between the emitter and the base is now forward biased, and the junction between the base and collector is revised biased.  V</a:t>
            </a:r>
            <a:r>
              <a:rPr lang="en-US" altLang="zh-CN" sz="2000" baseline="-25000" dirty="0"/>
              <a:t>EB</a:t>
            </a:r>
            <a:r>
              <a:rPr lang="en-US" altLang="zh-CN" sz="2000" dirty="0"/>
              <a:t>&gt;0, V</a:t>
            </a:r>
            <a:r>
              <a:rPr lang="en-US" altLang="zh-CN" sz="2000" baseline="-25000" dirty="0"/>
              <a:t>BC</a:t>
            </a:r>
            <a:r>
              <a:rPr lang="en-US" altLang="zh-CN" sz="2000" dirty="0"/>
              <a:t>&gt;0</a:t>
            </a:r>
            <a:endParaRPr lang="en-GB" sz="2000" dirty="0"/>
          </a:p>
          <a:p>
            <a:r>
              <a:rPr lang="en-GB" sz="2000" dirty="0"/>
              <a:t>Cut-off mode: </a:t>
            </a:r>
            <a:r>
              <a:rPr lang="en-US" altLang="zh-CN" sz="2000" dirty="0"/>
              <a:t>The junction between the emitter and the base is now  reversed biased, and the junction between the base and collector is revised biased.   V</a:t>
            </a:r>
            <a:r>
              <a:rPr lang="en-US" altLang="zh-CN" sz="2000" baseline="-25000" dirty="0"/>
              <a:t>EB</a:t>
            </a:r>
            <a:r>
              <a:rPr lang="en-US" altLang="zh-CN" sz="2000" dirty="0"/>
              <a:t>&lt;0, V</a:t>
            </a:r>
            <a:r>
              <a:rPr lang="en-US" altLang="zh-CN" sz="2000" baseline="-25000" dirty="0"/>
              <a:t>BC</a:t>
            </a:r>
            <a:r>
              <a:rPr lang="en-US" altLang="zh-CN" sz="2000" dirty="0"/>
              <a:t>&gt;0</a:t>
            </a:r>
            <a:endParaRPr lang="en-GB" sz="2000" dirty="0"/>
          </a:p>
          <a:p>
            <a:r>
              <a:rPr lang="en-GB" sz="2000" dirty="0"/>
              <a:t>Saturation mode:</a:t>
            </a:r>
            <a:r>
              <a:rPr lang="en-US" altLang="zh-CN" sz="2000" dirty="0"/>
              <a:t> The junction between the emitter and the base is now  forward biased, and the junction between the base and collector is forward biased. V</a:t>
            </a:r>
            <a:r>
              <a:rPr lang="en-US" altLang="zh-CN" sz="2000" baseline="-25000" dirty="0"/>
              <a:t>EB</a:t>
            </a:r>
            <a:r>
              <a:rPr lang="en-US" altLang="zh-CN" sz="2000" dirty="0"/>
              <a:t>&gt;0, V</a:t>
            </a:r>
            <a:r>
              <a:rPr lang="en-US" altLang="zh-CN" sz="2000" baseline="-25000" dirty="0"/>
              <a:t>BC</a:t>
            </a:r>
            <a:r>
              <a:rPr lang="en-US" altLang="zh-CN" sz="2000" dirty="0"/>
              <a:t>&lt;0</a:t>
            </a:r>
            <a:endParaRPr lang="en-GB" altLang="zh-CN" sz="2000" dirty="0"/>
          </a:p>
          <a:p>
            <a:endParaRPr lang="en-GB" dirty="0"/>
          </a:p>
        </p:txBody>
      </p:sp>
      <p:sp>
        <p:nvSpPr>
          <p:cNvPr id="12" name="标题 1">
            <a:extLst>
              <a:ext uri="{FF2B5EF4-FFF2-40B4-BE49-F238E27FC236}">
                <a16:creationId xmlns:a16="http://schemas.microsoft.com/office/drawing/2014/main" id="{5A98FC7E-5F94-44E5-AC71-1382CA3B6DD3}"/>
              </a:ext>
            </a:extLst>
          </p:cNvPr>
          <p:cNvSpPr txBox="1">
            <a:spLocks/>
          </p:cNvSpPr>
          <p:nvPr/>
        </p:nvSpPr>
        <p:spPr>
          <a:xfrm>
            <a:off x="8956288" y="2948216"/>
            <a:ext cx="37226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V</a:t>
            </a:r>
            <a:r>
              <a:rPr lang="en-US" altLang="zh-CN" sz="4000" baseline="-25000" dirty="0"/>
              <a:t>EC</a:t>
            </a:r>
            <a:r>
              <a:rPr lang="en-US" altLang="zh-CN" sz="4000" dirty="0"/>
              <a:t>=V</a:t>
            </a:r>
            <a:r>
              <a:rPr lang="en-US" altLang="zh-CN" sz="4000" baseline="-25000" dirty="0"/>
              <a:t>EB</a:t>
            </a:r>
            <a:r>
              <a:rPr lang="en-US" altLang="zh-CN" sz="4000" dirty="0"/>
              <a:t>+V</a:t>
            </a:r>
            <a:r>
              <a:rPr lang="en-US" altLang="zh-CN" sz="4000" baseline="-25000" dirty="0"/>
              <a:t>BC</a:t>
            </a:r>
          </a:p>
          <a:p>
            <a:r>
              <a:rPr lang="en-US" altLang="zh-CN" sz="4000" dirty="0"/>
              <a:t>V</a:t>
            </a:r>
            <a:r>
              <a:rPr lang="en-US" altLang="zh-CN" sz="4000" baseline="-25000" dirty="0"/>
              <a:t>BC</a:t>
            </a:r>
            <a:r>
              <a:rPr lang="en-US" altLang="zh-CN" sz="4000" dirty="0"/>
              <a:t>=V</a:t>
            </a:r>
            <a:r>
              <a:rPr lang="en-US" altLang="zh-CN" sz="4000" baseline="-25000" dirty="0"/>
              <a:t>EC</a:t>
            </a:r>
            <a:r>
              <a:rPr lang="en-US" altLang="zh-CN" sz="4000" dirty="0"/>
              <a:t>-V</a:t>
            </a:r>
            <a:r>
              <a:rPr lang="en-US" altLang="zh-CN" sz="4000" baseline="-25000" dirty="0"/>
              <a:t>EB</a:t>
            </a:r>
            <a:endParaRPr lang="zh-CN" altLang="en-US" sz="4000" baseline="-25000" dirty="0"/>
          </a:p>
        </p:txBody>
      </p:sp>
      <p:pic>
        <p:nvPicPr>
          <p:cNvPr id="3" name="图片 2">
            <a:extLst>
              <a:ext uri="{FF2B5EF4-FFF2-40B4-BE49-F238E27FC236}">
                <a16:creationId xmlns:a16="http://schemas.microsoft.com/office/drawing/2014/main" id="{EFE72FB6-243D-4F1E-8436-4A8571CA4663}"/>
              </a:ext>
            </a:extLst>
          </p:cNvPr>
          <p:cNvPicPr>
            <a:picLocks noChangeAspect="1"/>
          </p:cNvPicPr>
          <p:nvPr/>
        </p:nvPicPr>
        <p:blipFill>
          <a:blip r:embed="rId3"/>
          <a:stretch>
            <a:fillRect/>
          </a:stretch>
        </p:blipFill>
        <p:spPr>
          <a:xfrm>
            <a:off x="5033207" y="1300391"/>
            <a:ext cx="3324225" cy="3295650"/>
          </a:xfrm>
          <a:prstGeom prst="rect">
            <a:avLst/>
          </a:prstGeom>
        </p:spPr>
      </p:pic>
    </p:spTree>
    <p:extLst>
      <p:ext uri="{BB962C8B-B14F-4D97-AF65-F5344CB8AC3E}">
        <p14:creationId xmlns:p14="http://schemas.microsoft.com/office/powerpoint/2010/main" val="39820980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359C52-3A92-44F8-88B4-9C5697CB760B}"/>
              </a:ext>
            </a:extLst>
          </p:cNvPr>
          <p:cNvSpPr>
            <a:spLocks noGrp="1"/>
          </p:cNvSpPr>
          <p:nvPr>
            <p:ph idx="1"/>
          </p:nvPr>
        </p:nvSpPr>
        <p:spPr>
          <a:xfrm>
            <a:off x="838200" y="320040"/>
            <a:ext cx="10515600" cy="5856923"/>
          </a:xfrm>
        </p:spPr>
        <p:txBody>
          <a:bodyPr/>
          <a:lstStyle/>
          <a:p>
            <a:r>
              <a:rPr lang="en-US" altLang="zh-CN" dirty="0"/>
              <a:t>Early effect: </a:t>
            </a:r>
            <a:r>
              <a:rPr lang="en-US" altLang="zh-CN" b="0" i="0" dirty="0">
                <a:solidFill>
                  <a:srgbClr val="202122"/>
                </a:solidFill>
                <a:effectLst/>
                <a:latin typeface="Arial" panose="020B0604020202020204" pitchFamily="34" charset="0"/>
              </a:rPr>
              <a:t>The </a:t>
            </a:r>
            <a:r>
              <a:rPr lang="en-US" altLang="zh-CN" b="1" i="0" dirty="0">
                <a:solidFill>
                  <a:srgbClr val="202122"/>
                </a:solidFill>
                <a:effectLst/>
                <a:latin typeface="Arial" panose="020B0604020202020204" pitchFamily="34" charset="0"/>
              </a:rPr>
              <a:t>Early effect</a:t>
            </a:r>
            <a:r>
              <a:rPr lang="en-US" altLang="zh-CN" b="0" i="0" dirty="0">
                <a:solidFill>
                  <a:srgbClr val="202122"/>
                </a:solidFill>
                <a:effectLst/>
                <a:latin typeface="Arial" panose="020B0604020202020204" pitchFamily="34" charset="0"/>
              </a:rPr>
              <a:t>, named after its discoverer </a:t>
            </a:r>
            <a:r>
              <a:rPr lang="en-US" altLang="zh-CN" b="0" i="0" u="none" strike="noStrike" dirty="0">
                <a:solidFill>
                  <a:srgbClr val="0B0080"/>
                </a:solidFill>
                <a:effectLst/>
                <a:latin typeface="Arial" panose="020B0604020202020204" pitchFamily="34" charset="0"/>
                <a:hlinkClick r:id="rId2" tooltip="James M. Early"/>
              </a:rPr>
              <a:t>James M. Early</a:t>
            </a:r>
            <a:r>
              <a:rPr lang="en-US" altLang="zh-CN" b="0" i="0" dirty="0">
                <a:solidFill>
                  <a:srgbClr val="202122"/>
                </a:solidFill>
                <a:effectLst/>
                <a:latin typeface="Arial" panose="020B0604020202020204" pitchFamily="34" charset="0"/>
              </a:rPr>
              <a:t>, is the variation in the effective width of the base in a </a:t>
            </a:r>
            <a:r>
              <a:rPr lang="en-US" altLang="zh-CN" b="0" i="0" u="none" strike="noStrike" dirty="0">
                <a:solidFill>
                  <a:srgbClr val="0B0080"/>
                </a:solidFill>
                <a:effectLst/>
                <a:latin typeface="Arial" panose="020B0604020202020204" pitchFamily="34" charset="0"/>
                <a:hlinkClick r:id="rId3" tooltip="Bipolar junction transistor"/>
              </a:rPr>
              <a:t>bipolar junction transistor</a:t>
            </a:r>
            <a:r>
              <a:rPr lang="en-US" altLang="zh-CN" b="0" i="0" dirty="0">
                <a:solidFill>
                  <a:srgbClr val="202122"/>
                </a:solidFill>
                <a:effectLst/>
                <a:latin typeface="Arial" panose="020B0604020202020204" pitchFamily="34" charset="0"/>
              </a:rPr>
              <a:t> (BJT) due to a variation in the applied base-to-collector voltage. A greater </a:t>
            </a:r>
            <a:r>
              <a:rPr lang="en-US" altLang="zh-CN" b="0" i="0" u="none" strike="noStrike" dirty="0">
                <a:solidFill>
                  <a:srgbClr val="0B0080"/>
                </a:solidFill>
                <a:effectLst/>
                <a:latin typeface="Arial" panose="020B0604020202020204" pitchFamily="34" charset="0"/>
                <a:hlinkClick r:id="rId4" tooltip="Reverse bias"/>
              </a:rPr>
              <a:t>reverse bias</a:t>
            </a:r>
            <a:r>
              <a:rPr lang="en-US" altLang="zh-CN" b="0" i="0" dirty="0">
                <a:solidFill>
                  <a:srgbClr val="202122"/>
                </a:solidFill>
                <a:effectLst/>
                <a:latin typeface="Arial" panose="020B0604020202020204" pitchFamily="34" charset="0"/>
              </a:rPr>
              <a:t> across the collector–base junction, for example, increases the collector–base </a:t>
            </a:r>
            <a:r>
              <a:rPr lang="en-US" altLang="zh-CN" b="0" i="0" u="none" strike="noStrike" dirty="0">
                <a:solidFill>
                  <a:srgbClr val="0B0080"/>
                </a:solidFill>
                <a:effectLst/>
                <a:latin typeface="Arial" panose="020B0604020202020204" pitchFamily="34" charset="0"/>
                <a:hlinkClick r:id="rId5" tooltip="Depletion width"/>
              </a:rPr>
              <a:t>depletion width</a:t>
            </a:r>
            <a:r>
              <a:rPr lang="en-US" altLang="zh-CN" b="0" i="0" dirty="0">
                <a:solidFill>
                  <a:srgbClr val="202122"/>
                </a:solidFill>
                <a:effectLst/>
                <a:latin typeface="Arial" panose="020B0604020202020204" pitchFamily="34" charset="0"/>
              </a:rPr>
              <a:t>, thereby decreasing the width of the charge carrier portion of the base. As a result, the gradient of the minority carrier density in the base region is increased, leading to larger diffusion current. Therefore, the gain is also increased. </a:t>
            </a:r>
          </a:p>
          <a:p>
            <a:endParaRPr lang="zh-CN" altLang="en-US" dirty="0"/>
          </a:p>
        </p:txBody>
      </p:sp>
    </p:spTree>
    <p:extLst>
      <p:ext uri="{BB962C8B-B14F-4D97-AF65-F5344CB8AC3E}">
        <p14:creationId xmlns:p14="http://schemas.microsoft.com/office/powerpoint/2010/main" val="35298794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77871-C004-4546-A03E-A2461858D9D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223B253-75F6-46C8-BDEC-0C89359D8A9A}"/>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6425682F-CEE8-418D-8691-419D6FD47A7A}"/>
              </a:ext>
            </a:extLst>
          </p:cNvPr>
          <p:cNvPicPr>
            <a:picLocks noChangeAspect="1"/>
          </p:cNvPicPr>
          <p:nvPr/>
        </p:nvPicPr>
        <p:blipFill>
          <a:blip r:embed="rId2"/>
          <a:stretch>
            <a:fillRect/>
          </a:stretch>
        </p:blipFill>
        <p:spPr>
          <a:xfrm>
            <a:off x="542170" y="998220"/>
            <a:ext cx="7638405" cy="5494655"/>
          </a:xfrm>
          <a:prstGeom prst="rect">
            <a:avLst/>
          </a:prstGeom>
        </p:spPr>
      </p:pic>
      <p:sp>
        <p:nvSpPr>
          <p:cNvPr id="9" name="文本框 8">
            <a:extLst>
              <a:ext uri="{FF2B5EF4-FFF2-40B4-BE49-F238E27FC236}">
                <a16:creationId xmlns:a16="http://schemas.microsoft.com/office/drawing/2014/main" id="{4D9D874A-9791-4FD3-BE95-B72F3953839D}"/>
              </a:ext>
            </a:extLst>
          </p:cNvPr>
          <p:cNvSpPr txBox="1"/>
          <p:nvPr/>
        </p:nvSpPr>
        <p:spPr>
          <a:xfrm>
            <a:off x="8623284" y="4542116"/>
            <a:ext cx="2841006" cy="707886"/>
          </a:xfrm>
          <a:prstGeom prst="rect">
            <a:avLst/>
          </a:prstGeom>
          <a:noFill/>
        </p:spPr>
        <p:txBody>
          <a:bodyPr wrap="square" rtlCol="0">
            <a:spAutoFit/>
          </a:bodyPr>
          <a:lstStyle/>
          <a:p>
            <a:r>
              <a:rPr lang="en-US" altLang="zh-CN" sz="4000" dirty="0"/>
              <a:t>Larger  V</a:t>
            </a:r>
            <a:r>
              <a:rPr lang="en-US" altLang="zh-CN" sz="4000" baseline="-25000" dirty="0"/>
              <a:t>EC</a:t>
            </a:r>
            <a:endParaRPr lang="zh-CN" altLang="en-US" sz="4000" baseline="-25000" dirty="0"/>
          </a:p>
        </p:txBody>
      </p:sp>
      <p:sp>
        <p:nvSpPr>
          <p:cNvPr id="10" name="文本框 9">
            <a:extLst>
              <a:ext uri="{FF2B5EF4-FFF2-40B4-BE49-F238E27FC236}">
                <a16:creationId xmlns:a16="http://schemas.microsoft.com/office/drawing/2014/main" id="{F540A3E2-D75B-4896-BD5C-ACF1C4A724F2}"/>
              </a:ext>
            </a:extLst>
          </p:cNvPr>
          <p:cNvSpPr txBox="1"/>
          <p:nvPr/>
        </p:nvSpPr>
        <p:spPr>
          <a:xfrm>
            <a:off x="8623284" y="2309326"/>
            <a:ext cx="2148345" cy="646331"/>
          </a:xfrm>
          <a:prstGeom prst="rect">
            <a:avLst/>
          </a:prstGeom>
          <a:noFill/>
        </p:spPr>
        <p:txBody>
          <a:bodyPr wrap="none" rtlCol="0">
            <a:spAutoFit/>
          </a:bodyPr>
          <a:lstStyle/>
          <a:p>
            <a:r>
              <a:rPr lang="en-US" altLang="zh-CN" sz="3600" dirty="0"/>
              <a:t>Smaller</a:t>
            </a:r>
            <a:r>
              <a:rPr lang="en-US" altLang="zh-CN" dirty="0"/>
              <a:t> </a:t>
            </a:r>
            <a:r>
              <a:rPr lang="en-US" altLang="zh-CN" sz="3200" dirty="0"/>
              <a:t>V</a:t>
            </a:r>
            <a:r>
              <a:rPr lang="en-US" altLang="zh-CN" sz="3200" baseline="-25000" dirty="0"/>
              <a:t>EC</a:t>
            </a:r>
            <a:endParaRPr lang="zh-CN" altLang="en-US" baseline="-25000" dirty="0"/>
          </a:p>
        </p:txBody>
      </p:sp>
    </p:spTree>
    <p:extLst>
      <p:ext uri="{BB962C8B-B14F-4D97-AF65-F5344CB8AC3E}">
        <p14:creationId xmlns:p14="http://schemas.microsoft.com/office/powerpoint/2010/main" val="1710292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F232F-3E3C-4F18-869C-122172768C1E}"/>
              </a:ext>
            </a:extLst>
          </p:cNvPr>
          <p:cNvSpPr>
            <a:spLocks noGrp="1"/>
          </p:cNvSpPr>
          <p:nvPr>
            <p:ph type="title"/>
          </p:nvPr>
        </p:nvSpPr>
        <p:spPr/>
        <p:txBody>
          <a:bodyPr/>
          <a:lstStyle/>
          <a:p>
            <a:r>
              <a:rPr lang="en-US" altLang="zh-CN" dirty="0"/>
              <a:t>Due to Early effect, the increase of V</a:t>
            </a:r>
            <a:r>
              <a:rPr lang="en-US" altLang="zh-CN" baseline="-25000" dirty="0"/>
              <a:t>EC</a:t>
            </a:r>
            <a:r>
              <a:rPr lang="en-US" altLang="zh-CN" dirty="0"/>
              <a:t> will lead to the increase of I</a:t>
            </a:r>
            <a:r>
              <a:rPr lang="en-US" altLang="zh-CN" baseline="-25000" dirty="0"/>
              <a:t>C</a:t>
            </a:r>
            <a:r>
              <a:rPr lang="en-US" altLang="zh-CN" dirty="0"/>
              <a:t>.</a:t>
            </a:r>
            <a:endParaRPr lang="zh-CN" altLang="en-US" dirty="0"/>
          </a:p>
        </p:txBody>
      </p:sp>
      <p:sp>
        <p:nvSpPr>
          <p:cNvPr id="3" name="内容占位符 2">
            <a:extLst>
              <a:ext uri="{FF2B5EF4-FFF2-40B4-BE49-F238E27FC236}">
                <a16:creationId xmlns:a16="http://schemas.microsoft.com/office/drawing/2014/main" id="{4051DE25-6C17-45A0-BF8A-4F7BFC1B7D8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855275A5-6BF9-4801-ACED-3472F6B1C4D5}"/>
              </a:ext>
            </a:extLst>
          </p:cNvPr>
          <p:cNvPicPr>
            <a:picLocks noChangeAspect="1"/>
          </p:cNvPicPr>
          <p:nvPr/>
        </p:nvPicPr>
        <p:blipFill>
          <a:blip r:embed="rId2"/>
          <a:stretch>
            <a:fillRect/>
          </a:stretch>
        </p:blipFill>
        <p:spPr>
          <a:xfrm>
            <a:off x="1035350" y="2258854"/>
            <a:ext cx="9314001" cy="3918109"/>
          </a:xfrm>
          <a:prstGeom prst="rect">
            <a:avLst/>
          </a:prstGeom>
        </p:spPr>
      </p:pic>
    </p:spTree>
    <p:extLst>
      <p:ext uri="{BB962C8B-B14F-4D97-AF65-F5344CB8AC3E}">
        <p14:creationId xmlns:p14="http://schemas.microsoft.com/office/powerpoint/2010/main" val="620861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907CB8-696D-4163-B522-EC05501354C0}"/>
              </a:ext>
            </a:extLst>
          </p:cNvPr>
          <p:cNvSpPr>
            <a:spLocks noGrp="1"/>
          </p:cNvSpPr>
          <p:nvPr>
            <p:ph type="title"/>
          </p:nvPr>
        </p:nvSpPr>
        <p:spPr/>
        <p:txBody>
          <a:bodyPr/>
          <a:lstStyle/>
          <a:p>
            <a:r>
              <a:rPr lang="en-GB" altLang="zh-CN" dirty="0"/>
              <a:t>BJT used as a switch</a:t>
            </a:r>
            <a:endParaRPr lang="zh-CN" altLang="en-US" dirty="0"/>
          </a:p>
        </p:txBody>
      </p:sp>
      <p:pic>
        <p:nvPicPr>
          <p:cNvPr id="5" name="内容占位符 4">
            <a:extLst>
              <a:ext uri="{FF2B5EF4-FFF2-40B4-BE49-F238E27FC236}">
                <a16:creationId xmlns:a16="http://schemas.microsoft.com/office/drawing/2014/main" id="{E2A2E7B0-E9EC-45C5-88F1-D2FE178E74C3}"/>
              </a:ext>
            </a:extLst>
          </p:cNvPr>
          <p:cNvPicPr>
            <a:picLocks noGrp="1" noChangeAspect="1"/>
          </p:cNvPicPr>
          <p:nvPr>
            <p:ph idx="1"/>
          </p:nvPr>
        </p:nvPicPr>
        <p:blipFill>
          <a:blip r:embed="rId2"/>
          <a:stretch>
            <a:fillRect/>
          </a:stretch>
        </p:blipFill>
        <p:spPr>
          <a:xfrm>
            <a:off x="838200" y="1498043"/>
            <a:ext cx="4630000" cy="3132395"/>
          </a:xfrm>
        </p:spPr>
      </p:pic>
      <p:sp>
        <p:nvSpPr>
          <p:cNvPr id="6" name="TextBox 5">
            <a:extLst>
              <a:ext uri="{FF2B5EF4-FFF2-40B4-BE49-F238E27FC236}">
                <a16:creationId xmlns:a16="http://schemas.microsoft.com/office/drawing/2014/main" id="{E5CB9107-30EB-4D2C-BAFB-8BFCC82F05EF}"/>
              </a:ext>
            </a:extLst>
          </p:cNvPr>
          <p:cNvSpPr txBox="1"/>
          <p:nvPr/>
        </p:nvSpPr>
        <p:spPr>
          <a:xfrm>
            <a:off x="501805" y="5100100"/>
            <a:ext cx="11433717" cy="1600438"/>
          </a:xfrm>
          <a:prstGeom prst="rect">
            <a:avLst/>
          </a:prstGeom>
          <a:noFill/>
        </p:spPr>
        <p:txBody>
          <a:bodyPr wrap="square" rtlCol="0">
            <a:spAutoFit/>
          </a:bodyPr>
          <a:lstStyle/>
          <a:p>
            <a:r>
              <a:rPr lang="en-GB" sz="2000" dirty="0"/>
              <a:t>Switch off (Cut-off mode): </a:t>
            </a:r>
            <a:r>
              <a:rPr lang="en-US" altLang="zh-CN" sz="2000" dirty="0"/>
              <a:t>The junction between the emitter and the base is now  reversed biased, and the junction between the base and collector is revised biased.   V</a:t>
            </a:r>
            <a:r>
              <a:rPr lang="en-US" altLang="zh-CN" sz="2000" baseline="-25000" dirty="0"/>
              <a:t>EB</a:t>
            </a:r>
            <a:r>
              <a:rPr lang="en-US" altLang="zh-CN" sz="2000" dirty="0"/>
              <a:t>&lt;0, V</a:t>
            </a:r>
            <a:r>
              <a:rPr lang="en-US" altLang="zh-CN" sz="2000" baseline="-25000" dirty="0"/>
              <a:t>BC</a:t>
            </a:r>
            <a:r>
              <a:rPr lang="en-US" altLang="zh-CN" sz="2000" dirty="0"/>
              <a:t>&gt;0</a:t>
            </a:r>
            <a:endParaRPr lang="en-GB" sz="2000" dirty="0"/>
          </a:p>
          <a:p>
            <a:r>
              <a:rPr lang="en-GB" sz="2000" dirty="0"/>
              <a:t>Switch on (Saturation mode):</a:t>
            </a:r>
            <a:r>
              <a:rPr lang="en-US" altLang="zh-CN" sz="2000" dirty="0"/>
              <a:t> The junction between the emitter and the base is now  forward biased, and the junction between the base and collector is forward biased. V</a:t>
            </a:r>
            <a:r>
              <a:rPr lang="en-US" altLang="zh-CN" sz="2000" baseline="-25000" dirty="0"/>
              <a:t>EB</a:t>
            </a:r>
            <a:r>
              <a:rPr lang="en-US" altLang="zh-CN" sz="2000" dirty="0"/>
              <a:t>&gt;0, V</a:t>
            </a:r>
            <a:r>
              <a:rPr lang="en-US" altLang="zh-CN" sz="2000" baseline="-25000" dirty="0"/>
              <a:t>BC</a:t>
            </a:r>
            <a:r>
              <a:rPr lang="en-US" altLang="zh-CN" sz="2000" dirty="0"/>
              <a:t>&lt;0  </a:t>
            </a:r>
            <a:endParaRPr lang="en-GB" altLang="zh-CN" sz="2000" dirty="0"/>
          </a:p>
          <a:p>
            <a:endParaRPr lang="en-GB" dirty="0"/>
          </a:p>
        </p:txBody>
      </p:sp>
      <p:sp>
        <p:nvSpPr>
          <p:cNvPr id="8" name="标题 1">
            <a:extLst>
              <a:ext uri="{FF2B5EF4-FFF2-40B4-BE49-F238E27FC236}">
                <a16:creationId xmlns:a16="http://schemas.microsoft.com/office/drawing/2014/main" id="{A501A79D-E069-44B9-A345-6FBA5D6F451B}"/>
              </a:ext>
            </a:extLst>
          </p:cNvPr>
          <p:cNvSpPr txBox="1">
            <a:spLocks/>
          </p:cNvSpPr>
          <p:nvPr/>
        </p:nvSpPr>
        <p:spPr>
          <a:xfrm>
            <a:off x="8625660" y="0"/>
            <a:ext cx="37226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V</a:t>
            </a:r>
            <a:r>
              <a:rPr lang="en-US" altLang="zh-CN" sz="4000" baseline="-25000" dirty="0"/>
              <a:t>EC</a:t>
            </a:r>
            <a:r>
              <a:rPr lang="en-US" altLang="zh-CN" sz="4000" dirty="0"/>
              <a:t>=V</a:t>
            </a:r>
            <a:r>
              <a:rPr lang="en-US" altLang="zh-CN" sz="4000" baseline="-25000" dirty="0"/>
              <a:t>EB</a:t>
            </a:r>
            <a:r>
              <a:rPr lang="en-US" altLang="zh-CN" sz="4000" dirty="0"/>
              <a:t>+V</a:t>
            </a:r>
            <a:r>
              <a:rPr lang="en-US" altLang="zh-CN" sz="4000" baseline="-25000" dirty="0"/>
              <a:t>BC</a:t>
            </a:r>
          </a:p>
          <a:p>
            <a:r>
              <a:rPr lang="en-US" altLang="zh-CN" sz="4000" dirty="0"/>
              <a:t>V</a:t>
            </a:r>
            <a:r>
              <a:rPr lang="en-US" altLang="zh-CN" sz="4000" baseline="-25000" dirty="0"/>
              <a:t>BC</a:t>
            </a:r>
            <a:r>
              <a:rPr lang="en-US" altLang="zh-CN" sz="4000" dirty="0"/>
              <a:t>=V</a:t>
            </a:r>
            <a:r>
              <a:rPr lang="en-US" altLang="zh-CN" sz="4000" baseline="-25000" dirty="0"/>
              <a:t>EC</a:t>
            </a:r>
            <a:r>
              <a:rPr lang="en-US" altLang="zh-CN" sz="4000" dirty="0"/>
              <a:t>-V</a:t>
            </a:r>
            <a:r>
              <a:rPr lang="en-US" altLang="zh-CN" sz="4000" baseline="-25000" dirty="0"/>
              <a:t>EB</a:t>
            </a:r>
            <a:endParaRPr lang="zh-CN" altLang="en-US" sz="4000" baseline="-25000" dirty="0"/>
          </a:p>
        </p:txBody>
      </p:sp>
      <p:pic>
        <p:nvPicPr>
          <p:cNvPr id="4" name="图片 3">
            <a:extLst>
              <a:ext uri="{FF2B5EF4-FFF2-40B4-BE49-F238E27FC236}">
                <a16:creationId xmlns:a16="http://schemas.microsoft.com/office/drawing/2014/main" id="{77E705E5-DDEC-4C0A-BF09-F320E3741B68}"/>
              </a:ext>
            </a:extLst>
          </p:cNvPr>
          <p:cNvPicPr>
            <a:picLocks noChangeAspect="1"/>
          </p:cNvPicPr>
          <p:nvPr/>
        </p:nvPicPr>
        <p:blipFill>
          <a:blip r:embed="rId3"/>
          <a:stretch>
            <a:fillRect/>
          </a:stretch>
        </p:blipFill>
        <p:spPr>
          <a:xfrm>
            <a:off x="5972600" y="1328200"/>
            <a:ext cx="4876800" cy="3771900"/>
          </a:xfrm>
          <a:prstGeom prst="rect">
            <a:avLst/>
          </a:prstGeom>
        </p:spPr>
      </p:pic>
    </p:spTree>
    <p:extLst>
      <p:ext uri="{BB962C8B-B14F-4D97-AF65-F5344CB8AC3E}">
        <p14:creationId xmlns:p14="http://schemas.microsoft.com/office/powerpoint/2010/main" val="1116899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E427-2BA9-46D9-8242-2A90474328B1}"/>
              </a:ext>
            </a:extLst>
          </p:cNvPr>
          <p:cNvSpPr>
            <a:spLocks noGrp="1"/>
          </p:cNvSpPr>
          <p:nvPr>
            <p:ph type="title"/>
          </p:nvPr>
        </p:nvSpPr>
        <p:spPr/>
        <p:txBody>
          <a:bodyPr/>
          <a:lstStyle/>
          <a:p>
            <a:r>
              <a:rPr lang="en-GB" dirty="0"/>
              <a:t>BJT Current equations:</a:t>
            </a:r>
            <a:br>
              <a:rPr lang="en-GB" dirty="0"/>
            </a:br>
            <a:endParaRPr lang="en-GB" dirty="0"/>
          </a:p>
        </p:txBody>
      </p:sp>
      <p:sp>
        <p:nvSpPr>
          <p:cNvPr id="3" name="Content Placeholder 2">
            <a:extLst>
              <a:ext uri="{FF2B5EF4-FFF2-40B4-BE49-F238E27FC236}">
                <a16:creationId xmlns:a16="http://schemas.microsoft.com/office/drawing/2014/main" id="{648B76D5-F559-4391-806C-325C362FACC7}"/>
              </a:ext>
            </a:extLst>
          </p:cNvPr>
          <p:cNvSpPr>
            <a:spLocks noGrp="1"/>
          </p:cNvSpPr>
          <p:nvPr>
            <p:ph idx="1"/>
          </p:nvPr>
        </p:nvSpPr>
        <p:spPr>
          <a:xfrm>
            <a:off x="838200" y="1825625"/>
            <a:ext cx="4346448" cy="4351338"/>
          </a:xfrm>
        </p:spPr>
        <p:txBody>
          <a:bodyPr/>
          <a:lstStyle/>
          <a:p>
            <a:pPr marL="0" indent="0">
              <a:buNone/>
            </a:pPr>
            <a:r>
              <a:rPr lang="en-GB" dirty="0"/>
              <a:t>The following equations are the basis for BJT operation:</a:t>
            </a:r>
          </a:p>
          <a:p>
            <a:pPr marL="0" indent="0">
              <a:buNone/>
            </a:pPr>
            <a:r>
              <a:rPr lang="en-GB" dirty="0"/>
              <a:t>	I</a:t>
            </a:r>
            <a:r>
              <a:rPr lang="en-GB" baseline="-25000" dirty="0"/>
              <a:t>E</a:t>
            </a:r>
            <a:r>
              <a:rPr lang="en-GB" dirty="0"/>
              <a:t> = I</a:t>
            </a:r>
            <a:r>
              <a:rPr lang="en-GB" baseline="-25000" dirty="0"/>
              <a:t>C</a:t>
            </a:r>
            <a:r>
              <a:rPr lang="en-GB" dirty="0"/>
              <a:t> + I</a:t>
            </a:r>
            <a:r>
              <a:rPr lang="en-GB" baseline="-25000" dirty="0"/>
              <a:t>B</a:t>
            </a:r>
          </a:p>
          <a:p>
            <a:pPr marL="457200" lvl="1" indent="0">
              <a:buNone/>
            </a:pPr>
            <a:endParaRPr lang="en-GB" dirty="0"/>
          </a:p>
          <a:p>
            <a:pPr marL="457200" lvl="1" indent="0">
              <a:buNone/>
            </a:pPr>
            <a:r>
              <a:rPr lang="en-GB" dirty="0"/>
              <a:t>	α = I</a:t>
            </a:r>
            <a:r>
              <a:rPr lang="en-GB" baseline="-25000" dirty="0"/>
              <a:t>C</a:t>
            </a:r>
            <a:r>
              <a:rPr lang="en-GB" dirty="0"/>
              <a:t> / I</a:t>
            </a:r>
            <a:r>
              <a:rPr lang="en-GB" baseline="-25000" dirty="0"/>
              <a:t>E</a:t>
            </a:r>
          </a:p>
          <a:p>
            <a:pPr marL="457200" lvl="1" indent="0">
              <a:buNone/>
            </a:pPr>
            <a:endParaRPr lang="en-GB" dirty="0"/>
          </a:p>
          <a:p>
            <a:pPr marL="457200" lvl="1" indent="0">
              <a:buNone/>
            </a:pPr>
            <a:r>
              <a:rPr lang="en-GB" dirty="0"/>
              <a:t>	β = I</a:t>
            </a:r>
            <a:r>
              <a:rPr lang="en-GB" baseline="-25000" dirty="0"/>
              <a:t>C</a:t>
            </a:r>
            <a:r>
              <a:rPr lang="en-GB" dirty="0"/>
              <a:t> / I</a:t>
            </a:r>
            <a:r>
              <a:rPr lang="en-GB" baseline="-25000" dirty="0"/>
              <a:t>B</a:t>
            </a:r>
          </a:p>
          <a:p>
            <a:pPr marL="457200" lvl="1" indent="0">
              <a:buNone/>
            </a:pPr>
            <a:endParaRPr lang="en-GB" dirty="0"/>
          </a:p>
        </p:txBody>
      </p:sp>
      <p:pic>
        <p:nvPicPr>
          <p:cNvPr id="4" name="Picture 3">
            <a:extLst>
              <a:ext uri="{FF2B5EF4-FFF2-40B4-BE49-F238E27FC236}">
                <a16:creationId xmlns:a16="http://schemas.microsoft.com/office/drawing/2014/main" id="{20F1621C-4327-4A86-83D9-A7B77B984D5D}"/>
              </a:ext>
            </a:extLst>
          </p:cNvPr>
          <p:cNvPicPr>
            <a:picLocks noChangeAspect="1"/>
          </p:cNvPicPr>
          <p:nvPr/>
        </p:nvPicPr>
        <p:blipFill>
          <a:blip r:embed="rId2"/>
          <a:stretch>
            <a:fillRect/>
          </a:stretch>
        </p:blipFill>
        <p:spPr>
          <a:xfrm>
            <a:off x="6543675" y="1260431"/>
            <a:ext cx="4810125" cy="3562350"/>
          </a:xfrm>
          <a:prstGeom prst="rect">
            <a:avLst/>
          </a:prstGeom>
        </p:spPr>
      </p:pic>
    </p:spTree>
    <p:extLst>
      <p:ext uri="{BB962C8B-B14F-4D97-AF65-F5344CB8AC3E}">
        <p14:creationId xmlns:p14="http://schemas.microsoft.com/office/powerpoint/2010/main" val="1852074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ABC6-DC2E-44D5-87F1-70917FD136C7}"/>
              </a:ext>
            </a:extLst>
          </p:cNvPr>
          <p:cNvSpPr>
            <a:spLocks noGrp="1"/>
          </p:cNvSpPr>
          <p:nvPr>
            <p:ph type="title"/>
          </p:nvPr>
        </p:nvSpPr>
        <p:spPr/>
        <p:txBody>
          <a:bodyPr/>
          <a:lstStyle/>
          <a:p>
            <a:r>
              <a:rPr lang="en-GB" dirty="0"/>
              <a:t>BJT – Issues and Nonidealities</a:t>
            </a:r>
          </a:p>
        </p:txBody>
      </p:sp>
      <p:sp>
        <p:nvSpPr>
          <p:cNvPr id="3" name="Content Placeholder 2">
            <a:extLst>
              <a:ext uri="{FF2B5EF4-FFF2-40B4-BE49-F238E27FC236}">
                <a16:creationId xmlns:a16="http://schemas.microsoft.com/office/drawing/2014/main" id="{34AECC79-8ED6-40BF-A9CB-A2303FB5BA82}"/>
              </a:ext>
            </a:extLst>
          </p:cNvPr>
          <p:cNvSpPr>
            <a:spLocks noGrp="1"/>
          </p:cNvSpPr>
          <p:nvPr>
            <p:ph idx="1"/>
          </p:nvPr>
        </p:nvSpPr>
        <p:spPr/>
        <p:txBody>
          <a:bodyPr>
            <a:normAutofit lnSpcReduction="10000"/>
          </a:bodyPr>
          <a:lstStyle/>
          <a:p>
            <a:r>
              <a:rPr lang="en-GB" dirty="0"/>
              <a:t>All of the equations of operation of the BJT are for ideal circumstances, we need to be aware of the 4 main nonidealities can cause problems.</a:t>
            </a:r>
          </a:p>
          <a:p>
            <a:pPr marL="457200">
              <a:lnSpc>
                <a:spcPct val="115000"/>
              </a:lnSpc>
              <a:spcAft>
                <a:spcPts val="1000"/>
              </a:spcAft>
            </a:pPr>
            <a:r>
              <a:rPr lang="en-GB" dirty="0"/>
              <a:t>Base Narrowing – </a:t>
            </a:r>
            <a:r>
              <a:rPr lang="en-GB" altLang="zh-CN" dirty="0"/>
              <a:t>this is when the width of the base shrinks in size due to the depletion regions getting bigger when voltage is applied to base and collector-emitter circuits. This will cause a limit to the amount of current that can flow. It can also cause something called ‘Punch-Through’ which leads to the removal of the amplification effect. </a:t>
            </a:r>
            <a:endParaRPr lang="zh-CN" altLang="zh-CN" dirty="0"/>
          </a:p>
          <a:p>
            <a:pPr marL="514350" indent="-514350">
              <a:buFont typeface="+mj-lt"/>
              <a:buAutoNum type="arabicPeriod"/>
            </a:pPr>
            <a:endParaRPr lang="en-GB" dirty="0"/>
          </a:p>
          <a:p>
            <a:pPr marL="514350" indent="-514350">
              <a:buFont typeface="+mj-lt"/>
              <a:buAutoNum type="arabicPeriod"/>
            </a:pPr>
            <a:endParaRPr lang="en-GB" dirty="0"/>
          </a:p>
        </p:txBody>
      </p:sp>
    </p:spTree>
    <p:extLst>
      <p:ext uri="{BB962C8B-B14F-4D97-AF65-F5344CB8AC3E}">
        <p14:creationId xmlns:p14="http://schemas.microsoft.com/office/powerpoint/2010/main" val="2960075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3627-CEE9-4C69-88A4-1AC0CEE88997}"/>
              </a:ext>
            </a:extLst>
          </p:cNvPr>
          <p:cNvSpPr>
            <a:spLocks noGrp="1"/>
          </p:cNvSpPr>
          <p:nvPr>
            <p:ph type="title"/>
          </p:nvPr>
        </p:nvSpPr>
        <p:spPr/>
        <p:txBody>
          <a:bodyPr/>
          <a:lstStyle/>
          <a:p>
            <a:r>
              <a:rPr lang="en-GB" dirty="0"/>
              <a:t>BJT – Issues and Nonidealities</a:t>
            </a:r>
          </a:p>
        </p:txBody>
      </p:sp>
      <p:sp>
        <p:nvSpPr>
          <p:cNvPr id="3" name="Content Placeholder 2">
            <a:extLst>
              <a:ext uri="{FF2B5EF4-FFF2-40B4-BE49-F238E27FC236}">
                <a16:creationId xmlns:a16="http://schemas.microsoft.com/office/drawing/2014/main" id="{49091A80-69AB-4BFD-B417-A900C6E33C12}"/>
              </a:ext>
            </a:extLst>
          </p:cNvPr>
          <p:cNvSpPr>
            <a:spLocks noGrp="1"/>
          </p:cNvSpPr>
          <p:nvPr>
            <p:ph idx="1"/>
          </p:nvPr>
        </p:nvSpPr>
        <p:spPr/>
        <p:txBody>
          <a:bodyPr/>
          <a:lstStyle/>
          <a:p>
            <a:pPr marL="514350" indent="-514350">
              <a:buFont typeface="+mj-lt"/>
              <a:buAutoNum type="arabicPeriod" startAt="2"/>
            </a:pPr>
            <a:r>
              <a:rPr lang="en-GB" dirty="0"/>
              <a:t>Thermal Runaway – </a:t>
            </a:r>
            <a:r>
              <a:rPr lang="en-GB" dirty="0">
                <a:solidFill>
                  <a:srgbClr val="FF0000"/>
                </a:solidFill>
              </a:rPr>
              <a:t>this is where current flowing in the collector heats the BJT. </a:t>
            </a:r>
            <a:r>
              <a:rPr lang="en-GB" dirty="0"/>
              <a:t>This increases the amplification factor, which causes more current to flow. This leads to more heat and continues until the device is destroyed. </a:t>
            </a:r>
            <a:r>
              <a:rPr lang="en-GB" dirty="0">
                <a:solidFill>
                  <a:srgbClr val="FF0000"/>
                </a:solidFill>
              </a:rPr>
              <a:t>It can be prevented by placing a resistor between the emitter and ground.</a:t>
            </a:r>
          </a:p>
        </p:txBody>
      </p:sp>
    </p:spTree>
    <p:extLst>
      <p:ext uri="{BB962C8B-B14F-4D97-AF65-F5344CB8AC3E}">
        <p14:creationId xmlns:p14="http://schemas.microsoft.com/office/powerpoint/2010/main" val="2199506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2E8D-8EF5-46E7-8A48-807427C12C43}"/>
              </a:ext>
            </a:extLst>
          </p:cNvPr>
          <p:cNvSpPr>
            <a:spLocks noGrp="1"/>
          </p:cNvSpPr>
          <p:nvPr>
            <p:ph type="title"/>
          </p:nvPr>
        </p:nvSpPr>
        <p:spPr/>
        <p:txBody>
          <a:bodyPr/>
          <a:lstStyle/>
          <a:p>
            <a:r>
              <a:rPr lang="en-GB" dirty="0"/>
              <a:t>BJT – Issues and Nonidealities</a:t>
            </a:r>
          </a:p>
        </p:txBody>
      </p:sp>
      <p:sp>
        <p:nvSpPr>
          <p:cNvPr id="3" name="Content Placeholder 2">
            <a:extLst>
              <a:ext uri="{FF2B5EF4-FFF2-40B4-BE49-F238E27FC236}">
                <a16:creationId xmlns:a16="http://schemas.microsoft.com/office/drawing/2014/main" id="{4A0A38F3-4B0F-4B23-8B8C-38134053B62B}"/>
              </a:ext>
            </a:extLst>
          </p:cNvPr>
          <p:cNvSpPr>
            <a:spLocks noGrp="1"/>
          </p:cNvSpPr>
          <p:nvPr>
            <p:ph idx="1"/>
          </p:nvPr>
        </p:nvSpPr>
        <p:spPr/>
        <p:txBody>
          <a:bodyPr/>
          <a:lstStyle/>
          <a:p>
            <a:pPr marL="514350" indent="-514350">
              <a:buFont typeface="+mj-lt"/>
              <a:buAutoNum type="arabicPeriod" startAt="3"/>
            </a:pPr>
            <a:r>
              <a:rPr lang="en-GB" dirty="0"/>
              <a:t>Avalanche Failure – same as a diode</a:t>
            </a:r>
            <a:r>
              <a:rPr lang="en-GB" dirty="0">
                <a:solidFill>
                  <a:srgbClr val="FF0000"/>
                </a:solidFill>
              </a:rPr>
              <a:t>, too large a reverse bias voltage will cause </a:t>
            </a:r>
            <a:r>
              <a:rPr lang="en-GB" dirty="0"/>
              <a:t>current to flow due to impact ionisation – in simple terms the field drags the charges across the depletion layer by brute force.</a:t>
            </a:r>
          </a:p>
          <a:p>
            <a:pPr marL="514350" indent="-514350">
              <a:buFont typeface="+mj-lt"/>
              <a:buAutoNum type="arabicPeriod" startAt="3"/>
            </a:pPr>
            <a:endParaRPr lang="en-GB" dirty="0"/>
          </a:p>
          <a:p>
            <a:pPr marL="514350" indent="-514350">
              <a:buFont typeface="+mj-lt"/>
              <a:buAutoNum type="arabicPeriod" startAt="3"/>
            </a:pPr>
            <a:r>
              <a:rPr lang="en-GB" dirty="0"/>
              <a:t>Parasitic Elements – not sure much an issue for discrete devices but for multiple BJTs on an IC. The simple presence of other components can cause issues for the performance of a single BJT. </a:t>
            </a:r>
          </a:p>
          <a:p>
            <a:endParaRPr lang="en-GB" dirty="0"/>
          </a:p>
        </p:txBody>
      </p:sp>
    </p:spTree>
    <p:extLst>
      <p:ext uri="{BB962C8B-B14F-4D97-AF65-F5344CB8AC3E}">
        <p14:creationId xmlns:p14="http://schemas.microsoft.com/office/powerpoint/2010/main" val="24863073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6E1B-76EB-4DDE-B6BC-788B026CA51C}"/>
              </a:ext>
            </a:extLst>
          </p:cNvPr>
          <p:cNvSpPr>
            <a:spLocks noGrp="1"/>
          </p:cNvSpPr>
          <p:nvPr>
            <p:ph type="title"/>
          </p:nvPr>
        </p:nvSpPr>
        <p:spPr/>
        <p:txBody>
          <a:bodyPr/>
          <a:lstStyle/>
          <a:p>
            <a:r>
              <a:rPr lang="en-GB" dirty="0"/>
              <a:t>BJT Circuit Symbols, Types</a:t>
            </a:r>
          </a:p>
        </p:txBody>
      </p:sp>
      <p:pic>
        <p:nvPicPr>
          <p:cNvPr id="4" name="Picture 3">
            <a:extLst>
              <a:ext uri="{FF2B5EF4-FFF2-40B4-BE49-F238E27FC236}">
                <a16:creationId xmlns:a16="http://schemas.microsoft.com/office/drawing/2014/main" id="{8BA14077-25EC-4E6C-B384-D76FC28F6C5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48215" y="2106419"/>
            <a:ext cx="9835375" cy="3368830"/>
          </a:xfrm>
          <a:prstGeom prst="rect">
            <a:avLst/>
          </a:prstGeom>
          <a:noFill/>
          <a:ln>
            <a:noFill/>
          </a:ln>
        </p:spPr>
      </p:pic>
      <p:sp>
        <p:nvSpPr>
          <p:cNvPr id="5" name="TextBox 4">
            <a:extLst>
              <a:ext uri="{FF2B5EF4-FFF2-40B4-BE49-F238E27FC236}">
                <a16:creationId xmlns:a16="http://schemas.microsoft.com/office/drawing/2014/main" id="{A9257494-A1D9-4D86-B715-AD2C6A79FB56}"/>
              </a:ext>
            </a:extLst>
          </p:cNvPr>
          <p:cNvSpPr txBox="1"/>
          <p:nvPr/>
        </p:nvSpPr>
        <p:spPr>
          <a:xfrm>
            <a:off x="461092" y="5768419"/>
            <a:ext cx="11269816" cy="646331"/>
          </a:xfrm>
          <a:prstGeom prst="rect">
            <a:avLst/>
          </a:prstGeom>
          <a:noFill/>
        </p:spPr>
        <p:txBody>
          <a:bodyPr wrap="none" rtlCol="0">
            <a:spAutoFit/>
          </a:bodyPr>
          <a:lstStyle/>
          <a:p>
            <a:pPr marL="342900" indent="-342900">
              <a:buAutoNum type="alphaLcParenBoth"/>
            </a:pPr>
            <a:r>
              <a:rPr lang="en-GB" dirty="0"/>
              <a:t>and (c) are the circuit symbols for the BJT types. You need to know these, without the names attached.</a:t>
            </a:r>
          </a:p>
          <a:p>
            <a:r>
              <a:rPr lang="en-GB" dirty="0"/>
              <a:t>The emitter always has the arrow, the collector is always on the same side as the emitter, the base is always on its own.</a:t>
            </a:r>
          </a:p>
        </p:txBody>
      </p:sp>
    </p:spTree>
    <p:extLst>
      <p:ext uri="{BB962C8B-B14F-4D97-AF65-F5344CB8AC3E}">
        <p14:creationId xmlns:p14="http://schemas.microsoft.com/office/powerpoint/2010/main" val="2842208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B59FE-F6CF-4EDE-ABF8-4AB88407A509}"/>
              </a:ext>
            </a:extLst>
          </p:cNvPr>
          <p:cNvSpPr>
            <a:spLocks noGrp="1"/>
          </p:cNvSpPr>
          <p:nvPr>
            <p:ph type="title"/>
          </p:nvPr>
        </p:nvSpPr>
        <p:spPr/>
        <p:txBody>
          <a:bodyPr/>
          <a:lstStyle/>
          <a:p>
            <a:r>
              <a:rPr lang="en-US" altLang="zh-CN" dirty="0"/>
              <a:t>Practice</a:t>
            </a:r>
            <a:endParaRPr lang="zh-CN" altLang="en-US" dirty="0"/>
          </a:p>
        </p:txBody>
      </p:sp>
      <p:sp>
        <p:nvSpPr>
          <p:cNvPr id="3" name="内容占位符 2">
            <a:extLst>
              <a:ext uri="{FF2B5EF4-FFF2-40B4-BE49-F238E27FC236}">
                <a16:creationId xmlns:a16="http://schemas.microsoft.com/office/drawing/2014/main" id="{5955B9AF-F875-4CEA-8405-08629463C9E3}"/>
              </a:ext>
            </a:extLst>
          </p:cNvPr>
          <p:cNvSpPr>
            <a:spLocks noGrp="1"/>
          </p:cNvSpPr>
          <p:nvPr>
            <p:ph idx="1"/>
          </p:nvPr>
        </p:nvSpPr>
        <p:spPr>
          <a:xfrm>
            <a:off x="838200" y="1825624"/>
            <a:ext cx="10515600" cy="4865107"/>
          </a:xfrm>
        </p:spPr>
        <p:txBody>
          <a:bodyPr>
            <a:normAutofit fontScale="92500" lnSpcReduction="20000"/>
          </a:bodyPr>
          <a:lstStyle/>
          <a:p>
            <a:pPr marL="0" indent="0">
              <a:buNone/>
            </a:pPr>
            <a:r>
              <a:rPr lang="en-US" altLang="zh-CN" dirty="0"/>
              <a:t>1</a:t>
            </a:r>
            <a:r>
              <a:rPr lang="zh-CN" altLang="en-US" dirty="0"/>
              <a:t>、</a:t>
            </a:r>
            <a:r>
              <a:rPr lang="en-US" altLang="zh-CN" dirty="0">
                <a:effectLst/>
                <a:latin typeface="Times New Roman" panose="02020603050405020304" pitchFamily="18" charset="0"/>
                <a:ea typeface="等线" panose="02010600030101010101" pitchFamily="2" charset="-122"/>
              </a:rPr>
              <a:t>Draw the energy diagram of a p-n-p BJT under the equilibrium state.</a:t>
            </a:r>
          </a:p>
          <a:p>
            <a:pPr marL="0" indent="0">
              <a:buNone/>
            </a:pPr>
            <a:endParaRPr lang="en-US" altLang="zh-CN" dirty="0">
              <a:latin typeface="Times New Roman" panose="02020603050405020304" pitchFamily="18" charset="0"/>
              <a:ea typeface="等线" panose="02010600030101010101" pitchFamily="2" charset="-122"/>
            </a:endParaRPr>
          </a:p>
          <a:p>
            <a:pPr marL="0" indent="0">
              <a:buNone/>
            </a:pPr>
            <a:r>
              <a:rPr lang="en-US" altLang="zh-CN" dirty="0">
                <a:latin typeface="Times New Roman" panose="02020603050405020304" pitchFamily="18" charset="0"/>
                <a:ea typeface="等线" panose="02010600030101010101" pitchFamily="2" charset="-122"/>
              </a:rPr>
              <a:t>2</a:t>
            </a:r>
            <a:r>
              <a:rPr lang="zh-CN" altLang="en-US" dirty="0">
                <a:latin typeface="Times New Roman" panose="02020603050405020304" pitchFamily="18" charset="0"/>
                <a:ea typeface="等线" panose="02010600030101010101" pitchFamily="2" charset="-122"/>
              </a:rPr>
              <a:t>、</a:t>
            </a:r>
            <a:r>
              <a:rPr lang="en-GB" altLang="zh-CN" dirty="0">
                <a:latin typeface="Times New Roman" panose="02020603050405020304" pitchFamily="18" charset="0"/>
                <a:ea typeface="等线" panose="02010600030101010101" pitchFamily="2" charset="-122"/>
              </a:rPr>
              <a:t>What are the 2 configurations of BJT’s? Give the correct circuit symbol for each of them.</a:t>
            </a:r>
          </a:p>
          <a:p>
            <a:pPr marL="0" indent="0">
              <a:buNone/>
            </a:pPr>
            <a:endParaRPr lang="en-GB" altLang="zh-CN" dirty="0">
              <a:latin typeface="Times New Roman" panose="02020603050405020304" pitchFamily="18" charset="0"/>
              <a:ea typeface="等线" panose="02010600030101010101" pitchFamily="2" charset="-122"/>
            </a:endParaRPr>
          </a:p>
          <a:p>
            <a:pPr marL="0" indent="0">
              <a:buNone/>
            </a:pPr>
            <a:r>
              <a:rPr lang="en-GB" altLang="zh-CN" dirty="0">
                <a:latin typeface="Times New Roman" panose="02020603050405020304" pitchFamily="18" charset="0"/>
                <a:ea typeface="等线" panose="02010600030101010101" pitchFamily="2" charset="-122"/>
              </a:rPr>
              <a:t>3</a:t>
            </a:r>
            <a:r>
              <a:rPr lang="zh-CN" altLang="en-US" dirty="0">
                <a:latin typeface="Times New Roman" panose="02020603050405020304" pitchFamily="18" charset="0"/>
                <a:ea typeface="等线" panose="02010600030101010101" pitchFamily="2" charset="-122"/>
              </a:rPr>
              <a:t>、</a:t>
            </a:r>
            <a:r>
              <a:rPr lang="en-GB" altLang="zh-CN" dirty="0">
                <a:latin typeface="Times New Roman" panose="02020603050405020304" pitchFamily="18" charset="0"/>
                <a:ea typeface="等线" panose="02010600030101010101" pitchFamily="2" charset="-122"/>
              </a:rPr>
              <a:t>What are each of the connections on a BJT called?</a:t>
            </a:r>
          </a:p>
          <a:p>
            <a:pPr marL="0" indent="0">
              <a:buNone/>
            </a:pPr>
            <a:endParaRPr lang="en-GB" altLang="zh-CN" dirty="0">
              <a:latin typeface="Times New Roman" panose="02020603050405020304" pitchFamily="18" charset="0"/>
              <a:ea typeface="等线" panose="02010600030101010101" pitchFamily="2" charset="-122"/>
            </a:endParaRPr>
          </a:p>
          <a:p>
            <a:pPr marL="0" indent="0">
              <a:buNone/>
            </a:pPr>
            <a:r>
              <a:rPr lang="en-GB" altLang="zh-CN" dirty="0">
                <a:latin typeface="Times New Roman" panose="02020603050405020304" pitchFamily="18" charset="0"/>
                <a:ea typeface="等线" panose="02010600030101010101" pitchFamily="2" charset="-122"/>
              </a:rPr>
              <a:t>4</a:t>
            </a:r>
            <a:r>
              <a:rPr lang="zh-CN" altLang="en-US" dirty="0">
                <a:latin typeface="Times New Roman" panose="02020603050405020304" pitchFamily="18" charset="0"/>
                <a:ea typeface="等线" panose="02010600030101010101" pitchFamily="2" charset="-122"/>
              </a:rPr>
              <a:t>、</a:t>
            </a:r>
            <a:r>
              <a:rPr lang="en-GB" altLang="zh-CN" dirty="0">
                <a:latin typeface="Times New Roman" panose="02020603050405020304" pitchFamily="18" charset="0"/>
                <a:ea typeface="等线" panose="02010600030101010101" pitchFamily="2" charset="-122"/>
              </a:rPr>
              <a:t>What controls the current flow in a BJT?	</a:t>
            </a:r>
          </a:p>
          <a:p>
            <a:pPr marL="0" indent="0">
              <a:buNone/>
            </a:pPr>
            <a:endParaRPr lang="en-GB" altLang="zh-CN" dirty="0">
              <a:latin typeface="Times New Roman" panose="02020603050405020304" pitchFamily="18" charset="0"/>
              <a:ea typeface="等线" panose="02010600030101010101" pitchFamily="2" charset="-122"/>
            </a:endParaRPr>
          </a:p>
          <a:p>
            <a:pPr marL="0" indent="0">
              <a:buNone/>
            </a:pPr>
            <a:r>
              <a:rPr lang="en-GB" altLang="zh-CN" dirty="0">
                <a:latin typeface="Times New Roman" panose="02020603050405020304" pitchFamily="18" charset="0"/>
                <a:ea typeface="等线" panose="02010600030101010101" pitchFamily="2" charset="-122"/>
              </a:rPr>
              <a:t>5</a:t>
            </a:r>
            <a:r>
              <a:rPr lang="zh-CN" altLang="en-US" dirty="0">
                <a:latin typeface="Times New Roman" panose="02020603050405020304" pitchFamily="18" charset="0"/>
                <a:ea typeface="等线" panose="02010600030101010101" pitchFamily="2" charset="-122"/>
              </a:rPr>
              <a:t>、</a:t>
            </a:r>
            <a:r>
              <a:rPr lang="en-GB" altLang="zh-CN" dirty="0">
                <a:latin typeface="Times New Roman" panose="02020603050405020304" pitchFamily="18" charset="0"/>
                <a:ea typeface="等线" panose="02010600030101010101" pitchFamily="2" charset="-122"/>
              </a:rPr>
              <a:t>Draw a labelled diagram of the Eber-Moll model of a BJT</a:t>
            </a:r>
          </a:p>
          <a:p>
            <a:pPr marL="0" indent="0">
              <a:buNone/>
            </a:pPr>
            <a:endParaRPr lang="en-GB" altLang="zh-CN" dirty="0">
              <a:latin typeface="Times New Roman" panose="02020603050405020304" pitchFamily="18" charset="0"/>
              <a:ea typeface="等线" panose="02010600030101010101" pitchFamily="2" charset="-122"/>
            </a:endParaRPr>
          </a:p>
          <a:p>
            <a:pPr marL="0" indent="0">
              <a:buNone/>
            </a:pPr>
            <a:r>
              <a:rPr lang="en-GB" altLang="zh-CN" dirty="0">
                <a:latin typeface="Times New Roman" panose="02020603050405020304" pitchFamily="18" charset="0"/>
                <a:ea typeface="等线" panose="02010600030101010101" pitchFamily="2" charset="-122"/>
              </a:rPr>
              <a:t>6</a:t>
            </a:r>
            <a:r>
              <a:rPr lang="zh-CN" altLang="en-US" dirty="0">
                <a:latin typeface="Times New Roman" panose="02020603050405020304" pitchFamily="18" charset="0"/>
                <a:ea typeface="等线" panose="02010600030101010101" pitchFamily="2" charset="-122"/>
              </a:rPr>
              <a:t>、</a:t>
            </a:r>
            <a:r>
              <a:rPr lang="en-GB" altLang="zh-CN" dirty="0">
                <a:latin typeface="Times New Roman" panose="02020603050405020304" pitchFamily="18" charset="0"/>
                <a:ea typeface="等线" panose="02010600030101010101" pitchFamily="2" charset="-122"/>
              </a:rPr>
              <a:t>Explain what </a:t>
            </a:r>
            <a:r>
              <a:rPr lang="zh-CN" altLang="en-US" dirty="0">
                <a:latin typeface="Times New Roman" panose="02020603050405020304" pitchFamily="18" charset="0"/>
                <a:ea typeface="等线" panose="02010600030101010101" pitchFamily="2" charset="-122"/>
              </a:rPr>
              <a:t>“</a:t>
            </a:r>
            <a:r>
              <a:rPr lang="en-GB" altLang="zh-CN" dirty="0">
                <a:latin typeface="Times New Roman" panose="02020603050405020304" pitchFamily="18" charset="0"/>
                <a:ea typeface="等线" panose="02010600030101010101" pitchFamily="2" charset="-122"/>
              </a:rPr>
              <a:t>base narrowing</a:t>
            </a:r>
            <a:r>
              <a:rPr lang="zh-CN" altLang="en-US" dirty="0">
                <a:latin typeface="Times New Roman" panose="02020603050405020304" pitchFamily="18" charset="0"/>
                <a:ea typeface="等线" panose="02010600030101010101" pitchFamily="2" charset="-122"/>
              </a:rPr>
              <a:t>”</a:t>
            </a:r>
            <a:r>
              <a:rPr lang="en-GB" altLang="zh-CN" dirty="0">
                <a:latin typeface="Times New Roman" panose="02020603050405020304" pitchFamily="18" charset="0"/>
                <a:ea typeface="等线" panose="02010600030101010101" pitchFamily="2" charset="-122"/>
              </a:rPr>
              <a:t> is in a BJT.	</a:t>
            </a:r>
            <a:r>
              <a:rPr lang="en-GB" altLang="zh-CN" sz="1800" dirty="0">
                <a:effectLst/>
                <a:latin typeface="Calibri" panose="020F0502020204030204" pitchFamily="34" charset="0"/>
                <a:ea typeface="等线" panose="02010600030101010101" pitchFamily="2" charset="-122"/>
                <a:cs typeface="Times New Roman" panose="02020603050405020304" pitchFamily="18" charset="0"/>
              </a:rPr>
              <a:t>	</a:t>
            </a:r>
          </a:p>
          <a:p>
            <a:pPr marL="0" indent="0">
              <a:buNone/>
            </a:pPr>
            <a:endParaRPr lang="en-US" altLang="zh-CN" dirty="0">
              <a:latin typeface="Times New Roman" panose="02020603050405020304" pitchFamily="18" charset="0"/>
              <a:ea typeface="等线" panose="02010600030101010101" pitchFamily="2" charset="-122"/>
            </a:endParaRPr>
          </a:p>
        </p:txBody>
      </p:sp>
    </p:spTree>
    <p:extLst>
      <p:ext uri="{BB962C8B-B14F-4D97-AF65-F5344CB8AC3E}">
        <p14:creationId xmlns:p14="http://schemas.microsoft.com/office/powerpoint/2010/main" val="33093863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3F5C34-E41B-4E12-AB4F-2831013A2199}"/>
              </a:ext>
            </a:extLst>
          </p:cNvPr>
          <p:cNvSpPr>
            <a:spLocks noGrp="1"/>
          </p:cNvSpPr>
          <p:nvPr>
            <p:ph type="title"/>
          </p:nvPr>
        </p:nvSpPr>
        <p:spPr/>
        <p:txBody>
          <a:bodyPr/>
          <a:lstStyle/>
          <a:p>
            <a:r>
              <a:rPr lang="en-US" altLang="zh-CN" dirty="0"/>
              <a:t>A diagram for the p-n-p BJT</a:t>
            </a:r>
            <a:endParaRPr lang="zh-CN" altLang="en-US" dirty="0"/>
          </a:p>
        </p:txBody>
      </p:sp>
      <p:sp>
        <p:nvSpPr>
          <p:cNvPr id="3" name="内容占位符 2">
            <a:extLst>
              <a:ext uri="{FF2B5EF4-FFF2-40B4-BE49-F238E27FC236}">
                <a16:creationId xmlns:a16="http://schemas.microsoft.com/office/drawing/2014/main" id="{81C91A7C-729D-4863-997D-1B3F4226AA1D}"/>
              </a:ext>
            </a:extLst>
          </p:cNvPr>
          <p:cNvSpPr>
            <a:spLocks noGrp="1"/>
          </p:cNvSpPr>
          <p:nvPr>
            <p:ph idx="1"/>
          </p:nvPr>
        </p:nvSpPr>
        <p:spPr/>
        <p:txBody>
          <a:bodyPr/>
          <a:lstStyle/>
          <a:p>
            <a:endParaRPr lang="zh-CN" altLang="en-US" dirty="0"/>
          </a:p>
        </p:txBody>
      </p:sp>
      <p:pic>
        <p:nvPicPr>
          <p:cNvPr id="7" name="图片 6">
            <a:extLst>
              <a:ext uri="{FF2B5EF4-FFF2-40B4-BE49-F238E27FC236}">
                <a16:creationId xmlns:a16="http://schemas.microsoft.com/office/drawing/2014/main" id="{67DA4774-70DC-40B2-B925-760074053936}"/>
              </a:ext>
            </a:extLst>
          </p:cNvPr>
          <p:cNvPicPr>
            <a:picLocks noChangeAspect="1"/>
          </p:cNvPicPr>
          <p:nvPr/>
        </p:nvPicPr>
        <p:blipFill>
          <a:blip r:embed="rId2"/>
          <a:stretch>
            <a:fillRect/>
          </a:stretch>
        </p:blipFill>
        <p:spPr>
          <a:xfrm>
            <a:off x="2986722" y="2071688"/>
            <a:ext cx="5019675" cy="4105275"/>
          </a:xfrm>
          <a:prstGeom prst="rect">
            <a:avLst/>
          </a:prstGeom>
        </p:spPr>
      </p:pic>
    </p:spTree>
    <p:extLst>
      <p:ext uri="{BB962C8B-B14F-4D97-AF65-F5344CB8AC3E}">
        <p14:creationId xmlns:p14="http://schemas.microsoft.com/office/powerpoint/2010/main" val="2225269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B2B6-807F-4E95-BA38-DA226598852E}"/>
              </a:ext>
            </a:extLst>
          </p:cNvPr>
          <p:cNvSpPr>
            <a:spLocks noGrp="1"/>
          </p:cNvSpPr>
          <p:nvPr>
            <p:ph type="title"/>
          </p:nvPr>
        </p:nvSpPr>
        <p:spPr/>
        <p:txBody>
          <a:bodyPr/>
          <a:lstStyle/>
          <a:p>
            <a:r>
              <a:rPr lang="en-GB" dirty="0"/>
              <a:t>Bi-Polar Junction Transistors (BJT)</a:t>
            </a:r>
          </a:p>
        </p:txBody>
      </p:sp>
      <p:sp>
        <p:nvSpPr>
          <p:cNvPr id="3" name="Content Placeholder 2">
            <a:extLst>
              <a:ext uri="{FF2B5EF4-FFF2-40B4-BE49-F238E27FC236}">
                <a16:creationId xmlns:a16="http://schemas.microsoft.com/office/drawing/2014/main" id="{A71632D3-50C0-4974-944F-FCB6F7FDB91C}"/>
              </a:ext>
            </a:extLst>
          </p:cNvPr>
          <p:cNvSpPr>
            <a:spLocks noGrp="1"/>
          </p:cNvSpPr>
          <p:nvPr>
            <p:ph idx="1"/>
          </p:nvPr>
        </p:nvSpPr>
        <p:spPr>
          <a:xfrm>
            <a:off x="134754" y="1501540"/>
            <a:ext cx="11511814" cy="5130265"/>
          </a:xfrm>
        </p:spPr>
        <p:txBody>
          <a:bodyPr>
            <a:normAutofit fontScale="70000" lnSpcReduction="20000"/>
          </a:bodyPr>
          <a:lstStyle/>
          <a:p>
            <a:r>
              <a:rPr lang="en-IE" sz="4000" dirty="0"/>
              <a:t>This is a direct follow-on from the simple diode but it has three connections instead of the two that a diode has.</a:t>
            </a:r>
            <a:endParaRPr lang="en-GB" sz="4000" dirty="0"/>
          </a:p>
          <a:p>
            <a:r>
              <a:rPr lang="en-IE" sz="4000" dirty="0"/>
              <a:t>It is made of P and N material but is a sandwich style construction and will be either a PNP or a NPN setup.</a:t>
            </a:r>
            <a:endParaRPr lang="en-GB" sz="4000" dirty="0"/>
          </a:p>
          <a:p>
            <a:r>
              <a:rPr lang="en-IE" sz="4000" dirty="0"/>
              <a:t>It is a three-terminal device, that is it needs three connections to function, unlike the diode which needs only two connections.</a:t>
            </a:r>
            <a:endParaRPr lang="en-GB" sz="4000" dirty="0"/>
          </a:p>
          <a:p>
            <a:r>
              <a:rPr lang="en-IE" sz="4000" dirty="0"/>
              <a:t>The three connections are called the EMITTER (</a:t>
            </a:r>
            <a:r>
              <a:rPr lang="zh-CN" altLang="en-US" sz="4000" dirty="0"/>
              <a:t>发射极）</a:t>
            </a:r>
            <a:r>
              <a:rPr lang="en-IE" sz="4000" dirty="0"/>
              <a:t>, the BASE </a:t>
            </a:r>
            <a:r>
              <a:rPr lang="zh-CN" altLang="en-US" sz="4000" dirty="0"/>
              <a:t>（基级）</a:t>
            </a:r>
            <a:r>
              <a:rPr lang="en-IE" sz="4000" dirty="0"/>
              <a:t> and the COLLECTOR </a:t>
            </a:r>
            <a:r>
              <a:rPr lang="zh-CN" altLang="en-US" sz="4000" dirty="0"/>
              <a:t>（集电极）</a:t>
            </a:r>
            <a:r>
              <a:rPr lang="en-IE" sz="4000" dirty="0"/>
              <a:t>, and are connected as shown in figure on the pervious slide. </a:t>
            </a:r>
          </a:p>
          <a:p>
            <a:r>
              <a:rPr lang="en-IE" sz="4000" dirty="0"/>
              <a:t>The centre connection is always the BASE. This figure also has the circuit symbols.</a:t>
            </a:r>
          </a:p>
          <a:p>
            <a:r>
              <a:rPr lang="en-IE" sz="4000" dirty="0"/>
              <a:t>Unlike a diode</a:t>
            </a:r>
            <a:r>
              <a:rPr lang="en-US" sz="4000" dirty="0"/>
              <a:t>, when the BJT is working on the active mode,</a:t>
            </a:r>
            <a:r>
              <a:rPr lang="zh-CN" altLang="en-US" sz="4000" dirty="0"/>
              <a:t> </a:t>
            </a:r>
            <a:r>
              <a:rPr lang="en-IE" sz="4000" dirty="0"/>
              <a:t> one set of the PN junctions </a:t>
            </a:r>
            <a:r>
              <a:rPr lang="en-IE" sz="4000" dirty="0">
                <a:solidFill>
                  <a:srgbClr val="FF0000"/>
                </a:solidFill>
              </a:rPr>
              <a:t>is forward biased [BE] </a:t>
            </a:r>
            <a:r>
              <a:rPr lang="en-IE" sz="4000" dirty="0"/>
              <a:t>while the other </a:t>
            </a:r>
            <a:r>
              <a:rPr lang="en-IE" sz="4000" dirty="0">
                <a:solidFill>
                  <a:srgbClr val="FF0000"/>
                </a:solidFill>
              </a:rPr>
              <a:t>set if reversed biased [BC].</a:t>
            </a:r>
            <a:endParaRPr lang="en-GB" sz="4000" dirty="0">
              <a:solidFill>
                <a:srgbClr val="FF0000"/>
              </a:solidFill>
            </a:endParaRPr>
          </a:p>
          <a:p>
            <a:endParaRPr lang="en-GB" dirty="0"/>
          </a:p>
        </p:txBody>
      </p:sp>
    </p:spTree>
    <p:extLst>
      <p:ext uri="{BB962C8B-B14F-4D97-AF65-F5344CB8AC3E}">
        <p14:creationId xmlns:p14="http://schemas.microsoft.com/office/powerpoint/2010/main" val="65047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5215C-05AD-4CBA-9EDE-5F9E326A3C44}"/>
              </a:ext>
            </a:extLst>
          </p:cNvPr>
          <p:cNvSpPr>
            <a:spLocks noGrp="1"/>
          </p:cNvSpPr>
          <p:nvPr>
            <p:ph type="title"/>
          </p:nvPr>
        </p:nvSpPr>
        <p:spPr/>
        <p:txBody>
          <a:bodyPr/>
          <a:lstStyle/>
          <a:p>
            <a:r>
              <a:rPr lang="en-GB" dirty="0"/>
              <a:t>BJT Information</a:t>
            </a:r>
          </a:p>
        </p:txBody>
      </p:sp>
      <p:sp>
        <p:nvSpPr>
          <p:cNvPr id="3" name="Content Placeholder 2">
            <a:extLst>
              <a:ext uri="{FF2B5EF4-FFF2-40B4-BE49-F238E27FC236}">
                <a16:creationId xmlns:a16="http://schemas.microsoft.com/office/drawing/2014/main" id="{06A62EC1-FE96-430E-A106-72445CF5DF77}"/>
              </a:ext>
            </a:extLst>
          </p:cNvPr>
          <p:cNvSpPr>
            <a:spLocks noGrp="1"/>
          </p:cNvSpPr>
          <p:nvPr>
            <p:ph idx="1"/>
          </p:nvPr>
        </p:nvSpPr>
        <p:spPr/>
        <p:txBody>
          <a:bodyPr>
            <a:normAutofit lnSpcReduction="10000"/>
          </a:bodyPr>
          <a:lstStyle/>
          <a:p>
            <a:r>
              <a:rPr lang="en-IE" dirty="0"/>
              <a:t>BJTs are called bi-polar as there is current flow in 2 PN junctions and the </a:t>
            </a:r>
            <a:r>
              <a:rPr lang="en-IE" dirty="0">
                <a:solidFill>
                  <a:srgbClr val="FF0000"/>
                </a:solidFill>
              </a:rPr>
              <a:t>overall current flow is due to both the electrons and holes</a:t>
            </a:r>
            <a:r>
              <a:rPr lang="en-IE" dirty="0"/>
              <a:t>.</a:t>
            </a:r>
            <a:endParaRPr lang="en-GB" dirty="0"/>
          </a:p>
          <a:p>
            <a:r>
              <a:rPr lang="en-IE" dirty="0"/>
              <a:t>It is a </a:t>
            </a:r>
            <a:r>
              <a:rPr lang="en-IE" dirty="0">
                <a:solidFill>
                  <a:srgbClr val="FF0000"/>
                </a:solidFill>
              </a:rPr>
              <a:t>current controlled current source</a:t>
            </a:r>
            <a:r>
              <a:rPr lang="en-IE" dirty="0"/>
              <a:t>. </a:t>
            </a:r>
            <a:r>
              <a:rPr lang="en-IE" dirty="0">
                <a:solidFill>
                  <a:srgbClr val="7030A0"/>
                </a:solidFill>
                <a:highlight>
                  <a:srgbClr val="FFFF00"/>
                </a:highlight>
              </a:rPr>
              <a:t>The current in the base </a:t>
            </a:r>
            <a:r>
              <a:rPr lang="en-IE" dirty="0">
                <a:solidFill>
                  <a:srgbClr val="7030A0"/>
                </a:solidFill>
              </a:rPr>
              <a:t>controls the amount of current flowing from the emitter to the collector.</a:t>
            </a:r>
            <a:endParaRPr lang="en-GB" dirty="0">
              <a:solidFill>
                <a:srgbClr val="7030A0"/>
              </a:solidFill>
            </a:endParaRPr>
          </a:p>
          <a:p>
            <a:r>
              <a:rPr lang="en-IE" dirty="0"/>
              <a:t>Recall the operation of a PN junction and that it forms a depletion layer which can prevent the flow of current. The base forms a depletion layer on BOTH sides and prevents, or allows charge carriers to pass through.</a:t>
            </a:r>
            <a:endParaRPr lang="en-GB" dirty="0"/>
          </a:p>
          <a:p>
            <a:r>
              <a:rPr lang="en-IE" dirty="0"/>
              <a:t>It requires both the base and the collector-emitter sides to be connected. Adjust the various voltages in the BJT to confirm this.</a:t>
            </a:r>
            <a:endParaRPr lang="en-GB" dirty="0"/>
          </a:p>
          <a:p>
            <a:endParaRPr lang="en-GB" dirty="0"/>
          </a:p>
        </p:txBody>
      </p:sp>
    </p:spTree>
    <p:extLst>
      <p:ext uri="{BB962C8B-B14F-4D97-AF65-F5344CB8AC3E}">
        <p14:creationId xmlns:p14="http://schemas.microsoft.com/office/powerpoint/2010/main" val="3129660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BE997-AB57-4BE9-BFFB-6EB44D8B09FD}"/>
              </a:ext>
            </a:extLst>
          </p:cNvPr>
          <p:cNvSpPr>
            <a:spLocks noGrp="1"/>
          </p:cNvSpPr>
          <p:nvPr>
            <p:ph type="title"/>
          </p:nvPr>
        </p:nvSpPr>
        <p:spPr/>
        <p:txBody>
          <a:bodyPr/>
          <a:lstStyle/>
          <a:p>
            <a:r>
              <a:rPr lang="en-US" altLang="zh-CN" dirty="0"/>
              <a:t>There are four working modes for a BJT</a:t>
            </a:r>
            <a:endParaRPr lang="zh-CN" altLang="en-US" dirty="0"/>
          </a:p>
        </p:txBody>
      </p:sp>
      <p:sp>
        <p:nvSpPr>
          <p:cNvPr id="3" name="内容占位符 2">
            <a:extLst>
              <a:ext uri="{FF2B5EF4-FFF2-40B4-BE49-F238E27FC236}">
                <a16:creationId xmlns:a16="http://schemas.microsoft.com/office/drawing/2014/main" id="{CC852E81-DC06-47AE-A25D-7AEE6B0AD469}"/>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73A602B8-44B9-4AE8-A761-64D9005DF355}"/>
              </a:ext>
            </a:extLst>
          </p:cNvPr>
          <p:cNvPicPr>
            <a:picLocks noChangeAspect="1"/>
          </p:cNvPicPr>
          <p:nvPr/>
        </p:nvPicPr>
        <p:blipFill>
          <a:blip r:embed="rId2"/>
          <a:stretch>
            <a:fillRect/>
          </a:stretch>
        </p:blipFill>
        <p:spPr>
          <a:xfrm>
            <a:off x="1704801" y="1578544"/>
            <a:ext cx="7156076" cy="4914332"/>
          </a:xfrm>
          <a:prstGeom prst="rect">
            <a:avLst/>
          </a:prstGeom>
        </p:spPr>
      </p:pic>
    </p:spTree>
    <p:extLst>
      <p:ext uri="{BB962C8B-B14F-4D97-AF65-F5344CB8AC3E}">
        <p14:creationId xmlns:p14="http://schemas.microsoft.com/office/powerpoint/2010/main" val="30643467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9E71B-8FDB-41B6-AF17-93BD7CC22036}"/>
              </a:ext>
            </a:extLst>
          </p:cNvPr>
          <p:cNvSpPr>
            <a:spLocks noGrp="1"/>
          </p:cNvSpPr>
          <p:nvPr>
            <p:ph type="title"/>
          </p:nvPr>
        </p:nvSpPr>
        <p:spPr>
          <a:xfrm>
            <a:off x="425133" y="280429"/>
            <a:ext cx="4922520" cy="650875"/>
          </a:xfrm>
        </p:spPr>
        <p:txBody>
          <a:bodyPr>
            <a:normAutofit fontScale="90000"/>
          </a:bodyPr>
          <a:lstStyle/>
          <a:p>
            <a:r>
              <a:rPr lang="en-US" altLang="zh-CN" dirty="0"/>
              <a:t>BJT under equilibrium state</a:t>
            </a:r>
            <a:endParaRPr lang="zh-CN" altLang="en-US" dirty="0"/>
          </a:p>
        </p:txBody>
      </p:sp>
      <p:sp>
        <p:nvSpPr>
          <p:cNvPr id="3" name="内容占位符 2">
            <a:extLst>
              <a:ext uri="{FF2B5EF4-FFF2-40B4-BE49-F238E27FC236}">
                <a16:creationId xmlns:a16="http://schemas.microsoft.com/office/drawing/2014/main" id="{CE0D5784-FEFB-449B-AAA0-30BDD73E19E4}"/>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5C4D5B35-4F7D-4D9E-8BC6-9AFF10AE046C}"/>
              </a:ext>
            </a:extLst>
          </p:cNvPr>
          <p:cNvPicPr>
            <a:picLocks noChangeAspect="1"/>
          </p:cNvPicPr>
          <p:nvPr/>
        </p:nvPicPr>
        <p:blipFill>
          <a:blip r:embed="rId2"/>
          <a:stretch>
            <a:fillRect/>
          </a:stretch>
        </p:blipFill>
        <p:spPr>
          <a:xfrm>
            <a:off x="425133" y="1229411"/>
            <a:ext cx="4543107" cy="5525401"/>
          </a:xfrm>
          <a:prstGeom prst="rect">
            <a:avLst/>
          </a:prstGeom>
        </p:spPr>
      </p:pic>
      <p:pic>
        <p:nvPicPr>
          <p:cNvPr id="7" name="图片 6">
            <a:extLst>
              <a:ext uri="{FF2B5EF4-FFF2-40B4-BE49-F238E27FC236}">
                <a16:creationId xmlns:a16="http://schemas.microsoft.com/office/drawing/2014/main" id="{804E8FDE-F3A3-40D2-BEF6-263E162CDE2E}"/>
              </a:ext>
            </a:extLst>
          </p:cNvPr>
          <p:cNvPicPr>
            <a:picLocks noChangeAspect="1"/>
          </p:cNvPicPr>
          <p:nvPr/>
        </p:nvPicPr>
        <p:blipFill>
          <a:blip r:embed="rId3"/>
          <a:stretch>
            <a:fillRect/>
          </a:stretch>
        </p:blipFill>
        <p:spPr>
          <a:xfrm>
            <a:off x="5971622" y="1076452"/>
            <a:ext cx="4076618" cy="5590139"/>
          </a:xfrm>
          <a:prstGeom prst="rect">
            <a:avLst/>
          </a:prstGeom>
        </p:spPr>
      </p:pic>
      <p:sp>
        <p:nvSpPr>
          <p:cNvPr id="8" name="标题 1">
            <a:extLst>
              <a:ext uri="{FF2B5EF4-FFF2-40B4-BE49-F238E27FC236}">
                <a16:creationId xmlns:a16="http://schemas.microsoft.com/office/drawing/2014/main" id="{775EACA3-466C-429D-BC13-F3E987FB18B9}"/>
              </a:ext>
            </a:extLst>
          </p:cNvPr>
          <p:cNvSpPr txBox="1">
            <a:spLocks/>
          </p:cNvSpPr>
          <p:nvPr/>
        </p:nvSpPr>
        <p:spPr>
          <a:xfrm>
            <a:off x="5596572" y="191409"/>
            <a:ext cx="5889307" cy="650875"/>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BJT working at </a:t>
            </a:r>
            <a:r>
              <a:rPr lang="en-US" altLang="zh-CN" b="1" i="0" dirty="0">
                <a:solidFill>
                  <a:srgbClr val="434343"/>
                </a:solidFill>
                <a:effectLst/>
                <a:latin typeface="Arial" panose="020B0604020202020204" pitchFamily="34" charset="0"/>
              </a:rPr>
              <a:t>amplifier mode</a:t>
            </a:r>
            <a:endParaRPr lang="zh-CN" altLang="en-US" dirty="0"/>
          </a:p>
        </p:txBody>
      </p:sp>
    </p:spTree>
    <p:extLst>
      <p:ext uri="{BB962C8B-B14F-4D97-AF65-F5344CB8AC3E}">
        <p14:creationId xmlns:p14="http://schemas.microsoft.com/office/powerpoint/2010/main" val="367073070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20A5B95-A314-45A5-AC32-1093C99DFA46}"/>
              </a:ext>
            </a:extLst>
          </p:cNvPr>
          <p:cNvSpPr>
            <a:spLocks noGrp="1"/>
          </p:cNvSpPr>
          <p:nvPr>
            <p:ph idx="1"/>
          </p:nvPr>
        </p:nvSpPr>
        <p:spPr>
          <a:xfrm>
            <a:off x="4886960" y="411226"/>
            <a:ext cx="6827520" cy="6035548"/>
          </a:xfrm>
        </p:spPr>
        <p:txBody>
          <a:bodyPr>
            <a:normAutofit/>
          </a:bodyPr>
          <a:lstStyle/>
          <a:p>
            <a:r>
              <a:rPr lang="en-US" altLang="zh-CN" dirty="0"/>
              <a:t>At the </a:t>
            </a:r>
            <a:r>
              <a:rPr lang="en-US" altLang="zh-CN" b="1" i="0" dirty="0">
                <a:solidFill>
                  <a:srgbClr val="434343"/>
                </a:solidFill>
                <a:effectLst/>
                <a:latin typeface="Arial" panose="020B0604020202020204" pitchFamily="34" charset="0"/>
              </a:rPr>
              <a:t>amplifier mode</a:t>
            </a:r>
            <a:r>
              <a:rPr lang="en-US" altLang="zh-CN" dirty="0"/>
              <a:t>, the junction between the emitter and the base is now forward biased, whereas the junction between the base and collector is reverse biased.  </a:t>
            </a:r>
          </a:p>
          <a:p>
            <a:r>
              <a:rPr lang="en-US" altLang="zh-CN" dirty="0"/>
              <a:t>A significant number of valence holes in the emitter can flow into the base region.</a:t>
            </a:r>
          </a:p>
          <a:p>
            <a:r>
              <a:rPr lang="en-US" altLang="zh-CN" dirty="0"/>
              <a:t>Since the base region is very narrow and the doping concentration  is much lower than that of the emitter, only a small proportion of these holes recombine with the electrons in the base. The rest are swept down into the collector.</a:t>
            </a:r>
            <a:endParaRPr lang="zh-CN" altLang="en-US" dirty="0"/>
          </a:p>
        </p:txBody>
      </p:sp>
      <p:pic>
        <p:nvPicPr>
          <p:cNvPr id="4" name="图片 3">
            <a:extLst>
              <a:ext uri="{FF2B5EF4-FFF2-40B4-BE49-F238E27FC236}">
                <a16:creationId xmlns:a16="http://schemas.microsoft.com/office/drawing/2014/main" id="{305F7D90-18A2-4109-919C-076A2D076D8D}"/>
              </a:ext>
            </a:extLst>
          </p:cNvPr>
          <p:cNvPicPr>
            <a:picLocks noChangeAspect="1"/>
          </p:cNvPicPr>
          <p:nvPr/>
        </p:nvPicPr>
        <p:blipFill>
          <a:blip r:embed="rId2"/>
          <a:stretch>
            <a:fillRect/>
          </a:stretch>
        </p:blipFill>
        <p:spPr>
          <a:xfrm>
            <a:off x="8278" y="497332"/>
            <a:ext cx="4586663" cy="6289548"/>
          </a:xfrm>
          <a:prstGeom prst="rect">
            <a:avLst/>
          </a:prstGeom>
        </p:spPr>
      </p:pic>
    </p:spTree>
    <p:extLst>
      <p:ext uri="{BB962C8B-B14F-4D97-AF65-F5344CB8AC3E}">
        <p14:creationId xmlns:p14="http://schemas.microsoft.com/office/powerpoint/2010/main" val="2883350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3713</TotalTime>
  <Words>2482</Words>
  <Application>Microsoft Office PowerPoint</Application>
  <PresentationFormat>宽屏</PresentationFormat>
  <Paragraphs>145</Paragraphs>
  <Slides>30</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等线</vt:lpstr>
      <vt:lpstr>Microsoft Yahei</vt:lpstr>
      <vt:lpstr>arial</vt:lpstr>
      <vt:lpstr>arial</vt:lpstr>
      <vt:lpstr>Calibri</vt:lpstr>
      <vt:lpstr>Calibri Light</vt:lpstr>
      <vt:lpstr>Times New Roman</vt:lpstr>
      <vt:lpstr>Office Theme</vt:lpstr>
      <vt:lpstr>EE113 BJT Operation</vt:lpstr>
      <vt:lpstr>Overview</vt:lpstr>
      <vt:lpstr>BJT Circuit Symbols, Types</vt:lpstr>
      <vt:lpstr>A diagram for the p-n-p BJT</vt:lpstr>
      <vt:lpstr>Bi-Polar Junction Transistors (BJT)</vt:lpstr>
      <vt:lpstr>BJT Information</vt:lpstr>
      <vt:lpstr>There are four working modes for a BJT</vt:lpstr>
      <vt:lpstr>BJT under equilibrium state</vt:lpstr>
      <vt:lpstr>PowerPoint 演示文稿</vt:lpstr>
      <vt:lpstr>PowerPoint 演示文稿</vt:lpstr>
      <vt:lpstr>PowerPoint 演示文稿</vt:lpstr>
      <vt:lpstr>PowerPoint 演示文稿</vt:lpstr>
      <vt:lpstr>BJT Current Flows – All current Flows</vt:lpstr>
      <vt:lpstr>BJT Current Flows – Simplified</vt:lpstr>
      <vt:lpstr>BJT Construction</vt:lpstr>
      <vt:lpstr>BJT: Ebers-Moll Model</vt:lpstr>
      <vt:lpstr>BJT Operational Regions</vt:lpstr>
      <vt:lpstr>Applications of BJT’s</vt:lpstr>
      <vt:lpstr>Applications of BJT’s - Amplifiers</vt:lpstr>
      <vt:lpstr>Common Base:</vt:lpstr>
      <vt:lpstr>Common emitter :</vt:lpstr>
      <vt:lpstr>PowerPoint 演示文稿</vt:lpstr>
      <vt:lpstr>PowerPoint 演示文稿</vt:lpstr>
      <vt:lpstr>Due to Early effect, the increase of VEC will lead to the increase of IC.</vt:lpstr>
      <vt:lpstr>BJT used as a switch</vt:lpstr>
      <vt:lpstr>BJT Current equations: </vt:lpstr>
      <vt:lpstr>BJT – Issues and Nonidealities</vt:lpstr>
      <vt:lpstr>BJT – Issues and Nonidealities</vt:lpstr>
      <vt:lpstr>BJT – Issues and Nonidealities</vt:lpstr>
      <vt:lpstr>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EE113 BJT Operation</dc:title>
  <dc:creator>Andrew Meehan</dc:creator>
  <cp:lastModifiedBy>俞 金玲</cp:lastModifiedBy>
  <cp:revision>99</cp:revision>
  <dcterms:created xsi:type="dcterms:W3CDTF">2018-07-18T14:58:18Z</dcterms:created>
  <dcterms:modified xsi:type="dcterms:W3CDTF">2021-11-30T09:56:34Z</dcterms:modified>
</cp:coreProperties>
</file>