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69" r:id="rId4"/>
    <p:sldId id="258" r:id="rId5"/>
    <p:sldId id="271" r:id="rId6"/>
    <p:sldId id="272" r:id="rId7"/>
    <p:sldId id="273" r:id="rId8"/>
    <p:sldId id="259" r:id="rId9"/>
    <p:sldId id="270" r:id="rId10"/>
    <p:sldId id="275" r:id="rId11"/>
    <p:sldId id="274" r:id="rId12"/>
    <p:sldId id="261" r:id="rId13"/>
    <p:sldId id="262" r:id="rId14"/>
    <p:sldId id="263" r:id="rId15"/>
    <p:sldId id="260" r:id="rId16"/>
    <p:sldId id="307" r:id="rId17"/>
    <p:sldId id="309" r:id="rId18"/>
    <p:sldId id="311" r:id="rId19"/>
    <p:sldId id="312" r:id="rId20"/>
    <p:sldId id="264" r:id="rId21"/>
    <p:sldId id="293" r:id="rId22"/>
    <p:sldId id="276" r:id="rId23"/>
    <p:sldId id="278" r:id="rId24"/>
    <p:sldId id="279" r:id="rId25"/>
    <p:sldId id="277" r:id="rId26"/>
    <p:sldId id="288" r:id="rId27"/>
    <p:sldId id="296" r:id="rId28"/>
    <p:sldId id="280" r:id="rId29"/>
    <p:sldId id="267" r:id="rId30"/>
    <p:sldId id="292" r:id="rId31"/>
    <p:sldId id="281" r:id="rId32"/>
    <p:sldId id="313" r:id="rId33"/>
    <p:sldId id="291" r:id="rId34"/>
    <p:sldId id="295" r:id="rId35"/>
    <p:sldId id="283" r:id="rId36"/>
    <p:sldId id="282" r:id="rId37"/>
    <p:sldId id="265" r:id="rId38"/>
    <p:sldId id="268" r:id="rId39"/>
    <p:sldId id="314" r:id="rId40"/>
    <p:sldId id="316" r:id="rId41"/>
    <p:sldId id="284" r:id="rId42"/>
    <p:sldId id="285" r:id="rId43"/>
    <p:sldId id="286" r:id="rId44"/>
    <p:sldId id="287" r:id="rId45"/>
    <p:sldId id="266" r:id="rId46"/>
    <p:sldId id="289" r:id="rId47"/>
    <p:sldId id="290" r:id="rId48"/>
    <p:sldId id="294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1544" autoAdjust="0"/>
  </p:normalViewPr>
  <p:slideViewPr>
    <p:cSldViewPr snapToGrid="0">
      <p:cViewPr varScale="1">
        <p:scale>
          <a:sx n="73" d="100"/>
          <a:sy n="73" d="100"/>
        </p:scale>
        <p:origin x="3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84B15-11C1-422F-9C06-E26C95CA4E3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C68C5-9F15-4DED-9478-7C7673D47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0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C68C5-9F15-4DED-9478-7C7673D47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1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由于电子在耗尽区内的飘移速度已达到饱和速度，不再随着电场的增大而增大，所以漏极电流达到饱和。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C68C5-9F15-4DED-9478-7C7673D47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5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C68C5-9F15-4DED-9478-7C7673D47E3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3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26CA-A3E8-44ED-85D1-9F91C3C1D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D50D7-2C80-4466-8854-AB76BF54A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F683-49F1-4A7F-A825-7C799EB3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2FF-0AB0-4D4F-9D07-90B5B38E8928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15AFB-492F-4128-9173-6AE41BD4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EA622-0B5B-41E5-9B31-7B4F7157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F3B-9CB5-4C18-8598-766BE2AF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D4BE-26F0-4FCE-8400-A3639AFD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8038A-69B7-4630-9C4D-8BC66CDD9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B4A0-7108-46C2-9E5A-EB868458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2FF-0AB0-4D4F-9D07-90B5B38E8928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9F00B-BA73-4098-B84F-49800797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AF2E5-9AA4-4A5B-B968-1AF621A0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F3B-9CB5-4C18-8598-766BE2AF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5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CCEC4-6AE4-467C-A387-43E1CF358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71A62-9DFE-4C10-BEC4-08025285F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221A-6DCE-4715-A555-0674CB2B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2FF-0AB0-4D4F-9D07-90B5B38E8928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28A4-0EDF-4187-A687-9B33C677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E720-3035-420E-BCC5-35C827A1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F3B-9CB5-4C18-8598-766BE2AF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6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0555-ADA2-4560-A62F-7C9124C6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7180-0304-4F05-A7C6-3D1266D5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179B3-FAD5-4CDE-B20A-5FF06DE1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2FF-0AB0-4D4F-9D07-90B5B38E8928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D4CB-0544-4A3C-8B6C-2A267481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033C2-E1FC-455E-9577-0178CE2A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F3B-9CB5-4C18-8598-766BE2AF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85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CE0A-7E82-422A-8144-7654FF79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246F8-9DA5-42F6-8D71-C13FE2D6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7EB6D-4047-4CFB-A482-DD2C8822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2FF-0AB0-4D4F-9D07-90B5B38E8928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103F-233A-4022-80E3-BCB089FA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B9048-8089-4099-A4F8-123D1240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F3B-9CB5-4C18-8598-766BE2AF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0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1AB8-8E71-4BDC-BA29-54D78D5B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53DA-6A69-4439-800F-179088A7D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4D014-CC4F-4071-9576-D85A971A8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35698-76D3-4F8C-92B0-E7429E72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2FF-0AB0-4D4F-9D07-90B5B38E8928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B0DB5-1BF0-4300-AE0B-BA6CCA18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59458-ED30-4BEF-A14C-60EE14D7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F3B-9CB5-4C18-8598-766BE2AF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18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338F-3AC4-438C-8952-4C92CA34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E9A7C-1932-476C-9771-F8C1AC9AD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28BE3-DC14-4F93-B576-A00043A2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E6F2B-04C5-4F28-B93C-A2D019A9C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E4E7D-309A-4BDF-A1B3-179F83328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19A46-773A-4905-B6F0-398E2678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2FF-0AB0-4D4F-9D07-90B5B38E8928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1C71A-2EE9-4F34-9BA6-731EC84C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5C8ED-A0DC-460D-93F8-D7EDD05C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F3B-9CB5-4C18-8598-766BE2AF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82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C3E9-C0C4-480E-8D7E-067C0DC9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D06C8-ED7C-4276-A90D-BA97951C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2FF-0AB0-4D4F-9D07-90B5B38E8928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AD823-A6C1-4DA8-8787-92827AE8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8B4D1-C7D0-42CE-9AB4-EEFC5052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F3B-9CB5-4C18-8598-766BE2AF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18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227CB-42B4-492C-9DD0-AE2DF3FB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2FF-0AB0-4D4F-9D07-90B5B38E8928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E01BB-3EB3-4E55-96A0-E897675D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7001C-9950-4597-B1FE-EE09DCE8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F3B-9CB5-4C18-8598-766BE2AF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34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6712-676B-4A64-838A-1907510D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BC87-089C-4498-9101-B69C5180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53BE7-32AC-4E1A-9197-A0FD74522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ECA98-F508-4016-9A55-FF047D2E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2FF-0AB0-4D4F-9D07-90B5B38E8928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4F31A-CB87-4CB4-9918-480310CD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6FD05-5C84-4FFE-A908-02619BA8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F3B-9CB5-4C18-8598-766BE2AF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54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31A1-A13C-438B-848F-9EDA5DAC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45626-584C-4B4C-B6CC-16B41AEEF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A6612-6B10-47F0-BEED-14BF0EE1D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08521-F7C8-421E-986B-0BADAD7D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2FF-0AB0-4D4F-9D07-90B5B38E8928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24CAB-15F5-4322-AB19-14F23167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2796D-8C9C-4C7F-B1DA-8890F74B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F3B-9CB5-4C18-8598-766BE2AF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47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5B5DF-EF7C-4A26-BD0C-8BFA8644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52AF-EE96-4B59-8CB6-604B7633C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85B65-DDEA-4DDE-A94A-7CC200CCF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32FF-0AB0-4D4F-9D07-90B5B38E8928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856D-79E6-4FFD-B448-F7413B5A4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00FF-C2DD-4269-8529-FF2B6E15A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7F3B-9CB5-4C18-8598-766BE2AF1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2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3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23.tmp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23.tmp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23.tmp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23.tmp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23.tmp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1DB7-E100-48E4-971A-B0D333482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EE113 Field Effect Transistors (FET)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D4718-5370-4C95-B399-E564FBFFC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Jinling</a:t>
            </a:r>
            <a:r>
              <a:rPr lang="en-GB" dirty="0"/>
              <a:t> Yu</a:t>
            </a:r>
          </a:p>
        </p:txBody>
      </p:sp>
    </p:spTree>
    <p:extLst>
      <p:ext uri="{BB962C8B-B14F-4D97-AF65-F5344CB8AC3E}">
        <p14:creationId xmlns:p14="http://schemas.microsoft.com/office/powerpoint/2010/main" val="156207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7F68-601F-4F83-95F3-B35C780E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38" y="207470"/>
            <a:ext cx="10515600" cy="1325563"/>
          </a:xfrm>
        </p:spPr>
        <p:txBody>
          <a:bodyPr/>
          <a:lstStyle/>
          <a:p>
            <a:r>
              <a:rPr lang="en-US" altLang="zh-CN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characteristic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i="0" u="none" strike="noStrike" dirty="0">
                <a:solidFill>
                  <a:srgbClr val="2B77C5"/>
                </a:solidFill>
                <a:effectLst/>
                <a:latin typeface="Arial" panose="020B0604020202020204" pitchFamily="34" charset="0"/>
              </a:rPr>
              <a:t>curve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46749-1186-468F-85EB-6386A5E0D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772" y="1825625"/>
            <a:ext cx="3965028" cy="4351338"/>
          </a:xfrm>
        </p:spPr>
        <p:txBody>
          <a:bodyPr/>
          <a:lstStyle/>
          <a:p>
            <a:r>
              <a:rPr lang="en-US" altLang="zh-CN" dirty="0"/>
              <a:t>As the |V</a:t>
            </a:r>
            <a:r>
              <a:rPr lang="en-US" altLang="zh-CN" baseline="-25000" dirty="0"/>
              <a:t>GS</a:t>
            </a:r>
            <a:r>
              <a:rPr lang="en-US" altLang="zh-CN" dirty="0"/>
              <a:t>| increases, the FET will pinch off at lower V</a:t>
            </a:r>
            <a:r>
              <a:rPr lang="en-US" altLang="zh-CN" baseline="-25000" dirty="0"/>
              <a:t>DS</a:t>
            </a:r>
            <a:r>
              <a:rPr lang="en-US" altLang="zh-CN" dirty="0"/>
              <a:t>, and the I</a:t>
            </a:r>
            <a:r>
              <a:rPr lang="en-US" altLang="zh-CN" baseline="-25000" dirty="0"/>
              <a:t>D</a:t>
            </a:r>
            <a:r>
              <a:rPr lang="en-US" altLang="zh-CN" dirty="0"/>
              <a:t> decrease for the same V</a:t>
            </a:r>
            <a:r>
              <a:rPr lang="en-US" altLang="zh-CN" baseline="-25000" dirty="0"/>
              <a:t>DS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FFA1A8-7B07-43FB-AFCC-B7936BCC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865" y="481594"/>
            <a:ext cx="2728135" cy="7376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1793B4-4A93-4035-9CF9-C00763511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6" y="1734992"/>
            <a:ext cx="6034855" cy="42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5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F9EC7-11AB-434B-9508-2F81712F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 curve of FET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1CAF2-23EB-4532-A2A8-724A2926E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7E4F51-6A82-4B79-AD38-243347C4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100" y="681037"/>
            <a:ext cx="2891539" cy="6158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566376-AB1F-41E6-BA1C-22433BF31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76" y="1690688"/>
            <a:ext cx="9656047" cy="418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7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2D12-108A-46B1-B3BB-3ADA8CBD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JFET Operational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37F91-6B4E-4E33-B0EF-8D825090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902" y="1825625"/>
            <a:ext cx="5387898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3 areas of operation:</a:t>
            </a:r>
          </a:p>
          <a:p>
            <a:pPr marL="0" indent="0">
              <a:buNone/>
            </a:pPr>
            <a:r>
              <a:rPr lang="en-US" dirty="0"/>
              <a:t>(a) </a:t>
            </a:r>
            <a:r>
              <a:rPr lang="en-US" altLang="zh-CN" dirty="0"/>
              <a:t>When V</a:t>
            </a:r>
            <a:r>
              <a:rPr lang="en-US" altLang="zh-CN" baseline="-25000" dirty="0"/>
              <a:t>DG</a:t>
            </a:r>
            <a:r>
              <a:rPr lang="en-US" altLang="zh-CN" dirty="0"/>
              <a:t>&lt;&lt; |</a:t>
            </a:r>
            <a:r>
              <a:rPr lang="en-US" altLang="zh-CN" dirty="0" err="1"/>
              <a:t>Vp</a:t>
            </a:r>
            <a:r>
              <a:rPr lang="en-US" altLang="zh-CN" dirty="0"/>
              <a:t>|, the I</a:t>
            </a:r>
            <a:r>
              <a:rPr lang="en-US" altLang="zh-CN" baseline="-25000" dirty="0"/>
              <a:t>D</a:t>
            </a:r>
            <a:r>
              <a:rPr lang="en-US" altLang="zh-CN" dirty="0"/>
              <a:t> current linearly increase with V</a:t>
            </a:r>
            <a:r>
              <a:rPr lang="en-US" altLang="zh-CN" baseline="-25000" dirty="0"/>
              <a:t>D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(b) When V</a:t>
            </a:r>
            <a:r>
              <a:rPr lang="en-US" baseline="-25000" dirty="0"/>
              <a:t>DG</a:t>
            </a:r>
            <a:r>
              <a:rPr lang="en-US" dirty="0"/>
              <a:t>&lt;|</a:t>
            </a:r>
            <a:r>
              <a:rPr lang="en-US" dirty="0" err="1"/>
              <a:t>Vp</a:t>
            </a:r>
            <a:r>
              <a:rPr lang="en-US" dirty="0"/>
              <a:t>| but is close to |</a:t>
            </a:r>
            <a:r>
              <a:rPr lang="en-US" dirty="0" err="1"/>
              <a:t>Vp</a:t>
            </a:r>
            <a:r>
              <a:rPr lang="en-US" dirty="0"/>
              <a:t>|, the current I</a:t>
            </a:r>
            <a:r>
              <a:rPr lang="en-US" baseline="-25000" dirty="0"/>
              <a:t>D</a:t>
            </a:r>
            <a:r>
              <a:rPr lang="en-US" dirty="0"/>
              <a:t> tends to saturate.</a:t>
            </a:r>
          </a:p>
          <a:p>
            <a:pPr marL="0" indent="0">
              <a:buNone/>
            </a:pPr>
            <a:r>
              <a:rPr lang="en-GB" dirty="0"/>
              <a:t>(c) </a:t>
            </a:r>
            <a:r>
              <a:rPr lang="en-US" altLang="zh-CN" dirty="0"/>
              <a:t>When V</a:t>
            </a:r>
            <a:r>
              <a:rPr lang="en-US" altLang="zh-CN" baseline="-25000" dirty="0"/>
              <a:t>DG</a:t>
            </a:r>
            <a:r>
              <a:rPr lang="en-US" altLang="zh-CN" dirty="0"/>
              <a:t>=|</a:t>
            </a:r>
            <a:r>
              <a:rPr lang="en-US" altLang="zh-CN" dirty="0" err="1"/>
              <a:t>Vp</a:t>
            </a:r>
            <a:r>
              <a:rPr lang="en-US" altLang="zh-CN" dirty="0"/>
              <a:t>|, the channel pinches off, the current I</a:t>
            </a:r>
            <a:r>
              <a:rPr lang="en-US" altLang="zh-CN" baseline="-25000" dirty="0"/>
              <a:t>D</a:t>
            </a:r>
            <a:r>
              <a:rPr lang="en-US" altLang="zh-CN" dirty="0"/>
              <a:t> is saturated.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由于电子在耗尽区内的飘移速度已达到饱和速度，不再随着电场的增大而增大，所以漏极电流达到饱和。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829DD0-326B-4827-BFDF-80BB01B9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7" y="1364456"/>
            <a:ext cx="5683454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5EF4-EAA3-458F-99B5-3FC9BE8D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JFET Operational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C4243-9C32-4378-9CD5-D8792D56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63" y="1690688"/>
            <a:ext cx="5569337" cy="4652963"/>
          </a:xfrm>
        </p:spPr>
        <p:txBody>
          <a:bodyPr>
            <a:normAutofit fontScale="77500" lnSpcReduction="20000"/>
          </a:bodyPr>
          <a:lstStyle/>
          <a:p>
            <a:r>
              <a:rPr lang="en-IE" sz="3100" dirty="0"/>
              <a:t>The figures across and the previous slide, show graphically how the current flow changes depending on the voltage applied to the gate and / or to the DS junction.</a:t>
            </a:r>
            <a:endParaRPr lang="en-GB" sz="3100" dirty="0"/>
          </a:p>
          <a:p>
            <a:r>
              <a:rPr lang="en-IE" sz="3100" dirty="0"/>
              <a:t>What is important here is that the point at which the channel is pinched-off can be determined via an equation! This voltage is called, naturally enough, the PINCH-OFF VOLTAGE, </a:t>
            </a:r>
            <a:r>
              <a:rPr lang="en-IE" sz="3100" dirty="0" err="1"/>
              <a:t>Vp</a:t>
            </a:r>
            <a:r>
              <a:rPr lang="en-IE" sz="3100" dirty="0"/>
              <a:t>.</a:t>
            </a:r>
            <a:endParaRPr lang="en-GB" sz="3100" dirty="0"/>
          </a:p>
          <a:p>
            <a:r>
              <a:rPr lang="en-IE" sz="3100" dirty="0"/>
              <a:t>It depends almost solely on the WIDTH of the depletion layer. The base formula for this width calculation is that of a standard PN junction; find it in the PN section notes. </a:t>
            </a:r>
            <a:endParaRPr lang="en-GB" sz="31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28280-2EE8-4BA8-AE73-AD3A5CB3B4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4625" y="1415007"/>
            <a:ext cx="60620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41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D059-1B29-43BC-85BD-E9C5F7DF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JFET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D095-0ED9-4B03-BFF8-7471C209C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346" y="1061545"/>
            <a:ext cx="5341178" cy="511541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This describes source voltage in terms of the drain current and channel resistance, just a direct application of Ohm’s Law</a:t>
            </a:r>
          </a:p>
          <a:p>
            <a:r>
              <a:rPr lang="en-GB" dirty="0"/>
              <a:t>Here V</a:t>
            </a:r>
            <a:r>
              <a:rPr lang="en-GB" baseline="-25000" dirty="0"/>
              <a:t>D</a:t>
            </a:r>
            <a:r>
              <a:rPr lang="en-GB" dirty="0"/>
              <a:t> is the voltage of drain.</a:t>
            </a:r>
          </a:p>
          <a:p>
            <a:r>
              <a:rPr lang="en-GB" dirty="0"/>
              <a:t>This describes the width of the JFET channel depending on applied gate voltage.</a:t>
            </a:r>
          </a:p>
          <a:p>
            <a:endParaRPr lang="en-GB" dirty="0"/>
          </a:p>
          <a:p>
            <a:r>
              <a:rPr lang="en-GB" dirty="0"/>
              <a:t>This describes the pinch off voltage.</a:t>
            </a:r>
          </a:p>
          <a:p>
            <a:pPr marL="0" indent="0">
              <a:buNone/>
            </a:pPr>
            <a:r>
              <a:rPr lang="en-GB" dirty="0"/>
              <a:t>Here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/>
              <a:t> is the thickness of the channel.</a:t>
            </a:r>
          </a:p>
          <a:p>
            <a:r>
              <a:rPr lang="en-GB" dirty="0"/>
              <a:t>You need to be able to use these equations.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F1E8F-DBCD-4D2C-91C6-EA37F03DA0BC}"/>
              </a:ext>
            </a:extLst>
          </p:cNvPr>
          <p:cNvSpPr/>
          <p:nvPr/>
        </p:nvSpPr>
        <p:spPr>
          <a:xfrm>
            <a:off x="1065456" y="1669709"/>
            <a:ext cx="3030959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E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E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E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</a:t>
            </a:r>
            <a:r>
              <a:rPr lang="en-IE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E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I</a:t>
            </a:r>
            <a:r>
              <a:rPr lang="en-IE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E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E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CHANNEL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967A92-4571-4AE5-8708-7EDFE899C07B}"/>
                  </a:ext>
                </a:extLst>
              </p:cNvPr>
              <p:cNvSpPr/>
              <p:nvPr/>
            </p:nvSpPr>
            <p:spPr>
              <a:xfrm>
                <a:off x="1253720" y="3852340"/>
                <a:ext cx="220734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2∈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967A92-4571-4AE5-8708-7EDFE899C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720" y="3852340"/>
                <a:ext cx="2207340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516B521-7856-4C03-B487-02254390C9DF}"/>
                  </a:ext>
                </a:extLst>
              </p:cNvPr>
              <p:cNvSpPr txBox="1"/>
              <p:nvPr/>
            </p:nvSpPr>
            <p:spPr>
              <a:xfrm>
                <a:off x="554773" y="4805227"/>
                <a:ext cx="6096000" cy="1582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E" altLang="zh-CN" sz="2400" b="1" dirty="0"/>
                  <a:t>Review: for PN junction, the width of depletion region:</a:t>
                </a:r>
              </a:p>
              <a:p>
                <a14:m>
                  <m:oMath xmlns:m="http://schemas.openxmlformats.org/officeDocument/2006/math">
                    <m:r>
                      <a:rPr lang="en-IE" altLang="zh-CN" sz="24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IE" altLang="zh-CN" sz="2400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E" altLang="zh-CN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altLang="zh-CN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E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E" altLang="zh-CN" sz="2400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IE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altLang="zh-CN" sz="24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E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num>
                          <m:den>
                            <m:r>
                              <a:rPr lang="en-IE" altLang="zh-CN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den>
                        </m:f>
                        <m:d>
                          <m:dPr>
                            <m:ctrlPr>
                              <a:rPr lang="en-IE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E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E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altLang="zh-CN" sz="2400" b="1" i="1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E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E" altLang="zh-CN" sz="2400" b="1" i="1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E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altLang="zh-CN" sz="2400" b="1" i="1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E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altLang="zh-CN" sz="2400" b="1" i="1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en-IE" altLang="zh-CN" sz="2400" b="1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516B521-7856-4C03-B487-02254390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73" y="4805227"/>
                <a:ext cx="6096000" cy="1582549"/>
              </a:xfrm>
              <a:prstGeom prst="rect">
                <a:avLst/>
              </a:prstGeom>
              <a:blipFill>
                <a:blip r:embed="rId4"/>
                <a:stretch>
                  <a:fillRect l="-1500" t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AA8D4C44-8618-4991-9051-96A2657C0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035" y="2357129"/>
            <a:ext cx="3733800" cy="132397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28A15BC-B1EB-4914-9956-693C4FFD7A93}"/>
              </a:ext>
            </a:extLst>
          </p:cNvPr>
          <p:cNvCxnSpPr>
            <a:stCxn id="4" idx="3"/>
          </p:cNvCxnSpPr>
          <p:nvPr/>
        </p:nvCxnSpPr>
        <p:spPr>
          <a:xfrm flipV="1">
            <a:off x="4096415" y="1341120"/>
            <a:ext cx="2270931" cy="6079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91AF6C7-B3D8-4F33-B0E2-AE48343A6D31}"/>
              </a:ext>
            </a:extLst>
          </p:cNvPr>
          <p:cNvCxnSpPr>
            <a:stCxn id="9" idx="3"/>
          </p:cNvCxnSpPr>
          <p:nvPr/>
        </p:nvCxnSpPr>
        <p:spPr>
          <a:xfrm>
            <a:off x="4851835" y="3019117"/>
            <a:ext cx="1644759" cy="63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A2CFA73-0C8A-413F-BB21-D2CF18FA007A}"/>
              </a:ext>
            </a:extLst>
          </p:cNvPr>
          <p:cNvCxnSpPr>
            <a:cxnSpLocks/>
          </p:cNvCxnSpPr>
          <p:nvPr/>
        </p:nvCxnSpPr>
        <p:spPr>
          <a:xfrm>
            <a:off x="3269443" y="4376193"/>
            <a:ext cx="3160270" cy="1496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8FF4-798D-46E4-99D2-5A78489A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FET Circuit Symbols,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BD14E-2733-4C84-A119-2900A4C1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690688"/>
            <a:ext cx="4603827" cy="314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101599-F4A5-4A66-AB97-EA3B75AE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065" y="1757363"/>
            <a:ext cx="55626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79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19566D-73B1-4E59-84A9-540ADFCDD7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For JFET, </a:t>
            </a:r>
            <a:r>
              <a:rPr lang="en-US" altLang="zh-CN" sz="2800" dirty="0">
                <a:solidFill>
                  <a:srgbClr val="434343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w</a:t>
            </a:r>
            <a:r>
              <a:rPr lang="en-US" altLang="zh-CN" sz="2800" b="0" i="0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hich of the following states is correct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BC957B-1EBF-4155-8286-867AEBB775A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Only one type of carriers contribute to the current.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F95A4E-455E-4368-B369-B465401850B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Two types of carriers contribute to the current.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C30677-8515-4AEC-8862-A837A4323F5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It is a voltage controlled current device.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544FAA-03D6-4D96-887A-A42EB44B485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It is a current controlled current device.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7EC74D-5040-486A-9FC0-18872E18074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9C89B4-E46D-48A5-B124-521F6FF96A6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6E4AB8-BFE3-4623-9BBE-62F2526A11D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DD2998-3F86-4673-B387-7B4508C42EC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3D376F5-95B6-416D-8E43-255DA2EB992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D01B3C0-330E-4291-9805-515A8D0369F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3387EC79-1377-4465-A2EF-4F58D30533E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3720C2B3-81AA-494B-BD08-E67BA4F164D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A4523C1-3D67-4E8B-96A8-8C04033D520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3" name="TipText">
              <a:extLst>
                <a:ext uri="{FF2B5EF4-FFF2-40B4-BE49-F238E27FC236}">
                  <a16:creationId xmlns:a16="http://schemas.microsoft.com/office/drawing/2014/main" id="{2DC4F9DC-362F-42A8-B7E6-7729F61C967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420FFDF-0479-433C-BB34-6E465E8DA4B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775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721EF8-D52D-4C0F-9213-F2F40EA56C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full name for JFET is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D96275-27FD-4C5B-BE35-E969FFBEF12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55D46C-9B45-4F0B-98BF-9F705BE61CB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C64FB6-0CEC-4CF0-B607-1939655C2FC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4C77921D-16EC-4400-9311-868029B4F50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661BC7E5-66AA-487F-9C65-8AC304DDFC7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253F96E8-ABC3-41BE-9AEF-90BA041F991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515DFD74-DE2F-49FD-BFAF-A0417F8128D4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8128921-7588-440C-9427-0E1495DD3EB5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330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9E9F6D-2353-4A28-B8C9-E0908141414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indent="0">
              <a:buNone/>
            </a:pPr>
            <a:r>
              <a:rPr lang="en-GB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Draw a fully labelled diagram of JFET and briefly explain how it functions.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84ABBB-E346-4892-BB31-F6658ABF71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4D5373-0BA2-4107-863C-CFC78649EC1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900BFDE-13B6-4353-8BAB-E9D25DE7324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33F08A01-38BB-4EAF-BCC9-EA6B359A2FC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2BFEC54D-5251-47C0-A2B3-2FB3A6C326E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34039D4-F675-42BC-94F7-DED3270207F3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13AB11B7-9408-46D4-956C-E7DEE35F56E0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0180255-C4C5-42DA-8D52-0D918805E190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5946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A57D5D-524D-4F38-96FB-EEC7B22E5DF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indent="0">
              <a:buNone/>
            </a:pPr>
            <a:r>
              <a:rPr lang="en-GB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 a JFET, show what happens the drain current, I</a:t>
            </a:r>
            <a:r>
              <a:rPr lang="en-GB" altLang="zh-CN" sz="2800" baseline="-2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GB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as both gate voltage, V</a:t>
            </a:r>
            <a:r>
              <a:rPr lang="en-GB" altLang="zh-CN" sz="2800" baseline="-2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GB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and drain voltage, V</a:t>
            </a:r>
            <a:r>
              <a:rPr lang="en-GB" altLang="zh-CN" sz="2800" baseline="-2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GB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are varied.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951F96D-173F-406A-8A8F-6A71900C24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47CFA3-D205-40F9-B040-4E7E544AC3A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4AD7810-7B0C-4250-AF35-91C7F140DAC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9C09E3E7-E1EB-44F3-8DCA-0A672A06669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C67D05A6-E97B-402D-BECC-A8DE6FBDC8C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2DF4DC0D-2F36-49D0-AB17-6333D844FB9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2005DCA-8CB9-488D-A4A6-5E9498E0338C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2E3BFD4-5524-49F9-92DC-8FB7EBF14811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061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F505-02B7-4694-828F-D6741142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 Effect Transistors – FET’s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6289-0B58-405D-A4F0-97C57B651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690688"/>
            <a:ext cx="11410950" cy="5148263"/>
          </a:xfrm>
        </p:spPr>
        <p:txBody>
          <a:bodyPr>
            <a:normAutofit fontScale="92500" lnSpcReduction="20000"/>
          </a:bodyPr>
          <a:lstStyle/>
          <a:p>
            <a:r>
              <a:rPr lang="en-IE" sz="3100" dirty="0"/>
              <a:t>Please note that what follows is a summary of the working of FET, </a:t>
            </a:r>
            <a:r>
              <a:rPr lang="en-IE" sz="3100" dirty="0">
                <a:solidFill>
                  <a:srgbClr val="FF0000"/>
                </a:solidFill>
              </a:rPr>
              <a:t>Field Effect Transistors</a:t>
            </a:r>
            <a:r>
              <a:rPr lang="en-IE" sz="3100" dirty="0"/>
              <a:t>, with an emphasis on the JFET and  MOSFET</a:t>
            </a:r>
            <a:endParaRPr lang="en-GB" sz="3100" dirty="0"/>
          </a:p>
          <a:p>
            <a:r>
              <a:rPr lang="en-IE" sz="3100" dirty="0"/>
              <a:t>Main types of FET’s – you do not need to know the details of the operation of the FET’s listed below merely that there exist. We will look at the bolded ones in detail.</a:t>
            </a:r>
            <a:endParaRPr lang="en-GB" sz="3100" dirty="0"/>
          </a:p>
          <a:p>
            <a:r>
              <a:rPr lang="en-IE" sz="3100" dirty="0"/>
              <a:t>There are some equations in this section however there are NO derivations of those equations. S</a:t>
            </a:r>
            <a:r>
              <a:rPr lang="en-US" sz="3100" dirty="0"/>
              <a:t>o,</a:t>
            </a:r>
            <a:r>
              <a:rPr lang="zh-CN" altLang="en-US" sz="3100" dirty="0"/>
              <a:t> </a:t>
            </a:r>
            <a:r>
              <a:rPr lang="en-US" altLang="zh-CN" sz="3100" dirty="0"/>
              <a:t>don’t</a:t>
            </a:r>
            <a:r>
              <a:rPr lang="en-IE" sz="3100" dirty="0"/>
              <a:t> worry </a:t>
            </a:r>
            <a:r>
              <a:rPr lang="en-IE" sz="3100" dirty="0">
                <a:sym typeface="Wingdings" panose="05000000000000000000" pitchFamily="2" charset="2"/>
              </a:rPr>
              <a:t></a:t>
            </a:r>
            <a:r>
              <a:rPr lang="en-IE" sz="3100" dirty="0"/>
              <a:t>.</a:t>
            </a:r>
            <a:endParaRPr lang="en-GB" sz="3100" dirty="0"/>
          </a:p>
          <a:p>
            <a:r>
              <a:rPr lang="en-IE" sz="3100" b="1" dirty="0"/>
              <a:t>JEFT</a:t>
            </a:r>
            <a:r>
              <a:rPr lang="en-IE" sz="3100" dirty="0"/>
              <a:t> – Junction Field Effect Transistor.</a:t>
            </a:r>
            <a:endParaRPr lang="en-GB" sz="3100" dirty="0"/>
          </a:p>
          <a:p>
            <a:r>
              <a:rPr lang="en-IE" sz="3100" dirty="0"/>
              <a:t>MESFET – Metal-Semiconductor Field Effect Transistor.</a:t>
            </a:r>
            <a:endParaRPr lang="en-GB" sz="3100" dirty="0"/>
          </a:p>
          <a:p>
            <a:r>
              <a:rPr lang="en-IE" sz="3100" b="1" dirty="0"/>
              <a:t>MOSFET</a:t>
            </a:r>
            <a:r>
              <a:rPr lang="en-IE" sz="3100" dirty="0"/>
              <a:t> – Metal-Oxide-Semiconductor Field Effect Transistor.</a:t>
            </a:r>
            <a:endParaRPr lang="en-GB" sz="3100" dirty="0"/>
          </a:p>
          <a:p>
            <a:r>
              <a:rPr lang="en-IE" sz="3100" dirty="0"/>
              <a:t>IGFET – Insulated Gate Field Effect Transistor.</a:t>
            </a:r>
            <a:endParaRPr lang="en-GB" sz="3100" dirty="0"/>
          </a:p>
          <a:p>
            <a:r>
              <a:rPr lang="en-IE" sz="3100" dirty="0"/>
              <a:t>MISFET – Metal-Insulator-Semiconductor Field Effect Transistor.</a:t>
            </a:r>
            <a:endParaRPr lang="en-GB" sz="31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736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713D-D0AC-407A-8D8B-B040616E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MOSFET – most common type of FET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FDAD-0CF7-4FAC-ACDF-6EB2494DF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2902"/>
          </a:xfrm>
        </p:spPr>
        <p:txBody>
          <a:bodyPr/>
          <a:lstStyle/>
          <a:p>
            <a:r>
              <a:rPr lang="en-GB" dirty="0"/>
              <a:t>The schematic diagram of a MOSFET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74ECD-0391-4412-A4B6-2060ABE897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8293" y="2619529"/>
            <a:ext cx="8782147" cy="27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07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7B153-601C-441C-B0FE-3F808DFF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Characteristics of MOSFET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C772E-CD35-43F2-9C1B-BAC995E63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zh-CN" dirty="0"/>
              <a:t>It has </a:t>
            </a:r>
            <a:r>
              <a:rPr lang="en-IE" altLang="zh-CN" dirty="0">
                <a:solidFill>
                  <a:srgbClr val="FF0000"/>
                </a:solidFill>
              </a:rPr>
              <a:t>3 main parts</a:t>
            </a:r>
            <a:r>
              <a:rPr lang="en-IE" altLang="zh-CN" dirty="0"/>
              <a:t>:</a:t>
            </a:r>
            <a:endParaRPr lang="en-GB" altLang="zh-CN" dirty="0"/>
          </a:p>
          <a:p>
            <a:pPr lvl="1"/>
            <a:r>
              <a:rPr lang="en-IE" altLang="zh-CN" dirty="0">
                <a:solidFill>
                  <a:srgbClr val="FF0000"/>
                </a:solidFill>
              </a:rPr>
              <a:t>The GATE</a:t>
            </a:r>
            <a:r>
              <a:rPr lang="en-IE" altLang="zh-CN" dirty="0"/>
              <a:t>, where the controlling voltage is applied and is either metal or a heavily doped semiconductor.</a:t>
            </a:r>
            <a:endParaRPr lang="en-GB" altLang="zh-CN" dirty="0"/>
          </a:p>
          <a:p>
            <a:pPr lvl="1"/>
            <a:r>
              <a:rPr lang="en-IE" altLang="zh-CN" dirty="0">
                <a:solidFill>
                  <a:srgbClr val="FF0000"/>
                </a:solidFill>
              </a:rPr>
              <a:t>The insulation layer </a:t>
            </a:r>
            <a:r>
              <a:rPr lang="en-IE" altLang="zh-CN" dirty="0"/>
              <a:t>which is directly under the gate and insulators the gate from the current channel.</a:t>
            </a:r>
            <a:endParaRPr lang="en-GB" altLang="zh-CN" dirty="0"/>
          </a:p>
          <a:p>
            <a:pPr lvl="1"/>
            <a:r>
              <a:rPr lang="en-IE" altLang="zh-CN" dirty="0">
                <a:solidFill>
                  <a:srgbClr val="FF0000"/>
                </a:solidFill>
              </a:rPr>
              <a:t>The bulk material</a:t>
            </a:r>
            <a:r>
              <a:rPr lang="en-IE" altLang="zh-CN" dirty="0"/>
              <a:t>, also known as the substrate, (the wafer) and is where the channel is formed. It is lightly doped. </a:t>
            </a:r>
            <a:endParaRPr lang="en-GB" altLang="zh-CN" dirty="0"/>
          </a:p>
          <a:p>
            <a:pPr lvl="1"/>
            <a:r>
              <a:rPr lang="en-IE" altLang="zh-CN" dirty="0"/>
              <a:t>The source and drain are doped and are of a dopant </a:t>
            </a:r>
            <a:r>
              <a:rPr lang="en-IE" altLang="zh-CN" dirty="0">
                <a:solidFill>
                  <a:srgbClr val="FF0000"/>
                </a:solidFill>
              </a:rPr>
              <a:t>that is opposite </a:t>
            </a:r>
            <a:r>
              <a:rPr lang="en-IE" altLang="zh-CN" dirty="0"/>
              <a:t>to that of the bulk material. Therefore a depletion region forms, which are indicated by the greyish areas. </a:t>
            </a:r>
            <a:endParaRPr lang="en-GB" altLang="zh-CN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8DF1D-EF49-42F8-B840-ED40DF35D1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0194" y="207766"/>
            <a:ext cx="5391806" cy="16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65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B8846-642C-4542-8AE8-4D9D1169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E0F50-D71B-49D4-8225-0E73D9FA0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47E537-AC1F-486A-A117-FA6049E3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69" y="1825625"/>
            <a:ext cx="10515600" cy="408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26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BEACE65-FA94-471F-A3C8-AE9B4639024B}"/>
              </a:ext>
            </a:extLst>
          </p:cNvPr>
          <p:cNvSpPr txBox="1"/>
          <p:nvPr/>
        </p:nvSpPr>
        <p:spPr>
          <a:xfrm>
            <a:off x="399392" y="366623"/>
            <a:ext cx="997431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800" dirty="0">
                <a:solidFill>
                  <a:srgbClr val="FF0000"/>
                </a:solidFill>
              </a:rPr>
              <a:t>There are 2 types of MOSFET’s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endParaRPr lang="en-GB" altLang="zh-CN" sz="2800" dirty="0">
              <a:solidFill>
                <a:srgbClr val="FF0000"/>
              </a:solidFill>
            </a:endParaRPr>
          </a:p>
          <a:p>
            <a:r>
              <a:rPr lang="en-GB" altLang="zh-CN" sz="2800" dirty="0">
                <a:solidFill>
                  <a:schemeClr val="accent1"/>
                </a:solidFill>
              </a:rPr>
              <a:t>Enhancement</a:t>
            </a:r>
            <a:r>
              <a:rPr lang="en-GB" altLang="zh-CN" sz="2800" dirty="0"/>
              <a:t> – where the voltage on the gate attracts</a:t>
            </a:r>
          </a:p>
          <a:p>
            <a:r>
              <a:rPr lang="en-GB" altLang="zh-CN" sz="2800" dirty="0"/>
              <a:t> carriers to the underside of the oxide from the bulk material</a:t>
            </a:r>
          </a:p>
          <a:p>
            <a:r>
              <a:rPr lang="en-GB" altLang="zh-CN" sz="2800" dirty="0"/>
              <a:t>, making a inversion layer, which cause current to flow.</a:t>
            </a:r>
          </a:p>
          <a:p>
            <a:r>
              <a:rPr lang="en-GB" altLang="zh-CN" sz="2800" dirty="0">
                <a:solidFill>
                  <a:srgbClr val="C00000"/>
                </a:solidFill>
              </a:rPr>
              <a:t>So Gate voltage ON to allow current to flow.</a:t>
            </a:r>
          </a:p>
          <a:p>
            <a:endParaRPr lang="en-GB" altLang="zh-CN" sz="2800" dirty="0"/>
          </a:p>
          <a:p>
            <a:endParaRPr lang="en-GB" altLang="zh-CN" sz="2800" dirty="0"/>
          </a:p>
          <a:p>
            <a:r>
              <a:rPr lang="en-GB" altLang="zh-CN" sz="2800" dirty="0">
                <a:solidFill>
                  <a:schemeClr val="accent1"/>
                </a:solidFill>
              </a:rPr>
              <a:t>Depletion </a:t>
            </a:r>
            <a:r>
              <a:rPr lang="en-GB" altLang="zh-CN" sz="2800" dirty="0"/>
              <a:t>– where the application of gate voltage </a:t>
            </a:r>
            <a:r>
              <a:rPr lang="en-GB" altLang="zh-CN" sz="2800" dirty="0">
                <a:solidFill>
                  <a:srgbClr val="C00000"/>
                </a:solidFill>
              </a:rPr>
              <a:t>STOPS</a:t>
            </a:r>
            <a:r>
              <a:rPr lang="en-GB" altLang="zh-CN" sz="2800" dirty="0"/>
              <a:t> </a:t>
            </a:r>
          </a:p>
          <a:p>
            <a:r>
              <a:rPr lang="en-GB" altLang="zh-CN" sz="2800" dirty="0"/>
              <a:t>the current flow.</a:t>
            </a:r>
          </a:p>
          <a:p>
            <a:endParaRPr lang="en-GB" altLang="zh-CN" sz="2800" dirty="0"/>
          </a:p>
          <a:p>
            <a:r>
              <a:rPr lang="en-GB" altLang="zh-CN" sz="2800" dirty="0"/>
              <a:t>It is important to note that </a:t>
            </a:r>
            <a:r>
              <a:rPr lang="en-GB" altLang="zh-CN" sz="2800" dirty="0">
                <a:solidFill>
                  <a:srgbClr val="FF0000"/>
                </a:solidFill>
              </a:rPr>
              <a:t>the channel name is the type of</a:t>
            </a:r>
          </a:p>
          <a:p>
            <a:r>
              <a:rPr lang="en-GB" altLang="zh-CN" sz="2800" dirty="0">
                <a:solidFill>
                  <a:srgbClr val="FF0000"/>
                </a:solidFill>
              </a:rPr>
              <a:t>carrier that carry's the current. </a:t>
            </a:r>
          </a:p>
          <a:p>
            <a:r>
              <a:rPr lang="en-GB" altLang="zh-CN" sz="2800" dirty="0"/>
              <a:t>Hence a N-Channel are electron and the bulk material would</a:t>
            </a:r>
          </a:p>
          <a:p>
            <a:r>
              <a:rPr lang="en-GB" altLang="zh-CN" sz="2800" dirty="0"/>
              <a:t>be a P-type</a:t>
            </a:r>
            <a:endParaRPr lang="en-GB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714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916BE-12B4-42CD-A64E-7EC4330B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607" y="18256"/>
            <a:ext cx="10515600" cy="1285028"/>
          </a:xfrm>
        </p:spPr>
        <p:txBody>
          <a:bodyPr/>
          <a:lstStyle/>
          <a:p>
            <a:r>
              <a:rPr lang="en-GB" altLang="zh-CN" sz="4400" dirty="0">
                <a:solidFill>
                  <a:srgbClr val="FF0000"/>
                </a:solidFill>
              </a:rPr>
              <a:t>Enhancement</a:t>
            </a:r>
            <a:r>
              <a:rPr lang="en-US" altLang="zh-CN" sz="4400" dirty="0">
                <a:solidFill>
                  <a:srgbClr val="FF0000"/>
                </a:solidFill>
              </a:rPr>
              <a:t>-type N-channel MOSFET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3543FF4-9776-479A-AEB0-5CDD11217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0988" y="1731497"/>
            <a:ext cx="3147426" cy="3812544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735373-A3DE-408F-993D-0CD45C0CC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21" y="1765739"/>
            <a:ext cx="6894970" cy="38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14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B1A40-FCF2-4A8D-AD59-F6CB1C2A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A4581-96B8-4152-AF80-2E3A729E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F337D7-F086-4532-91F0-F7C7709F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365125"/>
            <a:ext cx="8185424" cy="60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76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E95CA-E85E-460E-A236-29AE31C1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Energy diagram for the </a:t>
            </a:r>
            <a:r>
              <a:rPr lang="en-GB" altLang="zh-CN" sz="4400" dirty="0">
                <a:solidFill>
                  <a:srgbClr val="FF0000"/>
                </a:solidFill>
              </a:rPr>
              <a:t>Enhancement</a:t>
            </a:r>
            <a:r>
              <a:rPr lang="en-US" altLang="zh-CN" sz="4400" dirty="0">
                <a:solidFill>
                  <a:srgbClr val="FF0000"/>
                </a:solidFill>
              </a:rPr>
              <a:t>-type</a:t>
            </a:r>
            <a:r>
              <a:rPr lang="en-US" altLang="zh-CN" dirty="0"/>
              <a:t> N-channel MOSFET under positive gate voltage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F6642-8007-4BD7-A760-8D96D5CD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5EFF60-E1E0-45CC-B775-EA7B1850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26" y="1690688"/>
            <a:ext cx="9000464" cy="492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45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049AF-6851-4684-813A-8379D1E9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DFF114-BED0-4ADF-8AA2-0F13BBF05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19" y="1228232"/>
            <a:ext cx="9558461" cy="3995409"/>
          </a:xfrm>
          <a:prstGeom prst="rect">
            <a:avLst/>
          </a:prstGeom>
        </p:spPr>
      </p:pic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20ACE7F-DDC9-4ADB-B275-31ADB9FDB9E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737119"/>
              </p:ext>
            </p:extLst>
          </p:nvPr>
        </p:nvGraphicFramePr>
        <p:xfrm>
          <a:off x="4826000" y="5360988"/>
          <a:ext cx="25384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711000" imgH="228600" progId="Equation.DSMT4">
                  <p:embed/>
                </p:oleObj>
              </mc:Choice>
              <mc:Fallback>
                <p:oleObj name="Equation" r:id="rId4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6000" y="5360988"/>
                        <a:ext cx="2538413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913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DFEFB-7A19-4D45-B09B-347CC94F3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62" y="480300"/>
            <a:ext cx="5882353" cy="6214789"/>
          </a:xfrm>
        </p:spPr>
        <p:txBody>
          <a:bodyPr>
            <a:normAutofit/>
          </a:bodyPr>
          <a:lstStyle/>
          <a:p>
            <a:r>
              <a:rPr lang="en-US" altLang="zh-CN" dirty="0"/>
              <a:t>When V</a:t>
            </a:r>
            <a:r>
              <a:rPr lang="en-US" altLang="zh-CN" baseline="-25000" dirty="0"/>
              <a:t>GS</a:t>
            </a:r>
            <a:r>
              <a:rPr lang="en-US" altLang="zh-CN" dirty="0"/>
              <a:t>&gt;V</a:t>
            </a:r>
            <a:r>
              <a:rPr lang="en-US" altLang="zh-CN" baseline="-25000" dirty="0"/>
              <a:t>T, </a:t>
            </a:r>
            <a:r>
              <a:rPr lang="en-US" altLang="zh-CN" dirty="0"/>
              <a:t>we find that there is a region close to the surface in which the concentration  of conduction electrons exceeds the concentration of holes. </a:t>
            </a:r>
            <a:r>
              <a:rPr lang="en-US" altLang="zh-CN" dirty="0">
                <a:solidFill>
                  <a:srgbClr val="7030A0"/>
                </a:solidFill>
              </a:rPr>
              <a:t>In other words, although the material is doped with acceptors, it behaves as though it is an n-type semiconductor.</a:t>
            </a:r>
            <a:r>
              <a:rPr lang="en-US" altLang="zh-CN" dirty="0"/>
              <a:t> This region is known as an </a:t>
            </a:r>
            <a:r>
              <a:rPr lang="en-US" altLang="zh-CN" dirty="0">
                <a:solidFill>
                  <a:srgbClr val="FF0000"/>
                </a:solidFill>
              </a:rPr>
              <a:t>inversion layer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Here V</a:t>
            </a:r>
            <a:r>
              <a:rPr lang="en-US" altLang="zh-CN" baseline="-25000" dirty="0"/>
              <a:t>T</a:t>
            </a:r>
            <a:r>
              <a:rPr lang="en-US" altLang="zh-CN" dirty="0"/>
              <a:t> is the threshold voltage.</a:t>
            </a:r>
          </a:p>
          <a:p>
            <a:r>
              <a:rPr lang="en-US" altLang="zh-CN" dirty="0"/>
              <a:t>So V</a:t>
            </a:r>
            <a:r>
              <a:rPr lang="en-US" altLang="zh-CN" baseline="-25000" dirty="0"/>
              <a:t>GS</a:t>
            </a:r>
            <a:r>
              <a:rPr lang="en-US" altLang="zh-CN" dirty="0"/>
              <a:t>&gt;V</a:t>
            </a:r>
            <a:r>
              <a:rPr lang="en-US" altLang="zh-CN" baseline="-25000" dirty="0"/>
              <a:t>T,  </a:t>
            </a:r>
            <a:r>
              <a:rPr lang="en-US" altLang="zh-CN" dirty="0"/>
              <a:t>an inversion layer presents, which provides a channel for carriers to flow from drain to source.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AFBB1C-2607-4C17-93B6-6F70DB6B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500" y="365726"/>
            <a:ext cx="5406838" cy="36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43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1FC3-6B9C-4D2E-9300-00BA1B8D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MOSFET –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4B775-C4BE-41B7-802E-49D032D3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62" y="1486995"/>
            <a:ext cx="11532476" cy="5005880"/>
          </a:xfrm>
        </p:spPr>
        <p:txBody>
          <a:bodyPr>
            <a:normAutofit lnSpcReduction="10000"/>
          </a:bodyPr>
          <a:lstStyle/>
          <a:p>
            <a:r>
              <a:rPr lang="en-IE" sz="3600" dirty="0"/>
              <a:t>Let us discuss n-channel enhancement MOSFET’s.</a:t>
            </a:r>
            <a:endParaRPr lang="en-GB" sz="3600" dirty="0"/>
          </a:p>
          <a:p>
            <a:r>
              <a:rPr lang="en-IE" sz="3600" dirty="0"/>
              <a:t>So how does </a:t>
            </a:r>
            <a:r>
              <a:rPr lang="en-IE" sz="3600" dirty="0">
                <a:solidFill>
                  <a:srgbClr val="FF0000"/>
                </a:solidFill>
              </a:rPr>
              <a:t>the channel form </a:t>
            </a:r>
            <a:r>
              <a:rPr lang="en-IE" sz="3600" dirty="0"/>
              <a:t>to allow current to flow?</a:t>
            </a:r>
            <a:endParaRPr lang="en-GB" sz="3600" dirty="0"/>
          </a:p>
          <a:p>
            <a:r>
              <a:rPr lang="en-IE" sz="3600" dirty="0">
                <a:solidFill>
                  <a:srgbClr val="FF0000"/>
                </a:solidFill>
              </a:rPr>
              <a:t>As a positive voltage </a:t>
            </a:r>
            <a:r>
              <a:rPr lang="en-IE" sz="3600" dirty="0"/>
              <a:t>is applied to the gate,</a:t>
            </a:r>
            <a:r>
              <a:rPr lang="en-IE" sz="3600" dirty="0">
                <a:solidFill>
                  <a:srgbClr val="FF0000"/>
                </a:solidFill>
              </a:rPr>
              <a:t> it attracts free carries from the bulk material</a:t>
            </a:r>
            <a:r>
              <a:rPr lang="en-IE" sz="3600" dirty="0"/>
              <a:t> to the underside of the oxide layer.</a:t>
            </a:r>
            <a:endParaRPr lang="en-GB" sz="3600" dirty="0"/>
          </a:p>
          <a:p>
            <a:r>
              <a:rPr lang="en-IE" sz="3600" dirty="0"/>
              <a:t>When </a:t>
            </a:r>
            <a:r>
              <a:rPr lang="en-IE" sz="3600" dirty="0">
                <a:solidFill>
                  <a:srgbClr val="FF0000"/>
                </a:solidFill>
              </a:rPr>
              <a:t>enough charge carriers</a:t>
            </a:r>
            <a:r>
              <a:rPr lang="en-IE" sz="3600" dirty="0"/>
              <a:t> are present, it overcomes the charge of the bulk layer, thus the charge </a:t>
            </a:r>
            <a:r>
              <a:rPr lang="en-IE" sz="3600" dirty="0">
                <a:solidFill>
                  <a:srgbClr val="FF0000"/>
                </a:solidFill>
              </a:rPr>
              <a:t>here is INVERTED</a:t>
            </a:r>
            <a:r>
              <a:rPr lang="en-IE" sz="3600" dirty="0"/>
              <a:t>.</a:t>
            </a:r>
            <a:endParaRPr lang="en-GB" sz="3600" dirty="0"/>
          </a:p>
          <a:p>
            <a:r>
              <a:rPr lang="en-IE" sz="3600" dirty="0"/>
              <a:t>This allows a conductive channel between the source and drain. As the </a:t>
            </a:r>
            <a:r>
              <a:rPr lang="en-IE" sz="3600" dirty="0">
                <a:solidFill>
                  <a:srgbClr val="FF0000"/>
                </a:solidFill>
              </a:rPr>
              <a:t>gate voltage increases </a:t>
            </a:r>
            <a:r>
              <a:rPr lang="en-IE" sz="3600" dirty="0"/>
              <a:t>then </a:t>
            </a:r>
            <a:r>
              <a:rPr lang="en-IE" sz="3600" dirty="0">
                <a:solidFill>
                  <a:srgbClr val="FF0000"/>
                </a:solidFill>
              </a:rPr>
              <a:t>the size of the channel increases</a:t>
            </a:r>
            <a:r>
              <a:rPr lang="en-IE" sz="3600" dirty="0"/>
              <a:t>. </a:t>
            </a:r>
            <a:endParaRPr lang="en-GB" sz="3600" dirty="0"/>
          </a:p>
          <a:p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40BD00-BF4D-41DC-AF77-3752AA20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936" y="443502"/>
            <a:ext cx="4275740" cy="289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1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A6829-AE5B-42A1-9521-26C05385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F62CB-B34D-4F0B-8F3C-4B45B0FF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041A51-8D47-4DAF-8C02-5A77D66D4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85" y="1285381"/>
            <a:ext cx="11145030" cy="54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9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9DB33-1595-42E9-89D3-FDD65631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MOSFET – How does it work?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5327F-0E0E-4372-AF0B-9BFEEF5B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zh-CN" sz="2800" dirty="0"/>
              <a:t>Remember that the conductive channel is still resistive, and this means that the voltage will drop as you move across this channel (Remember the JFET voltage drop equation?). This means </a:t>
            </a:r>
            <a:r>
              <a:rPr lang="en-IE" altLang="zh-CN" sz="2800" dirty="0">
                <a:solidFill>
                  <a:srgbClr val="FF0000"/>
                </a:solidFill>
              </a:rPr>
              <a:t>that the width of the channel will vary as you move across the channel</a:t>
            </a:r>
            <a:r>
              <a:rPr lang="en-IE" altLang="zh-CN" sz="2800" dirty="0"/>
              <a:t>.</a:t>
            </a:r>
          </a:p>
          <a:p>
            <a:endParaRPr lang="en-IE" altLang="zh-CN" sz="2800" dirty="0"/>
          </a:p>
          <a:p>
            <a:pPr marL="0" indent="0">
              <a:buNone/>
            </a:pPr>
            <a:endParaRPr lang="en-GB" altLang="zh-CN" sz="2800" dirty="0"/>
          </a:p>
          <a:p>
            <a:r>
              <a:rPr lang="en-IE" altLang="zh-CN" sz="2800" dirty="0"/>
              <a:t>When the absolute value of the voltage between </a:t>
            </a:r>
            <a:r>
              <a:rPr lang="en-IE" altLang="zh-CN" sz="2800" dirty="0">
                <a:solidFill>
                  <a:srgbClr val="FF0000"/>
                </a:solidFill>
              </a:rPr>
              <a:t>the gate and drain </a:t>
            </a:r>
            <a:r>
              <a:rPr lang="en-IE" altLang="zh-CN" sz="2800" dirty="0"/>
              <a:t>gets larger than a certain value (that is </a:t>
            </a:r>
            <a:r>
              <a:rPr lang="en-IE" altLang="zh-CN" sz="2800" dirty="0">
                <a:solidFill>
                  <a:srgbClr val="FF0000"/>
                </a:solidFill>
              </a:rPr>
              <a:t>the threshold voltage</a:t>
            </a:r>
            <a:r>
              <a:rPr lang="en-IE" altLang="zh-CN" sz="2800" dirty="0"/>
              <a:t>) then the conductive channel is </a:t>
            </a:r>
            <a:r>
              <a:rPr lang="en-IE" altLang="zh-CN" sz="2800" dirty="0">
                <a:solidFill>
                  <a:srgbClr val="FF0000"/>
                </a:solidFill>
              </a:rPr>
              <a:t>pinched-off</a:t>
            </a:r>
            <a:r>
              <a:rPr lang="en-IE" altLang="zh-CN" sz="2800" dirty="0"/>
              <a:t>. Remember what happened to the current flow in a JFET?</a:t>
            </a:r>
            <a:endParaRPr lang="en-GB" altLang="zh-CN" sz="2800" dirty="0"/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2B6BD-2036-4DC0-A894-6AFB66C95B9E}"/>
              </a:ext>
            </a:extLst>
          </p:cNvPr>
          <p:cNvSpPr/>
          <p:nvPr/>
        </p:nvSpPr>
        <p:spPr>
          <a:xfrm>
            <a:off x="1112165" y="3442551"/>
            <a:ext cx="7754880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E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JFET voltage drop equation: V</a:t>
            </a:r>
            <a:r>
              <a:rPr lang="en-IE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E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</a:t>
            </a:r>
            <a:r>
              <a:rPr lang="en-IE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E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I</a:t>
            </a:r>
            <a:r>
              <a:rPr lang="en-IE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E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E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CHANNEL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24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DD007-487C-4B81-B53D-FD5C9D7E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58469-33EA-4A95-84BE-3DE73D9C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D3C7B8-DD09-4C9C-92C9-EC6E3A38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23" y="714101"/>
            <a:ext cx="9709753" cy="577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96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9C162-6870-4E61-BF94-A9DFCD85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6E8C5-EA2E-4331-8CD5-F5C6172D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BE2584-5C6F-4717-ABE1-446B37A9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848" y="611368"/>
            <a:ext cx="7683273" cy="520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8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9EA49-8138-4992-9620-06F31FC8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78E1469-2AED-40A7-A60E-45E2D7388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859" y="2398447"/>
            <a:ext cx="6374481" cy="2205353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D8B38B-3B75-44AD-B80F-703E3BFE4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540" y="217299"/>
            <a:ext cx="2778498" cy="23502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A86AF0-8127-4EF2-AFE4-777DD068C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5" y="27853"/>
            <a:ext cx="4314825" cy="2438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621064-6FF4-4E22-9D3B-B005C20A1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59" y="4603800"/>
            <a:ext cx="6374481" cy="21811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5F248A-E69B-4AA3-94F9-46922A5F978B}"/>
              </a:ext>
            </a:extLst>
          </p:cNvPr>
          <p:cNvSpPr txBox="1"/>
          <p:nvPr/>
        </p:nvSpPr>
        <p:spPr>
          <a:xfrm>
            <a:off x="6933872" y="555374"/>
            <a:ext cx="539955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V</a:t>
            </a:r>
            <a:r>
              <a:rPr lang="en-US" altLang="zh-CN" sz="2800" baseline="-25000" dirty="0"/>
              <a:t>G</a:t>
            </a:r>
            <a:r>
              <a:rPr lang="en-US" altLang="zh-CN" sz="2800" dirty="0"/>
              <a:t>&gt;V</a:t>
            </a:r>
            <a:r>
              <a:rPr lang="en-US" altLang="zh-CN" sz="2800" baseline="-25000" dirty="0"/>
              <a:t>T</a:t>
            </a:r>
            <a:r>
              <a:rPr lang="en-US" altLang="zh-CN" sz="2800" dirty="0"/>
              <a:t>, and V</a:t>
            </a:r>
            <a:r>
              <a:rPr lang="en-US" altLang="zh-CN" sz="2800" baseline="-25000" dirty="0"/>
              <a:t>D</a:t>
            </a:r>
            <a:r>
              <a:rPr lang="en-US" altLang="zh-CN" sz="2800" dirty="0"/>
              <a:t> &lt;&lt;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sat</a:t>
            </a:r>
            <a:endParaRPr lang="en-US" altLang="zh-CN" sz="2800" baseline="-25000" dirty="0"/>
          </a:p>
          <a:p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that is V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G</a:t>
            </a:r>
            <a:r>
              <a:rPr lang="en-US" altLang="zh-CN" sz="2800" dirty="0">
                <a:solidFill>
                  <a:srgbClr val="FF0000"/>
                </a:solidFill>
              </a:rPr>
              <a:t>&gt;V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T</a:t>
            </a:r>
            <a:r>
              <a:rPr lang="en-US" altLang="zh-CN" sz="2800" dirty="0">
                <a:solidFill>
                  <a:srgbClr val="FF0000"/>
                </a:solidFill>
              </a:rPr>
              <a:t> and V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GD</a:t>
            </a:r>
            <a:r>
              <a:rPr lang="en-US" altLang="zh-CN" sz="2800" dirty="0">
                <a:solidFill>
                  <a:srgbClr val="FF0000"/>
                </a:solidFill>
              </a:rPr>
              <a:t>&gt;&gt;V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T</a:t>
            </a:r>
            <a:r>
              <a:rPr lang="en-US" altLang="zh-CN" sz="2800" dirty="0"/>
              <a:t>)</a:t>
            </a:r>
          </a:p>
          <a:p>
            <a:r>
              <a:rPr lang="en-US" altLang="zh-CN" sz="3600" dirty="0"/>
              <a:t>I</a:t>
            </a:r>
            <a:r>
              <a:rPr lang="en-US" altLang="zh-CN" sz="3600" baseline="-25000" dirty="0"/>
              <a:t>D</a:t>
            </a:r>
            <a:r>
              <a:rPr lang="en-US" altLang="zh-CN" sz="3600" dirty="0"/>
              <a:t> increases </a:t>
            </a:r>
            <a:r>
              <a:rPr lang="en-US" altLang="zh-CN" sz="3600" dirty="0">
                <a:solidFill>
                  <a:srgbClr val="FF0000"/>
                </a:solidFill>
              </a:rPr>
              <a:t>linearly </a:t>
            </a:r>
            <a:r>
              <a:rPr lang="en-US" altLang="zh-CN" sz="3600" dirty="0"/>
              <a:t>with V</a:t>
            </a:r>
            <a:r>
              <a:rPr lang="en-US" altLang="zh-CN" sz="3600" baseline="-25000" dirty="0"/>
              <a:t>D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2429B8-F512-4611-B41B-3A78A06A883B}"/>
              </a:ext>
            </a:extLst>
          </p:cNvPr>
          <p:cNvSpPr txBox="1"/>
          <p:nvPr/>
        </p:nvSpPr>
        <p:spPr>
          <a:xfrm>
            <a:off x="7124038" y="2189728"/>
            <a:ext cx="44199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V</a:t>
            </a:r>
            <a:r>
              <a:rPr lang="en-US" altLang="zh-CN" sz="2800" baseline="-25000" dirty="0"/>
              <a:t>G</a:t>
            </a:r>
            <a:r>
              <a:rPr lang="en-US" altLang="zh-CN" sz="2800" dirty="0"/>
              <a:t>&gt;V</a:t>
            </a:r>
            <a:r>
              <a:rPr lang="en-US" altLang="zh-CN" sz="2800" baseline="-25000" dirty="0"/>
              <a:t>T</a:t>
            </a:r>
            <a:r>
              <a:rPr lang="en-US" altLang="zh-CN" sz="2800" dirty="0"/>
              <a:t>, and V</a:t>
            </a:r>
            <a:r>
              <a:rPr lang="en-US" altLang="zh-CN" sz="2800" baseline="-25000" dirty="0"/>
              <a:t>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sat</a:t>
            </a:r>
            <a:endParaRPr lang="en-US" altLang="zh-CN" sz="2800" baseline="-25000" dirty="0"/>
          </a:p>
          <a:p>
            <a:r>
              <a:rPr lang="en-US" altLang="zh-CN" sz="2800" dirty="0"/>
              <a:t>(that </a:t>
            </a:r>
            <a:r>
              <a:rPr lang="en-US" altLang="zh-CN" sz="2800" dirty="0">
                <a:solidFill>
                  <a:srgbClr val="FF0000"/>
                </a:solidFill>
              </a:rPr>
              <a:t>is V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G</a:t>
            </a:r>
            <a:r>
              <a:rPr lang="en-US" altLang="zh-CN" sz="2800" dirty="0">
                <a:solidFill>
                  <a:srgbClr val="FF0000"/>
                </a:solidFill>
              </a:rPr>
              <a:t>&gt;V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T</a:t>
            </a:r>
            <a:r>
              <a:rPr lang="en-US" altLang="zh-CN" sz="2800" dirty="0">
                <a:solidFill>
                  <a:srgbClr val="FF0000"/>
                </a:solidFill>
              </a:rPr>
              <a:t> and V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GD</a:t>
            </a:r>
            <a:r>
              <a:rPr lang="en-US" altLang="zh-CN" sz="2800" dirty="0">
                <a:solidFill>
                  <a:srgbClr val="FF0000"/>
                </a:solidFill>
              </a:rPr>
              <a:t>=V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T</a:t>
            </a:r>
            <a:r>
              <a:rPr lang="en-US" altLang="zh-CN" sz="2800" dirty="0"/>
              <a:t>)</a:t>
            </a:r>
            <a:endParaRPr lang="en-US" altLang="zh-CN" sz="2800" baseline="-25000" dirty="0"/>
          </a:p>
          <a:p>
            <a:r>
              <a:rPr lang="en-US" altLang="zh-CN" sz="2800" dirty="0"/>
              <a:t>The channel </a:t>
            </a:r>
            <a:r>
              <a:rPr lang="en-US" altLang="zh-CN" sz="2800" dirty="0">
                <a:solidFill>
                  <a:srgbClr val="FF0000"/>
                </a:solidFill>
              </a:rPr>
              <a:t>pinches off</a:t>
            </a:r>
            <a:r>
              <a:rPr lang="en-US" altLang="zh-CN" sz="2800" dirty="0"/>
              <a:t>, </a:t>
            </a:r>
          </a:p>
          <a:p>
            <a:r>
              <a:rPr lang="en-US" altLang="zh-CN" sz="2800" dirty="0"/>
              <a:t>and  the source drain current</a:t>
            </a:r>
          </a:p>
          <a:p>
            <a:r>
              <a:rPr lang="en-US" altLang="zh-CN" sz="2800" dirty="0"/>
              <a:t>I</a:t>
            </a:r>
            <a:r>
              <a:rPr lang="en-US" altLang="zh-CN" sz="2800" baseline="-25000" dirty="0"/>
              <a:t>D</a:t>
            </a:r>
            <a:r>
              <a:rPr lang="en-US" altLang="zh-CN" sz="2800" dirty="0"/>
              <a:t> begins to saturate.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B2D71F-10A4-4552-97ED-BDCF3BC5F46E}"/>
              </a:ext>
            </a:extLst>
          </p:cNvPr>
          <p:cNvSpPr txBox="1"/>
          <p:nvPr/>
        </p:nvSpPr>
        <p:spPr>
          <a:xfrm>
            <a:off x="6837220" y="4562746"/>
            <a:ext cx="48344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V</a:t>
            </a:r>
            <a:r>
              <a:rPr lang="en-US" altLang="zh-CN" sz="2800" baseline="-25000" dirty="0"/>
              <a:t>G</a:t>
            </a:r>
            <a:r>
              <a:rPr lang="en-US" altLang="zh-CN" sz="2800" dirty="0"/>
              <a:t>&gt;V</a:t>
            </a:r>
            <a:r>
              <a:rPr lang="en-US" altLang="zh-CN" sz="2800" baseline="-25000" dirty="0"/>
              <a:t>T</a:t>
            </a:r>
            <a:r>
              <a:rPr lang="en-US" altLang="zh-CN" sz="2800" dirty="0"/>
              <a:t>, and V</a:t>
            </a:r>
            <a:r>
              <a:rPr lang="en-US" altLang="zh-CN" sz="2800" baseline="-25000" dirty="0"/>
              <a:t>D</a:t>
            </a:r>
            <a:r>
              <a:rPr lang="en-US" altLang="zh-CN" sz="2800" dirty="0"/>
              <a:t> &gt; 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sat</a:t>
            </a:r>
            <a:endParaRPr lang="en-US" altLang="zh-CN" sz="2800" baseline="-25000" dirty="0"/>
          </a:p>
          <a:p>
            <a:r>
              <a:rPr lang="en-US" altLang="zh-CN" sz="2800" dirty="0"/>
              <a:t>(that </a:t>
            </a:r>
            <a:r>
              <a:rPr lang="en-US" altLang="zh-CN" sz="2800" dirty="0">
                <a:solidFill>
                  <a:srgbClr val="FF0000"/>
                </a:solidFill>
              </a:rPr>
              <a:t>is V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G</a:t>
            </a:r>
            <a:r>
              <a:rPr lang="en-US" altLang="zh-CN" sz="2800" dirty="0">
                <a:solidFill>
                  <a:srgbClr val="FF0000"/>
                </a:solidFill>
              </a:rPr>
              <a:t>&gt;V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T</a:t>
            </a:r>
            <a:r>
              <a:rPr lang="en-US" altLang="zh-CN" sz="2800" dirty="0">
                <a:solidFill>
                  <a:srgbClr val="FF0000"/>
                </a:solidFill>
              </a:rPr>
              <a:t> and V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GD</a:t>
            </a:r>
            <a:r>
              <a:rPr lang="en-US" altLang="zh-CN" sz="2800" dirty="0">
                <a:solidFill>
                  <a:srgbClr val="FF0000"/>
                </a:solidFill>
              </a:rPr>
              <a:t>&lt;V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T</a:t>
            </a:r>
            <a:r>
              <a:rPr lang="en-US" altLang="zh-CN" sz="2800" dirty="0"/>
              <a:t>)</a:t>
            </a:r>
            <a:endParaRPr lang="en-US" altLang="zh-CN" sz="2800" baseline="-25000" dirty="0"/>
          </a:p>
          <a:p>
            <a:r>
              <a:rPr lang="en-US" altLang="zh-CN" sz="2800" dirty="0"/>
              <a:t>The channel is narrowed down, </a:t>
            </a:r>
          </a:p>
          <a:p>
            <a:r>
              <a:rPr lang="en-US" altLang="zh-CN" sz="2800" dirty="0"/>
              <a:t>and  the source drain current</a:t>
            </a:r>
          </a:p>
          <a:p>
            <a:r>
              <a:rPr lang="en-US" altLang="zh-CN" sz="2800" dirty="0"/>
              <a:t>I</a:t>
            </a:r>
            <a:r>
              <a:rPr lang="en-US" altLang="zh-CN" sz="2800" baseline="-25000" dirty="0"/>
              <a:t>D</a:t>
            </a:r>
            <a:r>
              <a:rPr lang="en-US" altLang="zh-CN" sz="2800" dirty="0"/>
              <a:t> saturates.</a:t>
            </a:r>
            <a:endParaRPr lang="zh-CN" altLang="en-US" sz="28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60B91B2-4B8D-4023-8B82-561823990E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543309"/>
              </p:ext>
            </p:extLst>
          </p:nvPr>
        </p:nvGraphicFramePr>
        <p:xfrm>
          <a:off x="6013450" y="3313113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3450" y="3313113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951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85B3F-ECA4-4E3B-8827-557AC2C1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Comparisons between BJT and MOSFET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9B348-C8AA-4EC9-80BA-70B63FB75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09D80E-8C17-488C-8F46-448F50A2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01" y="2061658"/>
            <a:ext cx="5354487" cy="38792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E9FF2B-4FA7-474E-9D6D-C1997C60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313" y="1974809"/>
            <a:ext cx="5354487" cy="405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0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B1EFC-DC04-41E4-A2F3-C3636900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3F0C16-35A0-4E81-811C-5575A6A9F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2770"/>
            <a:ext cx="8064045" cy="466725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75C61113-1A55-4B6F-AE19-CDC28C9E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Output characteristic curve for </a:t>
            </a:r>
            <a:r>
              <a:rPr lang="en-GB" altLang="zh-CN" sz="4400" dirty="0">
                <a:solidFill>
                  <a:srgbClr val="FF0000"/>
                </a:solidFill>
              </a:rPr>
              <a:t>Enhancement</a:t>
            </a:r>
            <a:r>
              <a:rPr lang="en-US" altLang="zh-CN" sz="4400" dirty="0">
                <a:solidFill>
                  <a:srgbClr val="FF0000"/>
                </a:solidFill>
              </a:rPr>
              <a:t>-type N-channel MOSFET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648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03721-8DFC-440B-98E7-BC696AC6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 curve for </a:t>
            </a:r>
            <a:r>
              <a:rPr lang="en-GB" altLang="zh-CN" sz="4400" dirty="0">
                <a:solidFill>
                  <a:srgbClr val="FF0000"/>
                </a:solidFill>
              </a:rPr>
              <a:t>Enhancement</a:t>
            </a:r>
            <a:r>
              <a:rPr lang="en-US" altLang="zh-CN" sz="4400" dirty="0">
                <a:solidFill>
                  <a:srgbClr val="FF0000"/>
                </a:solidFill>
              </a:rPr>
              <a:t>-type N-channel MOSFET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5BE35-457B-4C57-8980-611DFA5BB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889" y="1825625"/>
            <a:ext cx="5034455" cy="4351338"/>
          </a:xfrm>
        </p:spPr>
        <p:txBody>
          <a:bodyPr/>
          <a:lstStyle/>
          <a:p>
            <a:r>
              <a:rPr lang="en-US" altLang="zh-CN" dirty="0"/>
              <a:t>When V</a:t>
            </a:r>
            <a:r>
              <a:rPr lang="en-US" altLang="zh-CN" baseline="-25000" dirty="0"/>
              <a:t>GS</a:t>
            </a:r>
            <a:r>
              <a:rPr lang="en-US" altLang="zh-CN" dirty="0"/>
              <a:t>&gt;V</a:t>
            </a:r>
            <a:r>
              <a:rPr lang="en-US" altLang="zh-CN" baseline="-25000" dirty="0"/>
              <a:t>T, </a:t>
            </a:r>
            <a:r>
              <a:rPr lang="en-US" altLang="zh-CN" dirty="0"/>
              <a:t>n-channel presents, and currents can flow through this channel.</a:t>
            </a:r>
          </a:p>
          <a:p>
            <a:r>
              <a:rPr lang="en-US" altLang="zh-CN" dirty="0"/>
              <a:t>As the V</a:t>
            </a:r>
            <a:r>
              <a:rPr lang="en-US" altLang="zh-CN" baseline="-25000" dirty="0"/>
              <a:t>GS</a:t>
            </a:r>
            <a:r>
              <a:rPr lang="en-US" altLang="zh-CN" dirty="0"/>
              <a:t> increases(V</a:t>
            </a:r>
            <a:r>
              <a:rPr lang="en-US" altLang="zh-CN" baseline="-25000" dirty="0"/>
              <a:t>GS</a:t>
            </a:r>
            <a:r>
              <a:rPr lang="en-US" altLang="zh-CN" dirty="0"/>
              <a:t>&gt;V</a:t>
            </a:r>
            <a:r>
              <a:rPr lang="en-US" altLang="zh-CN" baseline="-25000" dirty="0"/>
              <a:t>T</a:t>
            </a:r>
            <a:r>
              <a:rPr lang="zh-CN" altLang="en-US" dirty="0"/>
              <a:t>）</a:t>
            </a:r>
            <a:r>
              <a:rPr lang="en-US" altLang="zh-CN" dirty="0"/>
              <a:t>, the width of the n-channel increase,  and the concentration of electrons in the n-channel increases, leading to rapid increase of I</a:t>
            </a:r>
            <a:r>
              <a:rPr lang="en-US" altLang="zh-CN" baseline="-25000" dirty="0"/>
              <a:t>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D14DFA-4D57-4E2E-9A91-7B249277D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6" y="1690688"/>
            <a:ext cx="5995340" cy="49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9FFD-6FEB-4486-9B73-244E651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important difference between MOSFET and JFET or BJT’s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A22F0-B13C-4737-B0DE-C680E4ED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most important difference here, compared to JFET or BJT’s, is that there is </a:t>
            </a:r>
            <a:r>
              <a:rPr lang="en-IE" dirty="0">
                <a:solidFill>
                  <a:srgbClr val="FF0000"/>
                </a:solidFill>
              </a:rPr>
              <a:t>NO direct physical connection from the controlling part, the GATE, to the current channel.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EA9C4-0486-482D-9188-1715AA89E8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48742" y="3677015"/>
            <a:ext cx="4456385" cy="2204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2C3818-A1FB-459A-9841-27A2ADA94D5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00936" y="3702805"/>
            <a:ext cx="4704369" cy="21913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CA1BC5-086F-41DA-99C7-57B3F4932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93" y="3715432"/>
            <a:ext cx="2648607" cy="216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8C70-D90F-4AD0-BF1C-8F240B30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Equations for the enhancement-type  n-channel MOSFET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F7BF52E-C0E3-4927-8B79-598AF188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104"/>
            <a:ext cx="10515600" cy="1073692"/>
          </a:xfrm>
        </p:spPr>
        <p:txBody>
          <a:bodyPr/>
          <a:lstStyle/>
          <a:p>
            <a:r>
              <a:rPr lang="en-GB" dirty="0"/>
              <a:t>A little more complicated than the JFET or BJT, mainly due to the effects of the capacitance layers that are formed.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7DDC0-8451-4387-A5FD-1B55EB06A807}"/>
              </a:ext>
            </a:extLst>
          </p:cNvPr>
          <p:cNvSpPr txBox="1"/>
          <p:nvPr/>
        </p:nvSpPr>
        <p:spPr>
          <a:xfrm>
            <a:off x="1168690" y="4411794"/>
            <a:ext cx="10064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the </a:t>
            </a:r>
            <a:r>
              <a:rPr lang="en-GB" sz="2400" dirty="0" err="1"/>
              <a:t>lamda</a:t>
            </a:r>
            <a:r>
              <a:rPr lang="en-GB" sz="2400" dirty="0"/>
              <a:t>, </a:t>
            </a:r>
            <a:r>
              <a:rPr lang="el-GR" sz="2400" dirty="0"/>
              <a:t>λ</a:t>
            </a:r>
            <a:r>
              <a:rPr lang="en-GB" sz="2400" dirty="0"/>
              <a:t>, in the equation is a device parameter with units of V</a:t>
            </a:r>
            <a:r>
              <a:rPr lang="en-GB" sz="2400" baseline="30000" dirty="0"/>
              <a:t>-1</a:t>
            </a:r>
            <a:r>
              <a:rPr lang="en-GB" sz="2400" dirty="0"/>
              <a:t>, and is related to something called the Early voltage. It is very small so for day to day use you can ignore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74A8B-2108-414A-9F84-4413218AD882}"/>
              </a:ext>
            </a:extLst>
          </p:cNvPr>
          <p:cNvSpPr txBox="1"/>
          <p:nvPr/>
        </p:nvSpPr>
        <p:spPr>
          <a:xfrm>
            <a:off x="382128" y="6462297"/>
            <a:ext cx="114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issue of capacitance, both known and parasitic, are significant issues for FET’s but is outside the scope of this course.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9638AC81-76F5-4DF6-B3FF-2D76F4D43C3D}"/>
              </a:ext>
            </a:extLst>
          </p:cNvPr>
          <p:cNvSpPr txBox="1"/>
          <p:nvPr/>
        </p:nvSpPr>
        <p:spPr>
          <a:xfrm>
            <a:off x="737224" y="5620545"/>
            <a:ext cx="1107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C</a:t>
            </a:r>
            <a:r>
              <a:rPr lang="en-GB" sz="2400" baseline="-25000" dirty="0">
                <a:solidFill>
                  <a:srgbClr val="7030A0"/>
                </a:solidFill>
              </a:rPr>
              <a:t>ox </a:t>
            </a:r>
            <a:r>
              <a:rPr lang="en-GB" sz="2400" dirty="0">
                <a:solidFill>
                  <a:srgbClr val="7030A0"/>
                </a:solidFill>
              </a:rPr>
              <a:t>is the capacitance, </a:t>
            </a:r>
            <a:r>
              <a:rPr lang="el-GR" sz="2400" dirty="0">
                <a:solidFill>
                  <a:srgbClr val="7030A0"/>
                </a:solidFill>
              </a:rPr>
              <a:t>μ</a:t>
            </a:r>
            <a:r>
              <a:rPr lang="en-US" sz="2400" baseline="-25000" dirty="0">
                <a:solidFill>
                  <a:srgbClr val="7030A0"/>
                </a:solidFill>
              </a:rPr>
              <a:t>n</a:t>
            </a:r>
            <a:r>
              <a:rPr lang="en-GB" sz="2400" dirty="0">
                <a:solidFill>
                  <a:srgbClr val="7030A0"/>
                </a:solidFill>
              </a:rPr>
              <a:t> is the mobility of electrons, W is the width of the n-channel, and L is the length of the n-channel. V</a:t>
            </a:r>
            <a:r>
              <a:rPr lang="en-GB" sz="2400" baseline="-25000" dirty="0">
                <a:solidFill>
                  <a:srgbClr val="7030A0"/>
                </a:solidFill>
              </a:rPr>
              <a:t>T</a:t>
            </a:r>
            <a:r>
              <a:rPr lang="en-GB" sz="2400" dirty="0">
                <a:solidFill>
                  <a:srgbClr val="7030A0"/>
                </a:solidFill>
              </a:rPr>
              <a:t> is the threshold voltage.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B4DB07-1EB5-4720-98EC-C7AB48324A3B}"/>
              </a:ext>
            </a:extLst>
          </p:cNvPr>
          <p:cNvSpPr txBox="1"/>
          <p:nvPr/>
        </p:nvSpPr>
        <p:spPr>
          <a:xfrm>
            <a:off x="10302766" y="2847797"/>
            <a:ext cx="167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</a:t>
            </a:r>
            <a:r>
              <a:rPr lang="en-US" altLang="zh-CN" sz="2400" baseline="-25000" dirty="0"/>
              <a:t>GS</a:t>
            </a:r>
            <a:r>
              <a:rPr lang="en-US" altLang="zh-CN" sz="2400" dirty="0"/>
              <a:t>-V</a:t>
            </a:r>
            <a:r>
              <a:rPr lang="en-US" altLang="zh-CN" sz="2400" baseline="-25000" dirty="0"/>
              <a:t>DS</a:t>
            </a:r>
            <a:r>
              <a:rPr lang="en-US" altLang="zh-CN" sz="2400" dirty="0"/>
              <a:t>=V</a:t>
            </a:r>
            <a:r>
              <a:rPr lang="en-US" altLang="zh-CN" sz="2400" baseline="-25000" dirty="0"/>
              <a:t>GD</a:t>
            </a:r>
            <a:endParaRPr lang="zh-CN" altLang="en-US" baseline="-25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A0C0B6-6C91-4CCA-A74D-0B709EC7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66" y="2478219"/>
            <a:ext cx="90678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6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7806802-D5D4-4878-9BC5-E1EB9819942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is the main difference between the MOSFET and JFET?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4E449C-D069-48EE-A437-EE3CE32F570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A3FD2F-4388-4FA0-913E-04AD877CBB0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757A825-F822-43A4-B2AD-021DAA8B6A8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0E7F511D-D611-46C5-9BFF-FB2350F6E5C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2DF2E786-C2F5-495A-8545-3DCB52B6988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1AF685FD-444A-4AC7-B297-DC81F69BB5E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640523AD-F182-4CCF-8B9A-EBECC10D6455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8DD4188-35C5-488A-85CB-F3E22270D008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285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A6C1-A5CB-41C1-A97F-25941A33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Junction Field Effect Transistor - JFET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2A87-D9FA-4E41-957C-7F8F64E1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743076"/>
            <a:ext cx="11372850" cy="4683280"/>
          </a:xfrm>
        </p:spPr>
        <p:txBody>
          <a:bodyPr>
            <a:normAutofit fontScale="92500" lnSpcReduction="20000"/>
          </a:bodyPr>
          <a:lstStyle/>
          <a:p>
            <a:r>
              <a:rPr lang="en-GB" sz="3000" dirty="0"/>
              <a:t>Simplest FET around.</a:t>
            </a:r>
          </a:p>
          <a:p>
            <a:r>
              <a:rPr lang="en-GB" sz="3000" dirty="0"/>
              <a:t>FET’s are unipolar devices, that is the current is due to one type of carrier.</a:t>
            </a:r>
          </a:p>
          <a:p>
            <a:r>
              <a:rPr lang="en-GB" sz="3000" dirty="0"/>
              <a:t>3 terminal device consisting of a DRAIN, SOURCE and GATE. It is </a:t>
            </a:r>
            <a:r>
              <a:rPr lang="en-GB" sz="3000" dirty="0">
                <a:solidFill>
                  <a:srgbClr val="FF0000"/>
                </a:solidFill>
              </a:rPr>
              <a:t>a voltage controlled current device.</a:t>
            </a:r>
          </a:p>
          <a:p>
            <a:r>
              <a:rPr lang="en-GB" sz="3000" dirty="0"/>
              <a:t>Made of a sandwich of 3 layers – the top and bottom layers are the same while the centre is different. </a:t>
            </a:r>
          </a:p>
          <a:p>
            <a:r>
              <a:rPr lang="en-GB" sz="3000" dirty="0">
                <a:solidFill>
                  <a:srgbClr val="FF0000"/>
                </a:solidFill>
              </a:rPr>
              <a:t>The top and bottom layers are connected together. </a:t>
            </a:r>
            <a:r>
              <a:rPr lang="en-GB" sz="3000" dirty="0"/>
              <a:t>This is known as the GATE.</a:t>
            </a:r>
          </a:p>
          <a:p>
            <a:r>
              <a:rPr lang="en-GB" sz="3000" dirty="0"/>
              <a:t>Current flows though the Drain – Source CHANNEL.</a:t>
            </a:r>
          </a:p>
          <a:p>
            <a:r>
              <a:rPr lang="en-GB" sz="3000" dirty="0"/>
              <a:t>In N-Channel type FET’s, the electrons carry the current.</a:t>
            </a:r>
          </a:p>
          <a:p>
            <a:r>
              <a:rPr lang="en-GB" sz="3000" dirty="0"/>
              <a:t>In P-Channel type FET’s, the holes carry the current.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661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27E795-1E01-4820-BA30-7E819398D7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Draw the output curve and transfer curve of a enhancement-type n-channel MOSFET? Draw a fully-labeled a enhancement-type n-channel MOSFET. 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7A639E3-7F5C-48F3-B9DB-E345D6C1CC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F4FDD4-4A0B-4989-AA35-811AB86770D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78E6830-857B-42A9-957A-E58E3326375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406C1DB1-3072-460D-8D23-2FDF4673C3A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F43D579-A59A-4D5F-90BA-BC37BB8C196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386D35BD-6D30-4838-AE90-F8EC97ABDC52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52A20EF-94CC-48F3-911A-8E1D6709B6E0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06EAADE-263B-4928-ACBB-6A8BD8F60A85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78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527F28A-0001-415D-B962-988058F78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0121" y="1665477"/>
            <a:ext cx="2110210" cy="2615882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8D05D57A-E978-4317-BFB3-F9192B379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dirty="0">
                <a:solidFill>
                  <a:srgbClr val="FF0000"/>
                </a:solidFill>
              </a:rPr>
              <a:t>Depletion-type N-channel MOSFET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040E0B-2D51-42BC-B9F2-6EC50FA79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66" y="1561404"/>
            <a:ext cx="5381296" cy="2694744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34F0274-3EAA-439A-817C-2DCE6BE4D7A0}"/>
              </a:ext>
            </a:extLst>
          </p:cNvPr>
          <p:cNvSpPr txBox="1">
            <a:spLocks/>
          </p:cNvSpPr>
          <p:nvPr/>
        </p:nvSpPr>
        <p:spPr>
          <a:xfrm>
            <a:off x="273268" y="4430169"/>
            <a:ext cx="116454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There is a n-channel when V</a:t>
            </a:r>
            <a:r>
              <a:rPr lang="en-US" altLang="zh-CN" baseline="-25000" dirty="0"/>
              <a:t>GS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When applied </a:t>
            </a:r>
            <a:r>
              <a:rPr lang="en-US" altLang="zh-CN" dirty="0">
                <a:solidFill>
                  <a:srgbClr val="FF0000"/>
                </a:solidFill>
              </a:rPr>
              <a:t>positive gate voltage</a:t>
            </a:r>
            <a:r>
              <a:rPr lang="en-US" altLang="zh-CN" dirty="0"/>
              <a:t>, i.e. 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</a:rPr>
              <a:t>GS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  <a:r>
              <a:rPr lang="en-US" altLang="zh-CN" dirty="0"/>
              <a:t>, the width of the n-channel </a:t>
            </a:r>
            <a:r>
              <a:rPr lang="en-US" altLang="zh-CN" dirty="0">
                <a:solidFill>
                  <a:srgbClr val="FF0000"/>
                </a:solidFill>
              </a:rPr>
              <a:t>increases</a:t>
            </a:r>
            <a:r>
              <a:rPr lang="en-US" altLang="zh-CN" dirty="0"/>
              <a:t>, leading to larger I</a:t>
            </a:r>
            <a:r>
              <a:rPr lang="en-US" altLang="zh-CN" baseline="-25000" dirty="0"/>
              <a:t>D</a:t>
            </a:r>
            <a:r>
              <a:rPr lang="en-US" altLang="zh-CN" dirty="0"/>
              <a:t> current. </a:t>
            </a:r>
          </a:p>
          <a:p>
            <a:r>
              <a:rPr lang="en-US" altLang="zh-CN" dirty="0"/>
              <a:t>When applied </a:t>
            </a:r>
            <a:r>
              <a:rPr lang="en-US" altLang="zh-CN" dirty="0">
                <a:solidFill>
                  <a:srgbClr val="FF0000"/>
                </a:solidFill>
              </a:rPr>
              <a:t>negative gate voltage</a:t>
            </a:r>
            <a:r>
              <a:rPr lang="en-US" altLang="zh-CN" dirty="0"/>
              <a:t>, i.e. 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</a:rPr>
              <a:t>GS</a:t>
            </a:r>
            <a:r>
              <a:rPr lang="en-US" altLang="zh-CN" dirty="0">
                <a:solidFill>
                  <a:srgbClr val="FF0000"/>
                </a:solidFill>
              </a:rPr>
              <a:t>&lt;0</a:t>
            </a:r>
            <a:r>
              <a:rPr lang="en-US" altLang="zh-CN" dirty="0"/>
              <a:t>, the width of the n-channel decrease. The resistance of the channel increase, leading to smaller I</a:t>
            </a:r>
            <a:r>
              <a:rPr lang="en-US" altLang="zh-CN" baseline="-25000" dirty="0"/>
              <a:t>D</a:t>
            </a:r>
            <a:r>
              <a:rPr lang="en-US" altLang="zh-CN" dirty="0"/>
              <a:t> current.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365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9FB19-A227-4EF1-B178-6FD5B93C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 curve for </a:t>
            </a:r>
            <a:r>
              <a:rPr lang="en-US" altLang="zh-CN" sz="4400" dirty="0">
                <a:solidFill>
                  <a:srgbClr val="FF0000"/>
                </a:solidFill>
              </a:rPr>
              <a:t>depletion-type N-channel MOSFET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BC2E6-899C-4562-A9C4-A0D2FEF9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1574E5-79B0-43E8-9C49-1695C4D02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6" y="1690688"/>
            <a:ext cx="5198950" cy="479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63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1EF33-BACE-4265-8525-B59AE6020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47EF5C-4E01-4CD9-9740-1FB13966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Output characteristic curve for </a:t>
            </a:r>
            <a:r>
              <a:rPr lang="en-GB" altLang="zh-CN" sz="4400" dirty="0">
                <a:solidFill>
                  <a:srgbClr val="FF0000"/>
                </a:solidFill>
              </a:rPr>
              <a:t>depletion</a:t>
            </a:r>
            <a:r>
              <a:rPr lang="en-US" altLang="zh-CN" sz="4400" dirty="0">
                <a:solidFill>
                  <a:srgbClr val="FF0000"/>
                </a:solidFill>
              </a:rPr>
              <a:t>-type N-channel MOSFET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B9BB18-7A3B-4C05-8A2B-3EBF48D1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21" y="1727211"/>
            <a:ext cx="6163402" cy="45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415A3-D3CF-4E44-ACB6-7E502DC7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P-channel MOSFET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9C31D-C7FF-422D-9DCB-CED86832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two types p-channel MOSFET. One is </a:t>
            </a:r>
            <a:r>
              <a:rPr lang="en-US" altLang="zh-CN" dirty="0">
                <a:solidFill>
                  <a:srgbClr val="FF0000"/>
                </a:solidFill>
              </a:rPr>
              <a:t>enhancement-type </a:t>
            </a:r>
            <a:r>
              <a:rPr lang="en-US" altLang="zh-CN" dirty="0"/>
              <a:t>P-channel MOSFET, the other one is </a:t>
            </a:r>
            <a:r>
              <a:rPr lang="en-US" altLang="zh-CN" dirty="0">
                <a:solidFill>
                  <a:srgbClr val="FF0000"/>
                </a:solidFill>
              </a:rPr>
              <a:t>depletion-type</a:t>
            </a:r>
            <a:r>
              <a:rPr lang="en-US" altLang="zh-CN" dirty="0"/>
              <a:t> P-channel MOSFET.</a:t>
            </a:r>
          </a:p>
          <a:p>
            <a:r>
              <a:rPr lang="en-US" altLang="zh-CN" dirty="0"/>
              <a:t>Their circuit symbols are: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7B480C-868D-4AF3-9D05-B7E55644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818" y="3429000"/>
            <a:ext cx="2165706" cy="21528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8718E2-4178-4AAD-BD48-77F13F957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748" y="3160682"/>
            <a:ext cx="2293800" cy="24063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6A1F92-CBD8-4F72-A1CD-F3C495FACBA4}"/>
              </a:ext>
            </a:extLst>
          </p:cNvPr>
          <p:cNvSpPr txBox="1"/>
          <p:nvPr/>
        </p:nvSpPr>
        <p:spPr>
          <a:xfrm>
            <a:off x="1429406" y="5665569"/>
            <a:ext cx="3752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Enhancement-type P-channel MOSFET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95B21E-E3FF-4CAB-8CB1-C60C442F4031}"/>
              </a:ext>
            </a:extLst>
          </p:cNvPr>
          <p:cNvSpPr txBox="1"/>
          <p:nvPr/>
        </p:nvSpPr>
        <p:spPr>
          <a:xfrm>
            <a:off x="6096000" y="5665568"/>
            <a:ext cx="3752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depletion-type P-channel MOSFET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16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1A2A-844F-48E8-8923-385F1F84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201"/>
            <a:ext cx="10515600" cy="783451"/>
          </a:xfrm>
        </p:spPr>
        <p:txBody>
          <a:bodyPr/>
          <a:lstStyle/>
          <a:p>
            <a:r>
              <a:rPr lang="en-GB" dirty="0"/>
              <a:t>MOSFET Circuit Symbols,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8AE5C-E46C-4C2B-AC81-A5C9E2B0B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96" y="706400"/>
            <a:ext cx="5310352" cy="601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0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44A14-C02F-4C86-B644-4CA52981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69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Comparisons of different FETs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194C96-7EB4-41A3-BD2F-EB0248CB4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31" y="1008586"/>
            <a:ext cx="86677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81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D0CA5-5A7B-4532-B8CE-BB99B746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F0673-9304-4F34-90A8-DE70A6DF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9F3454-984E-4DB7-9C4F-42AC0E07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51" y="785539"/>
            <a:ext cx="9062545" cy="59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274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C814D-562B-4126-B8DC-37DA90A1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26999-95EA-47E0-BC43-5C21F716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6FA7AE-14D2-4D7B-B14D-D1D25427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99" y="1588556"/>
            <a:ext cx="5485997" cy="26813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FBEFAC-8CBC-488E-9564-176387424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75" y="1690688"/>
            <a:ext cx="5746350" cy="25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3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11670-F9AA-41A5-B723-85BAFA4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PN junction under positive bias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EA5F6-4D95-41F2-B858-F5C69556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 descr="http://upload.wikimedia.org/wikipedia/commons/a/a8/PnJunction-Diode-ForwardBias.PNG">
            <a:extLst>
              <a:ext uri="{FF2B5EF4-FFF2-40B4-BE49-F238E27FC236}">
                <a16:creationId xmlns:a16="http://schemas.microsoft.com/office/drawing/2014/main" id="{71F90F78-8FFA-4012-992E-2114575F34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60" y="2027911"/>
            <a:ext cx="7494292" cy="2996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96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55ADE-2294-4520-BBB4-62BA2BC7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JFET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8ED16-DBD6-421C-9B69-D9B7DD8CA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37AFA7-B6BF-40E7-95D9-01F48BA0C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92" y="1825625"/>
            <a:ext cx="4852819" cy="34335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C6D3C3-1181-4C29-BCC3-388751EFA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967" y="1825624"/>
            <a:ext cx="4923401" cy="33244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A7722F-42C9-4F66-85C5-AC5EF16CE3FB}"/>
              </a:ext>
            </a:extLst>
          </p:cNvPr>
          <p:cNvSpPr txBox="1"/>
          <p:nvPr/>
        </p:nvSpPr>
        <p:spPr>
          <a:xfrm>
            <a:off x="1468711" y="5520399"/>
            <a:ext cx="2359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 channel JFET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05566F-0FAD-4E41-B0D3-BD64EF085EBF}"/>
              </a:ext>
            </a:extLst>
          </p:cNvPr>
          <p:cNvSpPr txBox="1"/>
          <p:nvPr/>
        </p:nvSpPr>
        <p:spPr>
          <a:xfrm>
            <a:off x="7183379" y="5401906"/>
            <a:ext cx="2359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 channel JFET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25792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D7F12-3F5B-496A-840F-2D668560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PN junction under negative bias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4BD49-E01A-41FD-9DFD-18BA0FBD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 descr="http://upload.wikimedia.org/wikipedia/commons/c/cd/PnJunction-Diode-ReverseBias.PNG">
            <a:extLst>
              <a:ext uri="{FF2B5EF4-FFF2-40B4-BE49-F238E27FC236}">
                <a16:creationId xmlns:a16="http://schemas.microsoft.com/office/drawing/2014/main" id="{39B5B020-63B2-4AB9-83FB-69808EEBF6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219" y="1825625"/>
            <a:ext cx="6333008" cy="3921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877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AEC48-C2D2-42C0-928A-21370F38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PN junction I-V curve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76B54-5A50-49C7-B0B5-D3BDEBD4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 descr="http://www.limetrace.co.uk/image/data/non-ideal-IV-graph.png">
            <a:extLst>
              <a:ext uri="{FF2B5EF4-FFF2-40B4-BE49-F238E27FC236}">
                <a16:creationId xmlns:a16="http://schemas.microsoft.com/office/drawing/2014/main" id="{CC2D488E-6EE2-47B6-9E34-DA97C9E6BB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29" y="1825625"/>
            <a:ext cx="4876103" cy="397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732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B17D5-D23C-459B-8B64-92C7AFFC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BJT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E3D78-4285-4D72-A19C-E217B62F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E51C3-3139-431C-94BE-4D737774F8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55" y="1135117"/>
            <a:ext cx="6773490" cy="2682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BCFA0A-961D-4A84-A6E0-464242394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428" y="3878318"/>
            <a:ext cx="6246730" cy="278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24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1FD06-3BDF-4D7D-BAF3-90277888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BJT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D1288-E107-4DC8-B270-060BF2D5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E44594-2E66-4ED7-9C0C-3F7D8B8E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28" y="1543495"/>
            <a:ext cx="7044558" cy="48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4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F3A87-8D28-47FF-8170-C4509605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FET: JFET and MOSFET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9122A-DDED-45B0-92A5-38A98FCD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062" y="1825625"/>
            <a:ext cx="3670738" cy="4351338"/>
          </a:xfrm>
        </p:spPr>
        <p:txBody>
          <a:bodyPr/>
          <a:lstStyle/>
          <a:p>
            <a:r>
              <a:rPr lang="en-US" altLang="zh-CN" dirty="0"/>
              <a:t>When V</a:t>
            </a:r>
            <a:r>
              <a:rPr lang="en-US" altLang="zh-CN" baseline="-25000" dirty="0"/>
              <a:t>DG</a:t>
            </a:r>
            <a:r>
              <a:rPr lang="en-US" altLang="zh-CN" dirty="0"/>
              <a:t>=|</a:t>
            </a:r>
            <a:r>
              <a:rPr lang="en-US" altLang="zh-CN" dirty="0" err="1"/>
              <a:t>Vp</a:t>
            </a:r>
            <a:r>
              <a:rPr lang="en-US" altLang="zh-CN" dirty="0"/>
              <a:t>|, the channel pinches off, the current I</a:t>
            </a:r>
            <a:r>
              <a:rPr lang="en-US" altLang="zh-CN" baseline="-25000" dirty="0"/>
              <a:t>D</a:t>
            </a:r>
            <a:r>
              <a:rPr lang="en-US" altLang="zh-CN" dirty="0"/>
              <a:t> is saturated.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D1211-9B4E-4D14-8C0C-70F471188E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6504" y="1825625"/>
            <a:ext cx="60620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43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4B5E-9EF6-41DF-A82D-F239DDF4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30" y="75009"/>
            <a:ext cx="10515600" cy="1325563"/>
          </a:xfrm>
        </p:spPr>
        <p:txBody>
          <a:bodyPr/>
          <a:lstStyle/>
          <a:p>
            <a:r>
              <a:rPr lang="en-US" altLang="zh-CN" sz="4400" dirty="0">
                <a:solidFill>
                  <a:srgbClr val="FF0000"/>
                </a:solidFill>
              </a:rPr>
              <a:t>Depletion-type N-channel MOSFET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F7C74-1216-4BDE-9094-E002E4243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7">
            <a:extLst>
              <a:ext uri="{FF2B5EF4-FFF2-40B4-BE49-F238E27FC236}">
                <a16:creationId xmlns:a16="http://schemas.microsoft.com/office/drawing/2014/main" id="{4D8CB3BA-9B6E-4A88-BE05-A318A536A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05" y="1183983"/>
            <a:ext cx="2110210" cy="26158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0C0D2F-290A-47C1-B669-39552246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30" y="1183983"/>
            <a:ext cx="5381296" cy="26947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BB43D6-73F3-44CB-A0DC-0B06310DA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215" y="3928524"/>
            <a:ext cx="3175307" cy="2929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1BC690-5A7F-407E-8FC8-A629D389E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314" y="4001294"/>
            <a:ext cx="3519204" cy="259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02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DCC6F-8D48-4033-9CA9-C93A3861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97"/>
            <a:ext cx="10515600" cy="1325563"/>
          </a:xfrm>
        </p:spPr>
        <p:txBody>
          <a:bodyPr/>
          <a:lstStyle/>
          <a:p>
            <a:r>
              <a:rPr lang="en-GB" altLang="zh-CN" sz="4400" dirty="0">
                <a:solidFill>
                  <a:srgbClr val="FF0000"/>
                </a:solidFill>
              </a:rPr>
              <a:t>Enhancement</a:t>
            </a:r>
            <a:r>
              <a:rPr lang="en-US" altLang="zh-CN" sz="4400" dirty="0">
                <a:solidFill>
                  <a:srgbClr val="FF0000"/>
                </a:solidFill>
              </a:rPr>
              <a:t>-type N-channel MOSFET</a:t>
            </a:r>
            <a:endParaRPr lang="zh-CN" altLang="en-US" dirty="0"/>
          </a:p>
        </p:txBody>
      </p:sp>
      <p:pic>
        <p:nvPicPr>
          <p:cNvPr id="4" name="内容占位符 7">
            <a:extLst>
              <a:ext uri="{FF2B5EF4-FFF2-40B4-BE49-F238E27FC236}">
                <a16:creationId xmlns:a16="http://schemas.microsoft.com/office/drawing/2014/main" id="{D34B0CE8-A3FF-421E-89FD-2877BAB6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971" y="1451551"/>
            <a:ext cx="1868575" cy="22634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2EFCB9-BD27-40AD-A494-5A77DED5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089" y="1282263"/>
            <a:ext cx="4056993" cy="22634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77A7E-936C-48AC-9D6F-B421C2BF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716" y="3770356"/>
            <a:ext cx="3636579" cy="2996466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E8B01FB-3780-4433-AD01-D933331CE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379779" y="3829175"/>
            <a:ext cx="4974021" cy="28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97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72858-BF6C-4681-92EC-097FF0CB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2A35F-3EA5-42DE-8AB6-9A917DBF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zh-CN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GB" altLang="zh-CN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Draw a fully diagram of a MOSFET, indicating the important regions in this device. </a:t>
            </a:r>
          </a:p>
          <a:p>
            <a:pPr marL="0" indent="0">
              <a:buNone/>
            </a:pPr>
            <a:r>
              <a:rPr lang="en-GB" altLang="zh-CN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GB" altLang="zh-CN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Show what happens the drain current, I</a:t>
            </a:r>
            <a:r>
              <a:rPr lang="en-GB" altLang="zh-CN" sz="2400" baseline="-2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GB" altLang="zh-CN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as both gate voltage, V</a:t>
            </a:r>
            <a:r>
              <a:rPr lang="en-GB" altLang="zh-CN" sz="2400" baseline="-2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GB" altLang="zh-CN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and drain voltage, V</a:t>
            </a:r>
            <a:r>
              <a:rPr lang="en-GB" altLang="zh-CN" sz="2400" baseline="-2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GB" altLang="zh-CN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are varied.</a:t>
            </a:r>
          </a:p>
          <a:p>
            <a:pPr marL="0" indent="0">
              <a:buNone/>
            </a:pPr>
            <a:r>
              <a:rPr lang="en-GB" altLang="zh-CN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GB" altLang="zh-CN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Draw a fully labelled diagram of JFET and briefly explain how it functions.</a:t>
            </a:r>
          </a:p>
          <a:p>
            <a:pPr marL="0" indent="0">
              <a:buNone/>
            </a:pPr>
            <a:r>
              <a:rPr lang="en-GB" altLang="zh-CN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GB" altLang="zh-CN" sz="2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 a JFET explain why the depletion layer width varies across the source drain channel.</a:t>
            </a:r>
            <a:endParaRPr lang="zh-CN" altLang="zh-CN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48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523AA-2EBB-4DDC-AE05-8C327F2D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59" y="18254"/>
            <a:ext cx="11416862" cy="1325563"/>
          </a:xfrm>
        </p:spPr>
        <p:txBody>
          <a:bodyPr/>
          <a:lstStyle/>
          <a:p>
            <a:r>
              <a:rPr lang="en-US" altLang="zh-CN" dirty="0"/>
              <a:t>Working principle: the control of channel by V</a:t>
            </a:r>
            <a:r>
              <a:rPr lang="en-US" altLang="zh-CN" baseline="-25000" dirty="0"/>
              <a:t>GS</a:t>
            </a:r>
            <a:endParaRPr lang="zh-CN" altLang="en-US" baseline="-25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39A362-6CEA-4941-BEE9-D98A79A1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3167062"/>
            <a:ext cx="209550" cy="523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0E6D33-6F7E-4530-903D-725F17810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3167062"/>
            <a:ext cx="209550" cy="5238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31311E-0524-4F96-9AD0-346B6D79E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9" y="1057932"/>
            <a:ext cx="3204835" cy="34299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7CAFBB-B467-4666-A1C0-53CB2DFD1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451" y="966629"/>
            <a:ext cx="3338022" cy="35168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18037F4-6741-4C1E-94D9-2C0351419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147" y="1057932"/>
            <a:ext cx="3204835" cy="328398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0D2275C-BA6B-42FA-AA92-621A0FFB8110}"/>
              </a:ext>
            </a:extLst>
          </p:cNvPr>
          <p:cNvSpPr txBox="1"/>
          <p:nvPr/>
        </p:nvSpPr>
        <p:spPr>
          <a:xfrm>
            <a:off x="491359" y="4441319"/>
            <a:ext cx="114168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 I</a:t>
            </a:r>
            <a:r>
              <a:rPr lang="en-US" altLang="zh-CN" sz="2800" baseline="-25000" dirty="0"/>
              <a:t>D</a:t>
            </a:r>
            <a:r>
              <a:rPr lang="en-US" altLang="zh-CN" sz="2800" dirty="0"/>
              <a:t>=0, If </a:t>
            </a:r>
            <a:r>
              <a:rPr lang="en-US" altLang="zh-CN" sz="3200" dirty="0"/>
              <a:t>V</a:t>
            </a:r>
            <a:r>
              <a:rPr lang="en-US" altLang="zh-CN" sz="3200" baseline="-25000" dirty="0"/>
              <a:t>GS</a:t>
            </a:r>
            <a:r>
              <a:rPr lang="en-US" altLang="zh-CN" sz="6000" baseline="-25000" dirty="0"/>
              <a:t> </a:t>
            </a:r>
            <a:r>
              <a:rPr lang="en-US" altLang="zh-CN" sz="2800" dirty="0"/>
              <a:t>&lt;0, the depletion width of the two junctions will increase, which will narrow down the channel.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B23DC2-0A9E-4C7E-86CC-688669FDF26D}"/>
              </a:ext>
            </a:extLst>
          </p:cNvPr>
          <p:cNvSpPr txBox="1"/>
          <p:nvPr/>
        </p:nvSpPr>
        <p:spPr>
          <a:xfrm>
            <a:off x="387569" y="5539107"/>
            <a:ext cx="114168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E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If  the reverse bias 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GS</a:t>
            </a:r>
            <a:r>
              <a:rPr lang="en-IE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is so large that the channel between source and drain is blocked off. This is called PINCH-OFF. The pinch-off voltage can be denoted as </a:t>
            </a:r>
            <a:r>
              <a:rPr lang="en-IE" altLang="zh-CN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V</a:t>
            </a:r>
            <a:r>
              <a:rPr lang="en-IE" altLang="zh-CN" sz="2400" baseline="-250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</a:t>
            </a:r>
            <a:r>
              <a:rPr lang="en-IE" altLang="zh-CN" sz="24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r>
              <a:rPr lang="en-IE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For N channel JFET, </a:t>
            </a:r>
            <a:r>
              <a:rPr lang="en-IE" altLang="zh-CN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V</a:t>
            </a:r>
            <a:r>
              <a:rPr lang="en-IE" altLang="zh-CN" sz="2400" baseline="-250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</a:t>
            </a:r>
            <a:r>
              <a:rPr lang="en-IE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&lt;0.</a:t>
            </a:r>
            <a:endParaRPr lang="zh-CN" altLang="zh-CN" sz="24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20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DA0AD66-0961-429F-9669-03A2089A1996}"/>
              </a:ext>
            </a:extLst>
          </p:cNvPr>
          <p:cNvSpPr txBox="1">
            <a:spLocks/>
          </p:cNvSpPr>
          <p:nvPr/>
        </p:nvSpPr>
        <p:spPr>
          <a:xfrm>
            <a:off x="126124" y="18254"/>
            <a:ext cx="118136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Working principle: when there are both V</a:t>
            </a:r>
            <a:r>
              <a:rPr lang="en-US" altLang="zh-CN" baseline="-25000" dirty="0"/>
              <a:t>GS</a:t>
            </a:r>
            <a:r>
              <a:rPr lang="en-US" altLang="zh-CN" dirty="0"/>
              <a:t> and V</a:t>
            </a:r>
            <a:r>
              <a:rPr lang="en-US" altLang="zh-CN" baseline="-25000" dirty="0"/>
              <a:t>DS</a:t>
            </a:r>
            <a:endParaRPr lang="zh-CN" altLang="en-US" baseline="-25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3A3F80-9EA9-466A-B69A-D0653F987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54" y="1007485"/>
            <a:ext cx="3057573" cy="36039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474823-E6D4-48C6-93C7-730654AA1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91" y="1007484"/>
            <a:ext cx="2982353" cy="36036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4D2A9E-E5CB-4C6E-AFE7-7071A276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416" y="1011300"/>
            <a:ext cx="3057573" cy="35998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F3DC7B-F3BC-41BE-92DF-06495CFB2B7C}"/>
              </a:ext>
            </a:extLst>
          </p:cNvPr>
          <p:cNvSpPr txBox="1"/>
          <p:nvPr/>
        </p:nvSpPr>
        <p:spPr>
          <a:xfrm flipH="1">
            <a:off x="526454" y="4880576"/>
            <a:ext cx="3353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(a) Not pinch-off, V</a:t>
            </a:r>
            <a:r>
              <a:rPr lang="en-US" altLang="zh-CN" sz="3200" baseline="-25000" dirty="0"/>
              <a:t>GS</a:t>
            </a:r>
            <a:r>
              <a:rPr lang="en-US" altLang="zh-CN" sz="3200" dirty="0"/>
              <a:t>&lt;0, V</a:t>
            </a:r>
            <a:r>
              <a:rPr lang="en-US" altLang="zh-CN" sz="3200" baseline="-25000" dirty="0"/>
              <a:t>DG</a:t>
            </a:r>
            <a:r>
              <a:rPr lang="en-US" altLang="zh-CN" sz="3200" dirty="0"/>
              <a:t>&lt;|V</a:t>
            </a:r>
            <a:r>
              <a:rPr lang="en-US" altLang="zh-CN" sz="3200" baseline="-25000" dirty="0"/>
              <a:t>P</a:t>
            </a:r>
            <a:r>
              <a:rPr lang="en-US" altLang="zh-CN" sz="3200" dirty="0"/>
              <a:t>|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4189-5D06-4F02-A0D8-F2EED0FFB0BE}"/>
              </a:ext>
            </a:extLst>
          </p:cNvPr>
          <p:cNvSpPr txBox="1"/>
          <p:nvPr/>
        </p:nvSpPr>
        <p:spPr>
          <a:xfrm flipH="1">
            <a:off x="3879635" y="4880576"/>
            <a:ext cx="3824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(b) pinch-off begins, V</a:t>
            </a:r>
            <a:r>
              <a:rPr lang="en-US" altLang="zh-CN" sz="3200" baseline="-25000" dirty="0"/>
              <a:t>GS</a:t>
            </a:r>
            <a:r>
              <a:rPr lang="en-US" altLang="zh-CN" sz="3200" dirty="0"/>
              <a:t>&lt;0, V</a:t>
            </a:r>
            <a:r>
              <a:rPr lang="en-US" altLang="zh-CN" sz="3200" baseline="-25000" dirty="0"/>
              <a:t>DG </a:t>
            </a:r>
            <a:r>
              <a:rPr lang="en-US" altLang="zh-CN" sz="3200" dirty="0"/>
              <a:t>=|V</a:t>
            </a:r>
            <a:r>
              <a:rPr lang="en-US" altLang="zh-CN" sz="3200" baseline="-25000" dirty="0"/>
              <a:t>P</a:t>
            </a:r>
            <a:r>
              <a:rPr lang="en-US" altLang="zh-CN" sz="3200" dirty="0"/>
              <a:t>|</a:t>
            </a:r>
            <a:endParaRPr lang="zh-CN" altLang="en-US" sz="3200" baseline="-25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B6BF94-9142-431B-80BC-11F681A49AB6}"/>
              </a:ext>
            </a:extLst>
          </p:cNvPr>
          <p:cNvSpPr txBox="1"/>
          <p:nvPr/>
        </p:nvSpPr>
        <p:spPr>
          <a:xfrm flipH="1">
            <a:off x="7518416" y="4921138"/>
            <a:ext cx="3824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(c) Totally pinch-off, V</a:t>
            </a:r>
            <a:r>
              <a:rPr lang="en-US" altLang="zh-CN" sz="3200" baseline="-25000" dirty="0"/>
              <a:t>GS</a:t>
            </a:r>
            <a:r>
              <a:rPr lang="zh-CN" altLang="en-US" sz="3200" dirty="0"/>
              <a:t>≤</a:t>
            </a:r>
            <a:r>
              <a:rPr lang="en-US" altLang="zh-CN" sz="3200" dirty="0"/>
              <a:t>V</a:t>
            </a:r>
            <a:r>
              <a:rPr lang="en-US" altLang="zh-CN" sz="3200" baseline="-25000" dirty="0"/>
              <a:t>P</a:t>
            </a:r>
            <a:r>
              <a:rPr lang="en-US" altLang="zh-CN" sz="3200" dirty="0"/>
              <a:t>, V</a:t>
            </a:r>
            <a:r>
              <a:rPr lang="en-US" altLang="zh-CN" sz="3200" baseline="-25000" dirty="0"/>
              <a:t>DG </a:t>
            </a:r>
            <a:r>
              <a:rPr lang="en-US" altLang="zh-CN" sz="3200" dirty="0"/>
              <a:t>&gt;|V</a:t>
            </a:r>
            <a:r>
              <a:rPr lang="en-US" altLang="zh-CN" sz="3200" baseline="-25000" dirty="0"/>
              <a:t>P</a:t>
            </a:r>
            <a:r>
              <a:rPr lang="en-US" altLang="zh-CN" sz="3200" dirty="0"/>
              <a:t>|</a:t>
            </a:r>
            <a:endParaRPr lang="zh-CN" alt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8583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E5BF-3F16-4C65-9735-DB10754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JFET Operation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EF05F-9A5A-4687-A4E6-E5FC2D65FB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05980" y="1333715"/>
            <a:ext cx="4704369" cy="2191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716A7-A4F5-4A5A-AF9F-EB92DB693BD8}"/>
              </a:ext>
            </a:extLst>
          </p:cNvPr>
          <p:cNvSpPr txBox="1"/>
          <p:nvPr/>
        </p:nvSpPr>
        <p:spPr>
          <a:xfrm>
            <a:off x="137222" y="3623698"/>
            <a:ext cx="11512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As this is a PNP device it has TWO depletion layers!</a:t>
            </a:r>
            <a:endParaRPr lang="en-GB" dirty="0"/>
          </a:p>
          <a:p>
            <a:r>
              <a:rPr lang="en-IE" dirty="0"/>
              <a:t>Recall that depletion layers are formed when P and N materials come into contact with each other.</a:t>
            </a:r>
            <a:endParaRPr lang="en-GB" dirty="0"/>
          </a:p>
          <a:p>
            <a:r>
              <a:rPr lang="en-IE" dirty="0"/>
              <a:t>Recall also that the width of the depletion layer can be changed, increased or decreased, depending in the voltage that is</a:t>
            </a:r>
          </a:p>
          <a:p>
            <a:r>
              <a:rPr lang="en-IE" dirty="0"/>
              <a:t>applied to the junction. </a:t>
            </a:r>
            <a:endParaRPr lang="en-GB" dirty="0"/>
          </a:p>
          <a:p>
            <a:pPr algn="just"/>
            <a:r>
              <a:rPr lang="en-IE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 the JFET, the gate is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to control</a:t>
            </a:r>
            <a:r>
              <a:rPr lang="en-IE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in effect, the width of the depletion layer.</a:t>
            </a:r>
            <a:endParaRPr lang="zh-CN" altLang="zh-CN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algn="just"/>
            <a:r>
              <a:rPr lang="en-IE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If the gate is 0 V (V</a:t>
            </a:r>
            <a:r>
              <a:rPr lang="en-IE" altLang="zh-CN" sz="18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GS</a:t>
            </a:r>
            <a:r>
              <a:rPr lang="en-IE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=0 V) with a voltage applied to the source and drain channel, current will </a:t>
            </a:r>
            <a:r>
              <a:rPr lang="en-IE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increase linearly with the drain voltage V</a:t>
            </a:r>
            <a:r>
              <a:rPr lang="en-IE" altLang="zh-CN" baseline="-25000" dirty="0">
                <a:latin typeface="Times New Roman" panose="02020603050405020304" pitchFamily="18" charset="0"/>
                <a:ea typeface="等线" panose="02010600030101010101" pitchFamily="2" charset="-122"/>
              </a:rPr>
              <a:t>DS</a:t>
            </a:r>
            <a:r>
              <a:rPr lang="en-IE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r>
              <a:rPr lang="en-IE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endParaRPr lang="zh-CN" altLang="zh-CN" sz="18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algn="just"/>
            <a:r>
              <a:rPr lang="en-IE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If a reverse bias voltage is connected to the gate, i.e., the p-type material, then the width of the depletion layer increases. Compared to V</a:t>
            </a:r>
            <a:r>
              <a:rPr lang="en-IE" altLang="zh-CN" sz="18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GS </a:t>
            </a:r>
            <a:r>
              <a:rPr lang="en-IE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= -0 V, the current is decreased for the same V</a:t>
            </a:r>
            <a:r>
              <a:rPr lang="en-IE" altLang="zh-CN" sz="18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DS</a:t>
            </a:r>
            <a:r>
              <a:rPr lang="en-IE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endParaRPr lang="zh-CN" altLang="zh-CN" sz="18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algn="just"/>
            <a:r>
              <a:rPr lang="en-IE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If the reverse bias is so large that the channel between source and drain is blocked off, the current become saturated. This is called PINCH-OFF. </a:t>
            </a:r>
            <a:endParaRPr lang="zh-CN" altLang="zh-CN" sz="18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15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D915A-CC64-4181-8CA7-800F2D31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Characteristics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0D03F-A142-4CE6-9CA2-E7338BAB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36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(1) There is only one type of carriers which contributes to the current, so the FET is also called “one-polar transistor”.</a:t>
            </a:r>
          </a:p>
          <a:p>
            <a:pPr marL="0" indent="0">
              <a:buNone/>
            </a:pPr>
            <a:r>
              <a:rPr lang="en-US" altLang="zh-CN" dirty="0"/>
              <a:t>(2) The gate and the channel is reversed biased, which will result in large input impedance.</a:t>
            </a:r>
          </a:p>
          <a:p>
            <a:pPr marL="0" indent="0">
              <a:buNone/>
            </a:pPr>
            <a:r>
              <a:rPr lang="en-US" altLang="zh-CN" dirty="0"/>
              <a:t>(3) JFET is </a:t>
            </a:r>
            <a:r>
              <a:rPr lang="en-GB" altLang="zh-CN" sz="2800" dirty="0">
                <a:solidFill>
                  <a:srgbClr val="FF0000"/>
                </a:solidFill>
              </a:rPr>
              <a:t>a voltage controlled current device. I</a:t>
            </a:r>
            <a:r>
              <a:rPr lang="en-GB" altLang="zh-CN" sz="2800" baseline="-25000" dirty="0">
                <a:solidFill>
                  <a:srgbClr val="FF0000"/>
                </a:solidFill>
              </a:rPr>
              <a:t>D</a:t>
            </a:r>
            <a:r>
              <a:rPr lang="en-GB" altLang="zh-CN" sz="2800" dirty="0">
                <a:solidFill>
                  <a:srgbClr val="FF0000"/>
                </a:solidFill>
              </a:rPr>
              <a:t> is controlled by V</a:t>
            </a:r>
            <a:r>
              <a:rPr lang="en-GB" altLang="zh-CN" sz="2800" baseline="-25000" dirty="0">
                <a:solidFill>
                  <a:srgbClr val="FF0000"/>
                </a:solidFill>
              </a:rPr>
              <a:t>GS</a:t>
            </a:r>
            <a:r>
              <a:rPr lang="en-GB" altLang="zh-CN" sz="28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GB" altLang="zh-CN" dirty="0"/>
              <a:t>(4) Before Pinch-off, I</a:t>
            </a:r>
            <a:r>
              <a:rPr lang="en-GB" altLang="zh-CN" baseline="-25000" dirty="0"/>
              <a:t>D</a:t>
            </a:r>
            <a:r>
              <a:rPr lang="en-GB" altLang="zh-CN" dirty="0"/>
              <a:t> increases almost linearly with V</a:t>
            </a:r>
            <a:r>
              <a:rPr lang="en-GB" altLang="zh-CN" baseline="-25000" dirty="0"/>
              <a:t>DS</a:t>
            </a:r>
            <a:r>
              <a:rPr lang="en-GB" altLang="zh-CN" dirty="0"/>
              <a:t>; After Pinch-off, I</a:t>
            </a:r>
            <a:r>
              <a:rPr lang="en-GB" altLang="zh-CN" baseline="-25000" dirty="0"/>
              <a:t>D</a:t>
            </a:r>
            <a:r>
              <a:rPr lang="en-GB" altLang="zh-CN" dirty="0"/>
              <a:t> is saturated.</a:t>
            </a:r>
          </a:p>
        </p:txBody>
      </p:sp>
    </p:spTree>
    <p:extLst>
      <p:ext uri="{BB962C8B-B14F-4D97-AF65-F5344CB8AC3E}">
        <p14:creationId xmlns:p14="http://schemas.microsoft.com/office/powerpoint/2010/main" val="34953124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MultipleChoiceMA"/>
  <p:tag name="RAINPROBLEM" val="MultipleChoiceMA"/>
  <p:tag name="PROBLEMSCORE_HALF" val="0.0"/>
  <p:tag name="PROBLEMSCORE" val="1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0.0"/>
  <p:tag name="PROBLEMBLANK" val="[{&quot;num&quot;:1,&quot;caseSensitive&quot;:false,&quot;fuzzyMatch&quot;:false,&quot;Score&quot;:10.0,&quot;answers&quot;:[&quot;Junction Field Effect Transistor.&quot;]}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2349</Words>
  <Application>Microsoft Office PowerPoint</Application>
  <PresentationFormat>宽屏</PresentationFormat>
  <Paragraphs>206</Paragraphs>
  <Slides>57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等线</vt:lpstr>
      <vt:lpstr>Microsoft Yahei</vt:lpstr>
      <vt:lpstr>Microsoft Yahei</vt:lpstr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EE113 Field Effect Transistors (FET) </vt:lpstr>
      <vt:lpstr>Field Effect Transistors – FET’s</vt:lpstr>
      <vt:lpstr>PowerPoint 演示文稿</vt:lpstr>
      <vt:lpstr>The Junction Field Effect Transistor - JFET</vt:lpstr>
      <vt:lpstr>Structure of JFET</vt:lpstr>
      <vt:lpstr>Working principle: the control of channel by VGS</vt:lpstr>
      <vt:lpstr>PowerPoint 演示文稿</vt:lpstr>
      <vt:lpstr>JFET Operation </vt:lpstr>
      <vt:lpstr>Characteristics</vt:lpstr>
      <vt:lpstr>output characteristic curve </vt:lpstr>
      <vt:lpstr>Transfer curve of FET </vt:lpstr>
      <vt:lpstr>JFET Operational Regions</vt:lpstr>
      <vt:lpstr>JFET Operational Regions</vt:lpstr>
      <vt:lpstr>JFET formulas</vt:lpstr>
      <vt:lpstr>FET Circuit Symbols, Types</vt:lpstr>
      <vt:lpstr>PowerPoint 演示文稿</vt:lpstr>
      <vt:lpstr>PowerPoint 演示文稿</vt:lpstr>
      <vt:lpstr>PowerPoint 演示文稿</vt:lpstr>
      <vt:lpstr>PowerPoint 演示文稿</vt:lpstr>
      <vt:lpstr>MOSFET – most common type of FET </vt:lpstr>
      <vt:lpstr>Characteristics of MOSFET</vt:lpstr>
      <vt:lpstr>PowerPoint 演示文稿</vt:lpstr>
      <vt:lpstr>PowerPoint 演示文稿</vt:lpstr>
      <vt:lpstr>Enhancement-type N-channel MOSFET</vt:lpstr>
      <vt:lpstr>PowerPoint 演示文稿</vt:lpstr>
      <vt:lpstr>Energy diagram for the Enhancement-type N-channel MOSFET under positive gate voltage</vt:lpstr>
      <vt:lpstr>PowerPoint 演示文稿</vt:lpstr>
      <vt:lpstr>PowerPoint 演示文稿</vt:lpstr>
      <vt:lpstr>MOSFET – How does it work?</vt:lpstr>
      <vt:lpstr>MOSFET – How does it work?</vt:lpstr>
      <vt:lpstr>PowerPoint 演示文稿</vt:lpstr>
      <vt:lpstr>PowerPoint 演示文稿</vt:lpstr>
      <vt:lpstr>PowerPoint 演示文稿</vt:lpstr>
      <vt:lpstr>Comparisons between BJT and MOSFET</vt:lpstr>
      <vt:lpstr>Output characteristic curve for Enhancement-type N-channel MOSFET</vt:lpstr>
      <vt:lpstr>Transfer curve for Enhancement-type N-channel MOSFET</vt:lpstr>
      <vt:lpstr>Most important difference between MOSFET and JFET or BJT’s</vt:lpstr>
      <vt:lpstr>Equations for the enhancement-type  n-channel MOSFET</vt:lpstr>
      <vt:lpstr>PowerPoint 演示文稿</vt:lpstr>
      <vt:lpstr>PowerPoint 演示文稿</vt:lpstr>
      <vt:lpstr>Depletion-type N-channel MOSFET</vt:lpstr>
      <vt:lpstr>Transfer curve for depletion-type N-channel MOSFET</vt:lpstr>
      <vt:lpstr>Output characteristic curve for depletion-type N-channel MOSFET</vt:lpstr>
      <vt:lpstr>P-channel MOSFET</vt:lpstr>
      <vt:lpstr>MOSFET Circuit Symbols, Types</vt:lpstr>
      <vt:lpstr>Comparisons of different FETs</vt:lpstr>
      <vt:lpstr>PowerPoint 演示文稿</vt:lpstr>
      <vt:lpstr>Review</vt:lpstr>
      <vt:lpstr>PN junction under positive bias</vt:lpstr>
      <vt:lpstr>PN junction under negative bias</vt:lpstr>
      <vt:lpstr>PN junction I-V curve</vt:lpstr>
      <vt:lpstr>BJT </vt:lpstr>
      <vt:lpstr>BJT</vt:lpstr>
      <vt:lpstr>FET: JFET and MOSFET</vt:lpstr>
      <vt:lpstr>Depletion-type N-channel MOSFET</vt:lpstr>
      <vt:lpstr>Enhancement-type N-channel MOSFET</vt:lpstr>
      <vt:lpstr>Practice: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EE113 Field Effect Transistors (FET) </dc:title>
  <dc:creator>Andrew Meehan</dc:creator>
  <cp:lastModifiedBy>俞 金玲</cp:lastModifiedBy>
  <cp:revision>102</cp:revision>
  <dcterms:created xsi:type="dcterms:W3CDTF">2018-07-19T13:57:03Z</dcterms:created>
  <dcterms:modified xsi:type="dcterms:W3CDTF">2021-12-08T12:06:06Z</dcterms:modified>
</cp:coreProperties>
</file>