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9"/>
  </p:handoutMasterIdLst>
  <p:sldIdLst>
    <p:sldId id="256" r:id="rId3"/>
    <p:sldId id="261" r:id="rId4"/>
    <p:sldId id="262" r:id="rId5"/>
    <p:sldId id="270" r:id="rId6"/>
    <p:sldId id="263" r:id="rId7"/>
    <p:sldId id="264" r:id="rId8"/>
    <p:sldId id="265" r:id="rId9"/>
    <p:sldId id="271" r:id="rId10"/>
    <p:sldId id="281" r:id="rId11"/>
    <p:sldId id="272" r:id="rId13"/>
    <p:sldId id="276" r:id="rId14"/>
    <p:sldId id="273" r:id="rId15"/>
    <p:sldId id="274" r:id="rId16"/>
    <p:sldId id="277" r:id="rId17"/>
    <p:sldId id="275"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25" d="100"/>
          <a:sy n="125" d="100"/>
        </p:scale>
        <p:origin x="-1224" y="-78"/>
      </p:cViewPr>
      <p:guideLst>
        <p:guide orient="horz" pos="2124"/>
        <p:guide pos="2890"/>
      </p:guideLst>
    </p:cSldViewPr>
  </p:slideViewPr>
  <p:notesTextViewPr>
    <p:cViewPr>
      <p:scale>
        <a:sx n="100" d="100"/>
        <a:sy n="100" d="100"/>
      </p:scale>
      <p:origin x="0" y="0"/>
    </p:cViewPr>
  </p:notesTextViewPr>
  <p:notesViewPr>
    <p:cSldViewPr>
      <p:cViewPr varScale="1">
        <p:scale>
          <a:sx n="80" d="100"/>
          <a:sy n="80" d="100"/>
        </p:scale>
        <p:origin x="-2094" y="-90"/>
      </p:cViewPr>
      <p:guideLst>
        <p:guide orient="horz" pos="2832"/>
        <p:guide pos="216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4B3438-5573-44BC-9A32-47E8CE9B8FC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4155A2-782D-44D1-A2D1-771DF2EFB0CE}"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A34306-D0D4-4BFB-94D6-F4D6D2D172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91248-7F71-4A00-8C9A-340084BCE16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7C62F2-9F39-423F-8D37-F4BE9DA620AC}" type="slidenum">
              <a:rPr lang="en-US" altLang="zh-CN"/>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0C85190-37A1-4561-8818-60E0974BAC49}" type="datetime1">
              <a:rPr lang="zh-CN" altLang="en-US" smtClean="0"/>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FB640E4-5C43-429B-85F1-483ECE9E6D26}"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BEDEB73-59DD-41FF-9CBB-44BD3C6BDAB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B640E4-5C43-429B-85F1-483ECE9E6D2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DC44EA69-BAB0-4DFE-8E52-627C00EAD044}" type="datetime1">
              <a:rPr lang="zh-CN" altLang="en-US" smtClean="0"/>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灯片编号占位符 5"/>
          <p:cNvSpPr>
            <a:spLocks noGrp="1"/>
          </p:cNvSpPr>
          <p:nvPr>
            <p:ph type="sldNum" sz="quarter" idx="12"/>
          </p:nvPr>
        </p:nvSpPr>
        <p:spPr>
          <a:xfrm rot="5400000">
            <a:off x="5989638" y="144462"/>
            <a:ext cx="533400" cy="244476"/>
          </a:xfrm>
        </p:spPr>
        <p:txBody>
          <a:bodyPr/>
          <a:lstStyle/>
          <a:p>
            <a:fld id="{0FB640E4-5C43-429B-85F1-483ECE9E6D2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F03F9C69-7C4D-4664-89FF-97CC5C1068A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FB640E4-5C43-429B-85F1-483ECE9E6D26}" type="slidenum">
              <a:rPr lang="zh-CN" altLang="en-US" smtClean="0"/>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9E2C6C36-7E43-4C2E-BF5C-CC29003F3FA0}" type="datetime1">
              <a:rPr lang="zh-CN" altLang="en-US" smtClean="0"/>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FB640E4-5C43-429B-85F1-483ECE9E6D26}" type="slidenum">
              <a:rPr lang="zh-CN" altLang="en-US" smtClean="0"/>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8467B037-C1B5-40DB-821C-FD47548A827D}" type="datetime1">
              <a:rPr lang="zh-CN" altLang="en-US" smtClean="0"/>
            </a:fld>
            <a:endParaRPr lang="zh-CN" altLang="en-US"/>
          </a:p>
        </p:txBody>
      </p:sp>
      <p:sp>
        <p:nvSpPr>
          <p:cNvPr id="10" name="灯片编号占位符 9"/>
          <p:cNvSpPr>
            <a:spLocks noGrp="1"/>
          </p:cNvSpPr>
          <p:nvPr>
            <p:ph type="sldNum" sz="quarter" idx="16"/>
          </p:nvPr>
        </p:nvSpPr>
        <p:spPr/>
        <p:txBody>
          <a:bodyPr rtlCol="0"/>
          <a:lstStyle/>
          <a:p>
            <a:fld id="{0FB640E4-5C43-429B-85F1-483ECE9E6D26}" type="slidenum">
              <a:rPr lang="zh-CN" altLang="en-US" smtClean="0"/>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C29DF30B-1EA7-430D-9B72-AF6653B82246}" type="datetime1">
              <a:rPr lang="zh-CN" altLang="en-US" smtClean="0"/>
            </a:fld>
            <a:endParaRPr lang="zh-CN" altLang="en-US"/>
          </a:p>
        </p:txBody>
      </p:sp>
      <p:sp>
        <p:nvSpPr>
          <p:cNvPr id="12" name="灯片编号占位符 11"/>
          <p:cNvSpPr>
            <a:spLocks noGrp="1"/>
          </p:cNvSpPr>
          <p:nvPr>
            <p:ph type="sldNum" sz="quarter" idx="16"/>
          </p:nvPr>
        </p:nvSpPr>
        <p:spPr/>
        <p:txBody>
          <a:bodyPr rtlCol="0"/>
          <a:lstStyle/>
          <a:p>
            <a:fld id="{0FB640E4-5C43-429B-85F1-483ECE9E6D26}" type="slidenum">
              <a:rPr lang="zh-CN" altLang="en-US" smtClean="0"/>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endParaRPr kumimoji="0" lang="zh-CN" altLang="en-US" smtClean="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1389EDCA-E14B-47E4-9083-DD714DA9D6CF}"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FB640E4-5C43-429B-85F1-483ECE9E6D2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B6236C-61DF-4375-9690-88E264F1EBC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FB640E4-5C43-429B-85F1-483ECE9E6D2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801C1BC2-EEDB-4C1B-BE95-94CF750150F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FB640E4-5C43-429B-85F1-483ECE9E6D26}" type="slidenum">
              <a:rPr lang="zh-CN" altLang="en-US" smtClean="0"/>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日期占位符 11"/>
          <p:cNvSpPr>
            <a:spLocks noGrp="1"/>
          </p:cNvSpPr>
          <p:nvPr>
            <p:ph type="dt" sz="half" idx="10"/>
          </p:nvPr>
        </p:nvSpPr>
        <p:spPr>
          <a:xfrm>
            <a:off x="6248400" y="6248400"/>
            <a:ext cx="2667000" cy="365125"/>
          </a:xfrm>
        </p:spPr>
        <p:txBody>
          <a:bodyPr rtlCol="0"/>
          <a:lstStyle/>
          <a:p>
            <a:fld id="{69089BEB-C0C5-4BFA-BB8B-AEC919CB6E2F}" type="datetime1">
              <a:rPr lang="zh-CN" altLang="en-US" smtClean="0"/>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FB640E4-5C43-429B-85F1-483ECE9E6D26}" type="slidenum">
              <a:rPr lang="zh-CN" altLang="en-US" smtClean="0"/>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EEF8840-F50C-4EAB-9962-8E0F6F7F871B}" type="datetime1">
              <a:rPr lang="zh-CN" altLang="en-US" smtClean="0"/>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FB640E4-5C43-429B-85F1-483ECE9E6D2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NULL" TargetMode="Externa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aynooth University 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4069" y="6189687"/>
            <a:ext cx="1248882" cy="529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5796136" y="6165304"/>
            <a:ext cx="1835390" cy="52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6085433" y="188640"/>
            <a:ext cx="3014980" cy="368300"/>
          </a:xfrm>
          <a:prstGeom prst="rect">
            <a:avLst/>
          </a:prstGeom>
        </p:spPr>
        <p:txBody>
          <a:bodyPr wrap="none">
            <a:spAutoFit/>
          </a:bodyPr>
          <a:lstStyle/>
          <a:p>
            <a:r>
              <a:rPr lang="en-US" altLang="zh-CN" b="1" i="1" dirty="0">
                <a:solidFill>
                  <a:schemeClr val="accent2">
                    <a:lumMod val="40000"/>
                    <a:lumOff val="60000"/>
                  </a:schemeClr>
                </a:solidFill>
                <a:latin typeface="Times New Roman" panose="02020603050405020304" pitchFamily="18" charset="0"/>
                <a:ea typeface="黑体" panose="02010609060101010101" charset="-122"/>
                <a:cs typeface="Times New Roman" panose="02020603050405020304" pitchFamily="18" charset="0"/>
              </a:rPr>
              <a:t>Labs of Physics for Engineers</a:t>
            </a:r>
            <a:r>
              <a:rPr lang="en-US" altLang="zh-CN" b="1" i="1" dirty="0">
                <a:solidFill>
                  <a:schemeClr val="accent2">
                    <a:lumMod val="40000"/>
                    <a:lumOff val="6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charset="-122"/>
                <a:cs typeface="Times New Roman" panose="02020603050405020304" pitchFamily="18" charset="0"/>
              </a:rPr>
              <a:t> </a:t>
            </a:r>
            <a:endParaRPr lang="en-US" altLang="zh-CN" b="1" i="1" dirty="0">
              <a:solidFill>
                <a:schemeClr val="accent2">
                  <a:lumMod val="40000"/>
                  <a:lumOff val="60000"/>
                </a:schemeClr>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charset="-122"/>
              <a:cs typeface="Times New Roman" panose="02020603050405020304" pitchFamily="18" charset="0"/>
            </a:endParaRPr>
          </a:p>
        </p:txBody>
      </p:sp>
      <p:sp>
        <p:nvSpPr>
          <p:cNvPr id="7" name="标题 1"/>
          <p:cNvSpPr txBox="1"/>
          <p:nvPr/>
        </p:nvSpPr>
        <p:spPr>
          <a:xfrm>
            <a:off x="809169" y="1208301"/>
            <a:ext cx="7920880" cy="1828800"/>
          </a:xfrm>
          <a:prstGeom prst="rect">
            <a:avLst/>
          </a:prstGeom>
        </p:spPr>
        <p:txBody>
          <a:bodyPr vert="horz" anchor="b">
            <a:normAutofit/>
          </a:bodyPr>
          <a:lstStyle/>
          <a:p>
            <a:pPr lvl="0" algn="ctr">
              <a:spcBef>
                <a:spcPct val="0"/>
              </a:spcBef>
              <a:defRPr/>
            </a:pPr>
            <a:r>
              <a:rPr lang="en-GB" altLang="en-US" sz="4000" b="1" cap="all" dirty="0" smtClean="0">
                <a:solidFill>
                  <a:schemeClr val="accent6">
                    <a:lumMod val="20000"/>
                    <a:lumOff val="80000"/>
                  </a:schemeClr>
                </a:solidFill>
                <a:latin typeface="Times New Roman" panose="02020603050405020304" pitchFamily="18" charset="0"/>
                <a:ea typeface="+mj-ea"/>
                <a:cs typeface="Times New Roman" panose="02020603050405020304" pitchFamily="18" charset="0"/>
              </a:rPr>
              <a:t>Simple Harmonic Motion</a:t>
            </a:r>
            <a:endParaRPr lang="en-GB" altLang="en-US" sz="4000" b="1" cap="all" dirty="0" smtClean="0">
              <a:solidFill>
                <a:schemeClr val="accent6">
                  <a:lumMod val="20000"/>
                  <a:lumOff val="80000"/>
                </a:schemeClr>
              </a:solidFill>
              <a:latin typeface="Times New Roman" panose="02020603050405020304" pitchFamily="18" charset="0"/>
              <a:ea typeface="+mj-ea"/>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0FB640E4-5C43-429B-85F1-483ECE9E6D26}" type="slidenum">
              <a:rPr lang="zh-CN" altLang="en-US" smtClean="0"/>
            </a:fld>
            <a:endParaRPr lang="zh-CN" altLang="en-US"/>
          </a:p>
        </p:txBody>
      </p:sp>
      <p:sp>
        <p:nvSpPr>
          <p:cNvPr id="10" name="TextBox 9"/>
          <p:cNvSpPr txBox="1"/>
          <p:nvPr/>
        </p:nvSpPr>
        <p:spPr>
          <a:xfrm>
            <a:off x="2786050" y="4000504"/>
            <a:ext cx="3967689" cy="400110"/>
          </a:xfrm>
          <a:prstGeom prst="rect">
            <a:avLst/>
          </a:prstGeom>
          <a:noFill/>
        </p:spPr>
        <p:txBody>
          <a:bodyPr wrap="none" rtlCol="0">
            <a:spAutoFit/>
          </a:bodyPr>
          <a:lstStyle/>
          <a:p>
            <a:r>
              <a:rPr lang="en-US" altLang="zh-CN" sz="2000" i="1" dirty="0" smtClean="0">
                <a:latin typeface="Times New Roman" panose="02020603050405020304" pitchFamily="18" charset="0"/>
                <a:cs typeface="Times New Roman" panose="02020603050405020304" pitchFamily="18" charset="0"/>
              </a:rPr>
              <a:t>Physics Experiment Teaching Center</a:t>
            </a:r>
            <a:endParaRPr lang="zh-CN" altLang="en-US" sz="20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2 – Measuring the experimental period</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85786" y="1643051"/>
            <a:ext cx="7929618" cy="1477328"/>
          </a:xfrm>
          <a:prstGeom prst="rect">
            <a:avLst/>
          </a:prstGeom>
        </p:spPr>
        <p:txBody>
          <a:bodyPr wrap="square">
            <a:spAutoFit/>
          </a:bodyPr>
          <a:lstStyle/>
          <a:p>
            <a:pPr algn="just">
              <a:lnSpc>
                <a:spcPct val="150000"/>
              </a:lnSpc>
            </a:pPr>
            <a:r>
              <a:rPr lang="en-US" altLang="zh-CN" sz="2000" dirty="0" smtClean="0">
                <a:latin typeface="Times New Roman" panose="02020603050405020304" pitchFamily="18" charset="0"/>
                <a:cs typeface="Times New Roman" panose="02020603050405020304" pitchFamily="18" charset="0"/>
              </a:rPr>
              <a:t>1. Set up the air track and cart as shown </a:t>
            </a:r>
            <a:r>
              <a:rPr lang="en-US" altLang="zh-CN" sz="2000" dirty="0" smtClean="0">
                <a:latin typeface="Times New Roman" panose="02020603050405020304" pitchFamily="18" charset="0"/>
                <a:cs typeface="Times New Roman" panose="02020603050405020304" pitchFamily="18" charset="0"/>
              </a:rPr>
              <a:t>below. </a:t>
            </a:r>
            <a:r>
              <a:rPr lang="en-US" altLang="zh-CN" sz="2000" dirty="0" smtClean="0">
                <a:latin typeface="Times New Roman" panose="02020603050405020304" pitchFamily="18" charset="0"/>
                <a:cs typeface="Times New Roman" panose="02020603050405020304" pitchFamily="18" charset="0"/>
              </a:rPr>
              <a:t>Position the photo-gate so that the 30.0 mm flag on cart will block the beam. Adjust the position of the photo-gate so that this flag is centred on the beam.</a:t>
            </a:r>
            <a:endParaRPr lang="zh-CN" altLang="en-US" sz="2000" dirty="0">
              <a:latin typeface="Times New Roman" panose="02020603050405020304" pitchFamily="18" charset="0"/>
              <a:cs typeface="Times New Roman" panose="02020603050405020304" pitchFamily="18" charset="0"/>
            </a:endParaRPr>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8" name="组合 7"/>
          <p:cNvGrpSpPr/>
          <p:nvPr/>
        </p:nvGrpSpPr>
        <p:grpSpPr>
          <a:xfrm>
            <a:off x="1071538" y="3286124"/>
            <a:ext cx="7500990" cy="2857520"/>
            <a:chOff x="1071538" y="3286124"/>
            <a:chExt cx="7500990" cy="2857520"/>
          </a:xfrm>
        </p:grpSpPr>
        <p:pic>
          <p:nvPicPr>
            <p:cNvPr id="7" name="图片 6"/>
            <p:cNvPicPr/>
            <p:nvPr/>
          </p:nvPicPr>
          <p:blipFill>
            <a:blip r:embed="rId1" cstate="print"/>
            <a:srcRect/>
            <a:stretch>
              <a:fillRect/>
            </a:stretch>
          </p:blipFill>
          <p:spPr>
            <a:xfrm>
              <a:off x="1071538" y="3286124"/>
              <a:ext cx="7500990" cy="2857520"/>
            </a:xfrm>
            <a:prstGeom prst="rect">
              <a:avLst/>
            </a:prstGeom>
            <a:noFill/>
            <a:ln w="9525">
              <a:noFill/>
              <a:miter lim="800000"/>
              <a:headEnd/>
              <a:tailEnd/>
            </a:ln>
          </p:spPr>
        </p:pic>
        <p:sp>
          <p:nvSpPr>
            <p:cNvPr id="6" name="矩形 5"/>
            <p:cNvSpPr/>
            <p:nvPr/>
          </p:nvSpPr>
          <p:spPr>
            <a:xfrm>
              <a:off x="5237802" y="3510916"/>
              <a:ext cx="1357322" cy="571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one period of oscillation of spring</a:t>
            </a:r>
            <a:endParaRPr lang="zh-CN" altLang="en-US" sz="2800" dirty="0">
              <a:solidFill>
                <a:schemeClr val="tx1"/>
              </a:solidFill>
            </a:endParaRPr>
          </a:p>
        </p:txBody>
      </p:sp>
      <p:grpSp>
        <p:nvGrpSpPr>
          <p:cNvPr id="11" name="组合 10"/>
          <p:cNvGrpSpPr/>
          <p:nvPr/>
        </p:nvGrpSpPr>
        <p:grpSpPr>
          <a:xfrm>
            <a:off x="571472" y="2357430"/>
            <a:ext cx="1236236" cy="2381738"/>
            <a:chOff x="1539346" y="1630908"/>
            <a:chExt cx="1236236" cy="2381738"/>
          </a:xfrm>
        </p:grpSpPr>
        <p:sp>
          <p:nvSpPr>
            <p:cNvPr id="4" name="矩形 3"/>
            <p:cNvSpPr/>
            <p:nvPr/>
          </p:nvSpPr>
          <p:spPr>
            <a:xfrm>
              <a:off x="2117299" y="2368443"/>
              <a:ext cx="642942"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等腰三角形 4"/>
            <p:cNvSpPr/>
            <p:nvPr/>
          </p:nvSpPr>
          <p:spPr>
            <a:xfrm flipV="1">
              <a:off x="1928794" y="2000240"/>
              <a:ext cx="357190" cy="285752"/>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1714480" y="3643314"/>
              <a:ext cx="928694" cy="1588"/>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43042" y="3643314"/>
              <a:ext cx="1103828"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Direction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539346" y="1630908"/>
              <a:ext cx="1236236"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photo-gate</a:t>
              </a:r>
              <a:endParaRPr lang="zh-CN" alt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43108" y="2702478"/>
              <a:ext cx="556563"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flag</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nvGrpSpPr>
          <p:cNvPr id="19" name="组合 18"/>
          <p:cNvGrpSpPr/>
          <p:nvPr/>
        </p:nvGrpSpPr>
        <p:grpSpPr>
          <a:xfrm>
            <a:off x="2571736" y="2357430"/>
            <a:ext cx="1236236" cy="2381738"/>
            <a:chOff x="2357422" y="2143116"/>
            <a:chExt cx="1236236" cy="2381738"/>
          </a:xfrm>
        </p:grpSpPr>
        <p:sp>
          <p:nvSpPr>
            <p:cNvPr id="13" name="等腰三角形 12"/>
            <p:cNvSpPr/>
            <p:nvPr/>
          </p:nvSpPr>
          <p:spPr>
            <a:xfrm flipV="1">
              <a:off x="2746870" y="2512448"/>
              <a:ext cx="357190" cy="285752"/>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2532556" y="4155522"/>
              <a:ext cx="928694" cy="1588"/>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61118" y="4155522"/>
              <a:ext cx="1103828"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Direction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357422" y="2143116"/>
              <a:ext cx="1236236"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photo-gate</a:t>
              </a:r>
              <a:endParaRPr lang="zh-CN" altLang="en-US" b="1"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2357422" y="2880651"/>
              <a:ext cx="642942" cy="1071570"/>
              <a:chOff x="2935375" y="2880651"/>
              <a:chExt cx="642942" cy="1071570"/>
            </a:xfrm>
          </p:grpSpPr>
          <p:sp>
            <p:nvSpPr>
              <p:cNvPr id="12" name="矩形 11"/>
              <p:cNvSpPr/>
              <p:nvPr/>
            </p:nvSpPr>
            <p:spPr>
              <a:xfrm>
                <a:off x="2935375" y="2880651"/>
                <a:ext cx="642942"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TextBox 16"/>
              <p:cNvSpPr txBox="1"/>
              <p:nvPr/>
            </p:nvSpPr>
            <p:spPr>
              <a:xfrm>
                <a:off x="2961184" y="3214686"/>
                <a:ext cx="556563"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flag</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grpSp>
        <p:nvGrpSpPr>
          <p:cNvPr id="26" name="组合 25"/>
          <p:cNvGrpSpPr/>
          <p:nvPr/>
        </p:nvGrpSpPr>
        <p:grpSpPr>
          <a:xfrm>
            <a:off x="4121582" y="2357430"/>
            <a:ext cx="1236236" cy="2369596"/>
            <a:chOff x="3835830" y="2143116"/>
            <a:chExt cx="1236236" cy="2369596"/>
          </a:xfrm>
        </p:grpSpPr>
        <p:sp>
          <p:nvSpPr>
            <p:cNvPr id="20" name="矩形 19"/>
            <p:cNvSpPr/>
            <p:nvPr/>
          </p:nvSpPr>
          <p:spPr>
            <a:xfrm>
              <a:off x="4071934" y="2880651"/>
              <a:ext cx="642942"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等腰三角形 20"/>
            <p:cNvSpPr/>
            <p:nvPr/>
          </p:nvSpPr>
          <p:spPr>
            <a:xfrm flipV="1">
              <a:off x="4225278" y="2512448"/>
              <a:ext cx="357190" cy="285752"/>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4010964" y="4155522"/>
              <a:ext cx="928694" cy="1588"/>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39526" y="4143380"/>
              <a:ext cx="1103828"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Direction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3835830" y="2143116"/>
              <a:ext cx="1236236"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photo-gate</a:t>
              </a:r>
              <a:endParaRPr lang="zh-CN" altLang="en-US"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097743" y="3214686"/>
              <a:ext cx="556563"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flag</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nvGrpSpPr>
          <p:cNvPr id="33" name="组合 32"/>
          <p:cNvGrpSpPr/>
          <p:nvPr/>
        </p:nvGrpSpPr>
        <p:grpSpPr>
          <a:xfrm>
            <a:off x="5764656" y="2357430"/>
            <a:ext cx="1450550" cy="2369596"/>
            <a:chOff x="5264590" y="2143116"/>
            <a:chExt cx="1450550" cy="2369596"/>
          </a:xfrm>
        </p:grpSpPr>
        <p:sp>
          <p:nvSpPr>
            <p:cNvPr id="27" name="矩形 26"/>
            <p:cNvSpPr/>
            <p:nvPr/>
          </p:nvSpPr>
          <p:spPr>
            <a:xfrm>
              <a:off x="6072198" y="2880651"/>
              <a:ext cx="642942"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等腰三角形 27"/>
            <p:cNvSpPr/>
            <p:nvPr/>
          </p:nvSpPr>
          <p:spPr>
            <a:xfrm flipV="1">
              <a:off x="5654038" y="2512448"/>
              <a:ext cx="357190" cy="285752"/>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a:off x="5439724" y="4155522"/>
              <a:ext cx="928694" cy="1588"/>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368286" y="4143380"/>
              <a:ext cx="1103828"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Direction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5264590" y="2143116"/>
              <a:ext cx="1236236"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photo-gate</a:t>
              </a:r>
              <a:endParaRPr lang="zh-CN" altLang="en-US" b="1"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098007" y="3214686"/>
              <a:ext cx="556563"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flag</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grpSp>
        <p:nvGrpSpPr>
          <p:cNvPr id="46" name="组合 45"/>
          <p:cNvGrpSpPr/>
          <p:nvPr/>
        </p:nvGrpSpPr>
        <p:grpSpPr>
          <a:xfrm>
            <a:off x="7550606" y="2357430"/>
            <a:ext cx="1236236" cy="2381738"/>
            <a:chOff x="7550606" y="2357430"/>
            <a:chExt cx="1236236" cy="2381738"/>
          </a:xfrm>
        </p:grpSpPr>
        <p:sp>
          <p:nvSpPr>
            <p:cNvPr id="35" name="矩形 34"/>
            <p:cNvSpPr/>
            <p:nvPr/>
          </p:nvSpPr>
          <p:spPr>
            <a:xfrm>
              <a:off x="8128559" y="3094965"/>
              <a:ext cx="642942" cy="10715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6" name="等腰三角形 35"/>
            <p:cNvSpPr/>
            <p:nvPr/>
          </p:nvSpPr>
          <p:spPr>
            <a:xfrm flipV="1">
              <a:off x="7940054" y="2726762"/>
              <a:ext cx="357190" cy="285752"/>
            </a:xfrm>
            <a:prstGeom prst="triangl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p:nvPr/>
          </p:nvCxnSpPr>
          <p:spPr>
            <a:xfrm>
              <a:off x="7725740" y="4369836"/>
              <a:ext cx="928694" cy="1588"/>
            </a:xfrm>
            <a:prstGeom prst="straightConnector1">
              <a:avLst/>
            </a:prstGeom>
            <a:ln w="254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654302" y="4369836"/>
              <a:ext cx="1103828"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Direction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7550606" y="2357430"/>
              <a:ext cx="1236236" cy="369332"/>
            </a:xfrm>
            <a:prstGeom prst="rect">
              <a:avLst/>
            </a:prstGeom>
            <a:noFill/>
          </p:spPr>
          <p:txBody>
            <a:bodyPr wrap="none" rtlCol="0">
              <a:spAutoFit/>
            </a:bodyPr>
            <a:lstStyle/>
            <a:p>
              <a:r>
                <a:rPr lang="en-US" altLang="zh-CN" b="1" dirty="0" smtClean="0">
                  <a:latin typeface="Times New Roman" panose="02020603050405020304" pitchFamily="18" charset="0"/>
                  <a:cs typeface="Times New Roman" panose="02020603050405020304" pitchFamily="18" charset="0"/>
                </a:rPr>
                <a:t>photo-gate</a:t>
              </a:r>
              <a:endParaRPr lang="zh-CN" altLang="en-US"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8154368" y="3429000"/>
              <a:ext cx="556563" cy="369332"/>
            </a:xfrm>
            <a:prstGeom prst="rect">
              <a:avLst/>
            </a:prstGeom>
            <a:noFill/>
          </p:spPr>
          <p:txBody>
            <a:bodyPr wrap="none" rtlCol="0">
              <a:spAutoFit/>
            </a:bodyPr>
            <a:lstStyle/>
            <a:p>
              <a:r>
                <a:rPr lang="en-US" altLang="zh-CN" b="1" dirty="0" smtClean="0">
                  <a:solidFill>
                    <a:schemeClr val="bg1"/>
                  </a:solidFill>
                  <a:latin typeface="Times New Roman" panose="02020603050405020304" pitchFamily="18" charset="0"/>
                  <a:cs typeface="Times New Roman" panose="02020603050405020304" pitchFamily="18" charset="0"/>
                </a:rPr>
                <a:t>flag</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sp>
        <p:nvSpPr>
          <p:cNvPr id="41" name="右箭头 40"/>
          <p:cNvSpPr/>
          <p:nvPr/>
        </p:nvSpPr>
        <p:spPr>
          <a:xfrm>
            <a:off x="2000232" y="3429000"/>
            <a:ext cx="428628" cy="285752"/>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3643306" y="3429000"/>
            <a:ext cx="428628" cy="285752"/>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7500958" y="3500438"/>
            <a:ext cx="428628" cy="285752"/>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a:off x="5429256" y="3429000"/>
            <a:ext cx="428628" cy="285752"/>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642910" y="5072074"/>
            <a:ext cx="1188146" cy="584775"/>
          </a:xfrm>
          <a:prstGeom prst="rect">
            <a:avLst/>
          </a:prstGeom>
          <a:noFill/>
        </p:spPr>
        <p:txBody>
          <a:bodyPr wrap="none" rtlCol="0">
            <a:spAutoFit/>
          </a:bodyPr>
          <a:lstStyle/>
          <a:p>
            <a:r>
              <a:rPr lang="en-US" altLang="zh-CN" sz="3200" b="1" i="1"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Begin</a:t>
            </a:r>
            <a:endParaRPr lang="zh-CN" altLang="en-US" sz="3200" b="1"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7" name="TextBox 46"/>
          <p:cNvSpPr txBox="1"/>
          <p:nvPr/>
        </p:nvSpPr>
        <p:spPr>
          <a:xfrm>
            <a:off x="7778929" y="5072074"/>
            <a:ext cx="936475" cy="584775"/>
          </a:xfrm>
          <a:prstGeom prst="rect">
            <a:avLst/>
          </a:prstGeom>
          <a:noFill/>
        </p:spPr>
        <p:txBody>
          <a:bodyPr wrap="none" rtlCol="0">
            <a:spAutoFit/>
          </a:bodyPr>
          <a:lstStyle/>
          <a:p>
            <a:r>
              <a:rPr lang="en-US" altLang="zh-CN" sz="3200" b="1" i="1" dirty="0" smtClean="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a:t>
            </a:r>
            <a:endParaRPr lang="zh-CN" altLang="en-US" sz="3200" b="1" i="1"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2 – Measuring the experimental period</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85786" y="1928802"/>
            <a:ext cx="7929618" cy="3730317"/>
          </a:xfrm>
          <a:prstGeom prst="rect">
            <a:avLst/>
          </a:prstGeom>
        </p:spPr>
        <p:txBody>
          <a:bodyPr wrap="square">
            <a:spAutoFit/>
          </a:bodyPr>
          <a:lstStyle/>
          <a:p>
            <a:pPr algn="just">
              <a:lnSpc>
                <a:spcPct val="150000"/>
              </a:lnSpc>
            </a:pPr>
            <a:r>
              <a:rPr lang="en-US" altLang="zh-CN" sz="2000" dirty="0" smtClean="0">
                <a:latin typeface="Times New Roman" panose="02020603050405020304" pitchFamily="18" charset="0"/>
                <a:cs typeface="Times New Roman" panose="02020603050405020304" pitchFamily="18" charset="0"/>
              </a:rPr>
              <a:t>2. Turn on the Smart Timer and pull the cart back a good distance and then release it. Once the cart has oscillated a few times the period will appear on the screen of the Smart Timer. Record this figure in your report. </a:t>
            </a:r>
            <a:endParaRPr lang="en-US" altLang="zh-CN" sz="2000" dirty="0" smtClean="0">
              <a:latin typeface="Times New Roman" panose="02020603050405020304" pitchFamily="18" charset="0"/>
              <a:cs typeface="Times New Roman" panose="02020603050405020304" pitchFamily="18" charset="0"/>
            </a:endParaRPr>
          </a:p>
          <a:p>
            <a:pPr algn="just">
              <a:lnSpc>
                <a:spcPct val="150000"/>
              </a:lnSpc>
            </a:pPr>
            <a:r>
              <a:rPr lang="en-US" altLang="zh-CN" sz="2000" dirty="0" smtClean="0">
                <a:latin typeface="Times New Roman" panose="02020603050405020304" pitchFamily="18" charset="0"/>
                <a:cs typeface="Times New Roman" panose="02020603050405020304" pitchFamily="18" charset="0"/>
              </a:rPr>
              <a:t>3. Add the </a:t>
            </a:r>
            <a:r>
              <a:rPr lang="en-US" altLang="zh-CN" sz="2000" b="1" dirty="0" smtClean="0">
                <a:latin typeface="Times New Roman" panose="02020603050405020304" pitchFamily="18" charset="0"/>
                <a:cs typeface="Times New Roman" panose="02020603050405020304" pitchFamily="18" charset="0"/>
              </a:rPr>
              <a:t>25.2 g</a:t>
            </a:r>
            <a:r>
              <a:rPr lang="en-US" altLang="zh-CN" sz="2000" dirty="0" smtClean="0">
                <a:latin typeface="Times New Roman" panose="02020603050405020304" pitchFamily="18" charset="0"/>
                <a:cs typeface="Times New Roman" panose="02020603050405020304" pitchFamily="18" charset="0"/>
              </a:rPr>
              <a:t> mass bar to the cart and repeat the measurement of the mean period.</a:t>
            </a:r>
            <a:endParaRPr lang="en-US" altLang="zh-CN" sz="2000" dirty="0" smtClean="0">
              <a:latin typeface="Times New Roman" panose="02020603050405020304" pitchFamily="18" charset="0"/>
              <a:cs typeface="Times New Roman" panose="02020603050405020304" pitchFamily="18" charset="0"/>
            </a:endParaRPr>
          </a:p>
          <a:p>
            <a:pPr algn="just">
              <a:lnSpc>
                <a:spcPct val="150000"/>
              </a:lnSpc>
            </a:pPr>
            <a:r>
              <a:rPr lang="en-US" altLang="zh-CN" sz="2000" dirty="0" smtClean="0">
                <a:latin typeface="Times New Roman" panose="02020603050405020304" pitchFamily="18" charset="0"/>
                <a:cs typeface="Times New Roman" panose="02020603050405020304" pitchFamily="18" charset="0"/>
              </a:rPr>
              <a:t>4. Calculate the percentage difference between the theoretical and experimental values of the period.</a:t>
            </a:r>
            <a:endParaRPr lang="en-US" altLang="zh-CN" sz="2000" dirty="0" smtClean="0">
              <a:latin typeface="Times New Roman" panose="02020603050405020304" pitchFamily="18" charset="0"/>
              <a:cs typeface="Times New Roman" panose="02020603050405020304" pitchFamily="18" charset="0"/>
            </a:endParaRPr>
          </a:p>
          <a:p>
            <a:pPr algn="just">
              <a:lnSpc>
                <a:spcPct val="150000"/>
              </a:lnSpc>
            </a:pPr>
            <a:endParaRPr lang="zh-CN" altLang="en-US" sz="2000" dirty="0">
              <a:latin typeface="Times New Roman" panose="02020603050405020304" pitchFamily="18" charset="0"/>
              <a:cs typeface="Times New Roman" panose="02020603050405020304" pitchFamily="18" charset="0"/>
            </a:endParaRPr>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2 – Measuring the experimental period</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571604" y="1924660"/>
          <a:ext cx="6683982" cy="4433298"/>
        </p:xfrm>
        <a:graphic>
          <a:graphicData uri="http://schemas.openxmlformats.org/drawingml/2006/table">
            <a:tbl>
              <a:tblPr/>
              <a:tblGrid>
                <a:gridCol w="2227994"/>
                <a:gridCol w="2227994"/>
                <a:gridCol w="2227994"/>
              </a:tblGrid>
              <a:tr h="773087">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Experimental period</a:t>
                      </a:r>
                      <a:endParaRPr lang="zh-CN" sz="1700">
                        <a:latin typeface="Times New Roman" panose="02020603050405020304"/>
                        <a:ea typeface="宋体" panose="02010600030101010101" pitchFamily="2" charset="-122"/>
                      </a:endParaRPr>
                    </a:p>
                    <a:p>
                      <a:pPr algn="ctr">
                        <a:lnSpc>
                          <a:spcPct val="150000"/>
                        </a:lnSpc>
                        <a:spcAft>
                          <a:spcPts val="0"/>
                        </a:spcAft>
                      </a:pPr>
                      <a:r>
                        <a:rPr lang="en-US" sz="1700" i="1">
                          <a:solidFill>
                            <a:srgbClr val="000000"/>
                          </a:solidFill>
                          <a:latin typeface="Times New Roman" panose="02020603050405020304"/>
                          <a:ea typeface="宋体" panose="02010600030101010101" pitchFamily="2" charset="-122"/>
                        </a:rPr>
                        <a:t>T</a:t>
                      </a:r>
                      <a:r>
                        <a:rPr lang="en-US" sz="1700">
                          <a:solidFill>
                            <a:srgbClr val="000000"/>
                          </a:solidFill>
                          <a:latin typeface="Times New Roman" panose="02020603050405020304"/>
                          <a:ea typeface="宋体" panose="02010600030101010101" pitchFamily="2" charset="-122"/>
                        </a:rPr>
                        <a:t> (ms)</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Cart Alone</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Cart with Mass</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1</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2</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3</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4</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5</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343">
                <a:tc>
                  <a:txBody>
                    <a:bodyPr/>
                    <a:lstStyle/>
                    <a:p>
                      <a:pPr algn="ctr">
                        <a:lnSpc>
                          <a:spcPct val="150000"/>
                        </a:lnSpc>
                        <a:spcAft>
                          <a:spcPts val="0"/>
                        </a:spcAft>
                      </a:pPr>
                      <a:r>
                        <a:rPr lang="en-US" sz="1700">
                          <a:solidFill>
                            <a:srgbClr val="000000"/>
                          </a:solidFill>
                          <a:latin typeface="Times New Roman" panose="02020603050405020304"/>
                          <a:ea typeface="宋体" panose="02010600030101010101" pitchFamily="2" charset="-122"/>
                        </a:rPr>
                        <a:t>Average Time (ms)</a:t>
                      </a:r>
                      <a:endParaRPr lang="zh-CN" sz="1700">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700" dirty="0">
                        <a:solidFill>
                          <a:srgbClr val="000000"/>
                        </a:solidFill>
                        <a:latin typeface="Times New Roman" panose="02020603050405020304"/>
                        <a:ea typeface="宋体" panose="02010600030101010101" pitchFamily="2" charset="-122"/>
                      </a:endParaRPr>
                    </a:p>
                  </a:txBody>
                  <a:tcPr marL="96636" marR="966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Sample Conclusions</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14348" y="1857364"/>
            <a:ext cx="7858180" cy="4401205"/>
          </a:xfrm>
          <a:prstGeom prst="rect">
            <a:avLst/>
          </a:prstGeom>
        </p:spPr>
        <p:txBody>
          <a:bodyPr wrap="square">
            <a:spAutoFit/>
          </a:bodyPr>
          <a:lstStyle/>
          <a:p>
            <a:pPr algn="just">
              <a:lnSpc>
                <a:spcPct val="200000"/>
              </a:lnSpc>
            </a:pP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 horizontal air track apparatus was used to measure the acceleration of a mass of 450 grams in response to an applied force. The applied force was due to gravity acting on part of the 450 grams. </a:t>
            </a:r>
            <a:r>
              <a:rPr lang="en-US" altLang="zh-CN" sz="2000" dirty="0" smtClean="0">
                <a:solidFill>
                  <a:srgbClr val="FF0000"/>
                </a:solidFill>
                <a:latin typeface="Times New Roman" panose="02020603050405020304" pitchFamily="18" charset="0"/>
                <a:cs typeface="Times New Roman" panose="02020603050405020304" pitchFamily="18" charset="0"/>
              </a:rPr>
              <a:t>We have found that the acceleration of the mass is indeed proportional to the applied force and that the slope of a graph of force versus acceleration gave a straight line with slope 0.440 kg. </a:t>
            </a:r>
            <a:r>
              <a:rPr lang="en-US" altLang="zh-CN" sz="2000" dirty="0" smtClean="0">
                <a:latin typeface="Times New Roman" panose="02020603050405020304" pitchFamily="18" charset="0"/>
                <a:cs typeface="Times New Roman" panose="02020603050405020304" pitchFamily="18" charset="0"/>
              </a:rPr>
              <a:t>This is close to the expected value of 450 grams, and in reasonable agreement with Newton’s Second Law.</a:t>
            </a:r>
            <a:endParaRPr lang="zh-CN" altLang="en-US" sz="2000" dirty="0">
              <a:latin typeface="Times New Roman" panose="02020603050405020304" pitchFamily="18" charset="0"/>
              <a:cs typeface="Times New Roman" panose="02020603050405020304" pitchFamily="18" charset="0"/>
            </a:endParaRPr>
          </a:p>
        </p:txBody>
      </p:sp>
      <p:sp>
        <p:nvSpPr>
          <p:cNvPr id="30722" name="Rectangle 2"/>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Conclusions</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14348" y="2775892"/>
            <a:ext cx="7858180" cy="2553335"/>
          </a:xfrm>
          <a:prstGeom prst="rect">
            <a:avLst/>
          </a:prstGeom>
        </p:spPr>
        <p:txBody>
          <a:bodyPr wrap="square">
            <a:spAutoFit/>
          </a:bodyPr>
          <a:lstStyle/>
          <a:p>
            <a:pPr algn="just">
              <a:lnSpc>
                <a:spcPct val="200000"/>
              </a:lnSpc>
            </a:pPr>
            <a:r>
              <a:rPr lang="en-US" altLang="zh-CN" sz="2000" dirty="0" smtClean="0">
                <a:latin typeface="Times New Roman" panose="02020603050405020304" pitchFamily="18" charset="0"/>
                <a:cs typeface="Times New Roman" panose="02020603050405020304" pitchFamily="18" charset="0"/>
              </a:rPr>
              <a:t>           Write a succinct summary of what you have done. State the goal and method of the experiment. State your main results, i.e., is the period of the oscillation correctly given by              , within the experimental uncertainties?</a:t>
            </a:r>
            <a:endParaRPr lang="zh-CN" altLang="en-US" sz="2000" dirty="0">
              <a:latin typeface="Times New Roman" panose="02020603050405020304" pitchFamily="18" charset="0"/>
              <a:cs typeface="Times New Roman" panose="02020603050405020304" pitchFamily="18" charset="0"/>
            </a:endParaRPr>
          </a:p>
        </p:txBody>
      </p:sp>
      <p:sp>
        <p:nvSpPr>
          <p:cNvPr id="30722" name="Rectangle 2"/>
          <p:cNvSpPr>
            <a:spLocks noChangeArrowheads="1"/>
          </p:cNvSpPr>
          <p:nvPr/>
        </p:nvSpPr>
        <p:spPr bwMode="auto">
          <a:xfrm>
            <a:off x="0" y="704214"/>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graphicFrame>
        <p:nvGraphicFramePr>
          <p:cNvPr id="30721" name="Object 1"/>
          <p:cNvGraphicFramePr>
            <a:graphicFrameLocks noChangeAspect="1"/>
          </p:cNvGraphicFramePr>
          <p:nvPr/>
        </p:nvGraphicFramePr>
        <p:xfrm>
          <a:off x="4371975" y="4166235"/>
          <a:ext cx="984250" cy="608965"/>
        </p:xfrm>
        <a:graphic>
          <a:graphicData uri="http://schemas.openxmlformats.org/presentationml/2006/ole">
            <mc:AlternateContent xmlns:mc="http://schemas.openxmlformats.org/markup-compatibility/2006">
              <mc:Choice xmlns:v="urn:schemas-microsoft-com:vml" Requires="v">
                <p:oleObj spid="_x0000_s4097" name="公式" r:id="rId1" imgW="17373600" imgH="10668000" progId="Equation.3">
                  <p:embed/>
                </p:oleObj>
              </mc:Choice>
              <mc:Fallback>
                <p:oleObj name="公式" r:id="rId1" imgW="17373600" imgH="10668000" progId="Equation.3">
                  <p:embed/>
                  <p:pic>
                    <p:nvPicPr>
                      <p:cNvPr id="0" name="图片 4096"/>
                      <p:cNvPicPr>
                        <a:picLocks noChangeAspect="1"/>
                      </p:cNvPicPr>
                      <p:nvPr/>
                    </p:nvPicPr>
                    <p:blipFill>
                      <a:blip r:embed="rId2"/>
                      <a:stretch>
                        <a:fillRect/>
                      </a:stretch>
                    </p:blipFill>
                    <p:spPr>
                      <a:xfrm>
                        <a:off x="4371975" y="4166235"/>
                        <a:ext cx="984250" cy="60896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a:xfrm>
            <a:off x="714348" y="2189176"/>
            <a:ext cx="7786393" cy="3168650"/>
          </a:xfrm>
        </p:spPr>
        <p:txBody>
          <a:bodyPr>
            <a:normAutofit/>
          </a:bodyPr>
          <a:lstStyle/>
          <a:p>
            <a:pPr marL="0" lvl="0" indent="0">
              <a:lnSpc>
                <a:spcPct val="200000"/>
              </a:lnSpc>
              <a:spcBef>
                <a:spcPts val="0"/>
              </a:spcBef>
              <a:buNone/>
              <a:defRPr/>
            </a:pPr>
            <a:r>
              <a:rPr lang="en-US" altLang="zh-CN" sz="2400" dirty="0" smtClean="0">
                <a:latin typeface="Times New Roman" panose="02020603050405020304" pitchFamily="18" charset="0"/>
                <a:cs typeface="Times New Roman" panose="02020603050405020304" pitchFamily="18" charset="0"/>
              </a:rPr>
              <a:t>1. To measure the </a:t>
            </a:r>
            <a:r>
              <a:rPr lang="en-US" altLang="zh-CN" sz="2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spring constant </a:t>
            </a:r>
            <a:r>
              <a:rPr lang="en-US" altLang="zh-CN" sz="2400" dirty="0" smtClean="0">
                <a:latin typeface="Times New Roman" panose="02020603050405020304" pitchFamily="18" charset="0"/>
                <a:cs typeface="Times New Roman" panose="02020603050405020304" pitchFamily="18" charset="0"/>
              </a:rPr>
              <a:t>of a spiral spring.</a:t>
            </a:r>
            <a:endParaRPr lang="en-US" altLang="zh-CN" sz="2400" dirty="0" smtClean="0">
              <a:latin typeface="Times New Roman" panose="02020603050405020304" pitchFamily="18" charset="0"/>
              <a:cs typeface="Times New Roman" panose="02020603050405020304" pitchFamily="18" charset="0"/>
            </a:endParaRPr>
          </a:p>
          <a:p>
            <a:pPr marL="0" lvl="0" indent="0">
              <a:lnSpc>
                <a:spcPct val="200000"/>
              </a:lnSpc>
              <a:spcBef>
                <a:spcPts val="0"/>
              </a:spcBef>
              <a:buNone/>
              <a:defRPr/>
            </a:pPr>
            <a:r>
              <a:rPr lang="en-US" altLang="zh-CN" sz="2400" dirty="0" smtClean="0">
                <a:latin typeface="Times New Roman" panose="02020603050405020304" pitchFamily="18" charset="0"/>
                <a:cs typeface="Times New Roman" panose="02020603050405020304" pitchFamily="18" charset="0"/>
              </a:rPr>
              <a:t>2. To measure </a:t>
            </a:r>
            <a:r>
              <a:rPr lang="en-US" altLang="zh-CN" sz="2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period of oscillation of spring </a:t>
            </a:r>
            <a:r>
              <a:rPr lang="en-US" altLang="zh-CN" sz="2400" dirty="0" smtClean="0">
                <a:latin typeface="Times New Roman" panose="02020603050405020304" pitchFamily="18" charset="0"/>
                <a:cs typeface="Times New Roman" panose="02020603050405020304" pitchFamily="18" charset="0"/>
              </a:rPr>
              <a:t>and mass system and compare it to the theoretical value.</a:t>
            </a:r>
            <a:endParaRPr lang="en-US" altLang="zh-C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Theory</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a:xfrm>
            <a:off x="714316" y="1928802"/>
            <a:ext cx="7858180" cy="1785950"/>
          </a:xfrm>
        </p:spPr>
        <p:txBody>
          <a:bodyPr>
            <a:normAutofit/>
          </a:bodyPr>
          <a:lstStyle/>
          <a:p>
            <a:pPr marL="0" lvl="0" indent="0" algn="just">
              <a:lnSpc>
                <a:spcPct val="150000"/>
              </a:lnSpc>
              <a:spcBef>
                <a:spcPts val="0"/>
              </a:spcBef>
              <a:buNone/>
              <a:defRPr/>
            </a:pPr>
            <a:r>
              <a:rPr lang="en-US" altLang="zh-CN" sz="1800" b="1" dirty="0" smtClean="0">
                <a:latin typeface="Times New Roman" panose="02020603050405020304" pitchFamily="18" charset="0"/>
                <a:cs typeface="Times New Roman" panose="02020603050405020304" pitchFamily="18" charset="0"/>
              </a:rPr>
              <a:t>          In the absence of friction, a mass ‘</a:t>
            </a:r>
            <a:r>
              <a:rPr lang="en-US" altLang="zh-CN" sz="1800" b="1" i="1" dirty="0" smtClean="0">
                <a:latin typeface="Times New Roman" panose="02020603050405020304" pitchFamily="18" charset="0"/>
                <a:cs typeface="Times New Roman" panose="02020603050405020304" pitchFamily="18" charset="0"/>
              </a:rPr>
              <a:t>m</a:t>
            </a:r>
            <a:r>
              <a:rPr lang="en-US" altLang="zh-CN" sz="1800" b="1" dirty="0" smtClean="0">
                <a:latin typeface="Times New Roman" panose="02020603050405020304" pitchFamily="18" charset="0"/>
                <a:cs typeface="Times New Roman" panose="02020603050405020304" pitchFamily="18" charset="0"/>
              </a:rPr>
              <a:t>’ resting on a horizontal plane and attached to a spiral spring will, if disturbed from its equilibrium position, oscillate with a period ‘</a:t>
            </a:r>
            <a:r>
              <a:rPr lang="en-US" altLang="zh-CN" sz="1800" b="1" i="1" dirty="0" smtClean="0">
                <a:latin typeface="Times New Roman" panose="02020603050405020304" pitchFamily="18" charset="0"/>
                <a:cs typeface="Times New Roman" panose="02020603050405020304" pitchFamily="18" charset="0"/>
              </a:rPr>
              <a:t>T</a:t>
            </a:r>
            <a:r>
              <a:rPr lang="en-US" altLang="zh-CN" sz="1800" b="1" dirty="0" smtClean="0">
                <a:latin typeface="Times New Roman" panose="02020603050405020304" pitchFamily="18" charset="0"/>
                <a:cs typeface="Times New Roman" panose="02020603050405020304" pitchFamily="18" charset="0"/>
              </a:rPr>
              <a:t>’ given by:</a:t>
            </a:r>
            <a:endParaRPr lang="en-US" altLang="zh-CN" sz="1800" b="1" dirty="0" smtClean="0">
              <a:latin typeface="Times New Roman" panose="02020603050405020304" pitchFamily="18" charset="0"/>
              <a:cs typeface="Times New Roman" panose="02020603050405020304" pitchFamily="18" charset="0"/>
            </a:endParaRPr>
          </a:p>
        </p:txBody>
      </p:sp>
      <p:sp>
        <p:nvSpPr>
          <p:cNvPr id="8194" name="Rectangle 2"/>
          <p:cNvSpPr>
            <a:spLocks noChangeArrowheads="1"/>
          </p:cNvSpPr>
          <p:nvPr/>
        </p:nvSpPr>
        <p:spPr bwMode="auto">
          <a:xfrm>
            <a:off x="-32" y="214314"/>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8193" name="Object 1"/>
          <p:cNvGraphicFramePr>
            <a:graphicFrameLocks noChangeAspect="1"/>
          </p:cNvGraphicFramePr>
          <p:nvPr/>
        </p:nvGraphicFramePr>
        <p:xfrm>
          <a:off x="4071902" y="3357562"/>
          <a:ext cx="1285884" cy="795218"/>
        </p:xfrm>
        <a:graphic>
          <a:graphicData uri="http://schemas.openxmlformats.org/presentationml/2006/ole">
            <mc:AlternateContent xmlns:mc="http://schemas.openxmlformats.org/markup-compatibility/2006">
              <mc:Choice xmlns:v="urn:schemas-microsoft-com:vml" Requires="v">
                <p:oleObj spid="_x0000_s1025" name="公式" r:id="rId1" imgW="17373600" imgH="10668000" progId="Equation.3">
                  <p:embed/>
                </p:oleObj>
              </mc:Choice>
              <mc:Fallback>
                <p:oleObj name="公式" r:id="rId1" imgW="17373600" imgH="10668000" progId="Equation.3">
                  <p:embed/>
                  <p:pic>
                    <p:nvPicPr>
                      <p:cNvPr id="0" name="图片 1024"/>
                      <p:cNvPicPr>
                        <a:picLocks noChangeAspect="1"/>
                      </p:cNvPicPr>
                      <p:nvPr/>
                    </p:nvPicPr>
                    <p:blipFill>
                      <a:blip r:embed="rId2"/>
                      <a:stretch>
                        <a:fillRect/>
                      </a:stretch>
                    </p:blipFill>
                    <p:spPr>
                      <a:xfrm>
                        <a:off x="4071902" y="3357562"/>
                        <a:ext cx="1285884" cy="795218"/>
                      </a:xfrm>
                      <a:prstGeom prst="rect">
                        <a:avLst/>
                      </a:prstGeom>
                      <a:noFill/>
                      <a:ln w="9525">
                        <a:noFill/>
                      </a:ln>
                    </p:spPr>
                  </p:pic>
                </p:oleObj>
              </mc:Fallback>
            </mc:AlternateContent>
          </a:graphicData>
        </a:graphic>
      </p:graphicFrame>
      <p:pic>
        <p:nvPicPr>
          <p:cNvPr id="6" name="图片 5"/>
          <p:cNvPicPr/>
          <p:nvPr/>
        </p:nvPicPr>
        <p:blipFill>
          <a:blip r:embed="rId3" cstate="print"/>
          <a:srcRect/>
          <a:stretch>
            <a:fillRect/>
          </a:stretch>
        </p:blipFill>
        <p:spPr>
          <a:xfrm>
            <a:off x="2643142" y="4286256"/>
            <a:ext cx="4643470"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Theory</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a:xfrm>
            <a:off x="785818" y="2071678"/>
            <a:ext cx="7858180" cy="1785950"/>
          </a:xfrm>
        </p:spPr>
        <p:txBody>
          <a:bodyPr>
            <a:normAutofit/>
          </a:bodyPr>
          <a:lstStyle/>
          <a:p>
            <a:pPr marL="0" lvl="0" indent="0" algn="just">
              <a:lnSpc>
                <a:spcPct val="150000"/>
              </a:lnSpc>
              <a:spcBef>
                <a:spcPts val="0"/>
              </a:spcBef>
              <a:buNone/>
              <a:defRPr/>
            </a:pPr>
            <a:r>
              <a:rPr lang="en-US" altLang="zh-CN" sz="1800" b="1" dirty="0" smtClean="0">
                <a:latin typeface="Times New Roman" panose="02020603050405020304" pitchFamily="18" charset="0"/>
                <a:cs typeface="Times New Roman" panose="02020603050405020304" pitchFamily="18" charset="0"/>
              </a:rPr>
              <a:t>          Hooke’s Law states that the force exerted by the spring is proportional to the distance from the equilibrium position (</a:t>
            </a:r>
            <a:r>
              <a:rPr lang="en-US" altLang="zh-CN" sz="1800" b="1" i="1" dirty="0" smtClean="0">
                <a:latin typeface="Times New Roman" panose="02020603050405020304" pitchFamily="18" charset="0"/>
                <a:cs typeface="Times New Roman" panose="02020603050405020304" pitchFamily="18" charset="0"/>
              </a:rPr>
              <a:t>x</a:t>
            </a:r>
            <a:r>
              <a:rPr lang="en-US" altLang="zh-CN" sz="1800" b="1" i="1" baseline="-25000" dirty="0" smtClean="0">
                <a:latin typeface="Times New Roman" panose="02020603050405020304" pitchFamily="18" charset="0"/>
                <a:cs typeface="Times New Roman" panose="02020603050405020304" pitchFamily="18" charset="0"/>
              </a:rPr>
              <a:t>0</a:t>
            </a:r>
            <a:r>
              <a:rPr lang="en-US" altLang="zh-CN" sz="1800" b="1" dirty="0" smtClean="0">
                <a:latin typeface="Times New Roman" panose="02020603050405020304" pitchFamily="18" charset="0"/>
                <a:cs typeface="Times New Roman" panose="02020603050405020304" pitchFamily="18" charset="0"/>
              </a:rPr>
              <a:t>) and is directed towards that position:</a:t>
            </a:r>
            <a:endParaRPr lang="en-US" altLang="zh-CN" sz="1800" b="1" dirty="0" smtClean="0">
              <a:latin typeface="Times New Roman" panose="02020603050405020304" pitchFamily="18" charset="0"/>
              <a:cs typeface="Times New Roman" panose="02020603050405020304" pitchFamily="18" charset="0"/>
            </a:endParaRPr>
          </a:p>
        </p:txBody>
      </p:sp>
      <p:sp>
        <p:nvSpPr>
          <p:cNvPr id="8194" name="Rectangle 2"/>
          <p:cNvSpPr>
            <a:spLocks noChangeArrowheads="1"/>
          </p:cNvSpPr>
          <p:nvPr/>
        </p:nvSpPr>
        <p:spPr bwMode="auto">
          <a:xfrm>
            <a:off x="71470" y="35719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5604" name="Rectangle 4"/>
          <p:cNvSpPr>
            <a:spLocks noChangeArrowheads="1"/>
          </p:cNvSpPr>
          <p:nvPr/>
        </p:nvSpPr>
        <p:spPr bwMode="auto">
          <a:xfrm>
            <a:off x="71470" y="35719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5603" name="Object 3"/>
          <p:cNvGraphicFramePr>
            <a:graphicFrameLocks noChangeAspect="1"/>
          </p:cNvGraphicFramePr>
          <p:nvPr/>
        </p:nvGraphicFramePr>
        <p:xfrm>
          <a:off x="4143404" y="3571876"/>
          <a:ext cx="1071570" cy="357190"/>
        </p:xfrm>
        <a:graphic>
          <a:graphicData uri="http://schemas.openxmlformats.org/presentationml/2006/ole">
            <mc:AlternateContent xmlns:mc="http://schemas.openxmlformats.org/markup-compatibility/2006">
              <mc:Choice xmlns:v="urn:schemas-microsoft-com:vml" Requires="v">
                <p:oleObj spid="_x0000_s2049" name="公式" r:id="rId1" imgW="13106400" imgH="4267200" progId="Equation.3">
                  <p:embed/>
                </p:oleObj>
              </mc:Choice>
              <mc:Fallback>
                <p:oleObj name="公式" r:id="rId1" imgW="13106400" imgH="4267200" progId="Equation.3">
                  <p:embed/>
                  <p:pic>
                    <p:nvPicPr>
                      <p:cNvPr id="0" name="图片 2048"/>
                      <p:cNvPicPr>
                        <a:picLocks noChangeAspect="1"/>
                      </p:cNvPicPr>
                      <p:nvPr/>
                    </p:nvPicPr>
                    <p:blipFill>
                      <a:blip r:embed="rId2"/>
                      <a:stretch>
                        <a:fillRect/>
                      </a:stretch>
                    </p:blipFill>
                    <p:spPr>
                      <a:xfrm>
                        <a:off x="4143404" y="3571876"/>
                        <a:ext cx="1071570" cy="357190"/>
                      </a:xfrm>
                      <a:prstGeom prst="rect">
                        <a:avLst/>
                      </a:prstGeom>
                      <a:noFill/>
                      <a:ln w="9525">
                        <a:noFill/>
                      </a:ln>
                    </p:spPr>
                  </p:pic>
                </p:oleObj>
              </mc:Fallback>
            </mc:AlternateContent>
          </a:graphicData>
        </a:graphic>
      </p:graphicFrame>
      <p:sp>
        <p:nvSpPr>
          <p:cNvPr id="9" name="内容占位符 2"/>
          <p:cNvSpPr txBox="1"/>
          <p:nvPr/>
        </p:nvSpPr>
        <p:spPr>
          <a:xfrm>
            <a:off x="785818" y="4071942"/>
            <a:ext cx="7858180" cy="1785950"/>
          </a:xfrm>
          <a:prstGeom prst="rect">
            <a:avLst/>
          </a:prstGeom>
        </p:spPr>
        <p:txBody>
          <a:bodyPr vert="horz">
            <a:normAutofit/>
          </a:bodyPr>
          <a:lstStyle/>
          <a:p>
            <a:pPr lvl="0" algn="just">
              <a:lnSpc>
                <a:spcPct val="150000"/>
              </a:lnSpc>
              <a:buClr>
                <a:schemeClr val="accent2"/>
              </a:buClr>
              <a:buSzPct val="60000"/>
              <a:defRPr/>
            </a:pPr>
            <a:r>
              <a:rPr lang="en-US" altLang="zh-CN" b="1" dirty="0" smtClean="0">
                <a:latin typeface="Times New Roman" panose="02020603050405020304" pitchFamily="18" charset="0"/>
                <a:cs typeface="Times New Roman" panose="02020603050405020304" pitchFamily="18" charset="0"/>
              </a:rPr>
              <a:t>          Thus the spring constant can be determined by applying varying forces to stretch the spring different distances. A plot of force versus distance will result in a straight-line graph of slope ‘</a:t>
            </a:r>
            <a:r>
              <a:rPr lang="en-US" altLang="zh-CN" b="1" i="1" dirty="0" smtClean="0">
                <a:latin typeface="Times New Roman" panose="02020603050405020304" pitchFamily="18" charset="0"/>
                <a:cs typeface="Times New Roman" panose="02020603050405020304" pitchFamily="18" charset="0"/>
              </a:rPr>
              <a:t>k</a:t>
            </a:r>
            <a:r>
              <a:rPr lang="en-US" altLang="zh-CN" b="1" dirty="0" smtClean="0">
                <a:latin typeface="Times New Roman" panose="02020603050405020304" pitchFamily="18" charset="0"/>
                <a:cs typeface="Times New Roman" panose="02020603050405020304" pitchFamily="18" charset="0"/>
              </a:rPr>
              <a:t>’.</a:t>
            </a:r>
            <a:endParaRPr kumimoji="0" lang="en-US" altLang="zh-CN"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Apparatus</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图片 3"/>
          <p:cNvPicPr/>
          <p:nvPr/>
        </p:nvPicPr>
        <p:blipFill>
          <a:blip r:embed="rId1" cstate="print"/>
          <a:srcRect t="8740" r="902" b="11311"/>
          <a:stretch>
            <a:fillRect/>
          </a:stretch>
        </p:blipFill>
        <p:spPr>
          <a:xfrm>
            <a:off x="285720" y="2285992"/>
            <a:ext cx="8644917"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a:t>
            </a:r>
            <a:endParaRPr lang="en-US" altLang="zh-CN"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a:xfrm>
            <a:off x="571472" y="1500174"/>
            <a:ext cx="8072494" cy="1000132"/>
          </a:xfrm>
        </p:spPr>
        <p:txBody>
          <a:bodyPr>
            <a:normAutofit/>
          </a:bodyPr>
          <a:lstStyle/>
          <a:p>
            <a:pPr marL="0" lvl="0" indent="0">
              <a:lnSpc>
                <a:spcPct val="200000"/>
              </a:lnSpc>
              <a:spcBef>
                <a:spcPts val="0"/>
              </a:spcBef>
              <a:buNone/>
              <a:defRPr/>
            </a:pPr>
            <a:r>
              <a:rPr lang="en-US" altLang="zh-CN" sz="2400" b="1" dirty="0" smtClean="0">
                <a:latin typeface="Times New Roman" panose="02020603050405020304" pitchFamily="18" charset="0"/>
                <a:cs typeface="Times New Roman" panose="02020603050405020304" pitchFamily="18" charset="0"/>
              </a:rPr>
              <a:t>PART 1 – Working out the spring constant.</a:t>
            </a:r>
            <a:endParaRPr lang="en-US" altLang="zh-CN" sz="2400" b="1"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1071538" y="2357430"/>
            <a:ext cx="7358114" cy="1938992"/>
          </a:xfrm>
          <a:prstGeom prst="rect">
            <a:avLst/>
          </a:prstGeom>
        </p:spPr>
        <p:txBody>
          <a:bodyPr wrap="square">
            <a:spAutoFit/>
          </a:bodyPr>
          <a:lstStyle/>
          <a:p>
            <a:pPr algn="just">
              <a:lnSpc>
                <a:spcPct val="150000"/>
              </a:lnSpc>
            </a:pPr>
            <a:r>
              <a:rPr lang="en-US" altLang="zh-CN" sz="2000" dirty="0" smtClean="0">
                <a:latin typeface="Times New Roman" panose="02020603050405020304" pitchFamily="18" charset="0"/>
                <a:cs typeface="Times New Roman" panose="02020603050405020304" pitchFamily="18" charset="0"/>
              </a:rPr>
              <a:t>1. Weigh the cart and picket fence and record this value in your report. The air track has been setting level. Set up the air track and cart as shown below. Attach a string to the end of the cart and hang a mass hanger over the pulley.</a:t>
            </a:r>
            <a:endParaRPr lang="zh-CN" altLang="en-US" sz="2000"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1214414" y="4214818"/>
            <a:ext cx="7143800" cy="2357454"/>
            <a:chOff x="1214414" y="4214818"/>
            <a:chExt cx="7143800" cy="2357454"/>
          </a:xfrm>
        </p:grpSpPr>
        <p:pic>
          <p:nvPicPr>
            <p:cNvPr id="5" name="图片 4"/>
            <p:cNvPicPr/>
            <p:nvPr/>
          </p:nvPicPr>
          <p:blipFill>
            <a:blip r:embed="rId1" cstate="print"/>
            <a:srcRect t="8740" r="902" b="11311"/>
            <a:stretch>
              <a:fillRect/>
            </a:stretch>
          </p:blipFill>
          <p:spPr>
            <a:xfrm>
              <a:off x="1214414" y="4214818"/>
              <a:ext cx="7143800" cy="2357454"/>
            </a:xfrm>
            <a:prstGeom prst="rect">
              <a:avLst/>
            </a:prstGeom>
            <a:noFill/>
            <a:ln w="9525">
              <a:noFill/>
              <a:miter lim="800000"/>
              <a:headEnd/>
              <a:tailEnd/>
            </a:ln>
          </p:spPr>
        </p:pic>
        <p:sp>
          <p:nvSpPr>
            <p:cNvPr id="6" name="矩形 5"/>
            <p:cNvSpPr/>
            <p:nvPr/>
          </p:nvSpPr>
          <p:spPr>
            <a:xfrm>
              <a:off x="4923022" y="4340908"/>
              <a:ext cx="1143008"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1 – Working out the spring constant</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85786" y="1643051"/>
            <a:ext cx="7929618" cy="1421992"/>
          </a:xfrm>
          <a:prstGeom prst="rect">
            <a:avLst/>
          </a:prstGeom>
        </p:spPr>
        <p:txBody>
          <a:bodyPr wrap="square">
            <a:spAutoFit/>
          </a:bodyPr>
          <a:lstStyle/>
          <a:p>
            <a:pPr algn="just">
              <a:lnSpc>
                <a:spcPct val="150000"/>
              </a:lnSpc>
            </a:pPr>
            <a:r>
              <a:rPr lang="en-US" altLang="zh-CN" sz="2000" dirty="0" smtClean="0">
                <a:latin typeface="Times New Roman" panose="02020603050405020304" pitchFamily="18" charset="0"/>
                <a:cs typeface="Times New Roman" panose="02020603050405020304" pitchFamily="18" charset="0"/>
              </a:rPr>
              <a:t>2. Record the equilibrium position of the cart relative to the adjustable end stop. Add </a:t>
            </a:r>
            <a:r>
              <a:rPr lang="en-US" altLang="zh-CN" sz="2000" b="1" dirty="0" smtClean="0">
                <a:latin typeface="Times New Roman" panose="02020603050405020304" pitchFamily="18" charset="0"/>
                <a:cs typeface="Times New Roman" panose="02020603050405020304" pitchFamily="18" charset="0"/>
              </a:rPr>
              <a:t>12.6 g</a:t>
            </a:r>
            <a:r>
              <a:rPr lang="en-US" altLang="zh-CN" sz="2000" dirty="0" smtClean="0">
                <a:latin typeface="Times New Roman" panose="02020603050405020304" pitchFamily="18" charset="0"/>
                <a:cs typeface="Times New Roman" panose="02020603050405020304" pitchFamily="18" charset="0"/>
              </a:rPr>
              <a:t> progressively after each result, recording the cart's position in each case. The displacement recorded is the distance from equilibrium.</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custDataLst>
              <p:tags r:id="rId1"/>
            </p:custDataLst>
          </p:nvPr>
        </p:nvGraphicFramePr>
        <p:xfrm>
          <a:off x="904860" y="3357562"/>
          <a:ext cx="7453354" cy="3121300"/>
        </p:xfrm>
        <a:graphic>
          <a:graphicData uri="http://schemas.openxmlformats.org/drawingml/2006/table">
            <a:tbl>
              <a:tblPr/>
              <a:tblGrid>
                <a:gridCol w="2032771"/>
                <a:gridCol w="1806861"/>
                <a:gridCol w="1806861"/>
                <a:gridCol w="1806861"/>
              </a:tblGrid>
              <a:tr h="650470">
                <a:tc>
                  <a:txBody>
                    <a:bodyPr/>
                    <a:lstStyle/>
                    <a:p>
                      <a:pPr algn="ctr">
                        <a:lnSpc>
                          <a:spcPct val="150000"/>
                        </a:lnSpc>
                        <a:spcAft>
                          <a:spcPts val="0"/>
                        </a:spcAft>
                      </a:pPr>
                      <a:r>
                        <a:rPr lang="en-US" sz="1400">
                          <a:solidFill>
                            <a:srgbClr val="000000"/>
                          </a:solidFill>
                          <a:latin typeface="Times New Roman" panose="02020603050405020304"/>
                          <a:ea typeface="宋体" panose="02010600030101010101" pitchFamily="2" charset="-122"/>
                        </a:rPr>
                        <a:t>Mass on the Mass Hanger (</a:t>
                      </a:r>
                      <a:r>
                        <a:rPr lang="en-US" sz="1400">
                          <a:solidFill>
                            <a:srgbClr val="000000"/>
                          </a:solidFill>
                          <a:latin typeface="Times New Roman" panose="02020603050405020304"/>
                          <a:ea typeface="宋体" panose="02010600030101010101" pitchFamily="2" charset="-122"/>
                          <a:sym typeface="Symbol" panose="05050102010706020507"/>
                        </a:rPr>
                        <a:t></a:t>
                      </a:r>
                      <a:r>
                        <a:rPr lang="en-US" sz="1400">
                          <a:solidFill>
                            <a:srgbClr val="000000"/>
                          </a:solidFill>
                          <a:latin typeface="Times New Roman" panose="02020603050405020304"/>
                          <a:ea typeface="宋体" panose="02010600030101010101" pitchFamily="2" charset="-122"/>
                        </a:rPr>
                        <a:t>10</a:t>
                      </a:r>
                      <a:r>
                        <a:rPr lang="en-US" sz="1400" baseline="30000">
                          <a:solidFill>
                            <a:srgbClr val="000000"/>
                          </a:solidFill>
                          <a:latin typeface="Times New Roman" panose="02020603050405020304"/>
                          <a:ea typeface="宋体" panose="02010600030101010101" pitchFamily="2" charset="-122"/>
                        </a:rPr>
                        <a:t>-3</a:t>
                      </a:r>
                      <a:r>
                        <a:rPr lang="en-US" sz="1400">
                          <a:solidFill>
                            <a:srgbClr val="000000"/>
                          </a:solidFill>
                          <a:latin typeface="Times New Roman" panose="02020603050405020304"/>
                          <a:ea typeface="宋体" panose="02010600030101010101" pitchFamily="2" charset="-122"/>
                        </a:rPr>
                        <a:t>kg)</a:t>
                      </a:r>
                      <a:endParaRPr lang="zh-CN" sz="1400">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solidFill>
                            <a:srgbClr val="000000"/>
                          </a:solidFill>
                          <a:latin typeface="Times New Roman" panose="02020603050405020304"/>
                          <a:ea typeface="宋体" panose="02010600030101010101" pitchFamily="2" charset="-122"/>
                        </a:rPr>
                        <a:t>Force on the Springs</a:t>
                      </a:r>
                      <a:endParaRPr lang="zh-CN" sz="1400">
                        <a:latin typeface="Times New Roman" panose="02020603050405020304"/>
                        <a:ea typeface="宋体" panose="02010600030101010101" pitchFamily="2" charset="-122"/>
                      </a:endParaRPr>
                    </a:p>
                    <a:p>
                      <a:pPr algn="ctr">
                        <a:lnSpc>
                          <a:spcPct val="150000"/>
                        </a:lnSpc>
                        <a:spcAft>
                          <a:spcPts val="0"/>
                        </a:spcAft>
                      </a:pPr>
                      <a:r>
                        <a:rPr lang="en-US" sz="1400">
                          <a:solidFill>
                            <a:srgbClr val="000000"/>
                          </a:solidFill>
                          <a:latin typeface="Times New Roman" panose="02020603050405020304"/>
                          <a:ea typeface="宋体" panose="02010600030101010101" pitchFamily="2" charset="-122"/>
                        </a:rPr>
                        <a:t> </a:t>
                      </a:r>
                      <a:r>
                        <a:rPr lang="en-US" sz="1400" i="1">
                          <a:solidFill>
                            <a:srgbClr val="000000"/>
                          </a:solidFill>
                          <a:latin typeface="Times New Roman" panose="02020603050405020304"/>
                          <a:ea typeface="宋体" panose="02010600030101010101" pitchFamily="2" charset="-122"/>
                        </a:rPr>
                        <a:t>F</a:t>
                      </a:r>
                      <a:r>
                        <a:rPr lang="en-US" sz="1400">
                          <a:solidFill>
                            <a:srgbClr val="000000"/>
                          </a:solidFill>
                          <a:latin typeface="Times New Roman" panose="02020603050405020304"/>
                          <a:ea typeface="宋体" panose="02010600030101010101" pitchFamily="2" charset="-122"/>
                        </a:rPr>
                        <a:t> (</a:t>
                      </a:r>
                      <a:r>
                        <a:rPr lang="en-US" sz="1400">
                          <a:solidFill>
                            <a:srgbClr val="000000"/>
                          </a:solidFill>
                          <a:latin typeface="Times New Roman" panose="02020603050405020304"/>
                          <a:ea typeface="宋体" panose="02010600030101010101" pitchFamily="2" charset="-122"/>
                          <a:sym typeface="Symbol" panose="05050102010706020507"/>
                        </a:rPr>
                        <a:t></a:t>
                      </a:r>
                      <a:r>
                        <a:rPr lang="en-US" sz="1400">
                          <a:solidFill>
                            <a:srgbClr val="000000"/>
                          </a:solidFill>
                          <a:latin typeface="Times New Roman" panose="02020603050405020304"/>
                          <a:ea typeface="宋体" panose="02010600030101010101" pitchFamily="2" charset="-122"/>
                        </a:rPr>
                        <a:t>10</a:t>
                      </a:r>
                      <a:r>
                        <a:rPr lang="en-US" sz="1400" baseline="30000">
                          <a:solidFill>
                            <a:srgbClr val="000000"/>
                          </a:solidFill>
                          <a:latin typeface="Times New Roman" panose="02020603050405020304"/>
                          <a:ea typeface="宋体" panose="02010600030101010101" pitchFamily="2" charset="-122"/>
                        </a:rPr>
                        <a:t>-3</a:t>
                      </a:r>
                      <a:r>
                        <a:rPr lang="en-US" sz="1400">
                          <a:solidFill>
                            <a:srgbClr val="000000"/>
                          </a:solidFill>
                          <a:latin typeface="Times New Roman" panose="02020603050405020304"/>
                          <a:ea typeface="宋体" panose="02010600030101010101" pitchFamily="2" charset="-122"/>
                        </a:rPr>
                        <a:t>N)</a:t>
                      </a:r>
                      <a:endParaRPr lang="zh-CN" sz="1400">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solidFill>
                            <a:srgbClr val="000000"/>
                          </a:solidFill>
                          <a:latin typeface="Times New Roman" panose="02020603050405020304"/>
                          <a:ea typeface="宋体" panose="02010600030101010101" pitchFamily="2" charset="-122"/>
                        </a:rPr>
                        <a:t>Position Relative to End Stop (cm)</a:t>
                      </a:r>
                      <a:endParaRPr lang="zh-CN" sz="1400">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solidFill>
                            <a:srgbClr val="000000"/>
                          </a:solidFill>
                          <a:latin typeface="Times New Roman" panose="02020603050405020304"/>
                          <a:ea typeface="宋体" panose="02010600030101010101" pitchFamily="2" charset="-122"/>
                        </a:rPr>
                        <a:t>Displacement </a:t>
                      </a:r>
                      <a:r>
                        <a:rPr lang="en-US" sz="1400" i="1">
                          <a:solidFill>
                            <a:srgbClr val="000000"/>
                          </a:solidFill>
                          <a:latin typeface="Times New Roman" panose="02020603050405020304"/>
                          <a:ea typeface="宋体" panose="02010600030101010101" pitchFamily="2" charset="-122"/>
                        </a:rPr>
                        <a:t>x</a:t>
                      </a:r>
                      <a:r>
                        <a:rPr lang="en-US" sz="1400">
                          <a:solidFill>
                            <a:srgbClr val="000000"/>
                          </a:solidFill>
                          <a:latin typeface="Times New Roman" panose="02020603050405020304"/>
                          <a:ea typeface="宋体" panose="02010600030101010101" pitchFamily="2" charset="-122"/>
                        </a:rPr>
                        <a:t> (cm)</a:t>
                      </a:r>
                      <a:endParaRPr lang="zh-CN" sz="1400">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166">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166">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166">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166">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166">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400" dirty="0">
                        <a:solidFill>
                          <a:srgbClr val="000000"/>
                        </a:solidFill>
                        <a:latin typeface="Times New Roman" panose="02020603050405020304"/>
                        <a:ea typeface="宋体" panose="02010600030101010101" pitchFamily="2" charset="-122"/>
                      </a:endParaRPr>
                    </a:p>
                  </a:txBody>
                  <a:tcPr marL="78370" marR="7837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535322" cy="990600"/>
          </a:xfrm>
        </p:spPr>
        <p:txBody>
          <a:bodyPr>
            <a:normAutofit/>
          </a:body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 1 – Working out the spring constant</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矩形 3"/>
          <p:cNvSpPr/>
          <p:nvPr/>
        </p:nvSpPr>
        <p:spPr>
          <a:xfrm>
            <a:off x="785786" y="1643051"/>
            <a:ext cx="7929618" cy="1015663"/>
          </a:xfrm>
          <a:prstGeom prst="rect">
            <a:avLst/>
          </a:prstGeom>
        </p:spPr>
        <p:txBody>
          <a:bodyPr wrap="square">
            <a:spAutoFit/>
          </a:bodyPr>
          <a:lstStyle/>
          <a:p>
            <a:pPr algn="just">
              <a:lnSpc>
                <a:spcPct val="150000"/>
              </a:lnSpc>
            </a:pPr>
            <a:r>
              <a:rPr lang="en-US" altLang="zh-CN" sz="2000" dirty="0" smtClean="0">
                <a:latin typeface="Times New Roman" panose="02020603050405020304" pitchFamily="18" charset="0"/>
                <a:cs typeface="Times New Roman" panose="02020603050405020304" pitchFamily="18" charset="0"/>
              </a:rPr>
              <a:t>3. Plot a graph of Force versus Displacement and calculate the slope of the best-fit straight line. This slope is the effective spring constant ‘</a:t>
            </a: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 (N/m).</a:t>
            </a:r>
            <a:endParaRPr lang="zh-CN" altLang="en-US" sz="2000" dirty="0">
              <a:latin typeface="Times New Roman" panose="02020603050405020304" pitchFamily="18" charset="0"/>
              <a:cs typeface="Times New Roman" panose="02020603050405020304" pitchFamily="18" charset="0"/>
            </a:endParaRPr>
          </a:p>
        </p:txBody>
      </p:sp>
      <p:pic>
        <p:nvPicPr>
          <p:cNvPr id="5" name="图片 4" descr="C:\Users\Administrator\Desktop\无标题.png"/>
          <p:cNvPicPr/>
          <p:nvPr/>
        </p:nvPicPr>
        <p:blipFill>
          <a:blip r:embed="rId1" cstate="print"/>
          <a:srcRect/>
          <a:stretch>
            <a:fillRect/>
          </a:stretch>
        </p:blipFill>
        <p:spPr>
          <a:xfrm>
            <a:off x="2786050" y="2928934"/>
            <a:ext cx="3866178" cy="3357586"/>
          </a:xfrm>
          <a:prstGeom prst="rect">
            <a:avLst/>
          </a:prstGeom>
          <a:noFill/>
          <a:ln w="9525">
            <a:noFill/>
            <a:miter lim="800000"/>
            <a:headEnd/>
            <a:tailEnd/>
          </a:ln>
        </p:spPr>
      </p:pic>
      <p:sp>
        <p:nvSpPr>
          <p:cNvPr id="266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6625" name="Object 1"/>
          <p:cNvGraphicFramePr>
            <a:graphicFrameLocks noChangeAspect="1"/>
          </p:cNvGraphicFramePr>
          <p:nvPr/>
        </p:nvGraphicFramePr>
        <p:xfrm>
          <a:off x="6786578" y="4071942"/>
          <a:ext cx="1415153" cy="571504"/>
        </p:xfrm>
        <a:graphic>
          <a:graphicData uri="http://schemas.openxmlformats.org/presentationml/2006/ole">
            <mc:AlternateContent xmlns:mc="http://schemas.openxmlformats.org/markup-compatibility/2006">
              <mc:Choice xmlns:v="urn:schemas-microsoft-com:vml" Requires="v">
                <p:oleObj spid="_x0000_s3073" name="公式" r:id="rId2" imgW="23774400" imgH="9448800" progId="Equation.3">
                  <p:embed/>
                </p:oleObj>
              </mc:Choice>
              <mc:Fallback>
                <p:oleObj name="公式" r:id="rId2" imgW="23774400" imgH="9448800" progId="Equation.3">
                  <p:embed/>
                  <p:pic>
                    <p:nvPicPr>
                      <p:cNvPr id="0" name="图片 3072"/>
                      <p:cNvPicPr>
                        <a:picLocks noChangeAspect="1"/>
                      </p:cNvPicPr>
                      <p:nvPr/>
                    </p:nvPicPr>
                    <p:blipFill>
                      <a:blip r:embed="rId3"/>
                      <a:stretch>
                        <a:fillRect/>
                      </a:stretch>
                    </p:blipFill>
                    <p:spPr>
                      <a:xfrm>
                        <a:off x="6786578" y="4071942"/>
                        <a:ext cx="1415153" cy="571504"/>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251520" y="404664"/>
            <a:ext cx="8535322"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Graph</a:t>
            </a:r>
            <a:endParaRPr lang="en-US" altLang="zh-CN" sz="28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2328545" y="1680845"/>
            <a:ext cx="4648200" cy="43148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f665e108-30ea-4c5e-afe4-ae94334e5e79}"/>
</p:tagLst>
</file>

<file path=ppt/tags/tag2.xml><?xml version="1.0" encoding="utf-8"?>
<p:tagLst xmlns:p="http://schemas.openxmlformats.org/presentationml/2006/main">
  <p:tag name="KSO_WM_UNIT_PLACING_PICTURE_USER_VIEWPORT" val="{&quot;height&quot;:6795,&quot;width&quot;:732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3456</Words>
  <Application>WPS 演示</Application>
  <PresentationFormat>全屏显示(4:3)</PresentationFormat>
  <Paragraphs>126</Paragraphs>
  <Slides>15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15</vt:i4>
      </vt:variant>
    </vt:vector>
  </HeadingPairs>
  <TitlesOfParts>
    <vt:vector size="34" baseType="lpstr">
      <vt:lpstr>Arial</vt:lpstr>
      <vt:lpstr>宋体</vt:lpstr>
      <vt:lpstr>Wingdings</vt:lpstr>
      <vt:lpstr>Wingdings</vt:lpstr>
      <vt:lpstr>Wingdings 2</vt:lpstr>
      <vt:lpstr>Times New Roman</vt:lpstr>
      <vt:lpstr>黑体</vt:lpstr>
      <vt:lpstr>Times New Roman</vt:lpstr>
      <vt:lpstr>Symbol</vt:lpstr>
      <vt:lpstr>Tw Cen MT</vt:lpstr>
      <vt:lpstr>微软雅黑</vt:lpstr>
      <vt:lpstr>Arial Unicode MS</vt:lpstr>
      <vt:lpstr>华文仿宋</vt:lpstr>
      <vt:lpstr>Calibri</vt:lpstr>
      <vt:lpstr>中性</vt:lpstr>
      <vt:lpstr>Equation.3</vt:lpstr>
      <vt:lpstr>Equation.3</vt:lpstr>
      <vt:lpstr>Equation.3</vt:lpstr>
      <vt:lpstr>Equation.3</vt:lpstr>
      <vt:lpstr>PowerPoint 演示文稿</vt:lpstr>
      <vt:lpstr>Aim</vt:lpstr>
      <vt:lpstr>Theory</vt:lpstr>
      <vt:lpstr>Theory</vt:lpstr>
      <vt:lpstr>Apparatus</vt:lpstr>
      <vt:lpstr>Procedure</vt:lpstr>
      <vt:lpstr>PART 1 – Working out the spring constant</vt:lpstr>
      <vt:lpstr>PART 1 – Working out the spring constant</vt:lpstr>
      <vt:lpstr>PART 1 – Working out the spring constant</vt:lpstr>
      <vt:lpstr>PART 2 – Measuring the experimental period</vt:lpstr>
      <vt:lpstr>one period of oscillation of spring</vt:lpstr>
      <vt:lpstr>PART 2 – Measuring the experimental period</vt:lpstr>
      <vt:lpstr>PART 2 – Measuring the experimental period</vt:lpstr>
      <vt:lpstr>Sample Conclusions</vt:lpstr>
      <vt:lpstr>Conclusions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admin</dc:creator>
  <cp:lastModifiedBy>Administrator</cp:lastModifiedBy>
  <cp:revision>440</cp:revision>
  <dcterms:created xsi:type="dcterms:W3CDTF">2019-09-26T03:10:00Z</dcterms:created>
  <dcterms:modified xsi:type="dcterms:W3CDTF">2020-10-13T01:26:10Z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