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4"/>
  </p:notesMasterIdLst>
  <p:handoutMasterIdLst>
    <p:handoutMasterId r:id="rId55"/>
  </p:handoutMasterIdLst>
  <p:sldIdLst>
    <p:sldId id="256" r:id="rId2"/>
    <p:sldId id="311" r:id="rId3"/>
    <p:sldId id="257" r:id="rId4"/>
    <p:sldId id="310" r:id="rId5"/>
    <p:sldId id="258" r:id="rId6"/>
    <p:sldId id="259" r:id="rId7"/>
    <p:sldId id="309" r:id="rId8"/>
    <p:sldId id="261" r:id="rId9"/>
    <p:sldId id="260" r:id="rId10"/>
    <p:sldId id="262" r:id="rId11"/>
    <p:sldId id="267" r:id="rId12"/>
    <p:sldId id="268" r:id="rId13"/>
    <p:sldId id="269" r:id="rId14"/>
    <p:sldId id="312" r:id="rId15"/>
    <p:sldId id="270" r:id="rId16"/>
    <p:sldId id="272" r:id="rId17"/>
    <p:sldId id="273" r:id="rId18"/>
    <p:sldId id="307" r:id="rId19"/>
    <p:sldId id="308" r:id="rId20"/>
    <p:sldId id="274" r:id="rId21"/>
    <p:sldId id="303" r:id="rId22"/>
    <p:sldId id="278" r:id="rId23"/>
    <p:sldId id="280" r:id="rId24"/>
    <p:sldId id="376" r:id="rId25"/>
    <p:sldId id="281" r:id="rId26"/>
    <p:sldId id="407" r:id="rId27"/>
    <p:sldId id="409" r:id="rId28"/>
    <p:sldId id="282" r:id="rId29"/>
    <p:sldId id="420" r:id="rId30"/>
    <p:sldId id="354" r:id="rId31"/>
    <p:sldId id="283" r:id="rId32"/>
    <p:sldId id="284" r:id="rId33"/>
    <p:sldId id="286" r:id="rId34"/>
    <p:sldId id="287" r:id="rId35"/>
    <p:sldId id="288" r:id="rId36"/>
    <p:sldId id="289" r:id="rId37"/>
    <p:sldId id="290" r:id="rId38"/>
    <p:sldId id="291" r:id="rId39"/>
    <p:sldId id="292" r:id="rId40"/>
    <p:sldId id="294" r:id="rId41"/>
    <p:sldId id="295" r:id="rId42"/>
    <p:sldId id="377" r:id="rId43"/>
    <p:sldId id="296" r:id="rId44"/>
    <p:sldId id="297" r:id="rId45"/>
    <p:sldId id="298" r:id="rId46"/>
    <p:sldId id="299" r:id="rId47"/>
    <p:sldId id="300" r:id="rId48"/>
    <p:sldId id="414" r:id="rId49"/>
    <p:sldId id="416" r:id="rId50"/>
    <p:sldId id="417" r:id="rId51"/>
    <p:sldId id="418" r:id="rId52"/>
    <p:sldId id="419" r:id="rId5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59">
          <p15:clr>
            <a:srgbClr val="A4A3A4"/>
          </p15:clr>
        </p15:guide>
        <p15:guide id="2" pos="5202">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a:srgbClr val="03EDEA"/>
    <a:srgbClr val="00B0F0"/>
    <a:srgbClr val="E308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5" autoAdjust="0"/>
    <p:restoredTop sz="89771" autoAdjust="0"/>
  </p:normalViewPr>
  <p:slideViewPr>
    <p:cSldViewPr snapToGrid="0" snapToObjects="1">
      <p:cViewPr varScale="1">
        <p:scale>
          <a:sx n="111" d="100"/>
          <a:sy n="111" d="100"/>
        </p:scale>
        <p:origin x="3702" y="144"/>
      </p:cViewPr>
      <p:guideLst>
        <p:guide orient="horz" pos="2859"/>
        <p:guide pos="52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2021/9/24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93221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0795126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243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250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altLang="zh-CN" sz="1200" b="0" i="0" u="none" strike="noStrike" kern="1200" baseline="0" dirty="0" smtClean="0">
                <a:solidFill>
                  <a:schemeClr val="tx1"/>
                </a:solidFill>
                <a:latin typeface="+mn-lt"/>
                <a:ea typeface="+mn-ea"/>
                <a:cs typeface="+mn-cs"/>
              </a:rPr>
              <a:t>For example, look at the following text about a clown and a car. Look at the text</a:t>
            </a:r>
          </a:p>
          <a:p>
            <a:r>
              <a:rPr lang="en-US" altLang="zh-CN" sz="1200" b="0" i="0" u="none" strike="noStrike" kern="1200" baseline="0" dirty="0" smtClean="0">
                <a:solidFill>
                  <a:schemeClr val="tx1"/>
                </a:solidFill>
                <a:latin typeface="+mn-lt"/>
                <a:ea typeface="+mn-ea"/>
                <a:cs typeface="+mn-cs"/>
              </a:rPr>
              <a:t>and figure out the most common word and how many times it occurs.</a:t>
            </a: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7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53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64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307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altLang="zh-CN" sz="1200" b="0" i="0" u="none" strike="noStrike" kern="1200" baseline="0" smtClean="0">
                <a:solidFill>
                  <a:schemeClr val="tx1"/>
                </a:solidFill>
                <a:latin typeface="+mn-lt"/>
                <a:ea typeface="+mn-ea"/>
                <a:cs typeface="+mn-cs"/>
              </a:rPr>
              <a:t>Before we start learning the language we speak to give instructions to computers</a:t>
            </a:r>
          </a:p>
          <a:p>
            <a:r>
              <a:rPr lang="en-US" altLang="zh-CN" sz="1200" b="0" i="0" u="none" strike="noStrike" kern="1200" baseline="0" smtClean="0">
                <a:solidFill>
                  <a:schemeClr val="tx1"/>
                </a:solidFill>
                <a:latin typeface="+mn-lt"/>
                <a:ea typeface="+mn-ea"/>
                <a:cs typeface="+mn-cs"/>
              </a:rPr>
              <a:t>to develop software, we need to learn a small amount about how computers are</a:t>
            </a:r>
          </a:p>
          <a:p>
            <a:r>
              <a:rPr lang="en-GB" altLang="zh-CN" sz="1200" b="0" i="0" u="none" strike="noStrike" kern="1200" baseline="0" smtClean="0">
                <a:solidFill>
                  <a:schemeClr val="tx1"/>
                </a:solidFill>
                <a:latin typeface="+mn-lt"/>
                <a:ea typeface="+mn-ea"/>
                <a:cs typeface="+mn-cs"/>
              </a:rPr>
              <a:t>built.</a:t>
            </a: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585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altLang="zh-CN" sz="1200" b="0" i="0" u="none" strike="noStrike" kern="1200" baseline="0" smtClean="0">
                <a:solidFill>
                  <a:schemeClr val="tx1"/>
                </a:solidFill>
                <a:latin typeface="+mn-lt"/>
                <a:ea typeface="+mn-ea"/>
                <a:cs typeface="+mn-cs"/>
              </a:rPr>
              <a:t>Before we start learning the language we speak to give instructions to computers</a:t>
            </a:r>
          </a:p>
          <a:p>
            <a:r>
              <a:rPr lang="en-US" altLang="zh-CN" sz="1200" b="0" i="0" u="none" strike="noStrike" kern="1200" baseline="0" smtClean="0">
                <a:solidFill>
                  <a:schemeClr val="tx1"/>
                </a:solidFill>
                <a:latin typeface="+mn-lt"/>
                <a:ea typeface="+mn-ea"/>
                <a:cs typeface="+mn-cs"/>
              </a:rPr>
              <a:t>to develop software, we need to learn a small amount about how computers are</a:t>
            </a:r>
          </a:p>
          <a:p>
            <a:r>
              <a:rPr lang="en-US" altLang="zh-CN" sz="1200" b="0" i="0" u="none" strike="noStrike" kern="1200" baseline="0" smtClean="0">
                <a:solidFill>
                  <a:schemeClr val="tx1"/>
                </a:solidFill>
                <a:latin typeface="+mn-lt"/>
                <a:ea typeface="+mn-ea"/>
                <a:cs typeface="+mn-cs"/>
              </a:rPr>
              <a:t>built. If you were to take apart your computer or cell phone and look deep inside,</a:t>
            </a:r>
          </a:p>
          <a:p>
            <a:r>
              <a:rPr lang="en-US" altLang="zh-CN" sz="1200" b="0" i="0" u="none" strike="noStrike" kern="1200" baseline="0" smtClean="0">
                <a:solidFill>
                  <a:schemeClr val="tx1"/>
                </a:solidFill>
                <a:latin typeface="+mn-lt"/>
                <a:ea typeface="+mn-ea"/>
                <a:cs typeface="+mn-cs"/>
              </a:rPr>
              <a:t>you would find the following parts:</a:t>
            </a: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61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85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idx="10"/>
          </p:nvPr>
        </p:nvSpPr>
        <p:spPr/>
        <p:txBody>
          <a:bodyPr/>
          <a:lstStyle/>
          <a:p>
            <a:pPr marL="0" marR="0" lvl="0" indent="0" algn="r" rtl="0">
              <a:spcBef>
                <a:spcPts val="0"/>
              </a:spcBef>
            </a:pPr>
            <a:endParaRPr lang="zh-CN" altLang="en-US" smtClean="0"/>
          </a:p>
          <a:p>
            <a:pPr lvl="1">
              <a:spcBef>
                <a:spcPts val="0"/>
              </a:spcBef>
            </a:pPr>
            <a:endParaRPr lang="zh-CN" altLang="en-US" smtClean="0"/>
          </a:p>
          <a:p>
            <a:pPr lvl="2">
              <a:spcBef>
                <a:spcPts val="0"/>
              </a:spcBef>
            </a:pPr>
            <a:endParaRPr lang="zh-CN" altLang="en-US" smtClean="0"/>
          </a:p>
          <a:p>
            <a:pPr lvl="3">
              <a:spcBef>
                <a:spcPts val="0"/>
              </a:spcBef>
            </a:pPr>
            <a:endParaRPr lang="zh-CN" altLang="en-US" smtClean="0"/>
          </a:p>
          <a:p>
            <a:pPr lvl="4">
              <a:spcBef>
                <a:spcPts val="0"/>
              </a:spcBef>
            </a:pPr>
            <a:endParaRPr lang="zh-CN" altLang="en-US" smtClean="0"/>
          </a:p>
          <a:p>
            <a:pPr lvl="5">
              <a:spcBef>
                <a:spcPts val="0"/>
              </a:spcBef>
            </a:pPr>
            <a:endParaRPr lang="zh-CN" altLang="en-US" smtClean="0"/>
          </a:p>
          <a:p>
            <a:pPr lvl="6">
              <a:spcBef>
                <a:spcPts val="0"/>
              </a:spcBef>
            </a:pPr>
            <a:endParaRPr lang="zh-CN" altLang="en-US" smtClean="0"/>
          </a:p>
          <a:p>
            <a:pPr lvl="7">
              <a:spcBef>
                <a:spcPts val="0"/>
              </a:spcBef>
            </a:pPr>
            <a:endParaRPr lang="zh-CN" altLang="en-US" smtClean="0"/>
          </a:p>
          <a:p>
            <a:pPr lvl="8">
              <a:spcBef>
                <a:spcPts val="0"/>
              </a:spcBef>
            </a:pPr>
            <a:endParaRPr lang="zh-CN" altLang="en-US"/>
          </a:p>
        </p:txBody>
      </p:sp>
    </p:spTree>
    <p:extLst>
      <p:ext uri="{BB962C8B-B14F-4D97-AF65-F5344CB8AC3E}">
        <p14:creationId xmlns:p14="http://schemas.microsoft.com/office/powerpoint/2010/main" val="121996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37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sz="1800">
              <a:latin typeface="Times New Roman" panose="02020603050405020304" pitchFamily="18" charset="0"/>
              <a:cs typeface="Times New Roman" panose="02020603050405020304" pitchFamily="18" charset="0"/>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170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18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121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491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174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104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ltLang="zh-CN" sz="1200" b="0" i="0" u="none" strike="noStrike" kern="1200" baseline="0" dirty="0" smtClean="0">
                <a:solidFill>
                  <a:schemeClr val="tx1"/>
                </a:solidFill>
                <a:latin typeface="+mn-lt"/>
                <a:ea typeface="+mn-ea"/>
                <a:cs typeface="+mn-cs"/>
              </a:rPr>
              <a:t>The &gt;&gt;&gt; prompt is the Python interpreter’s way of asking you</a:t>
            </a: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885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133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79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25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69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sz="1800">
              <a:latin typeface="Times New Roman" panose="02020603050405020304" pitchFamily="18" charset="0"/>
              <a:cs typeface="Times New Roman" panose="02020603050405020304" pitchFamily="18" charset="0"/>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06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363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521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980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325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16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235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278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311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942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13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759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402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04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256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621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44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52318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867251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20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94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79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41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4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67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240" algn="l" rtl="0">
              <a:spcBef>
                <a:spcPts val="3500"/>
              </a:spcBef>
              <a:spcAft>
                <a:spcPts val="0"/>
              </a:spcAft>
              <a:buClr>
                <a:schemeClr val="lt1"/>
              </a:buClr>
              <a:buFont typeface="Cabin"/>
              <a:buChar char="•"/>
              <a:defRPr/>
            </a:lvl1pPr>
            <a:lvl2pPr marL="1041400" lvl="1" indent="-142240" algn="l" rtl="0">
              <a:spcBef>
                <a:spcPts val="3500"/>
              </a:spcBef>
              <a:spcAft>
                <a:spcPts val="0"/>
              </a:spcAft>
              <a:buClr>
                <a:schemeClr val="lt1"/>
              </a:buClr>
              <a:buFont typeface="Cabin"/>
              <a:buChar char="•"/>
              <a:defRPr/>
            </a:lvl2pPr>
            <a:lvl3pPr marL="1333500" lvl="2" indent="-142240" algn="l" rtl="0">
              <a:spcBef>
                <a:spcPts val="3500"/>
              </a:spcBef>
              <a:spcAft>
                <a:spcPts val="0"/>
              </a:spcAft>
              <a:buClr>
                <a:schemeClr val="lt1"/>
              </a:buClr>
              <a:buFont typeface="Cabin"/>
              <a:buChar char="•"/>
              <a:defRPr/>
            </a:lvl3pPr>
            <a:lvl4pPr marL="1638300" lvl="3" indent="-142240" algn="l" rtl="0">
              <a:spcBef>
                <a:spcPts val="3500"/>
              </a:spcBef>
              <a:spcAft>
                <a:spcPts val="0"/>
              </a:spcAft>
              <a:buClr>
                <a:schemeClr val="lt1"/>
              </a:buClr>
              <a:buFont typeface="Cabin"/>
              <a:buChar char="•"/>
              <a:defRPr/>
            </a:lvl4pPr>
            <a:lvl5pPr marL="1930400" lvl="4" indent="-142240" algn="l" rtl="0">
              <a:spcBef>
                <a:spcPts val="3500"/>
              </a:spcBef>
              <a:spcAft>
                <a:spcPts val="0"/>
              </a:spcAft>
              <a:buClr>
                <a:schemeClr val="lt1"/>
              </a:buClr>
              <a:buFont typeface="Cabin"/>
              <a:buChar char="•"/>
              <a:defRPr/>
            </a:lvl5pPr>
            <a:lvl6pPr marL="2387600" lvl="5" indent="-142240" algn="l" rtl="0">
              <a:spcBef>
                <a:spcPts val="3500"/>
              </a:spcBef>
              <a:spcAft>
                <a:spcPts val="0"/>
              </a:spcAft>
              <a:buClr>
                <a:schemeClr val="lt1"/>
              </a:buClr>
              <a:buFont typeface="Cabin"/>
              <a:buChar char="•"/>
              <a:defRPr/>
            </a:lvl6pPr>
            <a:lvl7pPr marL="2844800" lvl="6" indent="-142240" algn="l" rtl="0">
              <a:spcBef>
                <a:spcPts val="3500"/>
              </a:spcBef>
              <a:spcAft>
                <a:spcPts val="0"/>
              </a:spcAft>
              <a:buClr>
                <a:schemeClr val="lt1"/>
              </a:buClr>
              <a:buFont typeface="Cabin"/>
              <a:buChar char="•"/>
              <a:defRPr/>
            </a:lvl7pPr>
            <a:lvl8pPr marL="3302000" lvl="7" indent="-142240" algn="l" rtl="0">
              <a:spcBef>
                <a:spcPts val="3500"/>
              </a:spcBef>
              <a:spcAft>
                <a:spcPts val="0"/>
              </a:spcAft>
              <a:buClr>
                <a:schemeClr val="lt1"/>
              </a:buClr>
              <a:buFont typeface="Cabin"/>
              <a:buChar char="•"/>
              <a:defRPr/>
            </a:lvl8pPr>
            <a:lvl9pPr marL="3759200" lvl="8" indent="-14224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panose="020B0604020202020204" pitchFamily="34" charset="0"/>
                <a:ea typeface="Arial" panose="020B0604020202020204" pitchFamily="34" charset="0"/>
                <a:cs typeface="Arial" panose="020B0604020202020204" pitchFamily="34"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panose="020B0604020202020204" pitchFamily="34" charset="0"/>
                <a:ea typeface="Arial" panose="020B0604020202020204" pitchFamily="34" charset="0"/>
                <a:cs typeface="Arial" panose="020B0604020202020204" pitchFamily="34"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for Everybody</a:t>
            </a:r>
            <a:endPar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hlinkClick r:id="rId3"/>
              </a:rPr>
              <a:t>www.py4e.com</a:t>
            </a:r>
            <a:endParaRPr lang="en-US" sz="3200" u="sng"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hlinkClick r:id="rId3"/>
            </a:endParaRPr>
          </a:p>
        </p:txBody>
      </p:sp>
      <p:pic>
        <p:nvPicPr>
          <p:cNvPr id="214" name="Shape 214"/>
          <p:cNvPicPr preferRelativeResize="0"/>
          <p:nvPr/>
        </p:nvPicPr>
        <p:blipFill rotWithShape="1">
          <a:blip r:embed="rId4"/>
          <a:srcRect/>
          <a:stretch>
            <a:fillRect/>
          </a:stretch>
        </p:blipFill>
        <p:spPr>
          <a:xfrm>
            <a:off x="13790312" y="7363609"/>
            <a:ext cx="1968599" cy="668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Code?  Software? </a:t>
            </a:r>
            <a:r>
              <a:rPr lang="en-US" sz="60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A </a:t>
            </a:r>
            <a:r>
              <a:rPr lang="en-US" sz="60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440" algn="just"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 sequence of stored instructions </a:t>
            </a:r>
          </a:p>
          <a:p>
            <a:pPr marL="695960" marR="0" lvl="1" indent="0" algn="just"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It is a little piece of our intelligence in the computer</a:t>
            </a:r>
          </a:p>
          <a:p>
            <a:pPr marL="695960" marR="0" lvl="1" indent="0" algn="just"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We figure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something out and then we encode it and then give it to someone else to save them the time and energy of figuring it out</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 piece of creative art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particularly when we do a good job on user experience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422072" y="7473910"/>
            <a:ext cx="11991339"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rgbClr val="E308F6"/>
                </a:solidFill>
                <a:latin typeface="Arial" panose="020B0604020202020204" pitchFamily="34" charset="0"/>
                <a:ea typeface="Arial" panose="020B0604020202020204" pitchFamily="34" charset="0"/>
                <a:cs typeface="Arial" panose="020B0604020202020204" pitchFamily="34"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xfrm>
            <a:off x="812800" y="124439"/>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Programs for Python...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2672" y="7202705"/>
            <a:ext cx="2600528" cy="1759420"/>
          </a:xfrm>
          <a:prstGeom prst="rect">
            <a:avLst/>
          </a:prstGeom>
        </p:spPr>
      </p:pic>
      <p:sp>
        <p:nvSpPr>
          <p:cNvPr id="2" name="矩形 1"/>
          <p:cNvSpPr/>
          <p:nvPr/>
        </p:nvSpPr>
        <p:spPr>
          <a:xfrm>
            <a:off x="324484" y="1913669"/>
            <a:ext cx="15224125" cy="5708015"/>
          </a:xfrm>
          <a:prstGeom prst="rect">
            <a:avLst/>
          </a:prstGeom>
        </p:spPr>
        <p:txBody>
          <a:bodyPr wrap="square">
            <a:spAutoFit/>
          </a:bodyPr>
          <a:lstStyle/>
          <a:p>
            <a:pPr marL="571500" indent="-571500" algn="just">
              <a:spcBef>
                <a:spcPts val="1800"/>
              </a:spcBef>
              <a:buFont typeface="Wingdings" panose="05000000000000000000" pitchFamily="2" charset="2"/>
              <a:buChar char="l"/>
            </a:pPr>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rPr>
              <a:t>It might be easiest to understand what a program is by thinking about a problem that a program might be built to solve, and then looking at a program that would </a:t>
            </a:r>
            <a:r>
              <a:rPr lang="en-GB" altLang="zh-CN" sz="3200" dirty="0">
                <a:solidFill>
                  <a:srgbClr val="FFFF00"/>
                </a:solidFill>
                <a:latin typeface="Arial" panose="020B0604020202020204" pitchFamily="34" charset="0"/>
                <a:ea typeface="Arial" panose="020B0604020202020204" pitchFamily="34" charset="0"/>
                <a:cs typeface="Arial" panose="020B0604020202020204" pitchFamily="34" charset="0"/>
              </a:rPr>
              <a:t>solve that problem.</a:t>
            </a:r>
            <a:endPar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endParaRPr>
          </a:p>
          <a:p>
            <a:pPr marL="571500" indent="-571500" algn="just">
              <a:spcBef>
                <a:spcPts val="1800"/>
              </a:spcBef>
              <a:buFont typeface="Wingdings" panose="05000000000000000000" pitchFamily="2" charset="2"/>
              <a:buChar char="l"/>
            </a:pPr>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rPr>
              <a:t>Lets say you are doing Social Computing research on </a:t>
            </a:r>
            <a:r>
              <a:rPr lang="en-US" altLang="zh-CN" sz="3200" dirty="0" err="1" smtClean="0">
                <a:solidFill>
                  <a:srgbClr val="FFFF00"/>
                </a:solidFill>
                <a:latin typeface="Arial" panose="020B0604020202020204" pitchFamily="34" charset="0"/>
                <a:ea typeface="Arial" panose="020B0604020202020204" pitchFamily="34" charset="0"/>
                <a:cs typeface="Arial" panose="020B0604020202020204" pitchFamily="34" charset="0"/>
              </a:rPr>
              <a:t>weibo</a:t>
            </a:r>
            <a:r>
              <a:rPr lang="en-US" altLang="zh-CN" sz="3200" dirty="0" smtClean="0">
                <a:solidFill>
                  <a:srgbClr val="FFFF00"/>
                </a:solidFill>
                <a:latin typeface="Arial" panose="020B0604020202020204" pitchFamily="34" charset="0"/>
                <a:ea typeface="Arial" panose="020B0604020202020204" pitchFamily="34" charset="0"/>
                <a:cs typeface="Arial" panose="020B0604020202020204" pitchFamily="34" charset="0"/>
              </a:rPr>
              <a:t> </a:t>
            </a:r>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rPr>
              <a:t>posts and you are interested in the most frequently used word in a series of posts. You could print out the stream of </a:t>
            </a:r>
            <a:r>
              <a:rPr lang="en-US" altLang="zh-CN" sz="3200" dirty="0" err="1" smtClean="0">
                <a:solidFill>
                  <a:srgbClr val="FFFF00"/>
                </a:solidFill>
                <a:latin typeface="Arial" panose="020B0604020202020204" pitchFamily="34" charset="0"/>
                <a:ea typeface="Arial" panose="020B0604020202020204" pitchFamily="34" charset="0"/>
                <a:cs typeface="Arial" panose="020B0604020202020204" pitchFamily="34" charset="0"/>
              </a:rPr>
              <a:t>weibo</a:t>
            </a:r>
            <a:r>
              <a:rPr lang="en-US" altLang="zh-CN" sz="3200" dirty="0" smtClean="0">
                <a:solidFill>
                  <a:srgbClr val="FFFF00"/>
                </a:solidFill>
                <a:latin typeface="Arial" panose="020B0604020202020204" pitchFamily="34" charset="0"/>
                <a:ea typeface="Arial" panose="020B0604020202020204" pitchFamily="34" charset="0"/>
                <a:cs typeface="Arial" panose="020B0604020202020204" pitchFamily="34" charset="0"/>
              </a:rPr>
              <a:t> </a:t>
            </a:r>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rPr>
              <a:t>posts and pore over the text looking for the most common word, but that would take a long time and be very mistake prone.</a:t>
            </a:r>
          </a:p>
          <a:p>
            <a:pPr marL="571500" indent="-571500" algn="just">
              <a:spcBef>
                <a:spcPts val="1800"/>
              </a:spcBef>
              <a:buFont typeface="Wingdings" panose="05000000000000000000" pitchFamily="2" charset="2"/>
              <a:buChar char="l"/>
            </a:pPr>
            <a:r>
              <a:rPr lang="zh-CN" altLang="en-US" sz="3200" dirty="0">
                <a:solidFill>
                  <a:schemeClr val="bg1"/>
                </a:solidFill>
                <a:sym typeface="+mn-ea"/>
              </a:rPr>
              <a:t>For example, look at the following text about a clown and a car. Look at the text and figure out the most common word and how many times it occurs.</a:t>
            </a:r>
          </a:p>
          <a:p>
            <a:pPr marL="571500" indent="-571500" algn="just">
              <a:spcBef>
                <a:spcPts val="1800"/>
              </a:spcBef>
              <a:buFont typeface="Wingdings" panose="05000000000000000000" pitchFamily="2" charset="2"/>
              <a:buChar char="l"/>
            </a:pPr>
            <a:endParaRPr lang="zh-CN" altLang="en-US" sz="3200" dirty="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Programs for Python...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2672" y="6547084"/>
            <a:ext cx="2600528" cy="1759420"/>
          </a:xfrm>
          <a:prstGeom prst="rect">
            <a:avLst/>
          </a:prstGeom>
        </p:spPr>
      </p:pic>
      <p:sp>
        <p:nvSpPr>
          <p:cNvPr id="2" name="矩形 1"/>
          <p:cNvSpPr/>
          <p:nvPr/>
        </p:nvSpPr>
        <p:spPr>
          <a:xfrm>
            <a:off x="659936" y="2976876"/>
            <a:ext cx="14281150" cy="3570208"/>
          </a:xfrm>
          <a:prstGeom prst="rect">
            <a:avLst/>
          </a:prstGeom>
        </p:spPr>
        <p:txBody>
          <a:bodyPr wrap="square">
            <a:spAutoFit/>
          </a:bodyPr>
          <a:lstStyle/>
          <a:p>
            <a:pPr marL="571500" indent="-571500" algn="just">
              <a:spcBef>
                <a:spcPts val="1200"/>
              </a:spcBef>
              <a:buFont typeface="Wingdings" panose="05000000000000000000" pitchFamily="2" charset="2"/>
              <a:buChar char="l"/>
            </a:pPr>
            <a:r>
              <a:rPr lang="en-US" altLang="zh-CN" sz="3600" dirty="0">
                <a:solidFill>
                  <a:schemeClr val="bg1"/>
                </a:solidFill>
                <a:latin typeface="Arial" panose="020B0604020202020204" pitchFamily="34" charset="0"/>
                <a:cs typeface="Arial" panose="020B0604020202020204" pitchFamily="34" charset="0"/>
              </a:rPr>
              <a:t>Then imagine that you are doing this task looking at millions of lines of text</a:t>
            </a:r>
            <a:r>
              <a:rPr lang="en-US" altLang="zh-CN" sz="3600" dirty="0" smtClean="0">
                <a:solidFill>
                  <a:schemeClr val="bg1"/>
                </a:solidFill>
                <a:latin typeface="Arial" panose="020B0604020202020204" pitchFamily="34" charset="0"/>
                <a:cs typeface="Arial" panose="020B0604020202020204" pitchFamily="34" charset="0"/>
              </a:rPr>
              <a:t>. Frankly </a:t>
            </a:r>
            <a:r>
              <a:rPr lang="en-US" altLang="zh-CN" sz="3600" dirty="0">
                <a:solidFill>
                  <a:schemeClr val="bg1"/>
                </a:solidFill>
                <a:latin typeface="Arial" panose="020B0604020202020204" pitchFamily="34" charset="0"/>
                <a:cs typeface="Arial" panose="020B0604020202020204" pitchFamily="34" charset="0"/>
              </a:rPr>
              <a:t>it would be quicker for you to </a:t>
            </a:r>
            <a:r>
              <a:rPr lang="en-US" altLang="zh-CN" sz="3600" dirty="0">
                <a:solidFill>
                  <a:srgbClr val="FFFF00"/>
                </a:solidFill>
                <a:latin typeface="Arial" panose="020B0604020202020204" pitchFamily="34" charset="0"/>
                <a:ea typeface="Arial" panose="020B0604020202020204" pitchFamily="34" charset="0"/>
                <a:cs typeface="Arial" panose="020B0604020202020204" pitchFamily="34" charset="0"/>
              </a:rPr>
              <a:t>learn Python and write a Python program </a:t>
            </a:r>
            <a:r>
              <a:rPr lang="en-US" altLang="zh-CN" sz="3600" dirty="0" smtClean="0">
                <a:solidFill>
                  <a:schemeClr val="bg1"/>
                </a:solidFill>
                <a:latin typeface="Arial" panose="020B0604020202020204" pitchFamily="34" charset="0"/>
                <a:cs typeface="Arial" panose="020B0604020202020204" pitchFamily="34" charset="0"/>
              </a:rPr>
              <a:t>to </a:t>
            </a:r>
            <a:r>
              <a:rPr lang="en-US" altLang="zh-CN" sz="3600" dirty="0">
                <a:solidFill>
                  <a:schemeClr val="bg1"/>
                </a:solidFill>
                <a:latin typeface="Arial" panose="020B0604020202020204" pitchFamily="34" charset="0"/>
                <a:cs typeface="Arial" panose="020B0604020202020204" pitchFamily="34" charset="0"/>
              </a:rPr>
              <a:t>count the words than it would be to manually scan the words</a:t>
            </a:r>
            <a:r>
              <a:rPr lang="en-US" altLang="zh-CN" sz="3600" dirty="0" smtClean="0">
                <a:solidFill>
                  <a:schemeClr val="bg1"/>
                </a:solidFill>
                <a:latin typeface="Arial" panose="020B0604020202020204" pitchFamily="34" charset="0"/>
                <a:cs typeface="Arial" panose="020B0604020202020204" pitchFamily="34" charset="0"/>
              </a:rPr>
              <a:t>.</a:t>
            </a:r>
          </a:p>
          <a:p>
            <a:pPr marL="571500" indent="-571500" algn="just">
              <a:spcBef>
                <a:spcPts val="1200"/>
              </a:spcBef>
              <a:buFont typeface="Wingdings" panose="05000000000000000000" pitchFamily="2" charset="2"/>
              <a:buChar char="l"/>
            </a:pPr>
            <a:r>
              <a:rPr lang="en-US" altLang="zh-CN" sz="3600" dirty="0">
                <a:solidFill>
                  <a:schemeClr val="bg1"/>
                </a:solidFill>
                <a:latin typeface="Arial" panose="020B0604020202020204" pitchFamily="34" charset="0"/>
                <a:cs typeface="Arial" panose="020B0604020202020204" pitchFamily="34" charset="0"/>
              </a:rPr>
              <a:t>We</a:t>
            </a:r>
            <a:r>
              <a:rPr lang="en-US" altLang="zh-CN" sz="3600" dirty="0" smtClean="0">
                <a:solidFill>
                  <a:schemeClr val="bg1"/>
                </a:solidFill>
                <a:latin typeface="Arial" panose="020B0604020202020204" pitchFamily="34" charset="0"/>
                <a:cs typeface="Arial" panose="020B0604020202020204" pitchFamily="34" charset="0"/>
              </a:rPr>
              <a:t> present a </a:t>
            </a:r>
            <a:r>
              <a:rPr lang="en-US" altLang="zh-CN" sz="3600" dirty="0">
                <a:solidFill>
                  <a:schemeClr val="bg1"/>
                </a:solidFill>
                <a:latin typeface="Arial" panose="020B0604020202020204" pitchFamily="34" charset="0"/>
                <a:cs typeface="Arial" panose="020B0604020202020204" pitchFamily="34" charset="0"/>
              </a:rPr>
              <a:t>simple program to find </a:t>
            </a:r>
            <a:r>
              <a:rPr lang="en-US" altLang="zh-CN" sz="3600" dirty="0" smtClean="0">
                <a:solidFill>
                  <a:schemeClr val="bg1"/>
                </a:solidFill>
                <a:latin typeface="Arial" panose="020B0604020202020204" pitchFamily="34" charset="0"/>
                <a:cs typeface="Arial" panose="020B0604020202020204" pitchFamily="34" charset="0"/>
              </a:rPr>
              <a:t>the most </a:t>
            </a:r>
            <a:r>
              <a:rPr lang="en-US" altLang="zh-CN" sz="3600" dirty="0">
                <a:solidFill>
                  <a:schemeClr val="bg1"/>
                </a:solidFill>
                <a:latin typeface="Arial" panose="020B0604020202020204" pitchFamily="34" charset="0"/>
                <a:cs typeface="Arial" panose="020B0604020202020204" pitchFamily="34" charset="0"/>
              </a:rPr>
              <a:t>common word in a text </a:t>
            </a:r>
            <a:r>
              <a:rPr lang="en-US" altLang="zh-CN" sz="3600" dirty="0" smtClean="0">
                <a:solidFill>
                  <a:schemeClr val="bg1"/>
                </a:solidFill>
                <a:latin typeface="Arial" panose="020B0604020202020204" pitchFamily="34" charset="0"/>
                <a:cs typeface="Arial" panose="020B0604020202020204" pitchFamily="34" charset="0"/>
              </a:rPr>
              <a:t>file.</a:t>
            </a:r>
            <a:endParaRPr lang="zh-CN" altLang="en-US" sz="3600" dirty="0">
              <a:solidFill>
                <a:schemeClr val="bg1"/>
              </a:solidFill>
              <a:latin typeface="Arial" panose="020B0604020202020204" pitchFamily="34" charset="0"/>
              <a:cs typeface="Arial" panose="020B0604020202020204" pitchFamily="34" charset="0"/>
            </a:endParaRPr>
          </a:p>
        </p:txBody>
      </p:sp>
      <p:sp>
        <p:nvSpPr>
          <p:cNvPr id="4" name="文本框 3"/>
          <p:cNvSpPr txBox="1"/>
          <p:nvPr/>
        </p:nvSpPr>
        <p:spPr>
          <a:xfrm>
            <a:off x="659765" y="7423785"/>
            <a:ext cx="12306300" cy="1198880"/>
          </a:xfrm>
          <a:prstGeom prst="rect">
            <a:avLst/>
          </a:prstGeom>
          <a:noFill/>
        </p:spPr>
        <p:txBody>
          <a:bodyPr wrap="square" rtlCol="0" anchor="t">
            <a:sp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rgbClr val="E308F6"/>
                </a:solidFill>
                <a:latin typeface="Arial" panose="020B0604020202020204" pitchFamily="34" charset="0"/>
                <a:ea typeface="Arial" panose="020B0604020202020204" pitchFamily="34" charset="0"/>
                <a:cs typeface="Arial" panose="020B0604020202020204" pitchFamily="34" charset="0"/>
                <a:sym typeface="Cabin"/>
              </a:rPr>
              <a:t>the clown ran after the car and the car ran into the tent and the tent fell down on the clown and the car </a:t>
            </a:r>
            <a:endParaRPr lang="en-US" altLang="en-US" sz="3600">
              <a:solidFill>
                <a:srgbClr val="E308F6"/>
              </a:solidFill>
              <a:latin typeface="Arial" panose="020B0604020202020204" pitchFamily="34" charset="0"/>
              <a:ea typeface="Arial" panose="020B0604020202020204" pitchFamily="34" charset="0"/>
              <a:cs typeface="Arial" panose="020B0604020202020204" pitchFamily="34" charset="0"/>
              <a:sym typeface="Cabin"/>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panose="02070309020205020404"/>
              </a:rPr>
              <a:t>name = </a:t>
            </a:r>
            <a:r>
              <a:rPr lang="en-US" sz="2800" dirty="0" smtClean="0">
                <a:solidFill>
                  <a:srgbClr val="00FF00"/>
                </a:solidFill>
                <a:latin typeface="Courier"/>
                <a:ea typeface="Courier"/>
                <a:cs typeface="Courier"/>
                <a:sym typeface="Courier New" panose="02070309020205020404"/>
              </a:rPr>
              <a:t>input(</a:t>
            </a:r>
            <a:r>
              <a:rPr lang="en-US" sz="2800" dirty="0">
                <a:solidFill>
                  <a:srgbClr val="00FF00"/>
                </a:solidFill>
                <a:latin typeface="Courier"/>
                <a:ea typeface="Courier"/>
                <a:cs typeface="Courier"/>
                <a:sym typeface="Courier New" panose="02070309020205020404"/>
              </a:rPr>
              <a:t>'Enter file:')</a:t>
            </a:r>
          </a:p>
          <a:p>
            <a:pPr lvl="0">
              <a:buClr>
                <a:srgbClr val="00FF00"/>
              </a:buClr>
              <a:buSzPct val="25000"/>
            </a:pPr>
            <a:r>
              <a:rPr lang="en-US" sz="2800" dirty="0">
                <a:solidFill>
                  <a:srgbClr val="00FF00"/>
                </a:solidFill>
                <a:latin typeface="Courier"/>
                <a:ea typeface="Courier"/>
                <a:cs typeface="Courier"/>
                <a:sym typeface="Courier New" panose="02070309020205020404"/>
              </a:rPr>
              <a:t>handle = open(name)</a:t>
            </a:r>
          </a:p>
          <a:p>
            <a:pPr lvl="0" algn="ct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00FF"/>
                </a:solidFill>
                <a:latin typeface="Courier"/>
                <a:ea typeface="Courier"/>
                <a:cs typeface="Courier"/>
                <a:sym typeface="Courier New" panose="02070309020205020404"/>
              </a:rPr>
              <a:t>counts = </a:t>
            </a:r>
            <a:r>
              <a:rPr lang="en-US" sz="2800" dirty="0" err="1">
                <a:solidFill>
                  <a:srgbClr val="FF00FF"/>
                </a:solidFill>
                <a:latin typeface="Courier"/>
                <a:ea typeface="Courier"/>
                <a:cs typeface="Courier"/>
                <a:sym typeface="Courier New" panose="02070309020205020404"/>
              </a:rPr>
              <a:t>dict</a:t>
            </a:r>
            <a:r>
              <a:rPr lang="en-US" sz="2800" dirty="0">
                <a:solidFill>
                  <a:srgbClr val="FF00FF"/>
                </a:solidFill>
                <a:latin typeface="Courier"/>
                <a:ea typeface="Courier"/>
                <a:cs typeface="Courier"/>
                <a:sym typeface="Courier New" panose="02070309020205020404"/>
              </a:rPr>
              <a:t>()</a:t>
            </a:r>
          </a:p>
          <a:p>
            <a:pPr lvl="0">
              <a:buClr>
                <a:srgbClr val="00FF00"/>
              </a:buClr>
              <a:buSzPct val="25000"/>
            </a:pPr>
            <a:r>
              <a:rPr lang="en-US" sz="2800" dirty="0">
                <a:solidFill>
                  <a:srgbClr val="FF00FF"/>
                </a:solidFill>
                <a:latin typeface="Courier"/>
                <a:ea typeface="Courier"/>
                <a:cs typeface="Courier"/>
                <a:sym typeface="Courier New" panose="02070309020205020404"/>
              </a:rPr>
              <a:t>for line in handle:</a:t>
            </a:r>
          </a:p>
          <a:p>
            <a:pPr lvl="0">
              <a:buClr>
                <a:srgbClr val="00FF00"/>
              </a:buClr>
              <a:buSzPct val="25000"/>
            </a:pPr>
            <a:r>
              <a:rPr lang="en-US" sz="2800" dirty="0">
                <a:solidFill>
                  <a:srgbClr val="FF00FF"/>
                </a:solidFill>
                <a:latin typeface="Courier"/>
                <a:ea typeface="Courier"/>
                <a:cs typeface="Courier"/>
                <a:sym typeface="Courier New" panose="02070309020205020404"/>
              </a:rPr>
              <a:t>    words = </a:t>
            </a:r>
            <a:r>
              <a:rPr lang="en-US" sz="2800" dirty="0" err="1">
                <a:solidFill>
                  <a:srgbClr val="FF00FF"/>
                </a:solidFill>
                <a:latin typeface="Courier"/>
                <a:ea typeface="Courier"/>
                <a:cs typeface="Courier"/>
                <a:sym typeface="Courier New" panose="02070309020205020404"/>
              </a:rPr>
              <a:t>line.split</a:t>
            </a:r>
            <a:r>
              <a:rPr lang="en-US" sz="2800" dirty="0">
                <a:solidFill>
                  <a:srgbClr val="FF00FF"/>
                </a:solidFill>
                <a:latin typeface="Courier"/>
                <a:ea typeface="Courier"/>
                <a:cs typeface="Courier"/>
                <a:sym typeface="Courier New" panose="02070309020205020404"/>
              </a:rPr>
              <a:t>()</a:t>
            </a:r>
          </a:p>
          <a:p>
            <a:pPr lvl="0">
              <a:buClr>
                <a:srgbClr val="00FF00"/>
              </a:buClr>
              <a:buSzPct val="25000"/>
            </a:pPr>
            <a:r>
              <a:rPr lang="en-US" sz="2800" dirty="0">
                <a:solidFill>
                  <a:srgbClr val="FF00FF"/>
                </a:solidFill>
                <a:latin typeface="Courier"/>
                <a:ea typeface="Courier"/>
                <a:cs typeface="Courier"/>
                <a:sym typeface="Courier New" panose="02070309020205020404"/>
              </a:rPr>
              <a:t>    for word in words:</a:t>
            </a:r>
          </a:p>
          <a:p>
            <a:pPr lvl="0">
              <a:buClr>
                <a:srgbClr val="00FF00"/>
              </a:buClr>
              <a:buSzPct val="25000"/>
            </a:pPr>
            <a:r>
              <a:rPr lang="en-US" sz="2800" dirty="0">
                <a:solidFill>
                  <a:srgbClr val="FF00FF"/>
                </a:solidFill>
                <a:latin typeface="Courier"/>
                <a:ea typeface="Courier"/>
                <a:cs typeface="Courier"/>
                <a:sym typeface="Courier New" panose="02070309020205020404"/>
              </a:rPr>
              <a:t>        counts[word] = </a:t>
            </a:r>
            <a:r>
              <a:rPr lang="en-US" sz="2800" dirty="0" err="1">
                <a:solidFill>
                  <a:srgbClr val="FF00FF"/>
                </a:solidFill>
                <a:latin typeface="Courier"/>
                <a:ea typeface="Courier"/>
                <a:cs typeface="Courier"/>
                <a:sym typeface="Courier New" panose="02070309020205020404"/>
              </a:rPr>
              <a:t>counts.get</a:t>
            </a:r>
            <a:r>
              <a:rPr lang="en-US" sz="2800" dirty="0">
                <a:solidFill>
                  <a:srgbClr val="FF00FF"/>
                </a:solidFill>
                <a:latin typeface="Courier"/>
                <a:ea typeface="Courier"/>
                <a:cs typeface="Courier"/>
                <a:sym typeface="Courier New" panose="02070309020205020404"/>
              </a:rPr>
              <a:t>(word,0) + 1</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 None</a:t>
            </a:r>
          </a:p>
          <a:p>
            <a:pPr lvl="0">
              <a:buClr>
                <a:srgbClr val="00FF00"/>
              </a:buClr>
              <a:buSzPct val="25000"/>
            </a:pPr>
            <a:r>
              <a:rPr lang="en-US" sz="2800" dirty="0" err="1">
                <a:solidFill>
                  <a:srgbClr val="00FFFF"/>
                </a:solidFill>
                <a:latin typeface="Courier"/>
                <a:ea typeface="Courier"/>
                <a:cs typeface="Courier"/>
                <a:sym typeface="Courier New" panose="02070309020205020404"/>
              </a:rPr>
              <a:t>bigword</a:t>
            </a:r>
            <a:r>
              <a:rPr lang="en-US" sz="2800" dirty="0">
                <a:solidFill>
                  <a:srgbClr val="00FFFF"/>
                </a:solidFill>
                <a:latin typeface="Courier"/>
                <a:ea typeface="Courier"/>
                <a:cs typeface="Courier"/>
                <a:sym typeface="Courier New" panose="02070309020205020404"/>
              </a:rPr>
              <a:t> = None</a:t>
            </a:r>
          </a:p>
          <a:p>
            <a:pPr lvl="0">
              <a:buClr>
                <a:srgbClr val="00FF00"/>
              </a:buClr>
              <a:buSzPct val="25000"/>
            </a:pPr>
            <a:r>
              <a:rPr lang="en-US" sz="2800" dirty="0">
                <a:solidFill>
                  <a:srgbClr val="00FFFF"/>
                </a:solidFill>
                <a:latin typeface="Courier"/>
                <a:ea typeface="Courier"/>
                <a:cs typeface="Courier"/>
                <a:sym typeface="Courier New" panose="02070309020205020404"/>
              </a:rPr>
              <a:t>for </a:t>
            </a:r>
            <a:r>
              <a:rPr lang="en-US" sz="2800" dirty="0" err="1">
                <a:solidFill>
                  <a:srgbClr val="00FFFF"/>
                </a:solidFill>
                <a:latin typeface="Courier"/>
                <a:ea typeface="Courier"/>
                <a:cs typeface="Courier"/>
                <a:sym typeface="Courier New" panose="02070309020205020404"/>
              </a:rPr>
              <a:t>word,count</a:t>
            </a:r>
            <a:r>
              <a:rPr lang="en-US" sz="2800" dirty="0">
                <a:solidFill>
                  <a:srgbClr val="00FFFF"/>
                </a:solidFill>
                <a:latin typeface="Courier"/>
                <a:ea typeface="Courier"/>
                <a:cs typeface="Courier"/>
                <a:sym typeface="Courier New" panose="02070309020205020404"/>
              </a:rPr>
              <a:t> in </a:t>
            </a:r>
            <a:r>
              <a:rPr lang="en-US" sz="2800" dirty="0" err="1">
                <a:solidFill>
                  <a:srgbClr val="00FFFF"/>
                </a:solidFill>
                <a:latin typeface="Courier"/>
                <a:ea typeface="Courier"/>
                <a:cs typeface="Courier"/>
                <a:sym typeface="Courier New" panose="02070309020205020404"/>
              </a:rPr>
              <a:t>counts.items</a:t>
            </a:r>
            <a:r>
              <a:rPr lang="en-US" sz="2800" dirty="0">
                <a:solidFill>
                  <a:srgbClr val="00FFFF"/>
                </a:solidFill>
                <a:latin typeface="Courier"/>
                <a:ea typeface="Courier"/>
                <a:cs typeface="Courier"/>
                <a:sym typeface="Courier New" panose="02070309020205020404"/>
              </a:rPr>
              <a:t>():</a:t>
            </a:r>
          </a:p>
          <a:p>
            <a:pPr lvl="0">
              <a:buClr>
                <a:srgbClr val="00FF00"/>
              </a:buClr>
              <a:buSzPct val="25000"/>
            </a:pPr>
            <a:r>
              <a:rPr lang="en-US" sz="2800" dirty="0">
                <a:solidFill>
                  <a:srgbClr val="00FFFF"/>
                </a:solidFill>
                <a:latin typeface="Courier"/>
                <a:ea typeface="Courier"/>
                <a:cs typeface="Courier"/>
                <a:sym typeface="Courier New" panose="02070309020205020404"/>
              </a:rPr>
              <a:t>    if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is None or count &gt;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a:t>
            </a:r>
          </a:p>
          <a:p>
            <a:pPr lvl="0">
              <a:buClr>
                <a:srgbClr val="00FF00"/>
              </a:buClr>
              <a:buSzPct val="25000"/>
            </a:pPr>
            <a:r>
              <a:rPr lang="en-US" sz="2800" dirty="0">
                <a:solidFill>
                  <a:srgbClr val="00FFFF"/>
                </a:solidFill>
                <a:latin typeface="Courier"/>
                <a:ea typeface="Courier"/>
                <a:cs typeface="Courier"/>
                <a:sym typeface="Courier New" panose="02070309020205020404"/>
              </a:rPr>
              <a:t>        </a:t>
            </a:r>
            <a:r>
              <a:rPr lang="en-US" sz="2800" dirty="0" err="1">
                <a:solidFill>
                  <a:srgbClr val="00FFFF"/>
                </a:solidFill>
                <a:latin typeface="Courier"/>
                <a:ea typeface="Courier"/>
                <a:cs typeface="Courier"/>
                <a:sym typeface="Courier New" panose="02070309020205020404"/>
              </a:rPr>
              <a:t>bigword</a:t>
            </a:r>
            <a:r>
              <a:rPr lang="en-US" sz="2800" dirty="0">
                <a:solidFill>
                  <a:srgbClr val="00FFFF"/>
                </a:solidFill>
                <a:latin typeface="Courier"/>
                <a:ea typeface="Courier"/>
                <a:cs typeface="Courier"/>
                <a:sym typeface="Courier New" panose="02070309020205020404"/>
              </a:rPr>
              <a:t> = word</a:t>
            </a:r>
          </a:p>
          <a:p>
            <a:pPr lvl="0">
              <a:buClr>
                <a:srgbClr val="00FF00"/>
              </a:buClr>
              <a:buSzPct val="25000"/>
            </a:pPr>
            <a:r>
              <a:rPr lang="en-US" sz="2800" dirty="0">
                <a:solidFill>
                  <a:srgbClr val="00FFFF"/>
                </a:solidFill>
                <a:latin typeface="Courier"/>
                <a:ea typeface="Courier"/>
                <a:cs typeface="Courier"/>
                <a:sym typeface="Courier New" panose="02070309020205020404"/>
              </a:rPr>
              <a:t>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 count</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7F00"/>
                </a:solidFill>
                <a:latin typeface="Courier"/>
                <a:ea typeface="Courier"/>
                <a:cs typeface="Courier"/>
                <a:sym typeface="Courier New" panose="02070309020205020404"/>
              </a:rPr>
              <a:t>print(</a:t>
            </a:r>
            <a:r>
              <a:rPr lang="en-US" sz="2800" dirty="0" err="1">
                <a:solidFill>
                  <a:srgbClr val="FF7F00"/>
                </a:solidFill>
                <a:latin typeface="Courier"/>
                <a:ea typeface="Courier"/>
                <a:cs typeface="Courier"/>
                <a:sym typeface="Courier New" panose="02070309020205020404"/>
              </a:rPr>
              <a:t>bigword</a:t>
            </a:r>
            <a:r>
              <a:rPr lang="en-US" sz="2800" dirty="0">
                <a:solidFill>
                  <a:srgbClr val="FF7F00"/>
                </a:solidFill>
                <a:latin typeface="Courier"/>
                <a:ea typeface="Courier"/>
                <a:cs typeface="Courier"/>
                <a:sym typeface="Courier New" panose="02070309020205020404"/>
              </a:rPr>
              <a:t>, </a:t>
            </a:r>
            <a:r>
              <a:rPr lang="en-US" sz="2800" dirty="0" err="1">
                <a:solidFill>
                  <a:srgbClr val="FF7F00"/>
                </a:solidFill>
                <a:latin typeface="Courier"/>
                <a:ea typeface="Courier"/>
                <a:cs typeface="Courier"/>
                <a:sym typeface="Courier New" panose="02070309020205020404"/>
              </a:rPr>
              <a:t>bigcount</a:t>
            </a:r>
            <a:r>
              <a:rPr lang="en-US" sz="2800" dirty="0">
                <a:solidFill>
                  <a:srgbClr val="FF7F00"/>
                </a:solidFill>
                <a:latin typeface="Courier"/>
                <a:ea typeface="Courier"/>
                <a:cs typeface="Courier"/>
                <a:sym typeface="Courier New" panose="02070309020205020404"/>
              </a:rPr>
              <a:t>)</a:t>
            </a:r>
          </a:p>
        </p:txBody>
      </p:sp>
      <p:sp>
        <p:nvSpPr>
          <p:cNvPr id="338" name="Shape 338"/>
          <p:cNvSpPr txBox="1"/>
          <p:nvPr/>
        </p:nvSpPr>
        <p:spPr>
          <a:xfrm>
            <a:off x="10693400" y="308292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Enter file: </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Enter file: </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the 7</a:t>
            </a:r>
          </a:p>
        </p:txBody>
      </p:sp>
      <p:sp>
        <p:nvSpPr>
          <p:cNvPr id="2" name="文本框 1"/>
          <p:cNvSpPr txBox="1"/>
          <p:nvPr/>
        </p:nvSpPr>
        <p:spPr>
          <a:xfrm>
            <a:off x="9749790" y="876300"/>
            <a:ext cx="5493385" cy="1753235"/>
          </a:xfrm>
          <a:prstGeom prst="rect">
            <a:avLst/>
          </a:prstGeom>
          <a:noFill/>
        </p:spPr>
        <p:txBody>
          <a:bodyPr wrap="square" rtlCol="0" anchor="t">
            <a:spAutoFit/>
          </a:bodyPr>
          <a:lstStyle/>
          <a:p>
            <a:pPr marL="0" marR="0" lvl="0" indent="0" algn="just" rtl="0">
              <a:lnSpc>
                <a:spcPct val="100000"/>
              </a:lnSpc>
              <a:spcBef>
                <a:spcPts val="0"/>
              </a:spcBef>
              <a:spcAft>
                <a:spcPts val="0"/>
              </a:spcAft>
              <a:buClr>
                <a:schemeClr val="lt1"/>
              </a:buClr>
              <a:buSzPct val="25000"/>
              <a:buFont typeface="Cabin"/>
              <a:buNone/>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short </a:t>
            </a:r>
            <a:r>
              <a:rPr lang="en-US" sz="3600" dirty="0">
                <a:solidFill>
                  <a:schemeClr val="lt1"/>
                </a:solidFill>
                <a:sym typeface="Arial" panose="020B0604020202020204"/>
              </a:rPr>
              <a:t>“</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story</a:t>
            </a:r>
            <a:r>
              <a:rPr lang="en-US" sz="3600" dirty="0">
                <a:solidFill>
                  <a:schemeClr val="lt1"/>
                </a:solidFill>
                <a:sym typeface="Arial" panose="020B0604020202020204"/>
              </a:rPr>
              <a:t>”</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about how to count words in a file in Python</a:t>
            </a:r>
            <a:endParaRPr lang="en-US" alt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6072" y="7042384"/>
            <a:ext cx="2600528" cy="1759420"/>
          </a:xfrm>
          <a:prstGeom prst="rect">
            <a:avLst/>
          </a:prstGeom>
        </p:spPr>
      </p:pic>
      <p:sp>
        <p:nvSpPr>
          <p:cNvPr id="2" name="矩形 1"/>
          <p:cNvSpPr/>
          <p:nvPr/>
        </p:nvSpPr>
        <p:spPr>
          <a:xfrm>
            <a:off x="659936" y="2788416"/>
            <a:ext cx="14281150" cy="4278094"/>
          </a:xfrm>
          <a:prstGeom prst="rect">
            <a:avLst/>
          </a:prstGeom>
        </p:spPr>
        <p:txBody>
          <a:bodyPr wrap="square">
            <a:spAutoFit/>
          </a:bodyPr>
          <a:lstStyle/>
          <a:p>
            <a:pPr marL="571500" indent="-571500" algn="just">
              <a:spcBef>
                <a:spcPts val="2400"/>
              </a:spcBef>
              <a:buFont typeface="Wingdings" panose="05000000000000000000" pitchFamily="2" charset="2"/>
              <a:buChar char="l"/>
            </a:pPr>
            <a:r>
              <a:rPr lang="en-US" altLang="zh-CN" sz="3600" dirty="0">
                <a:solidFill>
                  <a:schemeClr val="bg1"/>
                </a:solidFill>
                <a:latin typeface="Arial" panose="020B0604020202020204" pitchFamily="34" charset="0"/>
                <a:cs typeface="Arial" panose="020B0604020202020204" pitchFamily="34" charset="0"/>
              </a:rPr>
              <a:t>This is a good example of how Python and the Python language are acting as an intermediary between the end user and the programmer. Python is a way for us to exchange useful instruction sequences (i.e., programs) in a common </a:t>
            </a:r>
            <a:r>
              <a:rPr lang="en-US" altLang="zh-CN" sz="3600" dirty="0" smtClean="0">
                <a:solidFill>
                  <a:schemeClr val="bg1"/>
                </a:solidFill>
                <a:latin typeface="Arial" panose="020B0604020202020204" pitchFamily="34" charset="0"/>
                <a:cs typeface="Arial" panose="020B0604020202020204" pitchFamily="34" charset="0"/>
              </a:rPr>
              <a:t>language </a:t>
            </a:r>
            <a:r>
              <a:rPr lang="en-US" altLang="zh-CN" sz="3600" dirty="0">
                <a:solidFill>
                  <a:schemeClr val="bg1"/>
                </a:solidFill>
                <a:latin typeface="Arial" panose="020B0604020202020204" pitchFamily="34" charset="0"/>
                <a:cs typeface="Arial" panose="020B0604020202020204" pitchFamily="34" charset="0"/>
              </a:rPr>
              <a:t>that can be used by anyone who installs Python on their computer. </a:t>
            </a:r>
          </a:p>
          <a:p>
            <a:pPr marL="571500" indent="-571500" algn="just">
              <a:spcBef>
                <a:spcPts val="2400"/>
              </a:spcBef>
              <a:buFont typeface="Wingdings" panose="05000000000000000000" pitchFamily="2" charset="2"/>
              <a:buChar char="l"/>
            </a:pPr>
            <a:r>
              <a:rPr lang="en-US" altLang="zh-CN" sz="3600" dirty="0">
                <a:solidFill>
                  <a:schemeClr val="bg1"/>
                </a:solidFill>
                <a:latin typeface="Arial" panose="020B0604020202020204" pitchFamily="34" charset="0"/>
                <a:cs typeface="Arial" panose="020B0604020202020204" pitchFamily="34" charset="0"/>
              </a:rPr>
              <a:t>Neither of us are talking to Python, instead we are communicating with each other </a:t>
            </a:r>
            <a:r>
              <a:rPr lang="en-GB" altLang="zh-CN" sz="3600" dirty="0">
                <a:solidFill>
                  <a:schemeClr val="bg1"/>
                </a:solidFill>
                <a:latin typeface="Arial" panose="020B0604020202020204" pitchFamily="34" charset="0"/>
                <a:cs typeface="Arial" panose="020B0604020202020204" pitchFamily="34" charset="0"/>
              </a:rPr>
              <a:t>through Python.</a:t>
            </a:r>
            <a:r>
              <a:rPr lang="en-US" altLang="zh-CN" sz="3600" dirty="0" smtClean="0">
                <a:solidFill>
                  <a:schemeClr val="bg1"/>
                </a:solidFill>
                <a:latin typeface="Arial" panose="020B0604020202020204" pitchFamily="3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Hardware Architecture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65" name="Shape 365"/>
          <p:cNvSpPr txBox="1"/>
          <p:nvPr/>
        </p:nvSpPr>
        <p:spPr>
          <a:xfrm>
            <a:off x="13733461" y="28047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a:t>
            </a:r>
          </a:p>
        </p:txBody>
      </p:sp>
      <p:grpSp>
        <p:nvGrpSpPr>
          <p:cNvPr id="3" name="组合 2"/>
          <p:cNvGrpSpPr/>
          <p:nvPr/>
        </p:nvGrpSpPr>
        <p:grpSpPr>
          <a:xfrm>
            <a:off x="6496050" y="1447165"/>
            <a:ext cx="9484995" cy="6147435"/>
            <a:chOff x="2832100" y="1168935"/>
            <a:chExt cx="10617199" cy="6692899"/>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Devices</a:t>
              </a:r>
            </a:p>
          </p:txBody>
        </p:sp>
        <p:sp>
          <p:nvSpPr>
            <p:cNvPr id="357" name="Shape 357"/>
            <p:cNvSpPr txBox="1"/>
            <p:nvPr/>
          </p:nvSpPr>
          <p:spPr>
            <a:xfrm>
              <a:off x="6731331" y="2222968"/>
              <a:ext cx="2282259" cy="193100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grpSp>
      <p:sp>
        <p:nvSpPr>
          <p:cNvPr id="16" name="矩形 15"/>
          <p:cNvSpPr/>
          <p:nvPr/>
        </p:nvSpPr>
        <p:spPr>
          <a:xfrm>
            <a:off x="432989" y="1613970"/>
            <a:ext cx="5662984" cy="6186309"/>
          </a:xfrm>
          <a:prstGeom prst="rect">
            <a:avLst/>
          </a:prstGeom>
        </p:spPr>
        <p:txBody>
          <a:bodyPr wrap="square">
            <a:spAutoFit/>
          </a:bodyPr>
          <a:lstStyle/>
          <a:p>
            <a:pPr algn="just"/>
            <a:r>
              <a:rPr lang="en-US" altLang="zh-CN" sz="3600">
                <a:solidFill>
                  <a:srgbClr val="FFFFFF"/>
                </a:solidFill>
                <a:latin typeface="Arial" panose="020B0604020202020204" pitchFamily="34" charset="0"/>
                <a:ea typeface="Arial" panose="020B0604020202020204" pitchFamily="34" charset="0"/>
                <a:cs typeface="Arial" panose="020B0604020202020204" pitchFamily="34" charset="0"/>
              </a:rPr>
              <a:t>Before we start learning the language we speak to give instructions to computers to develop software, we need to learn a small amount about how computers are built. If you were to take apart your computer or cell phone and look deep inside, you would find these parts.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812800" y="432341"/>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Definitions</a:t>
            </a:r>
          </a:p>
        </p:txBody>
      </p:sp>
      <p:sp>
        <p:nvSpPr>
          <p:cNvPr id="372" name="Shape 372"/>
          <p:cNvSpPr txBox="1">
            <a:spLocks noGrp="1"/>
          </p:cNvSpPr>
          <p:nvPr>
            <p:ph type="body" idx="1"/>
          </p:nvPr>
        </p:nvSpPr>
        <p:spPr>
          <a:xfrm>
            <a:off x="342900" y="2902488"/>
            <a:ext cx="14630400" cy="5784312"/>
          </a:xfrm>
          <a:prstGeom prst="rect">
            <a:avLst/>
          </a:prstGeom>
          <a:noFill/>
          <a:ln>
            <a:noFill/>
          </a:ln>
        </p:spPr>
        <p:txBody>
          <a:bodyPr lIns="38100" tIns="38100" rIns="38100" bIns="38100" anchor="ctr" anchorCtr="0">
            <a:noAutofit/>
          </a:bodyPr>
          <a:lstStyle/>
          <a:p>
            <a:pPr indent="-354965" algn="just">
              <a:spcBef>
                <a:spcPts val="0"/>
              </a:spcBef>
              <a:buClr>
                <a:srgbClr val="FFFF00"/>
              </a:buClr>
              <a:buSzPct val="100000"/>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Central Processing Unit:</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is the part of the computer that is built to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be  obsessed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with “what is next?” If your computer is rated at 3.0 Gigahertz,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it means that the CPU will ask “What next?” three billion times per second. You are going to have to learn how to talk fast to keep up with </a:t>
            </a:r>
            <a:r>
              <a:rPr lang="en-GB"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the CPU.</a:t>
            </a:r>
            <a:r>
              <a:rPr lang="en-US" sz="32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p>
          <a:p>
            <a:pPr marL="749300" marR="0" lvl="0" indent="-354965" algn="just" rtl="0">
              <a:lnSpc>
                <a:spcPct val="100000"/>
              </a:lnSpc>
              <a:spcBef>
                <a:spcPts val="3500"/>
              </a:spcBef>
              <a:spcAft>
                <a:spcPts val="0"/>
              </a:spcAft>
              <a:buClr>
                <a:srgbClr val="FFFF00"/>
              </a:buClr>
              <a:buSzPct val="100000"/>
              <a:buFont typeface="Cabin"/>
              <a:buChar char="•"/>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Devices:</a:t>
            </a:r>
            <a:r>
              <a:rPr lang="en-US" sz="32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Keyboard, Mouse, Touch Screen</a:t>
            </a:r>
          </a:p>
          <a:p>
            <a:pPr marL="749300" marR="0" lvl="0" indent="-354965" algn="just" rtl="0">
              <a:lnSpc>
                <a:spcPct val="100000"/>
              </a:lnSpc>
              <a:spcBef>
                <a:spcPts val="3500"/>
              </a:spcBef>
              <a:spcAft>
                <a:spcPts val="0"/>
              </a:spcAft>
              <a:buClr>
                <a:srgbClr val="FFFF00"/>
              </a:buClr>
              <a:buSzPct val="100000"/>
              <a:buFont typeface="Cabin"/>
              <a:buChar char="•"/>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Output Devices: </a:t>
            </a:r>
            <a:r>
              <a:rPr lang="en-US" sz="32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Screen, Speakers, Printer, DVD Burner</a:t>
            </a:r>
          </a:p>
        </p:txBody>
      </p:sp>
      <p:pic>
        <p:nvPicPr>
          <p:cNvPr id="373" name="Shape 373"/>
          <p:cNvPicPr preferRelativeResize="0"/>
          <p:nvPr/>
        </p:nvPicPr>
        <p:blipFill rotWithShape="1">
          <a:blip r:embed="rId3"/>
          <a:srcRect/>
          <a:stretch>
            <a:fillRect/>
          </a:stretch>
        </p:blipFill>
        <p:spPr>
          <a:xfrm>
            <a:off x="12712700" y="1362613"/>
            <a:ext cx="2006600" cy="1995486"/>
          </a:xfrm>
          <a:prstGeom prst="rect">
            <a:avLst/>
          </a:prstGeom>
          <a:noFill/>
          <a:ln>
            <a:noFill/>
          </a:ln>
        </p:spPr>
      </p:pic>
      <p:sp>
        <p:nvSpPr>
          <p:cNvPr id="374" name="Shape 374"/>
          <p:cNvSpPr/>
          <p:nvPr/>
        </p:nvSpPr>
        <p:spPr>
          <a:xfrm>
            <a:off x="14109700" y="907002"/>
            <a:ext cx="1803400" cy="1270000"/>
          </a:xfrm>
          <a:prstGeom prst="wedgeEllipseCallout">
            <a:avLst>
              <a:gd name="adj1" fmla="val -36159"/>
              <a:gd name="adj2" fmla="val 66254"/>
            </a:avLst>
          </a:prstGeom>
          <a:blipFill rotWithShape="1">
            <a:blip r:embed="rId4"/>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26415" y="2365375"/>
            <a:ext cx="14827250" cy="5829300"/>
          </a:xfrm>
        </p:spPr>
        <p:txBody>
          <a:bodyPr/>
          <a:lstStyle/>
          <a:p>
            <a:pPr algn="just"/>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Main Memory: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Fast small temporary storage - lost on reboot - aka RAM,</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 is used to store information that the CPU needs in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a hurry</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 The main memory is nearly as fast as the CPU. But the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information stored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in the main memory vanishes when the computer is turned off</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a:t>
            </a:r>
            <a:endPar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algn="just"/>
            <a:r>
              <a:rPr lang="en-US" altLang="zh-CN"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Secondary Memory:</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Slower large permanent storage - lasts until deleted - disk drive / memory stick,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is also used to store information, but it is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much slower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than the main memory. The advantage of the secondary memory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is that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it can store information even when there is no power to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the </a:t>
            </a:r>
            <a:r>
              <a:rPr lang="en-US" altLang="zh-CN" sz="3200" dirty="0" err="1" smtClean="0">
                <a:solidFill>
                  <a:srgbClr val="FFFFFF"/>
                </a:solidFill>
                <a:latin typeface="Arial" panose="020B0604020202020204" pitchFamily="34" charset="0"/>
                <a:ea typeface="Arial" panose="020B0604020202020204" pitchFamily="34" charset="0"/>
                <a:cs typeface="Arial" panose="020B0604020202020204" pitchFamily="34" charset="0"/>
              </a:rPr>
              <a:t>computer.Examples</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of secondary memory are disk drives or flash memory (</a:t>
            </a:r>
            <a:r>
              <a:rPr lang="en-US" altLang="zh-CN" sz="3200" dirty="0" smtClean="0">
                <a:solidFill>
                  <a:srgbClr val="FFFFFF"/>
                </a:solidFill>
                <a:latin typeface="Arial" panose="020B0604020202020204" pitchFamily="34" charset="0"/>
                <a:ea typeface="Arial" panose="020B0604020202020204" pitchFamily="34" charset="0"/>
                <a:cs typeface="Arial" panose="020B0604020202020204" pitchFamily="34" charset="0"/>
              </a:rPr>
              <a:t>typically found </a:t>
            </a:r>
            <a:r>
              <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rPr>
              <a:t>in USB sticks and portable music players</a:t>
            </a:r>
            <a:endParaRPr lang="en-US" altLang="zh-CN" sz="3200"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 name="Shape 371"/>
          <p:cNvSpPr txBox="1">
            <a:spLocks noGrp="1"/>
          </p:cNvSpPr>
          <p:nvPr>
            <p:ph type="title"/>
          </p:nvPr>
        </p:nvSpPr>
        <p:spPr>
          <a:xfrm>
            <a:off x="812800" y="432341"/>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Definitions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16560" y="2399665"/>
            <a:ext cx="14630400" cy="5691187"/>
          </a:xfrm>
        </p:spPr>
        <p:txBody>
          <a:bodyPr/>
          <a:lstStyle/>
          <a:p>
            <a:pPr algn="just"/>
            <a:endParaRPr lang="en-US" altLang="zh-CN" sz="3600" kern="1200">
              <a:solidFill>
                <a:schemeClr val="tx1"/>
              </a:solidFill>
            </a:endParaRPr>
          </a:p>
          <a:p>
            <a:pPr algn="just"/>
            <a:r>
              <a:rPr lang="en-US" altLang="zh-CN" sz="3600">
                <a:solidFill>
                  <a:srgbClr val="FFFF00"/>
                </a:solidFill>
                <a:latin typeface="Arial" panose="020B0604020202020204" pitchFamily="34" charset="0"/>
                <a:ea typeface="Arial" panose="020B0604020202020204" pitchFamily="34" charset="0"/>
                <a:cs typeface="Arial" panose="020B0604020202020204" pitchFamily="34" charset="0"/>
              </a:rPr>
              <a:t>Network Connection: </a:t>
            </a:r>
            <a:r>
              <a:rPr lang="en-US" altLang="zh-CN" sz="3600">
                <a:solidFill>
                  <a:srgbClr val="FFFFFF"/>
                </a:solidFill>
                <a:latin typeface="Arial" panose="020B0604020202020204" pitchFamily="34" charset="0"/>
                <a:ea typeface="Arial" panose="020B0604020202020204" pitchFamily="34" charset="0"/>
                <a:cs typeface="Arial" panose="020B0604020202020204" pitchFamily="34" charset="0"/>
              </a:rPr>
              <a:t>These days, most computers also have a Network Connection to </a:t>
            </a:r>
            <a:r>
              <a:rPr lang="en-US" altLang="zh-CN" sz="3600" smtClean="0">
                <a:solidFill>
                  <a:srgbClr val="FFFFFF"/>
                </a:solidFill>
                <a:latin typeface="Arial" panose="020B0604020202020204" pitchFamily="34" charset="0"/>
                <a:ea typeface="Arial" panose="020B0604020202020204" pitchFamily="34" charset="0"/>
                <a:cs typeface="Arial" panose="020B0604020202020204" pitchFamily="34" charset="0"/>
              </a:rPr>
              <a:t>retrieve information </a:t>
            </a:r>
            <a:r>
              <a:rPr lang="en-US" altLang="zh-CN" sz="3600">
                <a:solidFill>
                  <a:srgbClr val="FFFFFF"/>
                </a:solidFill>
                <a:latin typeface="Arial" panose="020B0604020202020204" pitchFamily="34" charset="0"/>
                <a:ea typeface="Arial" panose="020B0604020202020204" pitchFamily="34" charset="0"/>
                <a:cs typeface="Arial" panose="020B0604020202020204" pitchFamily="34" charset="0"/>
              </a:rPr>
              <a:t>over a network. We can think of the network as a very </a:t>
            </a:r>
            <a:r>
              <a:rPr lang="en-US" altLang="zh-CN" sz="3600" smtClean="0">
                <a:solidFill>
                  <a:srgbClr val="FFFFFF"/>
                </a:solidFill>
                <a:latin typeface="Arial" panose="020B0604020202020204" pitchFamily="34" charset="0"/>
                <a:ea typeface="Arial" panose="020B0604020202020204" pitchFamily="34" charset="0"/>
                <a:cs typeface="Arial" panose="020B0604020202020204" pitchFamily="34" charset="0"/>
              </a:rPr>
              <a:t>slow place </a:t>
            </a:r>
            <a:r>
              <a:rPr lang="en-US" altLang="zh-CN" sz="3600">
                <a:solidFill>
                  <a:srgbClr val="FFFFFF"/>
                </a:solidFill>
                <a:latin typeface="Arial" panose="020B0604020202020204" pitchFamily="34" charset="0"/>
                <a:ea typeface="Arial" panose="020B0604020202020204" pitchFamily="34" charset="0"/>
                <a:cs typeface="Arial" panose="020B0604020202020204" pitchFamily="34" charset="0"/>
              </a:rPr>
              <a:t>to store and retrieve data that might not always be “up”. So in a </a:t>
            </a:r>
            <a:r>
              <a:rPr lang="en-US" altLang="zh-CN" sz="3600" smtClean="0">
                <a:solidFill>
                  <a:srgbClr val="FFFFFF"/>
                </a:solidFill>
                <a:latin typeface="Arial" panose="020B0604020202020204" pitchFamily="34" charset="0"/>
                <a:ea typeface="Arial" panose="020B0604020202020204" pitchFamily="34" charset="0"/>
                <a:cs typeface="Arial" panose="020B0604020202020204" pitchFamily="34" charset="0"/>
              </a:rPr>
              <a:t>sense, the </a:t>
            </a:r>
            <a:r>
              <a:rPr lang="en-US" altLang="zh-CN" sz="3600">
                <a:solidFill>
                  <a:srgbClr val="FFFFFF"/>
                </a:solidFill>
                <a:latin typeface="Arial" panose="020B0604020202020204" pitchFamily="34" charset="0"/>
                <a:ea typeface="Arial" panose="020B0604020202020204" pitchFamily="34" charset="0"/>
                <a:cs typeface="Arial" panose="020B0604020202020204" pitchFamily="34" charset="0"/>
              </a:rPr>
              <a:t>network is a slower and at times unreliable form of Secondary Memory</a:t>
            </a:r>
          </a:p>
          <a:p>
            <a:pPr algn="just"/>
            <a:endParaRPr lang="zh-CN" altLang="en-US" sz="3600"/>
          </a:p>
        </p:txBody>
      </p:sp>
      <p:sp>
        <p:nvSpPr>
          <p:cNvPr id="4" name="Shape 371"/>
          <p:cNvSpPr txBox="1">
            <a:spLocks noGrp="1"/>
          </p:cNvSpPr>
          <p:nvPr>
            <p:ph type="title"/>
          </p:nvPr>
        </p:nvSpPr>
        <p:spPr>
          <a:xfrm>
            <a:off x="812800" y="432341"/>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Definitions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53338" y="275869"/>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Computers Want to be Helpful...</a:t>
            </a:r>
          </a:p>
        </p:txBody>
      </p:sp>
      <p:sp>
        <p:nvSpPr>
          <p:cNvPr id="221" name="Shape 221"/>
          <p:cNvSpPr txBox="1">
            <a:spLocks noGrp="1"/>
          </p:cNvSpPr>
          <p:nvPr>
            <p:ph type="body" idx="1"/>
          </p:nvPr>
        </p:nvSpPr>
        <p:spPr>
          <a:xfrm>
            <a:off x="0" y="1892581"/>
            <a:ext cx="11776519" cy="7251419"/>
          </a:xfrm>
          <a:prstGeom prst="rect">
            <a:avLst/>
          </a:prstGeom>
          <a:noFill/>
          <a:ln>
            <a:noFill/>
          </a:ln>
        </p:spPr>
        <p:txBody>
          <a:bodyPr lIns="38100" tIns="38100" rIns="38100" bIns="38100" anchor="ctr" anchorCtr="0">
            <a:noAutofit/>
          </a:bodyPr>
          <a:lstStyle/>
          <a:p>
            <a:pPr marL="360045" indent="-345440" algn="just">
              <a:spcBef>
                <a:spcPts val="1200"/>
              </a:spcBef>
              <a:buSzPct val="100000"/>
            </a:pP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We are surrounded in our daily lives with computers ranging from laptops to cell </a:t>
            </a:r>
            <a:r>
              <a:rPr lang="en-GB"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phones. </a:t>
            </a: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We can think of these computers as our  “personal assistants” who can take care of many things on our behalf. The hardware in our current-day computers is essentially built to continuously ask us the question, “What would you like me to </a:t>
            </a:r>
            <a:r>
              <a:rPr lang="en-GB"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do next?</a:t>
            </a:r>
          </a:p>
          <a:p>
            <a:pPr marL="360045" algn="just">
              <a:spcBef>
                <a:spcPts val="1200"/>
              </a:spcBef>
            </a:pP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Programmers add an operating system and a set of applications to the hardware and we end up with a Personal Digital Assistant that is quite helpful and capable of helping us do many different things </a:t>
            </a:r>
          </a:p>
          <a:p>
            <a:pPr marL="360045" algn="just">
              <a:spcBef>
                <a:spcPts val="1200"/>
              </a:spcBef>
            </a:pP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Our computers are fast and have vast amounts of memory and could be very helpful to us if we only knew the language to speak to explain to the computer what we would like it to “do next”. If we knew this language, we could tell the computer to do tasks on our behalf that were repetitive. Interestingly, the kinds of things computers can do best are often the kinds of things that we humans find boring and mind-numbing.</a:t>
            </a:r>
          </a:p>
        </p:txBody>
      </p:sp>
      <p:pic>
        <p:nvPicPr>
          <p:cNvPr id="230" name="Shape 230"/>
          <p:cNvPicPr preferRelativeResize="0"/>
          <p:nvPr/>
        </p:nvPicPr>
        <p:blipFill rotWithShape="1">
          <a:blip r:embed="rId3"/>
          <a:srcRect/>
          <a:stretch>
            <a:fillRect/>
          </a:stretch>
        </p:blipFill>
        <p:spPr>
          <a:xfrm>
            <a:off x="12541371" y="2589211"/>
            <a:ext cx="2006600" cy="1995486"/>
          </a:xfrm>
          <a:prstGeom prst="rect">
            <a:avLst/>
          </a:prstGeom>
          <a:noFill/>
          <a:ln>
            <a:noFill/>
          </a:ln>
        </p:spPr>
      </p:pic>
      <p:sp>
        <p:nvSpPr>
          <p:cNvPr id="231" name="Shape 231"/>
          <p:cNvSpPr/>
          <p:nvPr/>
        </p:nvSpPr>
        <p:spPr>
          <a:xfrm>
            <a:off x="13976471" y="2171700"/>
            <a:ext cx="1803400" cy="1270000"/>
          </a:xfrm>
          <a:prstGeom prst="wedgeEllipseCallout">
            <a:avLst>
              <a:gd name="adj1" fmla="val -29134"/>
              <a:gd name="adj2" fmla="val 66404"/>
            </a:avLst>
          </a:prstGeom>
          <a:blipFill rotWithShape="1">
            <a:blip r:embed="rId4"/>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pic>
        <p:nvPicPr>
          <p:cNvPr id="4" name="图片 3"/>
          <p:cNvPicPr>
            <a:picLocks noChangeAspect="1"/>
          </p:cNvPicPr>
          <p:nvPr/>
        </p:nvPicPr>
        <p:blipFill>
          <a:blip r:embed="rId5"/>
          <a:stretch>
            <a:fillRect/>
          </a:stretch>
        </p:blipFill>
        <p:spPr>
          <a:xfrm>
            <a:off x="11970011" y="5532535"/>
            <a:ext cx="4012920" cy="28300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9" name="Shape 389"/>
          <p:cNvSpPr txBox="1"/>
          <p:nvPr/>
        </p:nvSpPr>
        <p:spPr>
          <a:xfrm>
            <a:off x="13839824" y="3168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a:t>
            </a:r>
          </a:p>
        </p:txBody>
      </p:sp>
      <p:grpSp>
        <p:nvGrpSpPr>
          <p:cNvPr id="4" name="组合 3"/>
          <p:cNvGrpSpPr/>
          <p:nvPr/>
        </p:nvGrpSpPr>
        <p:grpSpPr>
          <a:xfrm>
            <a:off x="6438900" y="2171700"/>
            <a:ext cx="9739312" cy="6330268"/>
            <a:chOff x="5561013" y="1809069"/>
            <a:chExt cx="10617199" cy="6692899"/>
          </a:xfrm>
        </p:grpSpPr>
        <p:sp>
          <p:nvSpPr>
            <p:cNvPr id="379" name="Shape 379"/>
            <p:cNvSpPr txBox="1"/>
            <p:nvPr/>
          </p:nvSpPr>
          <p:spPr>
            <a:xfrm>
              <a:off x="8824913" y="2012269"/>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Software</a:t>
              </a:r>
            </a:p>
          </p:txBody>
        </p:sp>
        <p:sp>
          <p:nvSpPr>
            <p:cNvPr id="380" name="Shape 380"/>
            <p:cNvSpPr txBox="1"/>
            <p:nvPr/>
          </p:nvSpPr>
          <p:spPr>
            <a:xfrm>
              <a:off x="5561013" y="2761569"/>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Devices</a:t>
              </a:r>
            </a:p>
          </p:txBody>
        </p:sp>
        <p:sp>
          <p:nvSpPr>
            <p:cNvPr id="381" name="Shape 381"/>
            <p:cNvSpPr txBox="1"/>
            <p:nvPr/>
          </p:nvSpPr>
          <p:spPr>
            <a:xfrm>
              <a:off x="9459913" y="2863169"/>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Unit</a:t>
              </a:r>
            </a:p>
          </p:txBody>
        </p:sp>
        <p:sp>
          <p:nvSpPr>
            <p:cNvPr id="382" name="Shape 382"/>
            <p:cNvSpPr txBox="1"/>
            <p:nvPr/>
          </p:nvSpPr>
          <p:spPr>
            <a:xfrm>
              <a:off x="9459913" y="5898469"/>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sp>
          <p:nvSpPr>
            <p:cNvPr id="383" name="Shape 383"/>
            <p:cNvSpPr txBox="1"/>
            <p:nvPr/>
          </p:nvSpPr>
          <p:spPr>
            <a:xfrm>
              <a:off x="13993813" y="4069669"/>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cxnSp>
          <p:nvCxnSpPr>
            <p:cNvPr id="384" name="Shape 384"/>
            <p:cNvCxnSpPr/>
            <p:nvPr/>
          </p:nvCxnSpPr>
          <p:spPr>
            <a:xfrm flipH="1">
              <a:off x="7759699" y="3888694"/>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10120313" y="4872943"/>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11074399" y="4890406"/>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12384088" y="4512581"/>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12349163" y="5517469"/>
              <a:ext cx="1579562" cy="0"/>
            </a:xfrm>
            <a:prstGeom prst="straightConnector1">
              <a:avLst/>
            </a:prstGeom>
            <a:noFill/>
            <a:ln w="88900" cap="rnd" cmpd="sng">
              <a:solidFill>
                <a:srgbClr val="FFFF00"/>
              </a:solidFill>
              <a:prstDash val="solid"/>
              <a:miter/>
              <a:headEnd type="stealth" w="med" len="med"/>
              <a:tailEnd type="none" w="med" len="med"/>
            </a:ln>
          </p:spPr>
        </p:cxnSp>
        <p:sp>
          <p:nvSpPr>
            <p:cNvPr id="390" name="Shape 390"/>
            <p:cNvSpPr/>
            <p:nvPr/>
          </p:nvSpPr>
          <p:spPr>
            <a:xfrm>
              <a:off x="11911013" y="1809069"/>
              <a:ext cx="1803400" cy="1270000"/>
            </a:xfrm>
            <a:prstGeom prst="wedgeEllipseCallout">
              <a:avLst>
                <a:gd name="adj1" fmla="val -64148"/>
                <a:gd name="adj2" fmla="val 74451"/>
              </a:avLst>
            </a:prstGeom>
            <a:blipFill rotWithShape="1">
              <a:blip r:embed="rId3"/>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pic>
          <p:nvPicPr>
            <p:cNvPr id="391" name="Shape 391"/>
            <p:cNvPicPr preferRelativeResize="0"/>
            <p:nvPr/>
          </p:nvPicPr>
          <p:blipFill rotWithShape="1">
            <a:blip r:embed="rId4"/>
            <a:srcRect/>
            <a:stretch>
              <a:fillRect/>
            </a:stretch>
          </p:blipFill>
          <p:spPr>
            <a:xfrm>
              <a:off x="9610724" y="6139769"/>
              <a:ext cx="457200" cy="649286"/>
            </a:xfrm>
            <a:prstGeom prst="rect">
              <a:avLst/>
            </a:prstGeom>
            <a:noFill/>
            <a:ln>
              <a:noFill/>
            </a:ln>
          </p:spPr>
        </p:pic>
        <p:sp>
          <p:nvSpPr>
            <p:cNvPr id="392" name="Shape 392"/>
            <p:cNvSpPr/>
            <p:nvPr/>
          </p:nvSpPr>
          <p:spPr>
            <a:xfrm>
              <a:off x="10399713" y="4933269"/>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if x&lt; 3: print</a:t>
              </a:r>
            </a:p>
          </p:txBody>
        </p:sp>
      </p:grpSp>
      <p:sp>
        <p:nvSpPr>
          <p:cNvPr id="3" name="矩形 2"/>
          <p:cNvSpPr/>
          <p:nvPr/>
        </p:nvSpPr>
        <p:spPr>
          <a:xfrm>
            <a:off x="296974" y="544097"/>
            <a:ext cx="5662984" cy="8402300"/>
          </a:xfrm>
          <a:prstGeom prst="rect">
            <a:avLst/>
          </a:prstGeom>
        </p:spPr>
        <p:txBody>
          <a:bodyPr wrap="square">
            <a:spAutoFit/>
          </a:bodyPr>
          <a:lstStyle/>
          <a:p>
            <a:pPr algn="just"/>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As a programmer, your job is to use and orchestrate each of these resources to solve the problem that you need to solve and analyze the data you get from the solution. As a programmer you will mostly be “talking” to the CPU and telling it what to do next. Sometimes you will tell the CPU to use the main memory, secondary memory, network, or the input/output devices.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a:t>
            </a:r>
          </a:p>
        </p:txBody>
      </p:sp>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panose="020B0604020202020204" pitchFamily="34" charset="0"/>
                <a:ea typeface="Arial" panose="020B0604020202020204" pitchFamily="34" charset="0"/>
                <a:cs typeface="Arial" panose="020B0604020202020204" pitchFamily="34"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panose="020B0604020202020204" pitchFamily="34" charset="0"/>
                <a:ea typeface="Arial" panose="020B0604020202020204" pitchFamily="34" charset="0"/>
                <a:cs typeface="Arial" panose="020B0604020202020204" pitchFamily="34" charset="0"/>
                <a:sym typeface="Cabin"/>
              </a:rPr>
              <a:t>Language</a:t>
            </a:r>
          </a:p>
        </p:txBody>
      </p:sp>
      <p:grpSp>
        <p:nvGrpSpPr>
          <p:cNvPr id="2" name="组合 1"/>
          <p:cNvGrpSpPr/>
          <p:nvPr/>
        </p:nvGrpSpPr>
        <p:grpSpPr>
          <a:xfrm>
            <a:off x="6145220" y="2275933"/>
            <a:ext cx="9905999" cy="6222319"/>
            <a:chOff x="2832100" y="1110570"/>
            <a:chExt cx="10617199" cy="6692899"/>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pic>
          <p:nvPicPr>
            <p:cNvPr id="391" name="Shape 391"/>
            <p:cNvPicPr preferRelativeResize="0"/>
            <p:nvPr/>
          </p:nvPicPr>
          <p:blipFill rotWithShape="1">
            <a:blip r:embed="rId4"/>
            <a:srcRect/>
            <a:stretch>
              <a:fillRect/>
            </a:stretch>
          </p:blipFill>
          <p:spPr>
            <a:xfrm>
              <a:off x="6881811" y="5441270"/>
              <a:ext cx="457200" cy="649286"/>
            </a:xfrm>
            <a:prstGeom prst="rect">
              <a:avLst/>
            </a:prstGeom>
            <a:noFill/>
            <a:ln>
              <a:noFill/>
            </a:ln>
          </p:spPr>
        </p:pic>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panose="02070309020205020404"/>
                <a:buNone/>
              </a:pPr>
              <a:r>
                <a:rPr lang="en-US" sz="2600" b="1" i="0" u="none" strike="noStrike" cap="none" dirty="0">
                  <a:solidFill>
                    <a:schemeClr val="accent4"/>
                  </a:solidFill>
                  <a:latin typeface="Courier"/>
                  <a:ea typeface="Courier"/>
                  <a:cs typeface="Courier"/>
                  <a:sym typeface="Courier New" panose="02070309020205020404"/>
                </a:rPr>
                <a:t>01001001</a:t>
              </a:r>
            </a:p>
            <a:p>
              <a:pPr marL="0" marR="0" lvl="0" indent="0" algn="ctr" rtl="0">
                <a:lnSpc>
                  <a:spcPct val="100000"/>
                </a:lnSpc>
                <a:spcBef>
                  <a:spcPts val="0"/>
                </a:spcBef>
                <a:spcAft>
                  <a:spcPts val="0"/>
                </a:spcAft>
                <a:buClr>
                  <a:srgbClr val="008080"/>
                </a:buClr>
                <a:buSzPct val="25000"/>
                <a:buFont typeface="Courier New" panose="02070309020205020404"/>
                <a:buNone/>
              </a:pPr>
              <a:r>
                <a:rPr lang="en-US" sz="2600" b="1" i="0" u="none" strike="noStrike" cap="none" dirty="0">
                  <a:solidFill>
                    <a:schemeClr val="accent4"/>
                  </a:solidFill>
                  <a:latin typeface="Courier"/>
                  <a:ea typeface="Courier"/>
                  <a:cs typeface="Courier"/>
                  <a:sym typeface="Courier New" panose="02070309020205020404"/>
                </a:rPr>
                <a:t>00111001</a:t>
              </a:r>
            </a:p>
          </p:txBody>
        </p:sp>
      </p:grpSp>
      <p:sp>
        <p:nvSpPr>
          <p:cNvPr id="18" name="矩形 17"/>
          <p:cNvSpPr/>
          <p:nvPr/>
        </p:nvSpPr>
        <p:spPr>
          <a:xfrm>
            <a:off x="221552" y="1536020"/>
            <a:ext cx="5662984" cy="6186309"/>
          </a:xfrm>
          <a:prstGeom prst="rect">
            <a:avLst/>
          </a:prstGeom>
        </p:spPr>
        <p:txBody>
          <a:bodyPr wrap="square">
            <a:spAutoFit/>
          </a:bodyPr>
          <a:lstStyle/>
          <a:p>
            <a:pPr algn="just"/>
            <a:r>
              <a:rPr lang="en-US" altLang="zh-CN" sz="3600">
                <a:solidFill>
                  <a:schemeClr val="bg1"/>
                </a:solidFill>
                <a:latin typeface="Arial" panose="020B0604020202020204" pitchFamily="34" charset="0"/>
                <a:ea typeface="Arial" panose="020B0604020202020204" pitchFamily="34" charset="0"/>
                <a:cs typeface="Arial" panose="020B0604020202020204" pitchFamily="34" charset="0"/>
              </a:rPr>
              <a:t>You need to be the person who answers the CPU’s “What next?” question.  </a:t>
            </a:r>
            <a:r>
              <a:rPr lang="en-US" altLang="zh-CN" sz="3600" smtClean="0">
                <a:solidFill>
                  <a:schemeClr val="bg1"/>
                </a:solidFill>
                <a:latin typeface="Arial" panose="020B0604020202020204" pitchFamily="34" charset="0"/>
                <a:ea typeface="Arial" panose="020B0604020202020204" pitchFamily="34" charset="0"/>
                <a:cs typeface="Arial" panose="020B0604020202020204" pitchFamily="34" charset="0"/>
              </a:rPr>
              <a:t>you </a:t>
            </a:r>
            <a:r>
              <a:rPr lang="en-US" altLang="zh-CN" sz="3600">
                <a:solidFill>
                  <a:schemeClr val="bg1"/>
                </a:solidFill>
                <a:latin typeface="Arial" panose="020B0604020202020204" pitchFamily="34" charset="0"/>
                <a:ea typeface="Arial" panose="020B0604020202020204" pitchFamily="34" charset="0"/>
                <a:cs typeface="Arial" panose="020B0604020202020204" pitchFamily="34" charset="0"/>
              </a:rPr>
              <a:t>must write down your instructions in advance. We call these </a:t>
            </a:r>
            <a:r>
              <a:rPr lang="en-US" altLang="zh-CN" sz="3600" smtClean="0">
                <a:solidFill>
                  <a:schemeClr val="bg1"/>
                </a:solidFill>
                <a:latin typeface="Arial" panose="020B0604020202020204" pitchFamily="34" charset="0"/>
                <a:ea typeface="Arial" panose="020B0604020202020204" pitchFamily="34" charset="0"/>
                <a:cs typeface="Arial" panose="020B0604020202020204" pitchFamily="34" charset="0"/>
              </a:rPr>
              <a:t>stored instructions </a:t>
            </a:r>
            <a:r>
              <a:rPr lang="en-US" altLang="zh-CN" sz="3600">
                <a:solidFill>
                  <a:schemeClr val="bg1"/>
                </a:solidFill>
                <a:latin typeface="Arial" panose="020B0604020202020204" pitchFamily="34" charset="0"/>
                <a:ea typeface="Arial" panose="020B0604020202020204" pitchFamily="34" charset="0"/>
                <a:cs typeface="Arial" panose="020B0604020202020204" pitchFamily="34" charset="0"/>
              </a:rPr>
              <a:t>a program and the act of writing these instructions down and </a:t>
            </a:r>
            <a:r>
              <a:rPr lang="en-US" altLang="zh-CN" sz="3600" smtClean="0">
                <a:solidFill>
                  <a:schemeClr val="bg1"/>
                </a:solidFill>
                <a:latin typeface="Arial" panose="020B0604020202020204" pitchFamily="34" charset="0"/>
                <a:ea typeface="Arial" panose="020B0604020202020204" pitchFamily="34" charset="0"/>
                <a:cs typeface="Arial" panose="020B0604020202020204" pitchFamily="34" charset="0"/>
              </a:rPr>
              <a:t>getting the </a:t>
            </a:r>
            <a:r>
              <a:rPr lang="en-US" altLang="zh-CN" sz="3600">
                <a:solidFill>
                  <a:schemeClr val="bg1"/>
                </a:solidFill>
                <a:latin typeface="Arial" panose="020B0604020202020204" pitchFamily="34" charset="0"/>
                <a:ea typeface="Arial" panose="020B0604020202020204" pitchFamily="34" charset="0"/>
                <a:cs typeface="Arial" panose="020B0604020202020204" pitchFamily="34" charset="0"/>
              </a:rPr>
              <a:t>instructions to be correct </a:t>
            </a:r>
            <a:r>
              <a:rPr lang="en-US" altLang="zh-CN" sz="3600" smtClean="0">
                <a:solidFill>
                  <a:schemeClr val="bg1"/>
                </a:solidFill>
                <a:latin typeface="Arial" panose="020B0604020202020204" pitchFamily="34" charset="0"/>
                <a:ea typeface="Arial" panose="020B0604020202020204" pitchFamily="34" charset="0"/>
                <a:cs typeface="Arial" panose="020B0604020202020204" pitchFamily="34" charset="0"/>
              </a:rPr>
              <a:t>programming.</a:t>
            </a:r>
            <a:endParaRPr lang="en-US" altLang="zh-CN" sz="36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Python as a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717390" y="782497"/>
            <a:ext cx="12395425" cy="4457700"/>
          </a:xfrm>
          <a:prstGeom prst="rect">
            <a:avLst/>
          </a:prstGeom>
          <a:noFill/>
          <a:ln>
            <a:noFill/>
          </a:ln>
        </p:spPr>
        <p:txBody>
          <a:bodyPr lIns="0" tIns="0" rIns="0" bIns="0" anchor="ctr" anchorCtr="0">
            <a:noAutofit/>
          </a:bodyPr>
          <a:lstStyle/>
          <a:p>
            <a:pPr algn="just">
              <a:buClr>
                <a:srgbClr val="FF00FF"/>
              </a:buClr>
              <a:buSzPct val="25000"/>
            </a:pPr>
            <a:r>
              <a:rPr lang="en-US" altLang="zh-CN" sz="4000" dirty="0">
                <a:solidFill>
                  <a:srgbClr val="FFFFFF"/>
                </a:solidFill>
                <a:latin typeface="Arial" panose="020B0604020202020204" pitchFamily="34" charset="0"/>
                <a:ea typeface="Arial" panose="020B0604020202020204" pitchFamily="34" charset="0"/>
                <a:cs typeface="Arial" panose="020B0604020202020204" pitchFamily="34" charset="0"/>
              </a:rPr>
              <a:t>Python is a high-level language intended to be relatively straightforward for humans to read and write and for computers to read and </a:t>
            </a:r>
            <a:r>
              <a:rPr lang="en-US" altLang="zh-CN" sz="4000" dirty="0" smtClean="0">
                <a:solidFill>
                  <a:srgbClr val="FFFFFF"/>
                </a:solidFill>
                <a:latin typeface="Arial" panose="020B0604020202020204" pitchFamily="34" charset="0"/>
                <a:ea typeface="Arial" panose="020B0604020202020204" pitchFamily="34" charset="0"/>
                <a:cs typeface="Arial" panose="020B0604020202020204" pitchFamily="34" charset="0"/>
              </a:rPr>
              <a:t>process. The Python language was </a:t>
            </a:r>
            <a:r>
              <a:rPr lang="en-US" sz="4200"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initially</a:t>
            </a:r>
            <a:r>
              <a:rPr lang="en-US" sz="42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42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developed by </a:t>
            </a:r>
            <a:r>
              <a:rPr lang="en-US" sz="4200" u="none" strike="noStrike" cap="none" dirty="0">
                <a:solidFill>
                  <a:srgbClr val="F6B26B"/>
                </a:solidFill>
                <a:latin typeface="Arial" panose="020B0604020202020204" pitchFamily="34" charset="0"/>
                <a:ea typeface="Arial" panose="020B0604020202020204" pitchFamily="34" charset="0"/>
                <a:cs typeface="Arial" panose="020B0604020202020204" pitchFamily="34" charset="0"/>
                <a:sym typeface="Cabin"/>
              </a:rPr>
              <a:t>Guido van Rossum</a:t>
            </a:r>
            <a:r>
              <a:rPr lang="en-US" sz="4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r>
              <a:rPr lang="en-US" altLang="zh-CN" sz="4400" dirty="0">
                <a:solidFill>
                  <a:srgbClr val="FFFFFF"/>
                </a:solidFill>
                <a:latin typeface="Arial" panose="020B0604020202020204" pitchFamily="34" charset="0"/>
                <a:ea typeface="Arial" panose="020B0604020202020204" pitchFamily="34" charset="0"/>
                <a:cs typeface="Arial" panose="020B0604020202020204" pitchFamily="34" charset="0"/>
              </a:rPr>
              <a:t> </a:t>
            </a:r>
            <a:endParaRPr lang="en-US" sz="4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just" rtl="0">
              <a:lnSpc>
                <a:spcPct val="100000"/>
              </a:lnSpc>
              <a:spcBef>
                <a:spcPts val="0"/>
              </a:spcBef>
              <a:spcAft>
                <a:spcPts val="0"/>
              </a:spcAft>
              <a:buClr>
                <a:srgbClr val="FF00FF"/>
              </a:buClr>
              <a:buSzPct val="25000"/>
              <a:buFont typeface="Cabin"/>
              <a:buNone/>
            </a:pPr>
            <a:endParaRPr lang="en-US" sz="4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pic>
        <p:nvPicPr>
          <p:cNvPr id="444" name="Shape 444"/>
          <p:cNvPicPr preferRelativeResize="0"/>
          <p:nvPr/>
        </p:nvPicPr>
        <p:blipFill rotWithShape="1">
          <a:blip r:embed="rId3"/>
          <a:srcRect/>
          <a:stretch>
            <a:fillRect/>
          </a:stretch>
        </p:blipFill>
        <p:spPr>
          <a:xfrm>
            <a:off x="7201620" y="5034177"/>
            <a:ext cx="2108100" cy="3174900"/>
          </a:xfrm>
          <a:prstGeom prst="rect">
            <a:avLst/>
          </a:prstGeom>
          <a:noFill/>
          <a:ln>
            <a:noFill/>
          </a:ln>
        </p:spPr>
      </p:pic>
      <p:pic>
        <p:nvPicPr>
          <p:cNvPr id="445" name="Shape 445"/>
          <p:cNvPicPr preferRelativeResize="0"/>
          <p:nvPr/>
        </p:nvPicPr>
        <p:blipFill rotWithShape="1">
          <a:blip r:embed="rId4"/>
          <a:srcRect/>
          <a:stretch>
            <a:fillRect/>
          </a:stretch>
        </p:blipFill>
        <p:spPr>
          <a:xfrm>
            <a:off x="10878149" y="5034177"/>
            <a:ext cx="2286000" cy="2997300"/>
          </a:xfrm>
          <a:prstGeom prst="rect">
            <a:avLst/>
          </a:prstGeom>
          <a:noFill/>
          <a:ln>
            <a:noFill/>
          </a:ln>
        </p:spPr>
      </p:pic>
      <p:pic>
        <p:nvPicPr>
          <p:cNvPr id="446" name="Shape 446"/>
          <p:cNvPicPr preferRelativeResize="0"/>
          <p:nvPr/>
        </p:nvPicPr>
        <p:blipFill rotWithShape="1">
          <a:blip r:embed="rId5"/>
          <a:srcRect/>
          <a:stretch>
            <a:fillRect/>
          </a:stretch>
        </p:blipFill>
        <p:spPr>
          <a:xfrm>
            <a:off x="1796369" y="5740529"/>
            <a:ext cx="3517899" cy="20780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50949" y="1770380"/>
            <a:ext cx="13819397" cy="44577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rgbClr val="FF00FF"/>
              </a:buClr>
              <a:buSzPct val="25000"/>
              <a:buFont typeface="Cabin"/>
              <a:buNone/>
            </a:pPr>
            <a:r>
              <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In a sense, you need two skills to be a programmer:</a:t>
            </a:r>
          </a:p>
          <a:p>
            <a:pPr marL="0" marR="0" lvl="0" indent="0" algn="just" rtl="0">
              <a:lnSpc>
                <a:spcPct val="100000"/>
              </a:lnSpc>
              <a:spcBef>
                <a:spcPts val="0"/>
              </a:spcBef>
              <a:spcAft>
                <a:spcPts val="0"/>
              </a:spcAft>
              <a:buClr>
                <a:srgbClr val="FF00FF"/>
              </a:buClr>
              <a:buSzPct val="25000"/>
              <a:buFont typeface="Cabin"/>
              <a:buNone/>
            </a:pPr>
            <a:endPar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just" rtl="0">
              <a:lnSpc>
                <a:spcPct val="100000"/>
              </a:lnSpc>
              <a:spcBef>
                <a:spcPts val="0"/>
              </a:spcBef>
              <a:spcAft>
                <a:spcPts val="0"/>
              </a:spcAft>
              <a:buClr>
                <a:srgbClr val="FF00FF"/>
              </a:buClr>
              <a:buSzPct val="25000"/>
              <a:buFont typeface="Cabin"/>
              <a:buNone/>
            </a:pPr>
            <a:r>
              <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First, you need to know the programming language (Python</a:t>
            </a:r>
            <a:r>
              <a:rPr lang="en-US" sz="34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you need to know the vocabulary and the grammar. You need to be able to spell the words in this new language properly and know how to construct well-formed “sentences” in this new language.</a:t>
            </a:r>
          </a:p>
          <a:p>
            <a:pPr marL="0" marR="0" lvl="0" indent="0" algn="just" rtl="0">
              <a:lnSpc>
                <a:spcPct val="100000"/>
              </a:lnSpc>
              <a:spcBef>
                <a:spcPts val="0"/>
              </a:spcBef>
              <a:spcAft>
                <a:spcPts val="0"/>
              </a:spcAft>
              <a:buClr>
                <a:srgbClr val="FF00FF"/>
              </a:buClr>
              <a:buSzPct val="25000"/>
              <a:buFont typeface="Cabin"/>
              <a:buNone/>
            </a:pPr>
            <a:endPar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just" rtl="0">
              <a:lnSpc>
                <a:spcPct val="100000"/>
              </a:lnSpc>
              <a:spcBef>
                <a:spcPts val="0"/>
              </a:spcBef>
              <a:spcAft>
                <a:spcPts val="0"/>
              </a:spcAft>
              <a:buClr>
                <a:srgbClr val="FF00FF"/>
              </a:buClr>
              <a:buSzPct val="25000"/>
              <a:buFont typeface="Cabin"/>
              <a:buNone/>
            </a:pPr>
            <a:r>
              <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Second, you need to “tell a story”. In writing a story, you combine words and sentences to convey an idea to the reader. In programming, our program is the “story” and the problem you are trying to solve is the “idea”.</a:t>
            </a:r>
          </a:p>
          <a:p>
            <a:pPr marL="0" marR="0" lvl="0" indent="0" algn="just" rtl="0">
              <a:lnSpc>
                <a:spcPct val="100000"/>
              </a:lnSpc>
              <a:spcBef>
                <a:spcPts val="0"/>
              </a:spcBef>
              <a:spcAft>
                <a:spcPts val="0"/>
              </a:spcAft>
              <a:buClr>
                <a:srgbClr val="FF00FF"/>
              </a:buClr>
              <a:buSzPct val="25000"/>
              <a:buFont typeface="Cabin"/>
              <a:buNone/>
            </a:pPr>
            <a:endPar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just" rtl="0">
              <a:lnSpc>
                <a:spcPct val="100000"/>
              </a:lnSpc>
              <a:spcBef>
                <a:spcPts val="0"/>
              </a:spcBef>
              <a:spcAft>
                <a:spcPts val="0"/>
              </a:spcAft>
              <a:buClr>
                <a:srgbClr val="FF00FF"/>
              </a:buClr>
              <a:buSzPct val="25000"/>
              <a:buFont typeface="Cabin"/>
              <a:buNone/>
            </a:pPr>
            <a:endParaRPr lang="en-US" sz="34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p:txBody>
      </p:sp>
      <p:pic>
        <p:nvPicPr>
          <p:cNvPr id="446" name="Shape 446"/>
          <p:cNvPicPr preferRelativeResize="0"/>
          <p:nvPr/>
        </p:nvPicPr>
        <p:blipFill rotWithShape="1">
          <a:blip r:embed="rId3"/>
          <a:srcRect/>
          <a:stretch>
            <a:fillRect/>
          </a:stretch>
        </p:blipFill>
        <p:spPr>
          <a:xfrm>
            <a:off x="931247" y="6777707"/>
            <a:ext cx="3517899" cy="20780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Early Learner: </a:t>
            </a:r>
            <a:r>
              <a:rPr lang="en-US" sz="7400" u="none" strike="noStrike" cap="none">
                <a:solidFill>
                  <a:srgbClr val="E06666"/>
                </a:solidFill>
                <a:latin typeface="Arial" panose="020B0604020202020204" pitchFamily="34" charset="0"/>
                <a:ea typeface="Arial" panose="020B0604020202020204" pitchFamily="34" charset="0"/>
                <a:cs typeface="Arial" panose="020B0604020202020204" pitchFamily="34" charset="0"/>
                <a:sym typeface="Cabin"/>
              </a:rPr>
              <a:t>Different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965" algn="just"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We need to learn the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language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 we can communicate our instructions to Python.  In the beginning we will make lots of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mistakes.</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54965"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 your programs become increasingly sophisticated, you will encounter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three general types of errors: </a:t>
            </a:r>
            <a:r>
              <a:rPr lang="en-US" sz="3600" u="none" strike="noStrike" cap="none" dirty="0">
                <a:solidFill>
                  <a:srgbClr val="00FA00"/>
                </a:solidFill>
                <a:latin typeface="Arial" panose="020B0604020202020204" pitchFamily="34" charset="0"/>
                <a:ea typeface="Arial" panose="020B0604020202020204" pitchFamily="34" charset="0"/>
                <a:cs typeface="Arial" panose="020B0604020202020204" pitchFamily="34" charset="0"/>
                <a:sym typeface="Cabin"/>
              </a:rPr>
              <a:t>S</a:t>
            </a:r>
            <a:r>
              <a:rPr lang="en-US" sz="3600" dirty="0">
                <a:solidFill>
                  <a:srgbClr val="00FA00"/>
                </a:solidFill>
                <a:latin typeface="Arial" panose="020B0604020202020204" pitchFamily="34" charset="0"/>
                <a:ea typeface="Arial" panose="020B0604020202020204" pitchFamily="34" charset="0"/>
                <a:cs typeface="Arial" panose="020B0604020202020204" pitchFamily="34" charset="0"/>
                <a:sym typeface="Cabin"/>
              </a:rPr>
              <a:t>yntax errors, Logic errors and  Semantic errors</a:t>
            </a:r>
            <a:endParaRPr lang="en-US" sz="3600" u="none" strike="noStrike" cap="none" dirty="0">
              <a:solidFill>
                <a:srgbClr val="00FA00"/>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812800" y="173863"/>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dirty="0">
                <a:solidFill>
                  <a:srgbClr val="E06666"/>
                </a:solidFill>
                <a:latin typeface="Arial" panose="020B0604020202020204" pitchFamily="34" charset="0"/>
                <a:ea typeface="Arial" panose="020B0604020202020204" pitchFamily="34" charset="0"/>
                <a:cs typeface="Arial" panose="020B0604020202020204" pitchFamily="34" charset="0"/>
                <a:sym typeface="Cabin"/>
              </a:rPr>
              <a:t>Syntax errors</a:t>
            </a:r>
            <a:endParaRPr lang="en-US" sz="7400" u="none" strike="noStrike" cap="none" dirty="0">
              <a:solidFill>
                <a:srgbClr val="E066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52" name="Shape 452"/>
          <p:cNvSpPr txBox="1">
            <a:spLocks noGrp="1"/>
          </p:cNvSpPr>
          <p:nvPr>
            <p:ph type="body" idx="1"/>
          </p:nvPr>
        </p:nvSpPr>
        <p:spPr>
          <a:xfrm>
            <a:off x="138621" y="4852280"/>
            <a:ext cx="7867650" cy="4313800"/>
          </a:xfrm>
          <a:prstGeom prst="rect">
            <a:avLst/>
          </a:prstGeom>
          <a:noFill/>
          <a:ln>
            <a:noFill/>
          </a:ln>
        </p:spPr>
        <p:txBody>
          <a:bodyPr lIns="38100" tIns="38100" rIns="38100" bIns="38100" anchor="ctr" anchorCtr="0">
            <a:noAutofit/>
          </a:bodyPr>
          <a:lstStyle/>
          <a:p>
            <a:pPr marL="607060" indent="0">
              <a:buNone/>
            </a:pPr>
            <a:r>
              <a:rPr lang="en-US" sz="2000" dirty="0">
                <a:latin typeface="Courier"/>
                <a:ea typeface="Courier"/>
                <a:cs typeface="Courier"/>
                <a:sym typeface="Courier New" panose="02070309020205020404"/>
              </a:rPr>
              <a:t>&gt;&gt;&gt;</a:t>
            </a:r>
            <a:r>
              <a:rPr lang="en-US" sz="2000" dirty="0">
                <a:solidFill>
                  <a:srgbClr val="00FF00"/>
                </a:solidFill>
                <a:latin typeface="Courier"/>
                <a:ea typeface="Courier"/>
                <a:cs typeface="Courier"/>
                <a:sym typeface="Courier New" panose="02070309020205020404"/>
              </a:rPr>
              <a:t> </a:t>
            </a:r>
            <a:r>
              <a:rPr lang="en-US" sz="2000" dirty="0" err="1" smtClean="0">
                <a:solidFill>
                  <a:schemeClr val="bg1"/>
                </a:solidFill>
                <a:latin typeface="Courier"/>
                <a:ea typeface="Courier"/>
                <a:cs typeface="Courier"/>
                <a:sym typeface="Courier New" panose="02070309020205020404"/>
              </a:rPr>
              <a:t>primt</a:t>
            </a:r>
            <a:r>
              <a:rPr lang="zh-CN" altLang="en-US" sz="2000" dirty="0">
                <a:latin typeface="Courier"/>
                <a:ea typeface="Courier"/>
                <a:cs typeface="Courier"/>
                <a:sym typeface="Courier New" panose="02070309020205020404"/>
              </a:rPr>
              <a:t> </a:t>
            </a:r>
            <a:r>
              <a:rPr lang="en-US" sz="2000" dirty="0" smtClean="0">
                <a:solidFill>
                  <a:srgbClr val="00FFFF"/>
                </a:solidFill>
                <a:latin typeface="Courier"/>
                <a:ea typeface="Courier"/>
                <a:cs typeface="Courier"/>
                <a:sym typeface="Courier New" panose="02070309020205020404"/>
              </a:rPr>
              <a:t>'Hello </a:t>
            </a:r>
            <a:r>
              <a:rPr lang="en-US" sz="2000" dirty="0">
                <a:solidFill>
                  <a:srgbClr val="00FFFF"/>
                </a:solidFill>
                <a:latin typeface="Courier"/>
                <a:ea typeface="Courier"/>
                <a:cs typeface="Courier"/>
                <a:sym typeface="Courier New" panose="02070309020205020404"/>
              </a:rPr>
              <a:t>world</a:t>
            </a:r>
            <a:r>
              <a:rPr lang="en-US" sz="2000" dirty="0" smtClean="0">
                <a:solidFill>
                  <a:srgbClr val="00FFFF"/>
                </a:solidFill>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latin typeface="Courier"/>
                <a:ea typeface="Courier"/>
                <a:cs typeface="Courier"/>
                <a:sym typeface="Courier New" panose="02070309020205020404"/>
              </a:rPr>
              <a:t>File </a:t>
            </a:r>
            <a:r>
              <a:rPr lang="en-US" sz="2000" dirty="0">
                <a:solidFill>
                  <a:srgbClr val="00FFFF"/>
                </a:solidFill>
                <a:latin typeface="Courier"/>
                <a:ea typeface="Courier"/>
                <a:cs typeface="Courier"/>
                <a:sym typeface="Courier New" panose="02070309020205020404"/>
              </a:rPr>
              <a:t>"&lt;</a:t>
            </a:r>
            <a:r>
              <a:rPr lang="en-US" sz="2000" dirty="0" err="1">
                <a:solidFill>
                  <a:srgbClr val="00FFFF"/>
                </a:solidFill>
                <a:latin typeface="Courier"/>
                <a:ea typeface="Courier"/>
                <a:cs typeface="Courier"/>
                <a:sym typeface="Courier New" panose="02070309020205020404"/>
              </a:rPr>
              <a:t>stdin</a:t>
            </a:r>
            <a:r>
              <a:rPr lang="en-US" sz="2000" dirty="0">
                <a:solidFill>
                  <a:srgbClr val="00FFFF"/>
                </a:solidFill>
                <a:latin typeface="Courier"/>
                <a:ea typeface="Courier"/>
                <a:cs typeface="Courier"/>
                <a:sym typeface="Courier New" panose="02070309020205020404"/>
              </a:rPr>
              <a:t>&gt;"</a:t>
            </a:r>
            <a:r>
              <a:rPr lang="en-US" sz="2000" dirty="0">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a:t>
            </a:r>
            <a:r>
              <a:rPr lang="en-US" sz="2000" dirty="0">
                <a:latin typeface="Courier"/>
                <a:ea typeface="Courier"/>
                <a:cs typeface="Courier"/>
                <a:sym typeface="Courier New" panose="02070309020205020404"/>
              </a:rPr>
              <a:t>line </a:t>
            </a:r>
            <a:r>
              <a:rPr lang="en-US" sz="2000" dirty="0">
                <a:solidFill>
                  <a:srgbClr val="00FF00"/>
                </a:solidFill>
                <a:latin typeface="Courier"/>
                <a:ea typeface="Courier"/>
                <a:cs typeface="Courier"/>
                <a:sym typeface="Courier New" panose="02070309020205020404"/>
              </a:rPr>
              <a:t>1</a:t>
            </a:r>
            <a:br>
              <a:rPr lang="en-US" sz="2000" dirty="0">
                <a:solidFill>
                  <a:srgbClr val="00FF00"/>
                </a:solidFill>
                <a:latin typeface="Courier"/>
                <a:ea typeface="Courier"/>
                <a:cs typeface="Courier"/>
                <a:sym typeface="Courier New" panose="02070309020205020404"/>
              </a:rPr>
            </a:br>
            <a:r>
              <a:rPr lang="en-US" sz="2000" dirty="0">
                <a:solidFill>
                  <a:srgbClr val="00FF00"/>
                </a:solidFill>
                <a:latin typeface="Courier"/>
                <a:ea typeface="Courier"/>
                <a:cs typeface="Courier"/>
                <a:sym typeface="Courier New" panose="02070309020205020404"/>
              </a:rPr>
              <a:t>  </a:t>
            </a:r>
            <a:r>
              <a:rPr lang="en-US" sz="2000" dirty="0">
                <a:latin typeface="Courier"/>
                <a:ea typeface="Courier"/>
                <a:cs typeface="Courier"/>
                <a:sym typeface="Courier New" panose="02070309020205020404"/>
              </a:rPr>
              <a:t>primt </a:t>
            </a:r>
            <a:r>
              <a:rPr lang="en-US" sz="2000" dirty="0">
                <a:solidFill>
                  <a:srgbClr val="00FFFF"/>
                </a:solidFill>
                <a:latin typeface="Courier"/>
                <a:ea typeface="Courier"/>
                <a:cs typeface="Courier"/>
                <a:sym typeface="Courier New" panose="02070309020205020404"/>
              </a:rPr>
              <a:t>'Hello world!'</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solidFill>
                  <a:srgbClr val="00FF00"/>
                </a:solidFill>
                <a:latin typeface="Courier"/>
                <a:ea typeface="Courier"/>
                <a:cs typeface="Courier"/>
                <a:sym typeface="Courier New" panose="02070309020205020404"/>
              </a:rPr>
              <a:t>                  </a:t>
            </a:r>
            <a:r>
              <a:rPr lang="en-US" sz="2000" dirty="0">
                <a:solidFill>
                  <a:schemeClr val="bg1">
                    <a:lumMod val="65000"/>
                  </a:schemeClr>
                </a:solidFill>
                <a:latin typeface="Courier"/>
                <a:ea typeface="Courier"/>
                <a:cs typeface="Courier"/>
                <a:sym typeface="Courier New" panose="02070309020205020404"/>
              </a:rPr>
              <a:t> ^</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solidFill>
                  <a:srgbClr val="FF9300"/>
                </a:solidFill>
                <a:latin typeface="Courier"/>
                <a:ea typeface="Courier"/>
                <a:cs typeface="Courier"/>
                <a:sym typeface="Courier New" panose="02070309020205020404"/>
              </a:rPr>
              <a:t>SyntaxError</a:t>
            </a:r>
            <a:r>
              <a:rPr lang="en-US" sz="2000" dirty="0">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invalid syntax</a:t>
            </a:r>
            <a:endParaRPr lang="en-US" sz="2000" dirty="0">
              <a:solidFill>
                <a:srgbClr val="92D050"/>
              </a:solidFill>
              <a:latin typeface="Courier"/>
              <a:ea typeface="Courier"/>
              <a:cs typeface="Courier"/>
              <a:sym typeface="Courier New" panose="02070309020205020404"/>
            </a:endParaRPr>
          </a:p>
          <a:p>
            <a:pPr marL="607060" indent="0" algn="l">
              <a:buNone/>
            </a:pPr>
            <a:r>
              <a:rPr lang="en-US" sz="2000" dirty="0">
                <a:latin typeface="Courier"/>
                <a:ea typeface="Courier"/>
                <a:cs typeface="Courier"/>
                <a:sym typeface="Courier New" panose="02070309020205020404"/>
              </a:rPr>
              <a:t>&gt;&gt;&gt; primt (</a:t>
            </a:r>
            <a:r>
              <a:rPr lang="en-US" sz="2000" dirty="0">
                <a:solidFill>
                  <a:srgbClr val="00FFFF"/>
                </a:solidFill>
                <a:latin typeface="Courier"/>
                <a:ea typeface="Courier"/>
                <a:cs typeface="Courier"/>
                <a:sym typeface="Courier New" panose="02070309020205020404"/>
              </a:rPr>
              <a:t>'Hello world'</a:t>
            </a:r>
            <a:r>
              <a:rPr lang="en-US" sz="2000" dirty="0">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latin typeface="Courier"/>
                <a:ea typeface="Courier"/>
                <a:cs typeface="Courier"/>
                <a:sym typeface="Courier New" panose="02070309020205020404"/>
              </a:rPr>
              <a:t>Traceback (most recent call last):</a:t>
            </a:r>
            <a:r>
              <a:rPr lang="en-US" sz="2000" dirty="0">
                <a:solidFill>
                  <a:srgbClr val="00FF00"/>
                </a:solidFill>
                <a:latin typeface="Courier"/>
                <a:ea typeface="Courier"/>
                <a:cs typeface="Courier"/>
                <a:sym typeface="Courier New" panose="02070309020205020404"/>
              </a:rPr>
              <a:t> </a:t>
            </a:r>
            <a:br>
              <a:rPr lang="en-US" sz="2000" dirty="0">
                <a:solidFill>
                  <a:srgbClr val="00FF00"/>
                </a:solidFill>
                <a:latin typeface="Courier"/>
                <a:ea typeface="Courier"/>
                <a:cs typeface="Courier"/>
                <a:sym typeface="Courier New" panose="02070309020205020404"/>
              </a:rPr>
            </a:br>
            <a:r>
              <a:rPr lang="en-US" sz="2000" dirty="0">
                <a:latin typeface="Courier"/>
                <a:ea typeface="Courier"/>
                <a:cs typeface="Courier"/>
                <a:sym typeface="Courier New" panose="02070309020205020404"/>
              </a:rPr>
              <a:t>File </a:t>
            </a:r>
            <a:r>
              <a:rPr lang="en-US" sz="2000" dirty="0">
                <a:solidFill>
                  <a:srgbClr val="00FFFF"/>
                </a:solidFill>
                <a:latin typeface="Courier"/>
                <a:ea typeface="Courier"/>
                <a:cs typeface="Courier"/>
                <a:sym typeface="Courier New" panose="02070309020205020404"/>
              </a:rPr>
              <a:t>"&lt;</a:t>
            </a:r>
            <a:r>
              <a:rPr lang="en-US" sz="2000" dirty="0" err="1">
                <a:solidFill>
                  <a:srgbClr val="00FFFF"/>
                </a:solidFill>
                <a:latin typeface="Courier"/>
                <a:ea typeface="Courier"/>
                <a:cs typeface="Courier"/>
                <a:sym typeface="Courier New" panose="02070309020205020404"/>
              </a:rPr>
              <a:t>stdin</a:t>
            </a:r>
            <a:r>
              <a:rPr lang="en-US" sz="2000" dirty="0">
                <a:solidFill>
                  <a:srgbClr val="00FFFF"/>
                </a:solidFill>
                <a:latin typeface="Courier"/>
                <a:ea typeface="Courier"/>
                <a:cs typeface="Courier"/>
                <a:sym typeface="Courier New" panose="02070309020205020404"/>
              </a:rPr>
              <a:t>&gt;"</a:t>
            </a:r>
            <a:r>
              <a:rPr lang="en-US" sz="2000" dirty="0">
                <a:latin typeface="Courier"/>
                <a:ea typeface="Courier"/>
                <a:cs typeface="Courier"/>
                <a:sym typeface="Courier New" panose="02070309020205020404"/>
              </a:rPr>
              <a:t>, line</a:t>
            </a:r>
            <a:r>
              <a:rPr lang="en-US" sz="2000" dirty="0">
                <a:solidFill>
                  <a:srgbClr val="00FF00"/>
                </a:solidFill>
                <a:latin typeface="Courier"/>
                <a:ea typeface="Courier"/>
                <a:cs typeface="Courier"/>
                <a:sym typeface="Courier New" panose="02070309020205020404"/>
              </a:rPr>
              <a:t> 1</a:t>
            </a:r>
            <a:r>
              <a:rPr lang="en-US" sz="2000" dirty="0">
                <a:latin typeface="Courier"/>
                <a:ea typeface="Courier"/>
                <a:cs typeface="Courier"/>
                <a:sym typeface="Courier New" panose="02070309020205020404"/>
              </a:rPr>
              <a:t>, </a:t>
            </a:r>
            <a:r>
              <a:rPr lang="en-US" sz="2000" dirty="0">
                <a:solidFill>
                  <a:schemeClr val="bg1">
                    <a:lumMod val="65000"/>
                  </a:schemeClr>
                </a:solidFill>
                <a:latin typeface="Courier"/>
                <a:ea typeface="Courier"/>
                <a:cs typeface="Courier"/>
                <a:sym typeface="Courier New" panose="02070309020205020404"/>
              </a:rPr>
              <a:t>in </a:t>
            </a:r>
            <a:r>
              <a:rPr lang="en-US" sz="2000" dirty="0">
                <a:latin typeface="Courier"/>
                <a:ea typeface="Courier"/>
                <a:cs typeface="Courier"/>
                <a:sym typeface="Courier New" panose="02070309020205020404"/>
              </a:rPr>
              <a:t>&lt;module&gt;</a:t>
            </a:r>
            <a:br>
              <a:rPr lang="en-US" sz="2000" dirty="0">
                <a:latin typeface="Courier"/>
                <a:ea typeface="Courier"/>
                <a:cs typeface="Courier"/>
                <a:sym typeface="Courier New" panose="02070309020205020404"/>
              </a:rPr>
            </a:br>
            <a:r>
              <a:rPr lang="en-US" sz="2000" dirty="0">
                <a:solidFill>
                  <a:srgbClr val="FF9300"/>
                </a:solidFill>
                <a:latin typeface="Courier"/>
                <a:ea typeface="Courier"/>
                <a:cs typeface="Courier"/>
                <a:sym typeface="Courier New" panose="02070309020205020404"/>
              </a:rPr>
              <a:t>NameError</a:t>
            </a:r>
            <a:r>
              <a:rPr lang="en-US" sz="2000" dirty="0">
                <a:latin typeface="Courier"/>
                <a:ea typeface="Courier"/>
                <a:cs typeface="Courier"/>
                <a:sym typeface="Courier New" panose="02070309020205020404"/>
              </a:rPr>
              <a:t>: name</a:t>
            </a:r>
            <a:r>
              <a:rPr lang="en-US" sz="2000" dirty="0">
                <a:solidFill>
                  <a:srgbClr val="00FF00"/>
                </a:solidFill>
                <a:latin typeface="Courier"/>
                <a:ea typeface="Courier"/>
                <a:cs typeface="Courier"/>
                <a:sym typeface="Courier New" panose="02070309020205020404"/>
              </a:rPr>
              <a:t> </a:t>
            </a:r>
            <a:r>
              <a:rPr lang="en-US" sz="2000" dirty="0">
                <a:solidFill>
                  <a:srgbClr val="00FFFF"/>
                </a:solidFill>
                <a:latin typeface="Courier"/>
                <a:ea typeface="Courier"/>
                <a:cs typeface="Courier"/>
                <a:sym typeface="Courier New" panose="02070309020205020404"/>
              </a:rPr>
              <a:t>'</a:t>
            </a:r>
            <a:r>
              <a:rPr lang="en-US" sz="2000" dirty="0" err="1">
                <a:solidFill>
                  <a:srgbClr val="00FFFF"/>
                </a:solidFill>
                <a:latin typeface="Courier"/>
                <a:ea typeface="Courier"/>
                <a:cs typeface="Courier"/>
                <a:sym typeface="Courier New" panose="02070309020205020404"/>
              </a:rPr>
              <a:t>primt</a:t>
            </a:r>
            <a:r>
              <a:rPr lang="en-US" sz="2000" dirty="0">
                <a:solidFill>
                  <a:srgbClr val="00FFFF"/>
                </a:solidFill>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a:t>
            </a:r>
            <a:r>
              <a:rPr lang="en-US" sz="2000" dirty="0">
                <a:solidFill>
                  <a:schemeClr val="bg1">
                    <a:lumMod val="65000"/>
                  </a:schemeClr>
                </a:solidFill>
                <a:latin typeface="Courier"/>
                <a:ea typeface="Courier"/>
                <a:cs typeface="Courier"/>
                <a:sym typeface="Courier New" panose="02070309020205020404"/>
              </a:rPr>
              <a:t>is not</a:t>
            </a:r>
            <a:r>
              <a:rPr lang="en-US" sz="2000" dirty="0">
                <a:latin typeface="Courier"/>
                <a:ea typeface="Courier"/>
                <a:cs typeface="Courier"/>
                <a:sym typeface="Courier New" panose="02070309020205020404"/>
              </a:rPr>
              <a:t> </a:t>
            </a:r>
            <a:r>
              <a:rPr lang="en-US" sz="2000" dirty="0" smtClean="0">
                <a:latin typeface="Courier"/>
                <a:ea typeface="Courier"/>
                <a:cs typeface="Courier"/>
                <a:sym typeface="Courier New" panose="02070309020205020404"/>
              </a:rPr>
              <a:t>defined</a:t>
            </a:r>
            <a:endParaRPr lang="en-US" sz="1600" u="none" strike="noStrike" cap="none" dirty="0">
              <a:solidFill>
                <a:srgbClr val="00FF00"/>
              </a:solidFill>
              <a:latin typeface="Courier"/>
              <a:ea typeface="Courier"/>
              <a:cs typeface="Courier"/>
              <a:sym typeface="Courier New" panose="02070309020205020404"/>
            </a:endParaRPr>
          </a:p>
        </p:txBody>
      </p:sp>
      <p:sp>
        <p:nvSpPr>
          <p:cNvPr id="2" name="Shape 452"/>
          <p:cNvSpPr txBox="1">
            <a:spLocks noGrp="1"/>
          </p:cNvSpPr>
          <p:nvPr/>
        </p:nvSpPr>
        <p:spPr>
          <a:xfrm>
            <a:off x="7770495" y="4862195"/>
            <a:ext cx="7353935" cy="4189730"/>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749300" marR="0" lvl="0" indent="-142240" algn="l" rtl="0">
              <a:lnSpc>
                <a:spcPct val="100000"/>
              </a:lnSpc>
              <a:spcBef>
                <a:spcPts val="3500"/>
              </a:spcBef>
              <a:spcAft>
                <a:spcPts val="0"/>
              </a:spcAft>
              <a:buClr>
                <a:schemeClr val="lt1"/>
              </a:buClr>
              <a:buFont typeface="Cabin"/>
              <a:buChar char="•"/>
              <a:defRPr sz="4000" b="0" i="0" u="none" strike="noStrike" cap="none">
                <a:solidFill>
                  <a:schemeClr val="bg1"/>
                </a:solidFill>
                <a:latin typeface="+mj-lt"/>
                <a:ea typeface="Arial" panose="020B0604020202020204"/>
                <a:cs typeface="Arial" panose="020B0604020202020204"/>
                <a:sym typeface="Arial" panose="020B0604020202020204"/>
              </a:defRPr>
            </a:lvl1pPr>
            <a:lvl2pPr marL="1041400" marR="0" lvl="1"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33500" marR="0" lvl="2"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638300" marR="0" lvl="3"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930400" marR="0" lvl="4"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387600" marR="0" lvl="5"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2844800" marR="0" lvl="6"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302000" marR="0" lvl="7"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759200" marR="0" lvl="8"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607060" indent="0" algn="l">
              <a:buNone/>
            </a:pPr>
            <a:r>
              <a:rPr lang="en-US" sz="2000" dirty="0">
                <a:latin typeface="Courier"/>
                <a:ea typeface="Courier"/>
                <a:cs typeface="Courier"/>
                <a:sym typeface="Courier New" panose="02070309020205020404"/>
              </a:rPr>
              <a:t>&gt;&gt;&gt; I hate you Python!</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latin typeface="Courier"/>
                <a:ea typeface="Courier"/>
                <a:cs typeface="Courier"/>
                <a:sym typeface="Courier New" panose="02070309020205020404"/>
              </a:rPr>
              <a:t>File </a:t>
            </a:r>
            <a:r>
              <a:rPr lang="en-US" sz="2000" dirty="0">
                <a:solidFill>
                  <a:srgbClr val="00FFFF"/>
                </a:solidFill>
                <a:latin typeface="Courier"/>
                <a:ea typeface="Courier"/>
                <a:cs typeface="Courier"/>
                <a:sym typeface="Courier New" panose="02070309020205020404"/>
              </a:rPr>
              <a:t>"&lt;</a:t>
            </a:r>
            <a:r>
              <a:rPr lang="en-US" sz="2000" dirty="0" err="1">
                <a:solidFill>
                  <a:srgbClr val="00FFFF"/>
                </a:solidFill>
                <a:latin typeface="Courier"/>
                <a:ea typeface="Courier"/>
                <a:cs typeface="Courier"/>
                <a:sym typeface="Courier New" panose="02070309020205020404"/>
              </a:rPr>
              <a:t>stdin</a:t>
            </a:r>
            <a:r>
              <a:rPr lang="en-US" sz="2000" dirty="0">
                <a:solidFill>
                  <a:srgbClr val="00FFFF"/>
                </a:solidFill>
                <a:latin typeface="Courier"/>
                <a:ea typeface="Courier"/>
                <a:cs typeface="Courier"/>
                <a:sym typeface="Courier New" panose="02070309020205020404"/>
              </a:rPr>
              <a:t>&gt;"</a:t>
            </a:r>
            <a:r>
              <a:rPr lang="en-US" sz="2000" dirty="0">
                <a:latin typeface="Courier"/>
                <a:ea typeface="Courier"/>
                <a:cs typeface="Courier"/>
                <a:sym typeface="Courier New" panose="02070309020205020404"/>
              </a:rPr>
              <a:t>, line</a:t>
            </a:r>
            <a:r>
              <a:rPr lang="en-US" sz="2000" dirty="0">
                <a:solidFill>
                  <a:schemeClr val="bg1">
                    <a:lumMod val="65000"/>
                  </a:schemeClr>
                </a:solidFill>
                <a:latin typeface="Courier"/>
                <a:ea typeface="Courier"/>
                <a:cs typeface="Courier"/>
                <a:sym typeface="Courier New" panose="02070309020205020404"/>
              </a:rPr>
              <a:t> </a:t>
            </a:r>
            <a:r>
              <a:rPr lang="en-US" sz="2000" dirty="0">
                <a:solidFill>
                  <a:srgbClr val="00FF00"/>
                </a:solidFill>
                <a:latin typeface="Courier"/>
                <a:ea typeface="Courier"/>
                <a:cs typeface="Courier"/>
                <a:sym typeface="Courier New" panose="02070309020205020404"/>
              </a:rPr>
              <a:t>1</a:t>
            </a:r>
            <a:br>
              <a:rPr lang="en-US" sz="2000" dirty="0">
                <a:solidFill>
                  <a:srgbClr val="00FF00"/>
                </a:solidFill>
                <a:latin typeface="Courier"/>
                <a:ea typeface="Courier"/>
                <a:cs typeface="Courier"/>
                <a:sym typeface="Courier New" panose="02070309020205020404"/>
              </a:rPr>
            </a:br>
            <a:r>
              <a:rPr lang="en-US" sz="2000" dirty="0">
                <a:solidFill>
                  <a:srgbClr val="00FF00"/>
                </a:solidFill>
                <a:latin typeface="Courier"/>
                <a:ea typeface="Courier"/>
                <a:cs typeface="Courier"/>
                <a:sym typeface="Courier New" panose="02070309020205020404"/>
              </a:rPr>
              <a:t>  </a:t>
            </a:r>
            <a:r>
              <a:rPr lang="en-US" sz="2000" dirty="0">
                <a:latin typeface="Courier"/>
                <a:ea typeface="Courier"/>
                <a:cs typeface="Courier"/>
                <a:sym typeface="Courier New" panose="02070309020205020404"/>
              </a:rPr>
              <a:t>I hate you Python!</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solidFill>
                  <a:srgbClr val="00FF00"/>
                </a:solidFill>
                <a:latin typeface="Courier"/>
                <a:ea typeface="Courier"/>
                <a:cs typeface="Courier"/>
                <a:sym typeface="Courier New" panose="02070309020205020404"/>
              </a:rPr>
              <a:t>      </a:t>
            </a:r>
            <a:r>
              <a:rPr lang="en-US" sz="2000" dirty="0">
                <a:solidFill>
                  <a:schemeClr val="bg1">
                    <a:lumMod val="65000"/>
                  </a:schemeClr>
                </a:solidFill>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solidFill>
                  <a:srgbClr val="FF9300"/>
                </a:solidFill>
                <a:latin typeface="Courier"/>
                <a:ea typeface="Courier"/>
                <a:cs typeface="Courier"/>
                <a:sym typeface="Courier New" panose="02070309020205020404"/>
              </a:rPr>
              <a:t>SyntaxError</a:t>
            </a:r>
            <a:r>
              <a:rPr lang="en-US" sz="2000" dirty="0">
                <a:latin typeface="Courier"/>
                <a:ea typeface="Courier"/>
                <a:cs typeface="Courier"/>
                <a:sym typeface="Courier New" panose="02070309020205020404"/>
              </a:rPr>
              <a:t>:</a:t>
            </a:r>
            <a:r>
              <a:rPr lang="en-US" sz="2000" dirty="0">
                <a:solidFill>
                  <a:srgbClr val="00FF00"/>
                </a:solidFill>
                <a:latin typeface="Courier"/>
                <a:ea typeface="Courier"/>
                <a:cs typeface="Courier"/>
                <a:sym typeface="Courier New" panose="02070309020205020404"/>
              </a:rPr>
              <a:t> invalid syntax</a:t>
            </a:r>
            <a:r>
              <a:rPr lang="en-US" sz="2000" dirty="0">
                <a:solidFill>
                  <a:srgbClr val="FF00FF"/>
                </a:solidFill>
                <a:latin typeface="Courier"/>
                <a:ea typeface="Courier"/>
                <a:cs typeface="Courier"/>
                <a:sym typeface="Courier New" panose="02070309020205020404"/>
              </a:rPr>
              <a:t/>
            </a:r>
            <a:br>
              <a:rPr lang="en-US" sz="2000" dirty="0">
                <a:solidFill>
                  <a:srgbClr val="FF00FF"/>
                </a:solidFill>
                <a:latin typeface="Courier"/>
                <a:ea typeface="Courier"/>
                <a:cs typeface="Courier"/>
                <a:sym typeface="Courier New" panose="02070309020205020404"/>
              </a:rPr>
            </a:br>
            <a:r>
              <a:rPr lang="en-US" sz="2000" dirty="0">
                <a:solidFill>
                  <a:srgbClr val="00FF00"/>
                </a:solidFill>
                <a:latin typeface="Courier"/>
                <a:ea typeface="Courier"/>
                <a:cs typeface="Courier"/>
                <a:sym typeface="Courier New" panose="02070309020205020404"/>
              </a:rPr>
              <a:t/>
            </a:r>
            <a:br>
              <a:rPr lang="en-US" sz="2000" dirty="0">
                <a:solidFill>
                  <a:srgbClr val="00FF00"/>
                </a:solidFill>
                <a:latin typeface="Courier"/>
                <a:ea typeface="Courier"/>
                <a:cs typeface="Courier"/>
                <a:sym typeface="Courier New" panose="02070309020205020404"/>
              </a:rPr>
            </a:br>
            <a:r>
              <a:rPr lang="en-US" sz="2000" dirty="0">
                <a:latin typeface="Courier"/>
                <a:ea typeface="Courier"/>
                <a:cs typeface="Courier"/>
                <a:sym typeface="Courier New" panose="02070309020205020404"/>
              </a:rPr>
              <a:t>&gt;&gt;&gt; </a:t>
            </a:r>
            <a:r>
              <a:rPr lang="en-US" sz="2000" dirty="0">
                <a:solidFill>
                  <a:srgbClr val="00FF00"/>
                </a:solidFill>
                <a:latin typeface="Courier"/>
                <a:ea typeface="Courier"/>
                <a:cs typeface="Courier"/>
                <a:sym typeface="Courier New" panose="02070309020205020404"/>
              </a:rPr>
              <a:t>if</a:t>
            </a:r>
            <a:r>
              <a:rPr lang="en-US" sz="2000" dirty="0">
                <a:solidFill>
                  <a:srgbClr val="00FFFF"/>
                </a:solidFill>
                <a:latin typeface="Courier"/>
                <a:ea typeface="Courier"/>
                <a:cs typeface="Courier"/>
                <a:sym typeface="Courier New" panose="02070309020205020404"/>
              </a:rPr>
              <a:t> </a:t>
            </a:r>
            <a:r>
              <a:rPr lang="en-US" sz="2000" dirty="0">
                <a:latin typeface="Courier"/>
                <a:ea typeface="Courier"/>
                <a:cs typeface="Courier"/>
                <a:sym typeface="Courier New" panose="02070309020205020404"/>
              </a:rPr>
              <a:t>you come out of there, I would teach you a lesson</a:t>
            </a:r>
            <a:br>
              <a:rPr lang="en-US" sz="2000" dirty="0">
                <a:latin typeface="Courier"/>
                <a:ea typeface="Courier"/>
                <a:cs typeface="Courier"/>
                <a:sym typeface="Courier New" panose="02070309020205020404"/>
              </a:rPr>
            </a:br>
            <a:r>
              <a:rPr lang="en-US" sz="2000" dirty="0">
                <a:latin typeface="Courier"/>
                <a:ea typeface="Courier"/>
                <a:cs typeface="Courier"/>
                <a:sym typeface="Courier New" panose="02070309020205020404"/>
              </a:rPr>
              <a:t>File</a:t>
            </a:r>
            <a:r>
              <a:rPr lang="en-US" sz="2000" dirty="0">
                <a:solidFill>
                  <a:srgbClr val="00FFFF"/>
                </a:solidFill>
                <a:latin typeface="Courier"/>
                <a:ea typeface="Courier"/>
                <a:cs typeface="Courier"/>
                <a:sym typeface="Courier New" panose="02070309020205020404"/>
              </a:rPr>
              <a:t> "&lt;</a:t>
            </a:r>
            <a:r>
              <a:rPr lang="en-US" sz="2000" dirty="0" err="1">
                <a:solidFill>
                  <a:srgbClr val="00FFFF"/>
                </a:solidFill>
                <a:latin typeface="Courier"/>
                <a:ea typeface="Courier"/>
                <a:cs typeface="Courier"/>
                <a:sym typeface="Courier New" panose="02070309020205020404"/>
              </a:rPr>
              <a:t>stdin</a:t>
            </a:r>
            <a:r>
              <a:rPr lang="en-US" sz="2000" dirty="0">
                <a:solidFill>
                  <a:srgbClr val="00FFFF"/>
                </a:solidFill>
                <a:latin typeface="Courier"/>
                <a:ea typeface="Courier"/>
                <a:cs typeface="Courier"/>
                <a:sym typeface="Courier New" panose="02070309020205020404"/>
              </a:rPr>
              <a:t>&gt;"</a:t>
            </a:r>
            <a:r>
              <a:rPr lang="en-US" sz="2000" dirty="0">
                <a:latin typeface="Courier"/>
                <a:ea typeface="Courier"/>
                <a:cs typeface="Courier"/>
                <a:sym typeface="Courier New" panose="02070309020205020404"/>
              </a:rPr>
              <a:t>, line</a:t>
            </a:r>
            <a:r>
              <a:rPr lang="en-US" sz="2000" dirty="0">
                <a:solidFill>
                  <a:srgbClr val="00FFFF"/>
                </a:solidFill>
                <a:latin typeface="Courier"/>
                <a:ea typeface="Courier"/>
                <a:cs typeface="Courier"/>
                <a:sym typeface="Courier New" panose="02070309020205020404"/>
              </a:rPr>
              <a:t> </a:t>
            </a:r>
            <a:r>
              <a:rPr lang="en-US" sz="2000" dirty="0">
                <a:solidFill>
                  <a:srgbClr val="00FF00"/>
                </a:solidFill>
                <a:latin typeface="Courier"/>
                <a:ea typeface="Courier"/>
                <a:cs typeface="Courier"/>
                <a:sym typeface="Courier New" panose="02070309020205020404"/>
              </a:rPr>
              <a:t>1</a:t>
            </a:r>
            <a:r>
              <a:rPr lang="en-US" sz="2000" dirty="0">
                <a:solidFill>
                  <a:srgbClr val="00FFFF"/>
                </a:solidFill>
                <a:latin typeface="Courier"/>
                <a:ea typeface="Courier"/>
                <a:cs typeface="Courier"/>
                <a:sym typeface="Courier New" panose="02070309020205020404"/>
              </a:rPr>
              <a:t/>
            </a:r>
            <a:br>
              <a:rPr lang="en-US" sz="2000" dirty="0">
                <a:solidFill>
                  <a:srgbClr val="00FFFF"/>
                </a:solidFill>
                <a:latin typeface="Courier"/>
                <a:ea typeface="Courier"/>
                <a:cs typeface="Courier"/>
                <a:sym typeface="Courier New" panose="02070309020205020404"/>
              </a:rPr>
            </a:br>
            <a:r>
              <a:rPr lang="en-US" sz="2000" dirty="0">
                <a:solidFill>
                  <a:srgbClr val="00FFFF"/>
                </a:solidFill>
                <a:latin typeface="Courier"/>
                <a:ea typeface="Courier"/>
                <a:cs typeface="Courier"/>
                <a:sym typeface="Courier New" panose="02070309020205020404"/>
              </a:rPr>
              <a:t>  </a:t>
            </a:r>
            <a:r>
              <a:rPr lang="en-US" sz="2000" dirty="0">
                <a:solidFill>
                  <a:srgbClr val="00FF00"/>
                </a:solidFill>
                <a:latin typeface="Courier"/>
                <a:ea typeface="Courier"/>
                <a:cs typeface="Courier"/>
                <a:sym typeface="Courier New" panose="02070309020205020404"/>
              </a:rPr>
              <a:t>if</a:t>
            </a:r>
            <a:r>
              <a:rPr lang="en-US" sz="2000" dirty="0">
                <a:solidFill>
                  <a:srgbClr val="00FFFF"/>
                </a:solidFill>
                <a:latin typeface="Courier"/>
                <a:ea typeface="Courier"/>
                <a:cs typeface="Courier"/>
                <a:sym typeface="Courier New" panose="02070309020205020404"/>
              </a:rPr>
              <a:t> </a:t>
            </a:r>
            <a:r>
              <a:rPr lang="en-US" sz="2000" dirty="0">
                <a:latin typeface="Courier"/>
                <a:ea typeface="Courier"/>
                <a:cs typeface="Courier"/>
                <a:sym typeface="Courier New" panose="02070309020205020404"/>
              </a:rPr>
              <a:t>you come out of there, I would teach you a lesson</a:t>
            </a:r>
            <a:r>
              <a:rPr lang="en-US" sz="2000" dirty="0">
                <a:solidFill>
                  <a:srgbClr val="00FFFF"/>
                </a:solidFill>
                <a:latin typeface="Courier"/>
                <a:ea typeface="Courier"/>
                <a:cs typeface="Courier"/>
                <a:sym typeface="Courier New" panose="02070309020205020404"/>
              </a:rPr>
              <a:t/>
            </a:r>
            <a:br>
              <a:rPr lang="en-US" sz="2000" dirty="0">
                <a:solidFill>
                  <a:srgbClr val="00FFFF"/>
                </a:solidFill>
                <a:latin typeface="Courier"/>
                <a:ea typeface="Courier"/>
                <a:cs typeface="Courier"/>
                <a:sym typeface="Courier New" panose="02070309020205020404"/>
              </a:rPr>
            </a:br>
            <a:r>
              <a:rPr lang="en-US" sz="2000" dirty="0">
                <a:solidFill>
                  <a:srgbClr val="00FFFF"/>
                </a:solidFill>
                <a:latin typeface="Courier"/>
                <a:ea typeface="Courier"/>
                <a:cs typeface="Courier"/>
                <a:sym typeface="Courier New" panose="02070309020205020404"/>
              </a:rPr>
              <a:t>   </a:t>
            </a:r>
            <a:r>
              <a:rPr lang="en-US" sz="2000" dirty="0">
                <a:solidFill>
                  <a:schemeClr val="bg1">
                    <a:lumMod val="65000"/>
                  </a:schemeClr>
                </a:solidFill>
                <a:latin typeface="Courier"/>
                <a:ea typeface="Courier"/>
                <a:cs typeface="Courier"/>
                <a:sym typeface="Courier New" panose="02070309020205020404"/>
              </a:rPr>
              <a:t> ^</a:t>
            </a:r>
            <a:r>
              <a:rPr lang="en-US" sz="2000" dirty="0">
                <a:solidFill>
                  <a:srgbClr val="00FFFF"/>
                </a:solidFill>
                <a:latin typeface="Courier"/>
                <a:ea typeface="Courier"/>
                <a:cs typeface="Courier"/>
                <a:sym typeface="Courier New" panose="02070309020205020404"/>
              </a:rPr>
              <a:t/>
            </a:r>
            <a:br>
              <a:rPr lang="en-US" sz="2000" dirty="0">
                <a:solidFill>
                  <a:srgbClr val="00FFFF"/>
                </a:solidFill>
                <a:latin typeface="Courier"/>
                <a:ea typeface="Courier"/>
                <a:cs typeface="Courier"/>
                <a:sym typeface="Courier New" panose="02070309020205020404"/>
              </a:rPr>
            </a:br>
            <a:r>
              <a:rPr lang="en-US" sz="2000" dirty="0">
                <a:solidFill>
                  <a:srgbClr val="FF9300"/>
                </a:solidFill>
                <a:latin typeface="Courier"/>
                <a:ea typeface="Courier"/>
                <a:cs typeface="Courier"/>
                <a:sym typeface="Courier New" panose="02070309020205020404"/>
              </a:rPr>
              <a:t>SyntaxError</a:t>
            </a:r>
            <a:r>
              <a:rPr lang="en-US" sz="2000" dirty="0">
                <a:latin typeface="Courier"/>
                <a:ea typeface="Courier"/>
                <a:cs typeface="Courier"/>
                <a:sym typeface="Courier New" panose="02070309020205020404"/>
              </a:rPr>
              <a:t>: </a:t>
            </a:r>
            <a:r>
              <a:rPr lang="en-US" sz="2000" dirty="0">
                <a:solidFill>
                  <a:srgbClr val="00FF00"/>
                </a:solidFill>
                <a:latin typeface="Courier"/>
                <a:ea typeface="Courier"/>
                <a:cs typeface="Courier"/>
                <a:sym typeface="Courier New" panose="02070309020205020404"/>
              </a:rPr>
              <a:t>invalid syntax</a:t>
            </a:r>
            <a:endParaRPr lang="en-US" sz="2000" u="none" strike="noStrike" cap="none" dirty="0">
              <a:solidFill>
                <a:srgbClr val="00FF00"/>
              </a:solidFill>
              <a:latin typeface="Courier"/>
              <a:ea typeface="Courier"/>
              <a:cs typeface="Courier"/>
              <a:sym typeface="Courier New" panose="02070309020205020404"/>
            </a:endParaRPr>
          </a:p>
        </p:txBody>
      </p:sp>
      <p:sp>
        <p:nvSpPr>
          <p:cNvPr id="3" name="文本框 2"/>
          <p:cNvSpPr txBox="1"/>
          <p:nvPr/>
        </p:nvSpPr>
        <p:spPr>
          <a:xfrm>
            <a:off x="812800" y="1624018"/>
            <a:ext cx="14386943" cy="2893100"/>
          </a:xfrm>
          <a:prstGeom prst="rect">
            <a:avLst/>
          </a:prstGeom>
          <a:noFill/>
        </p:spPr>
        <p:txBody>
          <a:bodyPr wrap="square" rtlCol="0">
            <a:spAutoFit/>
          </a:bodyPr>
          <a:lstStyle/>
          <a:p>
            <a:pPr algn="just"/>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 These are the first errors you will make and the easiest to fix. </a:t>
            </a:r>
            <a:r>
              <a:rPr lang="en-US" sz="26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 syntax error means that you have violated the “grammar” rules of Python. Python does its best to point right at the line and character where it noticed it was confused. </a:t>
            </a:r>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The only tricky bit of syntax errors is that sometimes the mistake that needs fixing is actually earlier in the program than where Python noticed it was confused.</a:t>
            </a:r>
            <a:endParaRPr lang="zh-CN" altLang="en-US" sz="2600" dirty="0">
              <a:solidFill>
                <a:schemeClr val="bg1"/>
              </a:solidFill>
            </a:endParaRPr>
          </a:p>
          <a:p>
            <a:pPr algn="just"/>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rPr>
              <a:t>- When Python says “</a:t>
            </a:r>
            <a:r>
              <a:rPr lang="zh-CN" altLang="en-US" sz="2600" dirty="0">
                <a:solidFill>
                  <a:srgbClr val="FF9300"/>
                </a:solidFill>
              </a:rPr>
              <a:t>SyntaxError</a:t>
            </a:r>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rPr>
              <a:t>:</a:t>
            </a:r>
            <a:r>
              <a:rPr lang="zh-CN" altLang="en-US" sz="2600" dirty="0">
                <a:solidFill>
                  <a:srgbClr val="FFFF00"/>
                </a:solidFill>
              </a:rPr>
              <a:t> </a:t>
            </a:r>
            <a:r>
              <a:rPr lang="zh-CN" altLang="en-US" sz="2600" dirty="0">
                <a:solidFill>
                  <a:srgbClr val="00FA00"/>
                </a:solidFill>
              </a:rPr>
              <a:t>invalid syntax</a:t>
            </a:r>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rPr>
              <a:t>”, it is simply </a:t>
            </a:r>
            <a:r>
              <a:rPr lang="en-US" sz="2600" dirty="0" smtClean="0">
                <a:solidFill>
                  <a:schemeClr val="bg1"/>
                </a:solidFill>
                <a:latin typeface="Arial" panose="020B0604020202020204" pitchFamily="34" charset="0"/>
                <a:ea typeface="Arial" panose="020B0604020202020204" pitchFamily="34" charset="0"/>
                <a:cs typeface="Arial" panose="020B0604020202020204" pitchFamily="34" charset="0"/>
              </a:rPr>
              <a:t>saying</a:t>
            </a:r>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rPr>
              <a:t>, “You seemed to say something but I just don’t understand what you meant, but please keep talking to me </a:t>
            </a:r>
            <a:r>
              <a:rPr lang="zh-CN" altLang="en-US" sz="2600" dirty="0">
                <a:solidFill>
                  <a:srgbClr val="E308F6"/>
                </a:solidFill>
              </a:rPr>
              <a:t>(&gt;&gt;&gt;)</a:t>
            </a:r>
            <a:r>
              <a:rPr lang="en-US" sz="2600" dirty="0">
                <a:solidFill>
                  <a:schemeClr val="bg1"/>
                </a:solidFill>
                <a:latin typeface="Arial" panose="020B0604020202020204" pitchFamily="34" charset="0"/>
                <a:ea typeface="Arial" panose="020B0604020202020204" pitchFamily="34" charset="0"/>
                <a:cs typeface="Arial" panose="020B0604020202020204" pitchFamily="34" charset="0"/>
              </a:rPr>
              <a:t>.”</a:t>
            </a:r>
            <a:endParaRPr lang="zh-CN" altLang="en-US" sz="2600"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812800" y="310896"/>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dirty="0">
                <a:solidFill>
                  <a:srgbClr val="E06666"/>
                </a:solidFill>
                <a:latin typeface="Arial" panose="020B0604020202020204" pitchFamily="34" charset="0"/>
                <a:ea typeface="Arial" panose="020B0604020202020204" pitchFamily="34" charset="0"/>
                <a:cs typeface="Arial" panose="020B0604020202020204" pitchFamily="34" charset="0"/>
                <a:sym typeface="Cabin"/>
              </a:rPr>
              <a:t>Logic errors and Semantic errors</a:t>
            </a:r>
            <a:endParaRPr lang="en-US" sz="7400" u="none" strike="noStrike" cap="none" dirty="0">
              <a:solidFill>
                <a:srgbClr val="E066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Shape 452"/>
          <p:cNvSpPr txBox="1">
            <a:spLocks noGrp="1"/>
          </p:cNvSpPr>
          <p:nvPr/>
        </p:nvSpPr>
        <p:spPr>
          <a:xfrm>
            <a:off x="8258810" y="3240405"/>
            <a:ext cx="7313930" cy="5811520"/>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749300" marR="0" lvl="0" indent="-142240" algn="l" rtl="0">
              <a:lnSpc>
                <a:spcPct val="100000"/>
              </a:lnSpc>
              <a:spcBef>
                <a:spcPts val="3500"/>
              </a:spcBef>
              <a:spcAft>
                <a:spcPts val="0"/>
              </a:spcAft>
              <a:buClr>
                <a:schemeClr val="lt1"/>
              </a:buClr>
              <a:buFont typeface="Cabin"/>
              <a:buChar char="•"/>
              <a:defRPr sz="4000" b="0" i="0" u="none" strike="noStrike" cap="none">
                <a:solidFill>
                  <a:schemeClr val="bg1"/>
                </a:solidFill>
                <a:latin typeface="+mj-lt"/>
                <a:ea typeface="Arial" panose="020B0604020202020204"/>
                <a:cs typeface="Arial" panose="020B0604020202020204"/>
                <a:sym typeface="Arial" panose="020B0604020202020204"/>
              </a:defRPr>
            </a:lvl1pPr>
            <a:lvl2pPr marL="1041400" marR="0" lvl="1"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33500" marR="0" lvl="2"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638300" marR="0" lvl="3"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930400" marR="0" lvl="4"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387600" marR="0" lvl="5"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2844800" marR="0" lvl="6"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302000" marR="0" lvl="7"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759200" marR="0" lvl="8" indent="-14224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607060" indent="0" algn="l">
              <a:buNone/>
            </a:pPr>
            <a:endParaRPr lang="en-US" sz="2400" u="none" strike="noStrike" cap="none" dirty="0">
              <a:latin typeface="Courier"/>
              <a:ea typeface="Courier"/>
              <a:cs typeface="Courier"/>
              <a:sym typeface="Courier New" panose="02070309020205020404"/>
            </a:endParaRPr>
          </a:p>
        </p:txBody>
      </p:sp>
      <p:sp>
        <p:nvSpPr>
          <p:cNvPr id="3" name="文本框 2"/>
          <p:cNvSpPr txBox="1"/>
          <p:nvPr/>
        </p:nvSpPr>
        <p:spPr>
          <a:xfrm>
            <a:off x="585470" y="1831748"/>
            <a:ext cx="14987270" cy="6986528"/>
          </a:xfrm>
          <a:prstGeom prst="rect">
            <a:avLst/>
          </a:prstGeom>
          <a:noFill/>
        </p:spPr>
        <p:txBody>
          <a:bodyPr wrap="square" rtlCol="0">
            <a:spAutoFit/>
          </a:bodyPr>
          <a:lstStyle/>
          <a:p>
            <a:pPr algn="just"/>
            <a:r>
              <a:rPr lang="en-US"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Logic errors</a:t>
            </a:r>
            <a:r>
              <a:rPr lang="en-US" sz="32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 </a:t>
            </a:r>
            <a:r>
              <a:rPr lang="en-US" sz="3200" dirty="0">
                <a:solidFill>
                  <a:schemeClr val="bg1"/>
                </a:solidFill>
                <a:sym typeface="+mn-ea"/>
              </a:rPr>
              <a:t>A logic error is when your program has good syntax but there is a mistake in the order of the statements or perhaps a mistake in how the statements relate to one another. </a:t>
            </a:r>
            <a:r>
              <a:rPr lang="zh-CN" altLang="en-US" sz="3200" dirty="0">
                <a:solidFill>
                  <a:srgbClr val="00B0F0"/>
                </a:solidFill>
                <a:sym typeface="+mn-ea"/>
              </a:rPr>
              <a:t>A good example of a logic error might be,“take a drink from your water bottle, put it in your backpack, walk to </a:t>
            </a:r>
            <a:r>
              <a:rPr lang="zh-CN" altLang="en-US" sz="3200" dirty="0" smtClean="0">
                <a:solidFill>
                  <a:srgbClr val="00B0F0"/>
                </a:solidFill>
                <a:sym typeface="+mn-ea"/>
              </a:rPr>
              <a:t>the library</a:t>
            </a:r>
            <a:r>
              <a:rPr lang="zh-CN" altLang="en-US" sz="3200" dirty="0">
                <a:solidFill>
                  <a:srgbClr val="00B0F0"/>
                </a:solidFill>
                <a:sym typeface="+mn-ea"/>
              </a:rPr>
              <a:t>, and then put the top back on the bottle.”</a:t>
            </a:r>
            <a:endParaRPr lang="en-US" sz="3200" u="none" strike="noStrike" cap="none" dirty="0"/>
          </a:p>
          <a:p>
            <a:pPr algn="just"/>
            <a:endParaRPr lang="zh-CN" altLang="en-US" sz="3200" dirty="0">
              <a:solidFill>
                <a:schemeClr val="bg1"/>
              </a:solidFill>
            </a:endParaRPr>
          </a:p>
          <a:p>
            <a:pPr algn="just"/>
            <a:r>
              <a:rPr lang="en-US" altLang="zh-CN" sz="3200" dirty="0">
                <a:solidFill>
                  <a:srgbClr val="FFFF00"/>
                </a:solidFill>
              </a:rPr>
              <a:t>Semantic </a:t>
            </a:r>
            <a:r>
              <a:rPr lang="en-US" altLang="zh-CN" sz="3200" dirty="0" smtClean="0">
                <a:solidFill>
                  <a:srgbClr val="FFFF00"/>
                </a:solidFill>
              </a:rPr>
              <a:t>errors</a:t>
            </a:r>
            <a:r>
              <a:rPr lang="en-US" altLang="zh-CN" sz="3200" dirty="0">
                <a:solidFill>
                  <a:schemeClr val="bg1"/>
                </a:solidFill>
              </a:rPr>
              <a:t>: </a:t>
            </a:r>
            <a:r>
              <a:rPr lang="en-US" sz="32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A semantic error is when your description of the steps to take is syntactically perfect and in the right order, but there is simply a mistake in the program. The program is perfectly correct but it does not do what you intended for it to do. </a:t>
            </a:r>
            <a:endParaRPr lang="en-US" sz="3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a:p>
            <a:pPr algn="just"/>
            <a:r>
              <a:rPr lang="en-US" altLang="zh-CN" sz="3200" dirty="0">
                <a:solidFill>
                  <a:srgbClr val="00B0F0"/>
                </a:solidFill>
              </a:rPr>
              <a:t>A simple example would be if you were giving a person directions to a restaurant and said, “. . . when you reach the intersection with the gas station, turn left and go one mile and the restaurant is a red building on your left.” </a:t>
            </a:r>
            <a:r>
              <a:rPr lang="en-US" altLang="zh-CN" sz="3200" dirty="0" smtClean="0">
                <a:solidFill>
                  <a:srgbClr val="00B0F0"/>
                </a:solidFill>
              </a:rPr>
              <a:t>The instructions </a:t>
            </a:r>
            <a:r>
              <a:rPr lang="en-US" altLang="zh-CN" sz="3200" dirty="0">
                <a:solidFill>
                  <a:srgbClr val="00B0F0"/>
                </a:solidFill>
              </a:rPr>
              <a:t>were syntactically correct, they sadly contained a small but undetected semantic error</a:t>
            </a:r>
            <a:r>
              <a:rPr lang="en-US" altLang="zh-CN" sz="3200" dirty="0" smtClean="0">
                <a:solidFill>
                  <a:srgbClr val="00B0F0"/>
                </a:solidFill>
              </a:rPr>
              <a:t>.”.</a:t>
            </a:r>
            <a:endParaRPr lang="en-US" altLang="zh-CN" sz="32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Talking to Python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984250" y="432435"/>
            <a:ext cx="13507720" cy="192722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Talking to Python</a:t>
            </a:r>
          </a:p>
        </p:txBody>
      </p:sp>
      <p:sp>
        <p:nvSpPr>
          <p:cNvPr id="3" name="文本框 2"/>
          <p:cNvSpPr txBox="1"/>
          <p:nvPr/>
        </p:nvSpPr>
        <p:spPr>
          <a:xfrm>
            <a:off x="984250" y="2482527"/>
            <a:ext cx="14206867" cy="954107"/>
          </a:xfrm>
          <a:prstGeom prst="rect">
            <a:avLst/>
          </a:prstGeom>
          <a:noFill/>
        </p:spPr>
        <p:txBody>
          <a:bodyPr wrap="square" rtlCol="0">
            <a:spAutoFit/>
          </a:bodyPr>
          <a:lstStyle/>
          <a:p>
            <a:pPr algn="just"/>
            <a:r>
              <a:rPr lang="en-US" altLang="zh-CN" sz="2800" dirty="0">
                <a:solidFill>
                  <a:schemeClr val="bg1"/>
                </a:solidFill>
              </a:rPr>
              <a:t>how to start a conversation with Python</a:t>
            </a:r>
          </a:p>
          <a:p>
            <a:pPr algn="just"/>
            <a:endParaRPr lang="en-US" altLang="zh-CN" sz="2800" dirty="0" smtClean="0">
              <a:solidFill>
                <a:schemeClr val="bg1"/>
              </a:solidFill>
            </a:endParaRPr>
          </a:p>
        </p:txBody>
      </p:sp>
    </p:spTree>
    <p:extLst>
      <p:ext uri="{BB962C8B-B14F-4D97-AF65-F5344CB8AC3E}">
        <p14:creationId xmlns:p14="http://schemas.microsoft.com/office/powerpoint/2010/main" val="36791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440" algn="just"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Computers are built for one purpose - to do things for us</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But we need to speak their language to describe what we want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them to do.</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Users have it easy - someone already put many different programs (instructions) into the computer and users just pick the ones they want to use</a:t>
            </a:r>
            <a:endPar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29" name="Shape 229"/>
          <p:cNvSpPr/>
          <p:nvPr/>
        </p:nvSpPr>
        <p:spPr>
          <a:xfrm>
            <a:off x="14541500" y="6248400"/>
            <a:ext cx="876300" cy="876300"/>
          </a:xfrm>
          <a:prstGeom prst="ellipse">
            <a:avLst/>
          </a:prstGeom>
          <a:blipFill rotWithShape="1">
            <a:blip r:embed="rId3"/>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srcRect/>
          <a:stretch>
            <a:fill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Next?</a:t>
            </a:r>
          </a:p>
        </p:txBody>
      </p:sp>
      <p:sp>
        <p:nvSpPr>
          <p:cNvPr id="2" name="矩形 1"/>
          <p:cNvSpPr/>
          <p:nvPr/>
        </p:nvSpPr>
        <p:spPr>
          <a:xfrm>
            <a:off x="11273561" y="8493326"/>
            <a:ext cx="3379451" cy="461665"/>
          </a:xfrm>
          <a:prstGeom prst="rect">
            <a:avLst/>
          </a:prstGeom>
        </p:spPr>
        <p:txBody>
          <a:bodyPr wrap="none">
            <a:spAutoFit/>
          </a:bodyPr>
          <a:lstStyle/>
          <a:p>
            <a:r>
              <a:rPr lang="en-GB" altLang="zh-CN" sz="2400">
                <a:solidFill>
                  <a:schemeClr val="bg1"/>
                </a:solidFill>
                <a:latin typeface="Times New Roman" panose="02020603050405020304" pitchFamily="18" charset="0"/>
                <a:cs typeface="Times New Roman" panose="02020603050405020304" pitchFamily="18" charset="0"/>
              </a:rPr>
              <a:t>Personal Digital Assistant</a:t>
            </a:r>
            <a:endParaRPr lang="zh-CN" altLang="en-US" sz="24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984250" y="432435"/>
            <a:ext cx="13507720" cy="143087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Talking to Python</a:t>
            </a:r>
          </a:p>
        </p:txBody>
      </p:sp>
      <p:sp>
        <p:nvSpPr>
          <p:cNvPr id="2" name="文本框 1"/>
          <p:cNvSpPr txBox="1"/>
          <p:nvPr/>
        </p:nvSpPr>
        <p:spPr>
          <a:xfrm>
            <a:off x="656446" y="2012243"/>
            <a:ext cx="14965992" cy="2062103"/>
          </a:xfrm>
          <a:prstGeom prst="rect">
            <a:avLst/>
          </a:prstGeom>
          <a:noFill/>
        </p:spPr>
        <p:txBody>
          <a:bodyPr wrap="square" rtlCol="0">
            <a:spAutoFit/>
          </a:bodyPr>
          <a:lstStyle/>
          <a:p>
            <a:pPr algn="just"/>
            <a:r>
              <a:rPr lang="en-US" altLang="zh-CN" sz="3200" dirty="0">
                <a:solidFill>
                  <a:schemeClr val="bg1"/>
                </a:solidFill>
              </a:rPr>
              <a:t>Before you can converse with Python, you must first install the Python </a:t>
            </a:r>
            <a:r>
              <a:rPr lang="en-US" altLang="zh-CN" sz="3200" dirty="0" smtClean="0">
                <a:solidFill>
                  <a:schemeClr val="bg1"/>
                </a:solidFill>
              </a:rPr>
              <a:t>software on </a:t>
            </a:r>
            <a:r>
              <a:rPr lang="en-US" altLang="zh-CN" sz="3200" dirty="0">
                <a:solidFill>
                  <a:schemeClr val="bg1"/>
                </a:solidFill>
              </a:rPr>
              <a:t>your computer and learn how to start Python on your </a:t>
            </a:r>
            <a:r>
              <a:rPr lang="en-US" altLang="zh-CN" sz="3200" dirty="0" smtClean="0">
                <a:solidFill>
                  <a:schemeClr val="bg1"/>
                </a:solidFill>
              </a:rPr>
              <a:t>computer. The </a:t>
            </a:r>
            <a:r>
              <a:rPr lang="zh-CN" altLang="en-US" sz="3200" dirty="0" smtClean="0">
                <a:solidFill>
                  <a:schemeClr val="bg1"/>
                </a:solidFill>
              </a:rPr>
              <a:t>programming </a:t>
            </a:r>
            <a:r>
              <a:rPr lang="zh-CN" altLang="en-US" sz="3200" dirty="0">
                <a:solidFill>
                  <a:schemeClr val="bg1"/>
                </a:solidFill>
              </a:rPr>
              <a:t>language translators </a:t>
            </a:r>
            <a:r>
              <a:rPr lang="en-US" altLang="zh-CN" sz="3200" dirty="0" smtClean="0">
                <a:solidFill>
                  <a:schemeClr val="bg1"/>
                </a:solidFill>
              </a:rPr>
              <a:t>of Python </a:t>
            </a:r>
            <a:r>
              <a:rPr lang="zh-CN" altLang="en-US" sz="3200" dirty="0" smtClean="0">
                <a:solidFill>
                  <a:schemeClr val="bg1"/>
                </a:solidFill>
              </a:rPr>
              <a:t>fall </a:t>
            </a:r>
            <a:r>
              <a:rPr lang="zh-CN" altLang="en-US" sz="3200" dirty="0">
                <a:solidFill>
                  <a:schemeClr val="bg1"/>
                </a:solidFill>
              </a:rPr>
              <a:t>into two general categories: (1) </a:t>
            </a:r>
            <a:r>
              <a:rPr lang="zh-CN" altLang="en-US" sz="3200" dirty="0">
                <a:solidFill>
                  <a:srgbClr val="FFFF00"/>
                </a:solidFill>
              </a:rPr>
              <a:t>interpreters</a:t>
            </a:r>
            <a:r>
              <a:rPr lang="zh-CN" altLang="en-US" sz="3200" dirty="0">
                <a:solidFill>
                  <a:schemeClr val="bg1"/>
                </a:solidFill>
              </a:rPr>
              <a:t> and (2) </a:t>
            </a:r>
            <a:r>
              <a:rPr lang="zh-CN" altLang="en-US" sz="3200" dirty="0">
                <a:solidFill>
                  <a:srgbClr val="FFFF00"/>
                </a:solidFill>
              </a:rPr>
              <a:t>compilers</a:t>
            </a:r>
            <a:r>
              <a:rPr lang="zh-CN" altLang="en-US" sz="3200" dirty="0" smtClean="0">
                <a:solidFill>
                  <a:schemeClr val="bg1"/>
                </a:solidFill>
              </a:rPr>
              <a:t>.</a:t>
            </a:r>
            <a:endParaRPr lang="zh-CN" altLang="en-US" sz="3200" dirty="0">
              <a:solidFill>
                <a:schemeClr val="bg1"/>
              </a:solidFill>
            </a:endParaRPr>
          </a:p>
        </p:txBody>
      </p:sp>
      <p:sp>
        <p:nvSpPr>
          <p:cNvPr id="3" name="文本框 2"/>
          <p:cNvSpPr txBox="1"/>
          <p:nvPr/>
        </p:nvSpPr>
        <p:spPr>
          <a:xfrm>
            <a:off x="656446" y="4383686"/>
            <a:ext cx="14896980" cy="3970318"/>
          </a:xfrm>
          <a:prstGeom prst="rect">
            <a:avLst/>
          </a:prstGeom>
          <a:noFill/>
        </p:spPr>
        <p:txBody>
          <a:bodyPr wrap="square" rtlCol="0">
            <a:spAutoFit/>
          </a:bodyPr>
          <a:lstStyle/>
          <a:p>
            <a:pPr algn="just"/>
            <a:r>
              <a:rPr lang="en-US" altLang="zh-CN" sz="2800" dirty="0" smtClean="0">
                <a:solidFill>
                  <a:srgbClr val="FFFF00"/>
                </a:solidFill>
              </a:rPr>
              <a:t>I</a:t>
            </a:r>
            <a:r>
              <a:rPr lang="zh-CN" altLang="en-US" sz="2800" dirty="0" smtClean="0">
                <a:solidFill>
                  <a:srgbClr val="FFFF00"/>
                </a:solidFill>
              </a:rPr>
              <a:t>nterpreter</a:t>
            </a:r>
            <a:r>
              <a:rPr lang="en-US" altLang="zh-CN" sz="2800" dirty="0" smtClean="0">
                <a:solidFill>
                  <a:srgbClr val="FFFF00"/>
                </a:solidFill>
              </a:rPr>
              <a:t>: </a:t>
            </a:r>
            <a:r>
              <a:rPr lang="en-US" altLang="zh-CN" sz="2800" dirty="0">
                <a:solidFill>
                  <a:schemeClr val="bg1"/>
                </a:solidFill>
              </a:rPr>
              <a:t>An interpreter</a:t>
            </a:r>
            <a:r>
              <a:rPr lang="zh-CN" altLang="en-US" sz="2800" dirty="0">
                <a:solidFill>
                  <a:schemeClr val="bg1"/>
                </a:solidFill>
              </a:rPr>
              <a:t> reads the source code of the program as written by the programmer, parses the source code, and interprets the instructions on the fly. Python is an interpreter and when we are running Python interactively, we can type a line of Python (a sentence) and Python processes it immediately and is ready for us to type another line of Python. It is the nature of an interpreter to be able to have an interactive conversationas shown </a:t>
            </a:r>
            <a:r>
              <a:rPr lang="en-US" altLang="zh-CN" sz="2800" dirty="0">
                <a:solidFill>
                  <a:schemeClr val="bg1"/>
                </a:solidFill>
              </a:rPr>
              <a:t>after</a:t>
            </a:r>
            <a:r>
              <a:rPr lang="zh-CN" altLang="en-US" sz="2800" dirty="0">
                <a:solidFill>
                  <a:schemeClr val="bg1"/>
                </a:solidFill>
              </a:rPr>
              <a:t>.</a:t>
            </a:r>
          </a:p>
          <a:p>
            <a:pPr algn="just"/>
            <a:r>
              <a:rPr lang="en-US" altLang="zh-CN" sz="2800" dirty="0" smtClean="0">
                <a:solidFill>
                  <a:srgbClr val="FFFF00"/>
                </a:solidFill>
              </a:rPr>
              <a:t>Co</a:t>
            </a:r>
            <a:r>
              <a:rPr lang="zh-CN" altLang="en-US" sz="2800" dirty="0" smtClean="0">
                <a:solidFill>
                  <a:srgbClr val="FFFF00"/>
                </a:solidFill>
              </a:rPr>
              <a:t>mpiler</a:t>
            </a:r>
            <a:r>
              <a:rPr lang="en-US" altLang="zh-CN" sz="2800" dirty="0" smtClean="0">
                <a:solidFill>
                  <a:srgbClr val="FFFF00"/>
                </a:solidFill>
              </a:rPr>
              <a:t>: </a:t>
            </a:r>
            <a:r>
              <a:rPr lang="en-US" altLang="zh-CN" sz="2800" dirty="0">
                <a:solidFill>
                  <a:schemeClr val="bg1"/>
                </a:solidFill>
              </a:rPr>
              <a:t>A compiler</a:t>
            </a:r>
            <a:r>
              <a:rPr lang="zh-CN" altLang="en-US" sz="2800" dirty="0">
                <a:solidFill>
                  <a:schemeClr val="bg1"/>
                </a:solidFill>
              </a:rPr>
              <a:t> needs to be handed the entire program in a file,and then it runs a process to translate the high-level source code into machine language and then the compiler puts the resulting machine language into a file for later 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csev</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python3</a:t>
            </a:r>
          </a:p>
          <a:p>
            <a:pPr lvl="0">
              <a:buClr>
                <a:schemeClr val="lt1"/>
              </a:buClr>
              <a:buSzPct val="25000"/>
            </a:pPr>
            <a:r>
              <a:rPr lang="en-US" sz="36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Python </a:t>
            </a:r>
            <a:r>
              <a:rPr lang="en-US"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3.5.1 (v3.5.1:37a07cee5969, Dec  5 2015, 21:12:44) [GCC 4.2.1 (Apple Inc. build 5666) (dot 3)] on </a:t>
            </a:r>
            <a:r>
              <a:rPr lang="en-US" sz="3600" dirty="0" err="1">
                <a:solidFill>
                  <a:schemeClr val="bg1"/>
                </a:solidFill>
                <a:latin typeface="Arial" panose="020B0604020202020204" pitchFamily="34" charset="0"/>
                <a:ea typeface="Arial" panose="020B0604020202020204" pitchFamily="34" charset="0"/>
                <a:cs typeface="Arial" panose="020B0604020202020204" pitchFamily="34" charset="0"/>
                <a:sym typeface="Cabin"/>
              </a:rPr>
              <a:t>darwinType</a:t>
            </a:r>
            <a:r>
              <a:rPr lang="en-US"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 "help", "copyright", "credits" or "license" for more information</a:t>
            </a:r>
            <a:r>
              <a:rPr lang="en-US" sz="36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p>
          <a:p>
            <a:pPr lvl="0">
              <a:buClr>
                <a:schemeClr val="lt1"/>
              </a:buClr>
              <a:buSzPct val="25000"/>
            </a:pPr>
            <a:r>
              <a:rPr lang="en-US" sz="36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&gt;&gt;&gt; </a:t>
            </a:r>
            <a:endParaRPr lang="en-US" sz="36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grpSp>
        <p:nvGrpSpPr>
          <p:cNvPr id="463" name="Shape 463"/>
          <p:cNvGrpSpPr/>
          <p:nvPr/>
        </p:nvGrpSpPr>
        <p:grpSpPr>
          <a:xfrm>
            <a:off x="2916761" y="4219476"/>
            <a:ext cx="4753595" cy="1095219"/>
            <a:chOff x="6843291" y="2326012"/>
            <a:chExt cx="4753595" cy="1093142"/>
          </a:xfrm>
        </p:grpSpPr>
        <p:sp>
          <p:nvSpPr>
            <p:cNvPr id="464" name="Shape 464"/>
            <p:cNvSpPr txBox="1"/>
            <p:nvPr/>
          </p:nvSpPr>
          <p:spPr>
            <a:xfrm>
              <a:off x="9321986" y="2578681"/>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
        <p:nvSpPr>
          <p:cNvPr id="2" name="文本框 1"/>
          <p:cNvSpPr txBox="1"/>
          <p:nvPr/>
        </p:nvSpPr>
        <p:spPr>
          <a:xfrm>
            <a:off x="871537" y="6130984"/>
            <a:ext cx="14817725" cy="2554545"/>
          </a:xfrm>
          <a:prstGeom prst="rect">
            <a:avLst/>
          </a:prstGeom>
          <a:noFill/>
        </p:spPr>
        <p:txBody>
          <a:bodyPr wrap="square" rtlCol="0">
            <a:spAutoFit/>
          </a:bodyPr>
          <a:lstStyle/>
          <a:p>
            <a:pPr algn="just"/>
            <a:r>
              <a:rPr lang="zh-CN" altLang="en-US" sz="3200" dirty="0">
                <a:solidFill>
                  <a:srgbClr val="FFC000"/>
                </a:solidFill>
              </a:rPr>
              <a:t>At some point, you will be in a terminal or command window and you will type python and the Python interpreter will start executing in interactive </a:t>
            </a:r>
            <a:r>
              <a:rPr lang="zh-CN" altLang="en-US" sz="3200" dirty="0" smtClean="0">
                <a:solidFill>
                  <a:srgbClr val="FFC000"/>
                </a:solidFill>
              </a:rPr>
              <a:t>mode</a:t>
            </a:r>
            <a:r>
              <a:rPr lang="en-US" altLang="zh-CN" sz="3200" dirty="0" smtClean="0">
                <a:solidFill>
                  <a:srgbClr val="FFC000"/>
                </a:solidFill>
              </a:rPr>
              <a:t>, which means the commands </a:t>
            </a:r>
            <a:r>
              <a:rPr lang="en-US" altLang="zh-CN" sz="3200" dirty="0">
                <a:solidFill>
                  <a:srgbClr val="FFC000"/>
                </a:solidFill>
              </a:rPr>
              <a:t>are read from a </a:t>
            </a:r>
            <a:r>
              <a:rPr lang="en-US" altLang="zh-CN" sz="3200" dirty="0" err="1" smtClean="0">
                <a:solidFill>
                  <a:srgbClr val="FFC000"/>
                </a:solidFill>
              </a:rPr>
              <a:t>tty</a:t>
            </a:r>
            <a:r>
              <a:rPr lang="en-US" altLang="zh-CN" sz="3200" dirty="0" smtClean="0">
                <a:solidFill>
                  <a:srgbClr val="FFC000"/>
                </a:solidFill>
              </a:rPr>
              <a:t>(teletype).</a:t>
            </a:r>
            <a:r>
              <a:rPr lang="en-US" altLang="zh-CN" sz="3200" dirty="0">
                <a:solidFill>
                  <a:srgbClr val="FFC000"/>
                </a:solidFill>
              </a:rPr>
              <a:t> </a:t>
            </a:r>
            <a:r>
              <a:rPr lang="en-US" altLang="zh-CN" sz="3200" dirty="0" smtClean="0">
                <a:solidFill>
                  <a:srgbClr val="FFC000"/>
                </a:solidFill>
              </a:rPr>
              <a:t>In this mode, it </a:t>
            </a:r>
            <a:r>
              <a:rPr lang="en-US" altLang="zh-CN" sz="3200" dirty="0">
                <a:solidFill>
                  <a:srgbClr val="FFC000"/>
                </a:solidFill>
              </a:rPr>
              <a:t>prompts for the next command with the primary prompt, usually three greater-than signs (&gt;&gt;&gt;);</a:t>
            </a:r>
          </a:p>
        </p:txBody>
      </p:sp>
      <p:sp>
        <p:nvSpPr>
          <p:cNvPr id="3" name="Rectangle 1"/>
          <p:cNvSpPr>
            <a:spLocks noChangeArrowheads="1"/>
          </p:cNvSpPr>
          <p:nvPr/>
        </p:nvSpPr>
        <p:spPr bwMode="auto">
          <a:xfrm>
            <a:off x="0" y="0"/>
            <a:ext cx="16256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In this mode it prompts for the next command with the </a:t>
            </a:r>
            <a:r>
              <a:rPr kumimoji="0" lang="zh-CN" altLang="zh-CN" sz="1200" b="0" i="1" u="none" strike="noStrike" cap="none" normalizeH="0" baseline="0" smtClean="0">
                <a:ln>
                  <a:noFill/>
                </a:ln>
                <a:solidFill>
                  <a:srgbClr val="222222"/>
                </a:solidFill>
                <a:effectLst/>
                <a:latin typeface="Arial" panose="020B0604020202020204" pitchFamily="34" charset="0"/>
                <a:ea typeface="Lucida Grande"/>
              </a:rPr>
              <a:t>primary prompt</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usually three greater-than signs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&gt;&gt;&gt;</a:t>
            </a:r>
            <a:r>
              <a:rPr kumimoji="0" lang="zh-CN" altLang="zh-CN" sz="1200" b="0" i="0" u="none" strike="noStrike" cap="none" normalizeH="0" baseline="0" smtClean="0">
                <a:ln>
                  <a:noFill/>
                </a:ln>
                <a:solidFill>
                  <a:srgbClr val="222222"/>
                </a:solidFill>
                <a:effectLst/>
                <a:ea typeface="Lucida Grande"/>
              </a:rPr>
              <a:t>);</a:t>
            </a:r>
            <a:r>
              <a:rPr kumimoji="0" lang="zh-CN" altLang="zh-CN" sz="5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16256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In this mode it prompts for the next command with the </a:t>
            </a:r>
            <a:r>
              <a:rPr kumimoji="0" lang="zh-CN" altLang="zh-CN" sz="1200" b="0" i="1" u="none" strike="noStrike" cap="none" normalizeH="0" baseline="0" smtClean="0">
                <a:ln>
                  <a:noFill/>
                </a:ln>
                <a:solidFill>
                  <a:srgbClr val="222222"/>
                </a:solidFill>
                <a:effectLst/>
                <a:latin typeface="Arial" panose="020B0604020202020204" pitchFamily="34" charset="0"/>
                <a:ea typeface="Lucida Grande"/>
              </a:rPr>
              <a:t>primary prompt</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usually three greater-than signs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&gt;&gt;&gt;</a:t>
            </a:r>
            <a:r>
              <a:rPr kumimoji="0" lang="zh-CN" altLang="zh-CN" sz="1200" b="0" i="0" u="none" strike="noStrike" cap="none" normalizeH="0" baseline="0" smtClean="0">
                <a:ln>
                  <a:noFill/>
                </a:ln>
                <a:solidFill>
                  <a:srgbClr val="222222"/>
                </a:solidFill>
                <a:effectLst/>
                <a:ea typeface="Lucida Grande"/>
              </a:rPr>
              <a:t>);</a:t>
            </a:r>
            <a:r>
              <a:rPr kumimoji="0" lang="zh-CN" altLang="zh-CN" sz="5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035170" y="708354"/>
            <a:ext cx="1431122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csev</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python3</a:t>
            </a:r>
            <a:endParaRPr lang="en-US" sz="3600"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lvl="0">
              <a:buClr>
                <a:schemeClr val="lt1"/>
              </a:buClr>
              <a:buSzPct val="25000"/>
            </a:pPr>
            <a:r>
              <a:rPr lang="en-US"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Python 3.5.1 (v3.5.1:37a07cee5969, Dec  5 2015, 21:12:44) [GCC 4.2.1 (Apple Inc. build 5666) (dot 3)] on </a:t>
            </a:r>
            <a:r>
              <a:rPr lang="en-US" sz="3600" dirty="0" err="1">
                <a:solidFill>
                  <a:schemeClr val="bg1"/>
                </a:solidFill>
                <a:latin typeface="Arial" panose="020B0604020202020204" pitchFamily="34" charset="0"/>
                <a:ea typeface="Arial" panose="020B0604020202020204" pitchFamily="34" charset="0"/>
                <a:cs typeface="Arial" panose="020B0604020202020204" pitchFamily="34" charset="0"/>
                <a:sym typeface="Cabin"/>
              </a:rPr>
              <a:t>darwinType</a:t>
            </a:r>
            <a:r>
              <a:rPr lang="en-US"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 "help", "copyright", "credits" or "license" for more information</a:t>
            </a:r>
            <a:r>
              <a:rPr lang="en-US" sz="36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&gt;&gt;&gt;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&gt;&gt;&gt; </a:t>
            </a: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print(x)</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&gt;&gt;&gt;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&gt;&gt;&gt;</a:t>
            </a:r>
            <a:r>
              <a:rPr lang="en-US" sz="3600" u="none" strike="noStrike" cap="none" dirty="0" smtClean="0">
                <a:solidFill>
                  <a:srgbClr val="FF7F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2</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&gt;&gt;&gt;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exit()</a:t>
            </a:r>
          </a:p>
        </p:txBody>
      </p:sp>
      <p:sp>
        <p:nvSpPr>
          <p:cNvPr id="471" name="Shape 471"/>
          <p:cNvSpPr txBox="1"/>
          <p:nvPr/>
        </p:nvSpPr>
        <p:spPr>
          <a:xfrm>
            <a:off x="4620100" y="4599090"/>
            <a:ext cx="10950578" cy="2543581"/>
          </a:xfrm>
          <a:prstGeom prst="rect">
            <a:avLst/>
          </a:prstGeom>
          <a:noFill/>
          <a:ln>
            <a:noFill/>
          </a:ln>
        </p:spPr>
        <p:txBody>
          <a:bodyPr lIns="0" tIns="0" rIns="0" bIns="0" anchor="ctr" anchorCtr="0">
            <a:noAutofit/>
          </a:bodyPr>
          <a:lstStyle/>
          <a:p>
            <a:pPr lvl="0" algn="just">
              <a:buClr>
                <a:srgbClr val="FFFF00"/>
              </a:buClr>
              <a:buSzPct val="25000"/>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This is a good test to make sure that you have Python correctly installed.  Note that quit() also works to end the interactive session</a:t>
            </a:r>
            <a:r>
              <a:rPr lang="en-US" sz="28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Typing an end-of-file character (Control-D on Unix, Control-Z on Windows) at the primary prompt causes the interpreter to exit with a zero exit status</a:t>
            </a:r>
            <a:endParaRPr lang="en-US" sz="2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 name="文本框 2"/>
          <p:cNvSpPr txBox="1"/>
          <p:nvPr/>
        </p:nvSpPr>
        <p:spPr>
          <a:xfrm>
            <a:off x="4510416" y="2966008"/>
            <a:ext cx="10461625" cy="1291590"/>
          </a:xfrm>
          <a:prstGeom prst="rect">
            <a:avLst/>
          </a:prstGeom>
          <a:noFill/>
        </p:spPr>
        <p:txBody>
          <a:bodyPr wrap="square" rtlCol="0">
            <a:spAutoFit/>
          </a:bodyPr>
          <a:lstStyle/>
          <a:p>
            <a:pPr algn="just"/>
            <a:r>
              <a:rPr lang="zh-CN" altLang="en-US" sz="2600" dirty="0">
                <a:solidFill>
                  <a:srgbClr val="FFC000"/>
                </a:solidFill>
              </a:rPr>
              <a:t>We need to pick a name for that value to be remembered and we can use that symbolic name to retrieve the value later. We use the term variable to </a:t>
            </a:r>
            <a:r>
              <a:rPr lang="zh-CN" altLang="en-US" sz="2600" dirty="0" smtClean="0">
                <a:solidFill>
                  <a:srgbClr val="FFC000"/>
                </a:solidFill>
              </a:rPr>
              <a:t>refer to </a:t>
            </a:r>
            <a:r>
              <a:rPr lang="zh-CN" altLang="en-US" sz="2600" dirty="0">
                <a:solidFill>
                  <a:srgbClr val="FFC000"/>
                </a:solidFill>
              </a:rPr>
              <a:t>the labels we use to refer to this stored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a:t>
            </a:r>
            <a:r>
              <a:rPr lang="en-US" sz="7200">
                <a:solidFill>
                  <a:srgbClr val="FFD966"/>
                </a:solidFill>
                <a:latin typeface="Arial" panose="020B0604020202020204" pitchFamily="34" charset="0"/>
                <a:ea typeface="Arial" panose="020B0604020202020204" pitchFamily="34" charset="0"/>
                <a:cs typeface="Arial" panose="020B0604020202020204" pitchFamily="34" charset="0"/>
                <a:sym typeface="Cabin"/>
              </a:rPr>
              <a:t>D</a:t>
            </a: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o </a:t>
            </a:r>
            <a:r>
              <a:rPr lang="en-US" sz="7200">
                <a:solidFill>
                  <a:srgbClr val="FFD966"/>
                </a:solidFill>
                <a:latin typeface="Arial" panose="020B0604020202020204" pitchFamily="34" charset="0"/>
                <a:ea typeface="Arial" panose="020B0604020202020204" pitchFamily="34" charset="0"/>
                <a:cs typeface="Arial" panose="020B0604020202020204" pitchFamily="34" charset="0"/>
                <a:sym typeface="Cabin"/>
              </a:rPr>
              <a:t>W</a:t>
            </a: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e Say?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panose="020B0604020202020204"/>
              <a:buChar char="•"/>
            </a:pPr>
            <a:endPar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87400" marR="0" lvl="0" indent="-571500" algn="l" rtl="0">
              <a:lnSpc>
                <a:spcPct val="100000"/>
              </a:lnSpc>
              <a:spcBef>
                <a:spcPts val="0"/>
              </a:spcBef>
              <a:spcAft>
                <a:spcPts val="0"/>
              </a:spcAft>
              <a:buClr>
                <a:schemeClr val="lt1"/>
              </a:buClr>
              <a:buSzPct val="171000"/>
              <a:buFont typeface="Arial" panose="020B0604020202020204"/>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There are some low-level conceptual patterns that we use to construct programs.</a:t>
            </a:r>
          </a:p>
          <a:p>
            <a:pPr marL="787400" marR="0" lvl="0" indent="-571500" algn="l" rtl="0">
              <a:lnSpc>
                <a:spcPct val="100000"/>
              </a:lnSpc>
              <a:spcBef>
                <a:spcPts val="0"/>
              </a:spcBef>
              <a:spcAft>
                <a:spcPts val="0"/>
              </a:spcAft>
              <a:buClr>
                <a:schemeClr val="lt1"/>
              </a:buClr>
              <a:buSzPct val="171000"/>
              <a:buFont typeface="Arial" panose="020B0604020202020204"/>
              <a:buChar char="•"/>
            </a:pPr>
            <a:endPar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787400" marR="0" lvl="0" indent="-571500" algn="l" rtl="0">
              <a:lnSpc>
                <a:spcPct val="100000"/>
              </a:lnSpc>
              <a:spcBef>
                <a:spcPts val="0"/>
              </a:spcBef>
              <a:spcAft>
                <a:spcPts val="0"/>
              </a:spcAft>
              <a:buClr>
                <a:schemeClr val="lt1"/>
              </a:buClr>
              <a:buSzPct val="171000"/>
              <a:buFont typeface="Arial" panose="020B0604020202020204"/>
              <a:buChar char="•"/>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Vocabulary / Words</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Sentence structure</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Story structure</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constructing a program for a purpose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1768415" y="926239"/>
            <a:ext cx="13129404"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panose="02070309020205020404"/>
              </a:rPr>
              <a:t>name = </a:t>
            </a:r>
            <a:r>
              <a:rPr lang="en-US" sz="2800" dirty="0" smtClean="0">
                <a:solidFill>
                  <a:srgbClr val="00FF00"/>
                </a:solidFill>
                <a:latin typeface="Courier"/>
                <a:ea typeface="Courier"/>
                <a:cs typeface="Courier"/>
                <a:sym typeface="Courier New" panose="02070309020205020404"/>
              </a:rPr>
              <a:t>input(</a:t>
            </a:r>
            <a:r>
              <a:rPr lang="en-US" sz="2800" dirty="0">
                <a:solidFill>
                  <a:srgbClr val="00FF00"/>
                </a:solidFill>
                <a:latin typeface="Courier"/>
                <a:ea typeface="Courier"/>
                <a:cs typeface="Courier"/>
                <a:sym typeface="Courier New" panose="02070309020205020404"/>
              </a:rPr>
              <a:t>'Enter file:')</a:t>
            </a:r>
          </a:p>
          <a:p>
            <a:pPr lvl="0">
              <a:buClr>
                <a:srgbClr val="00FF00"/>
              </a:buClr>
              <a:buSzPct val="25000"/>
            </a:pPr>
            <a:r>
              <a:rPr lang="en-US" sz="2800" dirty="0">
                <a:solidFill>
                  <a:srgbClr val="00FF00"/>
                </a:solidFill>
                <a:latin typeface="Courier"/>
                <a:ea typeface="Courier"/>
                <a:cs typeface="Courier"/>
                <a:sym typeface="Courier New" panose="02070309020205020404"/>
              </a:rPr>
              <a:t>handle = open(name)</a:t>
            </a:r>
          </a:p>
          <a:p>
            <a:pPr lvl="0" algn="ct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00FF"/>
                </a:solidFill>
                <a:latin typeface="Courier"/>
                <a:ea typeface="Courier"/>
                <a:cs typeface="Courier"/>
                <a:sym typeface="Courier New" panose="02070309020205020404"/>
              </a:rPr>
              <a:t>counts = </a:t>
            </a:r>
            <a:r>
              <a:rPr lang="en-US" sz="2800" dirty="0" err="1">
                <a:solidFill>
                  <a:srgbClr val="FF00FF"/>
                </a:solidFill>
                <a:latin typeface="Courier"/>
                <a:ea typeface="Courier"/>
                <a:cs typeface="Courier"/>
                <a:sym typeface="Courier New" panose="02070309020205020404"/>
              </a:rPr>
              <a:t>dict</a:t>
            </a:r>
            <a:r>
              <a:rPr lang="en-US" sz="2800" dirty="0">
                <a:solidFill>
                  <a:srgbClr val="FF00FF"/>
                </a:solidFill>
                <a:latin typeface="Courier"/>
                <a:ea typeface="Courier"/>
                <a:cs typeface="Courier"/>
                <a:sym typeface="Courier New" panose="02070309020205020404"/>
              </a:rPr>
              <a:t>()</a:t>
            </a:r>
          </a:p>
          <a:p>
            <a:pPr lvl="0">
              <a:buClr>
                <a:srgbClr val="00FF00"/>
              </a:buClr>
              <a:buSzPct val="25000"/>
            </a:pPr>
            <a:r>
              <a:rPr lang="en-US" sz="2800" dirty="0">
                <a:solidFill>
                  <a:srgbClr val="FF00FF"/>
                </a:solidFill>
                <a:latin typeface="Courier"/>
                <a:ea typeface="Courier"/>
                <a:cs typeface="Courier"/>
                <a:sym typeface="Courier New" panose="02070309020205020404"/>
              </a:rPr>
              <a:t>for line in handle:</a:t>
            </a:r>
          </a:p>
          <a:p>
            <a:pPr lvl="0">
              <a:buClr>
                <a:srgbClr val="00FF00"/>
              </a:buClr>
              <a:buSzPct val="25000"/>
            </a:pPr>
            <a:r>
              <a:rPr lang="en-US" sz="2800" dirty="0">
                <a:solidFill>
                  <a:srgbClr val="FF00FF"/>
                </a:solidFill>
                <a:latin typeface="Courier"/>
                <a:ea typeface="Courier"/>
                <a:cs typeface="Courier"/>
                <a:sym typeface="Courier New" panose="02070309020205020404"/>
              </a:rPr>
              <a:t>    words = </a:t>
            </a:r>
            <a:r>
              <a:rPr lang="en-US" sz="2800" dirty="0" err="1">
                <a:solidFill>
                  <a:srgbClr val="FF00FF"/>
                </a:solidFill>
                <a:latin typeface="Courier"/>
                <a:ea typeface="Courier"/>
                <a:cs typeface="Courier"/>
                <a:sym typeface="Courier New" panose="02070309020205020404"/>
              </a:rPr>
              <a:t>line.split</a:t>
            </a:r>
            <a:r>
              <a:rPr lang="en-US" sz="2800" dirty="0">
                <a:solidFill>
                  <a:srgbClr val="FF00FF"/>
                </a:solidFill>
                <a:latin typeface="Courier"/>
                <a:ea typeface="Courier"/>
                <a:cs typeface="Courier"/>
                <a:sym typeface="Courier New" panose="02070309020205020404"/>
              </a:rPr>
              <a:t>()</a:t>
            </a:r>
          </a:p>
          <a:p>
            <a:pPr lvl="0">
              <a:buClr>
                <a:srgbClr val="00FF00"/>
              </a:buClr>
              <a:buSzPct val="25000"/>
            </a:pPr>
            <a:r>
              <a:rPr lang="en-US" sz="2800" dirty="0">
                <a:solidFill>
                  <a:srgbClr val="FF00FF"/>
                </a:solidFill>
                <a:latin typeface="Courier"/>
                <a:ea typeface="Courier"/>
                <a:cs typeface="Courier"/>
                <a:sym typeface="Courier New" panose="02070309020205020404"/>
              </a:rPr>
              <a:t>    for word in words:</a:t>
            </a:r>
          </a:p>
          <a:p>
            <a:pPr lvl="0">
              <a:buClr>
                <a:srgbClr val="00FF00"/>
              </a:buClr>
              <a:buSzPct val="25000"/>
            </a:pPr>
            <a:r>
              <a:rPr lang="en-US" sz="2800" dirty="0">
                <a:solidFill>
                  <a:srgbClr val="FF00FF"/>
                </a:solidFill>
                <a:latin typeface="Courier"/>
                <a:ea typeface="Courier"/>
                <a:cs typeface="Courier"/>
                <a:sym typeface="Courier New" panose="02070309020205020404"/>
              </a:rPr>
              <a:t>        counts[word] = </a:t>
            </a:r>
            <a:r>
              <a:rPr lang="en-US" sz="2800" dirty="0" err="1">
                <a:solidFill>
                  <a:srgbClr val="FF00FF"/>
                </a:solidFill>
                <a:latin typeface="Courier"/>
                <a:ea typeface="Courier"/>
                <a:cs typeface="Courier"/>
                <a:sym typeface="Courier New" panose="02070309020205020404"/>
              </a:rPr>
              <a:t>counts.get</a:t>
            </a:r>
            <a:r>
              <a:rPr lang="en-US" sz="2800" dirty="0">
                <a:solidFill>
                  <a:srgbClr val="FF00FF"/>
                </a:solidFill>
                <a:latin typeface="Courier"/>
                <a:ea typeface="Courier"/>
                <a:cs typeface="Courier"/>
                <a:sym typeface="Courier New" panose="02070309020205020404"/>
              </a:rPr>
              <a:t>(word,0) + 1</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 None</a:t>
            </a:r>
          </a:p>
          <a:p>
            <a:pPr lvl="0">
              <a:buClr>
                <a:srgbClr val="00FF00"/>
              </a:buClr>
              <a:buSzPct val="25000"/>
            </a:pPr>
            <a:r>
              <a:rPr lang="en-US" sz="2800" dirty="0" err="1">
                <a:solidFill>
                  <a:srgbClr val="00FFFF"/>
                </a:solidFill>
                <a:latin typeface="Courier"/>
                <a:ea typeface="Courier"/>
                <a:cs typeface="Courier"/>
                <a:sym typeface="Courier New" panose="02070309020205020404"/>
              </a:rPr>
              <a:t>bigword</a:t>
            </a:r>
            <a:r>
              <a:rPr lang="en-US" sz="2800" dirty="0">
                <a:solidFill>
                  <a:srgbClr val="00FFFF"/>
                </a:solidFill>
                <a:latin typeface="Courier"/>
                <a:ea typeface="Courier"/>
                <a:cs typeface="Courier"/>
                <a:sym typeface="Courier New" panose="02070309020205020404"/>
              </a:rPr>
              <a:t> = None</a:t>
            </a:r>
          </a:p>
          <a:p>
            <a:pPr lvl="0">
              <a:buClr>
                <a:srgbClr val="00FF00"/>
              </a:buClr>
              <a:buSzPct val="25000"/>
            </a:pPr>
            <a:r>
              <a:rPr lang="en-US" sz="2800" dirty="0">
                <a:solidFill>
                  <a:srgbClr val="00FFFF"/>
                </a:solidFill>
                <a:latin typeface="Courier"/>
                <a:ea typeface="Courier"/>
                <a:cs typeface="Courier"/>
                <a:sym typeface="Courier New" panose="02070309020205020404"/>
              </a:rPr>
              <a:t>for </a:t>
            </a:r>
            <a:r>
              <a:rPr lang="en-US" sz="2800" dirty="0" err="1">
                <a:solidFill>
                  <a:srgbClr val="00FFFF"/>
                </a:solidFill>
                <a:latin typeface="Courier"/>
                <a:ea typeface="Courier"/>
                <a:cs typeface="Courier"/>
                <a:sym typeface="Courier New" panose="02070309020205020404"/>
              </a:rPr>
              <a:t>word,count</a:t>
            </a:r>
            <a:r>
              <a:rPr lang="en-US" sz="2800" dirty="0">
                <a:solidFill>
                  <a:srgbClr val="00FFFF"/>
                </a:solidFill>
                <a:latin typeface="Courier"/>
                <a:ea typeface="Courier"/>
                <a:cs typeface="Courier"/>
                <a:sym typeface="Courier New" panose="02070309020205020404"/>
              </a:rPr>
              <a:t> in </a:t>
            </a:r>
            <a:r>
              <a:rPr lang="en-US" sz="2800" dirty="0" err="1">
                <a:solidFill>
                  <a:srgbClr val="00FFFF"/>
                </a:solidFill>
                <a:latin typeface="Courier"/>
                <a:ea typeface="Courier"/>
                <a:cs typeface="Courier"/>
                <a:sym typeface="Courier New" panose="02070309020205020404"/>
              </a:rPr>
              <a:t>counts.items</a:t>
            </a:r>
            <a:r>
              <a:rPr lang="en-US" sz="2800" dirty="0">
                <a:solidFill>
                  <a:srgbClr val="00FFFF"/>
                </a:solidFill>
                <a:latin typeface="Courier"/>
                <a:ea typeface="Courier"/>
                <a:cs typeface="Courier"/>
                <a:sym typeface="Courier New" panose="02070309020205020404"/>
              </a:rPr>
              <a:t>():</a:t>
            </a:r>
          </a:p>
          <a:p>
            <a:pPr lvl="0">
              <a:buClr>
                <a:srgbClr val="00FF00"/>
              </a:buClr>
              <a:buSzPct val="25000"/>
            </a:pPr>
            <a:r>
              <a:rPr lang="en-US" sz="2800" dirty="0">
                <a:solidFill>
                  <a:srgbClr val="00FFFF"/>
                </a:solidFill>
                <a:latin typeface="Courier"/>
                <a:ea typeface="Courier"/>
                <a:cs typeface="Courier"/>
                <a:sym typeface="Courier New" panose="02070309020205020404"/>
              </a:rPr>
              <a:t>    if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is None or count &gt;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a:t>
            </a:r>
          </a:p>
          <a:p>
            <a:pPr lvl="0">
              <a:buClr>
                <a:srgbClr val="00FF00"/>
              </a:buClr>
              <a:buSzPct val="25000"/>
            </a:pPr>
            <a:r>
              <a:rPr lang="en-US" sz="2800" dirty="0">
                <a:solidFill>
                  <a:srgbClr val="00FFFF"/>
                </a:solidFill>
                <a:latin typeface="Courier"/>
                <a:ea typeface="Courier"/>
                <a:cs typeface="Courier"/>
                <a:sym typeface="Courier New" panose="02070309020205020404"/>
              </a:rPr>
              <a:t>        </a:t>
            </a:r>
            <a:r>
              <a:rPr lang="en-US" sz="2800" dirty="0" err="1">
                <a:solidFill>
                  <a:srgbClr val="00FFFF"/>
                </a:solidFill>
                <a:latin typeface="Courier"/>
                <a:ea typeface="Courier"/>
                <a:cs typeface="Courier"/>
                <a:sym typeface="Courier New" panose="02070309020205020404"/>
              </a:rPr>
              <a:t>bigword</a:t>
            </a:r>
            <a:r>
              <a:rPr lang="en-US" sz="2800" dirty="0">
                <a:solidFill>
                  <a:srgbClr val="00FFFF"/>
                </a:solidFill>
                <a:latin typeface="Courier"/>
                <a:ea typeface="Courier"/>
                <a:cs typeface="Courier"/>
                <a:sym typeface="Courier New" panose="02070309020205020404"/>
              </a:rPr>
              <a:t> = word</a:t>
            </a:r>
          </a:p>
          <a:p>
            <a:pPr lvl="0">
              <a:buClr>
                <a:srgbClr val="00FF00"/>
              </a:buClr>
              <a:buSzPct val="25000"/>
            </a:pPr>
            <a:r>
              <a:rPr lang="en-US" sz="2800" dirty="0">
                <a:solidFill>
                  <a:srgbClr val="00FFFF"/>
                </a:solidFill>
                <a:latin typeface="Courier"/>
                <a:ea typeface="Courier"/>
                <a:cs typeface="Courier"/>
                <a:sym typeface="Courier New" panose="02070309020205020404"/>
              </a:rPr>
              <a:t>        </a:t>
            </a:r>
            <a:r>
              <a:rPr lang="en-US" sz="2800" dirty="0" err="1">
                <a:solidFill>
                  <a:srgbClr val="00FFFF"/>
                </a:solidFill>
                <a:latin typeface="Courier"/>
                <a:ea typeface="Courier"/>
                <a:cs typeface="Courier"/>
                <a:sym typeface="Courier New" panose="02070309020205020404"/>
              </a:rPr>
              <a:t>bigcount</a:t>
            </a:r>
            <a:r>
              <a:rPr lang="en-US" sz="2800" dirty="0">
                <a:solidFill>
                  <a:srgbClr val="00FFFF"/>
                </a:solidFill>
                <a:latin typeface="Courier"/>
                <a:ea typeface="Courier"/>
                <a:cs typeface="Courier"/>
                <a:sym typeface="Courier New" panose="02070309020205020404"/>
              </a:rPr>
              <a:t> = count</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7F00"/>
                </a:solidFill>
                <a:latin typeface="Courier"/>
                <a:ea typeface="Courier"/>
                <a:cs typeface="Courier"/>
                <a:sym typeface="Courier New" panose="02070309020205020404"/>
              </a:rPr>
              <a:t>print(</a:t>
            </a:r>
            <a:r>
              <a:rPr lang="en-US" sz="2800" dirty="0" err="1">
                <a:solidFill>
                  <a:srgbClr val="FF7F00"/>
                </a:solidFill>
                <a:latin typeface="Courier"/>
                <a:ea typeface="Courier"/>
                <a:cs typeface="Courier"/>
                <a:sym typeface="Courier New" panose="02070309020205020404"/>
              </a:rPr>
              <a:t>bigword</a:t>
            </a:r>
            <a:r>
              <a:rPr lang="en-US" sz="2800" dirty="0">
                <a:solidFill>
                  <a:srgbClr val="FF7F00"/>
                </a:solidFill>
                <a:latin typeface="Courier"/>
                <a:ea typeface="Courier"/>
                <a:cs typeface="Courier"/>
                <a:sym typeface="Courier New" panose="02070309020205020404"/>
              </a:rPr>
              <a:t>, </a:t>
            </a:r>
            <a:r>
              <a:rPr lang="en-US" sz="2800" dirty="0" err="1">
                <a:solidFill>
                  <a:srgbClr val="FF7F00"/>
                </a:solidFill>
                <a:latin typeface="Courier"/>
                <a:ea typeface="Courier"/>
                <a:cs typeface="Courier"/>
                <a:sym typeface="Courier New" panose="02070309020205020404"/>
              </a:rPr>
              <a:t>bigcount</a:t>
            </a:r>
            <a:r>
              <a:rPr lang="en-US" sz="2800" dirty="0">
                <a:solidFill>
                  <a:srgbClr val="FF7F00"/>
                </a:solidFill>
                <a:latin typeface="Courier"/>
                <a:ea typeface="Courier"/>
                <a:cs typeface="Courier"/>
                <a:sym typeface="Courier New" panose="02070309020205020404"/>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502249" y="388534"/>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Reserved Words</a:t>
            </a:r>
          </a:p>
        </p:txBody>
      </p:sp>
      <p:sp>
        <p:nvSpPr>
          <p:cNvPr id="502" name="Shape 502"/>
          <p:cNvSpPr txBox="1">
            <a:spLocks noGrp="1"/>
          </p:cNvSpPr>
          <p:nvPr>
            <p:ph type="body" idx="1"/>
          </p:nvPr>
        </p:nvSpPr>
        <p:spPr>
          <a:xfrm>
            <a:off x="841691" y="1912692"/>
            <a:ext cx="14608217" cy="2671327"/>
          </a:xfrm>
          <a:prstGeom prst="rect">
            <a:avLst/>
          </a:prstGeom>
          <a:noFill/>
          <a:ln>
            <a:noFill/>
          </a:ln>
        </p:spPr>
        <p:txBody>
          <a:bodyPr lIns="38100" tIns="38100" rIns="38100" bIns="38100" anchor="t" anchorCtr="0">
            <a:noAutofit/>
          </a:bodyPr>
          <a:lstStyle/>
          <a:p>
            <a:pPr marL="215900" lvl="0" indent="0" algn="just">
              <a:spcBef>
                <a:spcPts val="0"/>
              </a:spcBef>
              <a:buSzPct val="171000"/>
              <a:buNone/>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Python vocabulary is actually pretty small. We call this “vocabulary” the “</a:t>
            </a:r>
            <a:r>
              <a:rPr lang="en-US" sz="34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reserved words</a:t>
            </a: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These are words that have very </a:t>
            </a:r>
            <a:r>
              <a:rPr lang="en-US" sz="34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special meaning to </a:t>
            </a:r>
            <a:r>
              <a:rPr lang="en-US" altLang="zh-CN"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Python</a:t>
            </a:r>
            <a:r>
              <a:rPr lang="en-US" altLang="zh-CN" sz="34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You</a:t>
            </a:r>
            <a:r>
              <a:rPr lang="en-US" altLang="zh-CN" sz="3400"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altLang="zh-CN"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cannot</a:t>
            </a:r>
            <a:r>
              <a:rPr lang="en-US" altLang="zh-CN" sz="34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altLang="zh-CN"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use </a:t>
            </a:r>
            <a:r>
              <a:rPr lang="en-US" altLang="zh-CN" sz="34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reserved words</a:t>
            </a:r>
            <a:r>
              <a:rPr lang="en-US" altLang="zh-CN"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as variable names / identifiers</a:t>
            </a:r>
            <a:r>
              <a:rPr lang="en-US" altLang="zh-CN" sz="34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reserved words in the language where humans talk to Python are as follows:</a:t>
            </a:r>
          </a:p>
          <a:p>
            <a:pPr marL="215900" marR="0" lvl="0" indent="0" algn="just" rtl="0">
              <a:lnSpc>
                <a:spcPct val="100000"/>
              </a:lnSpc>
              <a:spcBef>
                <a:spcPts val="0"/>
              </a:spcBef>
              <a:spcAft>
                <a:spcPts val="0"/>
              </a:spcAft>
              <a:buClr>
                <a:schemeClr val="lt1"/>
              </a:buClr>
              <a:buSzPct val="171000"/>
              <a:buNone/>
            </a:pPr>
            <a:endPar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03" name="Shape 503"/>
          <p:cNvSpPr txBox="1"/>
          <p:nvPr/>
        </p:nvSpPr>
        <p:spPr>
          <a:xfrm>
            <a:off x="2807835" y="468519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800448" y="379738"/>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Sentences or Lines</a:t>
            </a:r>
          </a:p>
        </p:txBody>
      </p:sp>
      <p:sp>
        <p:nvSpPr>
          <p:cNvPr id="509" name="Shape 509"/>
          <p:cNvSpPr txBox="1"/>
          <p:nvPr/>
        </p:nvSpPr>
        <p:spPr>
          <a:xfrm>
            <a:off x="1249960" y="168001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00FFFF"/>
                </a:solidFill>
                <a:latin typeface="Courier"/>
                <a:ea typeface="Courier"/>
                <a:cs typeface="Courier"/>
                <a:sym typeface="Courier New" panose="02070309020205020404"/>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3600" dirty="0">
                <a:solidFill>
                  <a:srgbClr val="92D050"/>
                </a:solidFill>
                <a:latin typeface="Arial" panose="020B0604020202020204" pitchFamily="34" charset="0"/>
                <a:ea typeface="Arial" panose="020B0604020202020204" pitchFamily="34" charset="0"/>
                <a:cs typeface="Arial" panose="020B0604020202020204" pitchFamily="34" charset="0"/>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00FFFF"/>
                </a:solidFill>
                <a:latin typeface="Courier"/>
                <a:ea typeface="Courier"/>
                <a:cs typeface="Courier"/>
                <a:sym typeface="Courier New" panose="02070309020205020404"/>
              </a:rPr>
              <a:t>2</a:t>
            </a:r>
          </a:p>
          <a:p>
            <a:pPr>
              <a:buClr>
                <a:srgbClr val="FFFF00"/>
              </a:buClr>
              <a:buSzPct val="25000"/>
            </a:pPr>
            <a:r>
              <a:rPr lang="en-US" sz="4800" dirty="0">
                <a:solidFill>
                  <a:srgbClr val="FFFF00"/>
                </a:solidFill>
                <a:latin typeface="Courier"/>
                <a:ea typeface="Courier"/>
                <a:cs typeface="Courier"/>
                <a:sym typeface="Courier New" panose="02070309020205020404"/>
              </a:rPr>
              <a:t>print(</a:t>
            </a:r>
            <a:r>
              <a:rPr lang="en-US" sz="4800" dirty="0">
                <a:solidFill>
                  <a:srgbClr val="FF9900"/>
                </a:solidFill>
                <a:latin typeface="Courier"/>
                <a:ea typeface="Courier"/>
                <a:cs typeface="Courier"/>
                <a:sym typeface="Courier New" panose="02070309020205020404"/>
              </a:rPr>
              <a:t>x</a:t>
            </a:r>
            <a:r>
              <a:rPr lang="en-US" sz="4800" dirty="0" smtClean="0">
                <a:solidFill>
                  <a:srgbClr val="FFFF00"/>
                </a:solidFill>
                <a:latin typeface="Courier"/>
                <a:ea typeface="Courier"/>
                <a:cs typeface="Courier"/>
                <a:sym typeface="Courier New" panose="02070309020205020404"/>
              </a:rPr>
              <a:t>)</a:t>
            </a:r>
            <a:endParaRPr lang="en-US" sz="4800" dirty="0">
              <a:solidFill>
                <a:srgbClr val="FFFF00"/>
              </a:solidFill>
              <a:latin typeface="Courier"/>
              <a:ea typeface="Courier"/>
              <a:cs typeface="Courier"/>
              <a:sym typeface="Courier New" panose="02070309020205020404"/>
            </a:endParaRPr>
          </a:p>
        </p:txBody>
      </p:sp>
      <p:sp>
        <p:nvSpPr>
          <p:cNvPr id="510" name="Shape 510"/>
          <p:cNvSpPr txBox="1"/>
          <p:nvPr/>
        </p:nvSpPr>
        <p:spPr>
          <a:xfrm>
            <a:off x="1249890" y="508670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Variable</a:t>
            </a:r>
            <a:endParaRPr lang="en-US" sz="42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1" name="Shape 511"/>
          <p:cNvSpPr txBox="1"/>
          <p:nvPr/>
        </p:nvSpPr>
        <p:spPr>
          <a:xfrm>
            <a:off x="4222020" y="508670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92D050"/>
                </a:solidFill>
                <a:latin typeface="Arial" panose="020B0604020202020204" pitchFamily="34" charset="0"/>
                <a:ea typeface="Arial" panose="020B0604020202020204" pitchFamily="34" charset="0"/>
                <a:cs typeface="Arial" panose="020B0604020202020204" pitchFamily="34" charset="0"/>
                <a:sym typeface="Cabin"/>
              </a:rPr>
              <a:t>Operator</a:t>
            </a:r>
          </a:p>
        </p:txBody>
      </p:sp>
      <p:sp>
        <p:nvSpPr>
          <p:cNvPr id="512" name="Shape 512"/>
          <p:cNvSpPr txBox="1"/>
          <p:nvPr/>
        </p:nvSpPr>
        <p:spPr>
          <a:xfrm>
            <a:off x="6419120" y="508670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6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Constant</a:t>
            </a:r>
            <a:endParaRPr lang="en-US" sz="42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3" name="Shape 513"/>
          <p:cNvSpPr txBox="1"/>
          <p:nvPr/>
        </p:nvSpPr>
        <p:spPr>
          <a:xfrm>
            <a:off x="9112155" y="508670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Function</a:t>
            </a:r>
            <a:endParaRPr lang="en-US" sz="4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4" name="Shape 514"/>
          <p:cNvSpPr txBox="1"/>
          <p:nvPr/>
        </p:nvSpPr>
        <p:spPr>
          <a:xfrm>
            <a:off x="6685996" y="165239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a:t>
            </a:r>
            <a:r>
              <a:rPr lang="en-US" sz="5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a:t>
            </a:r>
            <a:r>
              <a:rPr lang="en-US" sz="5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 statement</a:t>
            </a:r>
          </a:p>
        </p:txBody>
      </p:sp>
      <p:cxnSp>
        <p:nvCxnSpPr>
          <p:cNvPr id="515" name="Shape 515"/>
          <p:cNvCxnSpPr/>
          <p:nvPr/>
        </p:nvCxnSpPr>
        <p:spPr>
          <a:xfrm rot="10800000" flipH="1">
            <a:off x="4654550" y="2858197"/>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001260" y="3695837"/>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4655185" y="4485702"/>
            <a:ext cx="1330199" cy="17399"/>
          </a:xfrm>
          <a:prstGeom prst="straightConnector1">
            <a:avLst/>
          </a:prstGeom>
          <a:noFill/>
          <a:ln w="63500" cap="rnd" cmpd="sng">
            <a:solidFill>
              <a:schemeClr val="lt1"/>
            </a:solidFill>
            <a:prstDash val="solid"/>
            <a:miter/>
            <a:headEnd type="stealth" w="med" len="med"/>
            <a:tailEnd type="none" w="med" len="med"/>
          </a:ln>
        </p:spPr>
      </p:cxnSp>
      <p:sp>
        <p:nvSpPr>
          <p:cNvPr id="3" name="文本框 2"/>
          <p:cNvSpPr txBox="1"/>
          <p:nvPr/>
        </p:nvSpPr>
        <p:spPr>
          <a:xfrm>
            <a:off x="931545" y="6158353"/>
            <a:ext cx="14880674" cy="2308324"/>
          </a:xfrm>
          <a:prstGeom prst="rect">
            <a:avLst/>
          </a:prstGeom>
          <a:noFill/>
        </p:spPr>
        <p:txBody>
          <a:bodyPr wrap="square" rtlCol="0">
            <a:spAutoFit/>
          </a:bodyPr>
          <a:lstStyle/>
          <a:p>
            <a:pPr algn="just"/>
            <a:r>
              <a:rPr lang="en-US" altLang="zh-CN" sz="2800" dirty="0">
                <a:solidFill>
                  <a:schemeClr val="bg1"/>
                </a:solidFill>
              </a:rPr>
              <a:t>- </a:t>
            </a:r>
            <a:r>
              <a:rPr lang="zh-CN" altLang="en-US" sz="2800" dirty="0">
                <a:solidFill>
                  <a:schemeClr val="bg1"/>
                </a:solidFill>
              </a:rPr>
              <a:t>A </a:t>
            </a:r>
            <a:r>
              <a:rPr lang="en-US" sz="2800" dirty="0">
                <a:solidFill>
                  <a:srgbClr val="FF9900"/>
                </a:solidFill>
                <a:latin typeface="Arial" panose="020B0604020202020204" pitchFamily="34" charset="0"/>
                <a:ea typeface="Arial" panose="020B0604020202020204" pitchFamily="34" charset="0"/>
                <a:cs typeface="Arial" panose="020B0604020202020204" pitchFamily="34" charset="0"/>
              </a:rPr>
              <a:t>variable </a:t>
            </a:r>
            <a:r>
              <a:rPr lang="zh-CN" altLang="en-US" sz="2800" dirty="0">
                <a:solidFill>
                  <a:schemeClr val="bg1"/>
                </a:solidFill>
              </a:rPr>
              <a:t>is a name that refers to a value</a:t>
            </a:r>
          </a:p>
          <a:p>
            <a:pPr algn="just"/>
            <a:r>
              <a:rPr lang="en-US" altLang="zh-CN" sz="2800" dirty="0">
                <a:solidFill>
                  <a:schemeClr val="bg1"/>
                </a:solidFill>
              </a:rPr>
              <a:t>- </a:t>
            </a:r>
            <a:r>
              <a:rPr lang="zh-CN" altLang="en-US" sz="2800" dirty="0">
                <a:solidFill>
                  <a:srgbClr val="92D050"/>
                </a:solidFill>
              </a:rPr>
              <a:t>Operators </a:t>
            </a:r>
            <a:r>
              <a:rPr lang="zh-CN" altLang="en-US" sz="2800" dirty="0">
                <a:solidFill>
                  <a:schemeClr val="bg1"/>
                </a:solidFill>
              </a:rPr>
              <a:t>are special symbols that represent computations like addition and multiplication. </a:t>
            </a:r>
          </a:p>
          <a:p>
            <a:pPr algn="just"/>
            <a:r>
              <a:rPr lang="en-US" sz="28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r>
              <a:rPr lang="en-US" sz="28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Fixed values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such as</a:t>
            </a:r>
            <a:r>
              <a:rPr lang="en-US" sz="2800" dirty="0">
                <a:solidFill>
                  <a:srgbClr val="92D050"/>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C000"/>
                </a:solidFill>
                <a:latin typeface="Arial" panose="020B0604020202020204" pitchFamily="34" charset="0"/>
                <a:ea typeface="Arial" panose="020B0604020202020204" pitchFamily="34" charset="0"/>
                <a:cs typeface="Arial" panose="020B0604020202020204" pitchFamily="34" charset="0"/>
                <a:sym typeface="Cabin"/>
              </a:rPr>
              <a:t>numbers, letters, and </a:t>
            </a:r>
            <a:r>
              <a:rPr lang="en-US" sz="2800" dirty="0" smtClean="0">
                <a:solidFill>
                  <a:srgbClr val="FFC000"/>
                </a:solidFill>
                <a:latin typeface="Arial" panose="020B0604020202020204" pitchFamily="34" charset="0"/>
                <a:ea typeface="Arial" panose="020B0604020202020204" pitchFamily="34" charset="0"/>
                <a:cs typeface="Arial" panose="020B0604020202020204" pitchFamily="34" charset="0"/>
                <a:sym typeface="Cabin"/>
              </a:rPr>
              <a:t>strings</a:t>
            </a:r>
            <a:r>
              <a:rPr lang="en-US" sz="2800"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are called</a:t>
            </a:r>
            <a:r>
              <a:rPr lang="en-US" sz="3200"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200" dirty="0">
                <a:solidFill>
                  <a:srgbClr val="00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sz="3200"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constants</a:t>
            </a:r>
            <a:r>
              <a:rPr lang="en-US" sz="3200" dirty="0">
                <a:solidFill>
                  <a:srgbClr val="00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sz="28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because their value does not change</a:t>
            </a:r>
            <a:endParaRPr lang="en-US" sz="28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algn="just"/>
            <a:r>
              <a:rPr lang="en-US" altLang="zh-CN" sz="2800" dirty="0">
                <a:solidFill>
                  <a:schemeClr val="bg1"/>
                </a:solidFill>
              </a:rPr>
              <a:t>-</a:t>
            </a:r>
            <a:r>
              <a:rPr lang="zh-CN" altLang="en-US" sz="2800" dirty="0">
                <a:solidFill>
                  <a:schemeClr val="bg1"/>
                </a:solidFill>
              </a:rPr>
              <a:t> </a:t>
            </a:r>
            <a:r>
              <a:rPr lang="en-US" altLang="zh-CN" sz="2800" dirty="0">
                <a:solidFill>
                  <a:schemeClr val="bg1"/>
                </a:solidFill>
              </a:rPr>
              <a:t>A</a:t>
            </a:r>
            <a:r>
              <a:rPr lang="zh-CN" altLang="en-US" sz="2800" dirty="0">
                <a:solidFill>
                  <a:schemeClr val="bg1"/>
                </a:solidFill>
              </a:rPr>
              <a:t> </a:t>
            </a:r>
            <a:r>
              <a:rPr lang="zh-CN" altLang="en-US" sz="2800" dirty="0">
                <a:solidFill>
                  <a:srgbClr val="FFFF00"/>
                </a:solidFill>
              </a:rPr>
              <a:t>function </a:t>
            </a:r>
            <a:r>
              <a:rPr lang="zh-CN" altLang="en-US" sz="2800" dirty="0">
                <a:solidFill>
                  <a:schemeClr val="bg1"/>
                </a:solidFill>
              </a:rPr>
              <a:t>is a named sequence of statements that performs a computation</a:t>
            </a:r>
            <a:r>
              <a:rPr lang="zh-CN" altLang="en-US" sz="2800" dirty="0" smtClean="0">
                <a:solidFill>
                  <a:schemeClr val="bg1"/>
                </a:solidFill>
              </a:rPr>
              <a:t>.</a:t>
            </a:r>
            <a:endParaRPr lang="zh-CN" altLang="en-US"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Programming Paragraphs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365" algn="just"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Interactive Python is good for experiments and programs of 3-4 lines long. </a:t>
            </a:r>
          </a:p>
          <a:p>
            <a:pPr marL="749300" marR="0" lvl="0" indent="-380365" algn="just" rtl="0">
              <a:lnSpc>
                <a:spcPct val="100000"/>
              </a:lnSpc>
              <a:spcBef>
                <a:spcPts val="0"/>
              </a:spcBef>
              <a:spcAft>
                <a:spcPts val="0"/>
              </a:spcAft>
              <a:buClr>
                <a:schemeClr val="lt1"/>
              </a:buClr>
              <a:buSzPct val="100000"/>
              <a:buFont typeface="Cabin"/>
              <a:buChar char="•"/>
            </a:pPr>
            <a:endPar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80365" algn="just"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Typing commands into the Python interpreter is a great way to experiment with Python’s features, but it is not recommended for solving more complex problems. </a:t>
            </a:r>
            <a:r>
              <a:rPr lang="en-US" sz="3400">
                <a:solidFill>
                  <a:schemeClr val="lt1"/>
                </a:solidFill>
                <a:latin typeface="Arial" panose="020B0604020202020204" pitchFamily="34" charset="0"/>
                <a:ea typeface="Arial" panose="020B0604020202020204" pitchFamily="34" charset="0"/>
                <a:cs typeface="Arial" panose="020B0604020202020204" pitchFamily="34" charset="0"/>
                <a:sym typeface="Cabin"/>
              </a:rPr>
              <a:t>M</a:t>
            </a: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ost programs are much longer, so we type them into a file and tell </a:t>
            </a:r>
            <a:r>
              <a:rPr lang="en-US" sz="3400">
                <a:solidFill>
                  <a:schemeClr val="lt1"/>
                </a:solidFill>
                <a:latin typeface="Arial" panose="020B0604020202020204" pitchFamily="34" charset="0"/>
                <a:ea typeface="Arial" panose="020B0604020202020204" pitchFamily="34" charset="0"/>
                <a:cs typeface="Arial" panose="020B0604020202020204" pitchFamily="34" charset="0"/>
                <a:sym typeface="Cabin"/>
              </a:rPr>
              <a:t>P</a:t>
            </a: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ython to run the commands in the file.</a:t>
            </a:r>
          </a:p>
          <a:p>
            <a:pPr marL="749300" marR="0" lvl="0" indent="-380365" algn="just"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we use a text editor to write the </a:t>
            </a:r>
            <a:r>
              <a:rPr lang="en-US" sz="34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Python </a:t>
            </a:r>
            <a:r>
              <a:rPr lang="en-US" altLang="zh-CN" sz="34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codes </a:t>
            </a:r>
            <a:r>
              <a:rPr lang="en-US" sz="34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into </a:t>
            </a: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 file, which is called a </a:t>
            </a:r>
            <a:r>
              <a:rPr lang="en-US" sz="34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script</a:t>
            </a: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By convention, Python scripts have names that end with </a:t>
            </a:r>
            <a:r>
              <a:rPr lang="en-US" sz="3400" u="none" strike="noStrike" cap="none">
                <a:solidFill>
                  <a:srgbClr val="FF9300"/>
                </a:solidFill>
                <a:latin typeface="Arial" panose="020B0604020202020204" pitchFamily="34" charset="0"/>
                <a:ea typeface="Arial" panose="020B0604020202020204" pitchFamily="34" charset="0"/>
                <a:cs typeface="Arial" panose="020B0604020202020204" pitchFamily="34" charset="0"/>
                <a:sym typeface="Cabin"/>
              </a:rPr>
              <a:t>.py</a:t>
            </a:r>
            <a:r>
              <a:rPr lang="en-US" sz="34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946150" y="406146"/>
            <a:ext cx="142748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Programmers Anticipate Needs</a:t>
            </a:r>
          </a:p>
        </p:txBody>
      </p:sp>
      <p:sp>
        <p:nvSpPr>
          <p:cNvPr id="237" name="Shape 237"/>
          <p:cNvSpPr txBox="1">
            <a:spLocks noGrp="1"/>
          </p:cNvSpPr>
          <p:nvPr>
            <p:ph type="body" idx="1"/>
          </p:nvPr>
        </p:nvSpPr>
        <p:spPr>
          <a:xfrm>
            <a:off x="374650" y="2190750"/>
            <a:ext cx="15474950" cy="6034087"/>
          </a:xfrm>
          <a:prstGeom prst="rect">
            <a:avLst/>
          </a:prstGeom>
          <a:noFill/>
          <a:ln>
            <a:noFill/>
          </a:ln>
        </p:spPr>
        <p:txBody>
          <a:bodyPr lIns="38100" tIns="38100" rIns="38100" bIns="38100" anchor="ctr" anchorCtr="0">
            <a:noAutofit/>
          </a:bodyPr>
          <a:lstStyle/>
          <a:p>
            <a:pPr indent="-345440" algn="just">
              <a:spcBef>
                <a:spcPts val="2400"/>
              </a:spcBef>
              <a:buSzPct val="100000"/>
            </a:pPr>
            <a:r>
              <a:rPr lang="en-US"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professional programming can be a very rewarding job both financially and personally. Building  useful, elegant, and clever programs for others to use is a very creative activity.</a:t>
            </a:r>
          </a:p>
          <a:p>
            <a:pPr indent="-345440" algn="just">
              <a:spcBef>
                <a:spcPts val="2400"/>
              </a:spcBef>
              <a:buSzPct val="100000"/>
            </a:pPr>
            <a:r>
              <a:rPr lang="en-US"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Your </a:t>
            </a:r>
            <a:r>
              <a:rPr lang="en-US"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a:t>
            </a:r>
            <a:r>
              <a:rPr lang="zh-CN" altLang="en-US"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Personal </a:t>
            </a:r>
            <a:r>
              <a:rPr lang="en-US"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Digital Assistant (PDA) </a:t>
            </a:r>
            <a:r>
              <a:rPr lang="en-US"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or smart phone usually contain </a:t>
            </a:r>
            <a:r>
              <a:rPr lang="en-US"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many different programs from many different groups of programmers, each competing for your attention and interest. They try their best to meet your needs and give you a great user experience in the process. </a:t>
            </a:r>
          </a:p>
          <a:p>
            <a:pPr indent="-345440" algn="just">
              <a:spcBef>
                <a:spcPts val="2400"/>
              </a:spcBef>
              <a:buSzPct val="100000"/>
            </a:pPr>
            <a:r>
              <a:rPr lang="en-US"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some situations, when you choose a piece of software, the programmers are directly compensated because of your choice.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endParaRPr lang="en-US" sz="34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Interactive</a:t>
            </a:r>
          </a:p>
          <a:p>
            <a:pPr marL="508000" marR="0" lvl="1" indent="0" algn="just"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type directly to Python one line at a time and it responds. Even though we are typing these commands into Python one line at a time, Python is treating them as an ordered sequence of statements with later statements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able to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retrieve data created in earlier statements. </a:t>
            </a:r>
            <a:endPar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You enter a sequence of statements (lines) into a file using a text  editor and tell Python to execute the statements in the file.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Like a recipe or installation instructions, a program is a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sequence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of steps to be done in order.</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 steps are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conditional</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they may be skipped.</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Sometimes a step or group of steps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is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to be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repeated</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Sometimes we store a set of steps to be used over and over as needed several places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through out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735162" y="466172"/>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 Steps or Program Flow</a:t>
            </a:r>
          </a:p>
        </p:txBody>
      </p:sp>
      <p:sp>
        <p:nvSpPr>
          <p:cNvPr id="545" name="Shape 545"/>
          <p:cNvSpPr txBox="1">
            <a:spLocks noGrp="1"/>
          </p:cNvSpPr>
          <p:nvPr>
            <p:ph type="body" idx="1"/>
          </p:nvPr>
        </p:nvSpPr>
        <p:spPr>
          <a:xfrm>
            <a:off x="588858" y="1851804"/>
            <a:ext cx="15134336" cy="682752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00000"/>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There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are some low-level conceptual patterns that we use to construct programs</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215900" marR="0" lvl="0" indent="0" algn="just" rtl="0">
              <a:lnSpc>
                <a:spcPct val="100000"/>
              </a:lnSpc>
              <a:spcBef>
                <a:spcPts val="0"/>
              </a:spcBef>
              <a:spcAft>
                <a:spcPts val="0"/>
              </a:spcAft>
              <a:buClr>
                <a:schemeClr val="lt1"/>
              </a:buClr>
              <a:buSzPct val="100000"/>
              <a:buNone/>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 / </a:t>
            </a:r>
            <a:r>
              <a:rPr lang="en-US"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Output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In our initial programs, our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will come from the user typing data on the keyboard.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Output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d</a:t>
            </a:r>
            <a:r>
              <a:rPr lang="en-US" sz="3200" dirty="0">
                <a:latin typeface="Arial" panose="020B0604020202020204" pitchFamily="34" charset="0"/>
                <a:ea typeface="Arial" panose="020B0604020202020204" pitchFamily="34" charset="0"/>
                <a:cs typeface="Arial" panose="020B0604020202020204" pitchFamily="34" charset="0"/>
                <a:sym typeface="Cabin"/>
              </a:rPr>
              <a:t>isplay the results of the program on a screen or store them in a file </a:t>
            </a:r>
            <a:r>
              <a:rPr lang="en-US" sz="3200" dirty="0" smtClean="0">
                <a:latin typeface="Arial" panose="020B0604020202020204" pitchFamily="34" charset="0"/>
                <a:ea typeface="Arial" panose="020B0604020202020204" pitchFamily="34" charset="0"/>
                <a:cs typeface="Arial" panose="020B0604020202020204" pitchFamily="34" charset="0"/>
                <a:sym typeface="Cabin"/>
              </a:rPr>
              <a:t>or perhaps </a:t>
            </a:r>
            <a:r>
              <a:rPr lang="en-US" sz="3200" dirty="0">
                <a:latin typeface="Arial" panose="020B0604020202020204" pitchFamily="34" charset="0"/>
                <a:ea typeface="Arial" panose="020B0604020202020204" pitchFamily="34" charset="0"/>
                <a:cs typeface="Arial" panose="020B0604020202020204" pitchFamily="34" charset="0"/>
                <a:sym typeface="Cabin"/>
              </a:rPr>
              <a:t>write them to a device like a speaker to play music or speak text.</a:t>
            </a:r>
          </a:p>
          <a:p>
            <a:pPr marL="215900" marR="0" lvl="0" indent="0" algn="just" rtl="0">
              <a:lnSpc>
                <a:spcPct val="100000"/>
              </a:lnSpc>
              <a:spcBef>
                <a:spcPts val="0"/>
              </a:spcBef>
              <a:spcAft>
                <a:spcPts val="0"/>
              </a:spcAft>
              <a:buClr>
                <a:schemeClr val="lt1"/>
              </a:buClr>
              <a:buSzPct val="100000"/>
              <a:buNone/>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Sequential execution</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Perform statements one after another in the order they are encountered in the script.</a:t>
            </a:r>
          </a:p>
          <a:p>
            <a:pPr marL="215900" marR="0" lvl="0" indent="0" algn="just" rtl="0">
              <a:lnSpc>
                <a:spcPct val="100000"/>
              </a:lnSpc>
              <a:spcBef>
                <a:spcPts val="0"/>
              </a:spcBef>
              <a:spcAft>
                <a:spcPts val="0"/>
              </a:spcAft>
              <a:buClr>
                <a:schemeClr val="lt1"/>
              </a:buClr>
              <a:buSzPct val="100000"/>
              <a:buNone/>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Conditional execution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Check for certain conditions and then execute or skip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 sequence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 statements.</a:t>
            </a:r>
          </a:p>
          <a:p>
            <a:pPr marL="215900" marR="0" lvl="0" indent="0" algn="just" rtl="0">
              <a:lnSpc>
                <a:spcPct val="100000"/>
              </a:lnSpc>
              <a:spcBef>
                <a:spcPts val="0"/>
              </a:spcBef>
              <a:spcAft>
                <a:spcPts val="0"/>
              </a:spcAft>
              <a:buClr>
                <a:schemeClr val="lt1"/>
              </a:buClr>
              <a:buSzPct val="100000"/>
              <a:buNone/>
            </a:pPr>
            <a:r>
              <a:rPr lang="en-US"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Repeated execution</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200" u="none" strike="noStrike" cap="none" dirty="0">
                <a:latin typeface="Arial" panose="020B0604020202020204" pitchFamily="34" charset="0"/>
                <a:ea typeface="Arial" panose="020B0604020202020204" pitchFamily="34" charset="0"/>
                <a:cs typeface="Arial" panose="020B0604020202020204" pitchFamily="34" charset="0"/>
                <a:sym typeface="Cabin"/>
              </a:rPr>
              <a:t>Perform some set of statements repeatedly, usually </a:t>
            </a:r>
            <a:r>
              <a:rPr lang="en-US" sz="3200" u="none" strike="noStrike" cap="none" dirty="0" smtClean="0">
                <a:latin typeface="Arial" panose="020B0604020202020204" pitchFamily="34" charset="0"/>
                <a:ea typeface="Arial" panose="020B0604020202020204" pitchFamily="34" charset="0"/>
                <a:cs typeface="Arial" panose="020B0604020202020204" pitchFamily="34" charset="0"/>
                <a:sym typeface="Cabin"/>
              </a:rPr>
              <a:t>with some </a:t>
            </a:r>
            <a:r>
              <a:rPr lang="en-US" sz="3200" u="none" strike="noStrike" cap="none" dirty="0">
                <a:latin typeface="Arial" panose="020B0604020202020204" pitchFamily="34" charset="0"/>
                <a:ea typeface="Arial" panose="020B0604020202020204" pitchFamily="34" charset="0"/>
                <a:cs typeface="Arial" panose="020B0604020202020204" pitchFamily="34" charset="0"/>
                <a:sym typeface="Cabin"/>
              </a:rPr>
              <a:t>variation.</a:t>
            </a:r>
          </a:p>
          <a:p>
            <a:pPr marL="215900" marR="0" lvl="0" indent="0" algn="just" rtl="0">
              <a:lnSpc>
                <a:spcPct val="100000"/>
              </a:lnSpc>
              <a:spcBef>
                <a:spcPts val="0"/>
              </a:spcBef>
              <a:spcAft>
                <a:spcPts val="0"/>
              </a:spcAft>
              <a:buClr>
                <a:schemeClr val="lt1"/>
              </a:buClr>
              <a:buSzPct val="100000"/>
              <a:buNone/>
            </a:pP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Reuse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Write a set of instructions once and give them a name and then reuse those instructions as needed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through out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your 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  2</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  4</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print(x)</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print(x)</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a program is running, it flows from one step to the next.  </a:t>
            </a:r>
            <a:r>
              <a:rPr lang="en-US" sz="33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a:t>
            </a:r>
            <a:r>
              <a:rPr lang="en-US" sz="33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 programmers, we set up </a:t>
            </a:r>
            <a:r>
              <a:rPr lang="en-US" sz="33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3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paths</a:t>
            </a:r>
            <a:r>
              <a:rPr lang="en-US" sz="33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3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for the program to follow.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3439304" y="35020"/>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Conditional Steps</a:t>
            </a:r>
          </a:p>
        </p:txBody>
      </p:sp>
      <p:sp>
        <p:nvSpPr>
          <p:cNvPr id="568" name="Shape 568"/>
          <p:cNvSpPr txBox="1"/>
          <p:nvPr/>
        </p:nvSpPr>
        <p:spPr>
          <a:xfrm>
            <a:off x="13244066" y="4552151"/>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Smaller</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Finis </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69" name="Shape 569"/>
          <p:cNvSpPr txBox="1"/>
          <p:nvPr/>
        </p:nvSpPr>
        <p:spPr>
          <a:xfrm>
            <a:off x="7359439" y="3863176"/>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495298" y="1570825"/>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x = 5</a:t>
            </a:r>
          </a:p>
        </p:txBody>
      </p:sp>
      <p:cxnSp>
        <p:nvCxnSpPr>
          <p:cNvPr id="571" name="Shape 571"/>
          <p:cNvCxnSpPr/>
          <p:nvPr/>
        </p:nvCxnSpPr>
        <p:spPr>
          <a:xfrm rot="10800000">
            <a:off x="1847847" y="21693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1894725" y="5938038"/>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431798" y="271382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panose="020B0604020202020204" pitchFamily="34" charset="0"/>
                <a:ea typeface="Arial" panose="020B0604020202020204" pitchFamily="34" charset="0"/>
                <a:cs typeface="Arial" panose="020B0604020202020204" pitchFamily="34" charset="0"/>
                <a:sym typeface="Cabin"/>
              </a:rPr>
              <a:t>x</a:t>
            </a: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&lt; 10 ?</a:t>
            </a:r>
          </a:p>
        </p:txBody>
      </p:sp>
      <p:cxnSp>
        <p:nvCxnSpPr>
          <p:cNvPr id="574" name="Shape 574"/>
          <p:cNvCxnSpPr/>
          <p:nvPr/>
        </p:nvCxnSpPr>
        <p:spPr>
          <a:xfrm rot="10800000">
            <a:off x="1847848" y="3931437"/>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2578098" y="394572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Smaller')</a:t>
            </a:r>
            <a:endPar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cxnSp>
        <p:nvCxnSpPr>
          <p:cNvPr id="576" name="Shape 576"/>
          <p:cNvCxnSpPr/>
          <p:nvPr/>
        </p:nvCxnSpPr>
        <p:spPr>
          <a:xfrm rot="10800000">
            <a:off x="3289297" y="3342474"/>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033835" y="334247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033835" y="4680737"/>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1900234" y="5012525"/>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431798" y="545702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panose="020B0604020202020204" pitchFamily="34" charset="0"/>
                <a:ea typeface="Arial" panose="020B0604020202020204" pitchFamily="34" charset="0"/>
                <a:cs typeface="Arial" panose="020B0604020202020204" pitchFamily="34" charset="0"/>
                <a:sym typeface="Cabin"/>
              </a:rPr>
              <a:t>x</a:t>
            </a: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&gt; 20 ?</a:t>
            </a:r>
          </a:p>
        </p:txBody>
      </p:sp>
      <p:cxnSp>
        <p:nvCxnSpPr>
          <p:cNvPr id="581" name="Shape 581"/>
          <p:cNvCxnSpPr/>
          <p:nvPr/>
        </p:nvCxnSpPr>
        <p:spPr>
          <a:xfrm rot="10800000">
            <a:off x="1847848" y="66905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2578098" y="668892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Bigger')</a:t>
            </a:r>
            <a:endPar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cxnSp>
        <p:nvCxnSpPr>
          <p:cNvPr id="583" name="Shape 583"/>
          <p:cNvCxnSpPr/>
          <p:nvPr/>
        </p:nvCxnSpPr>
        <p:spPr>
          <a:xfrm rot="10800000">
            <a:off x="3289297" y="6085674"/>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033835" y="608567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033835" y="7423936"/>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1900234" y="7755725"/>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991641" y="6498426"/>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495298" y="825102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Finis')</a:t>
            </a:r>
            <a:endPar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89" name="Shape 589"/>
          <p:cNvSpPr txBox="1"/>
          <p:nvPr/>
        </p:nvSpPr>
        <p:spPr>
          <a:xfrm>
            <a:off x="3665535" y="2701125"/>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902978" y="4202190"/>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8" name="Shape 591"/>
          <p:cNvSpPr txBox="1"/>
          <p:nvPr/>
        </p:nvSpPr>
        <p:spPr>
          <a:xfrm>
            <a:off x="914258" y="6878748"/>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9" name="Shape 589"/>
          <p:cNvSpPr txBox="1"/>
          <p:nvPr/>
        </p:nvSpPr>
        <p:spPr>
          <a:xfrm>
            <a:off x="3665535" y="5395585"/>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3" name="矩形 2"/>
          <p:cNvSpPr/>
          <p:nvPr/>
        </p:nvSpPr>
        <p:spPr>
          <a:xfrm>
            <a:off x="5870572" y="1632835"/>
            <a:ext cx="9872635" cy="2123658"/>
          </a:xfrm>
          <a:prstGeom prst="rect">
            <a:avLst/>
          </a:prstGeom>
        </p:spPr>
        <p:txBody>
          <a:bodyPr wrap="square">
            <a:spAutoFit/>
          </a:bodyPr>
          <a:lstStyle/>
          <a:p>
            <a:pPr algn="just">
              <a:buClr>
                <a:schemeClr val="lt1"/>
              </a:buClr>
              <a:buSzPct val="25000"/>
            </a:pPr>
            <a:r>
              <a:rPr lang="en-US" altLang="zh-CN" sz="3300" dirty="0">
                <a:solidFill>
                  <a:schemeClr val="lt1"/>
                </a:solidFill>
                <a:latin typeface="Arial" panose="020B0604020202020204" pitchFamily="34" charset="0"/>
                <a:ea typeface="Arial" panose="020B0604020202020204" pitchFamily="34" charset="0"/>
                <a:cs typeface="Arial" panose="020B0604020202020204" pitchFamily="34" charset="0"/>
              </a:rPr>
              <a:t>In order to write useful programs, we almost always need the ability to check conditions and change the behavior of the program accordingly. Conditional statements give us this ability.</a:t>
            </a:r>
            <a:endParaRPr lang="zh-CN" altLang="en-US" sz="33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3375008" y="104035"/>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Repeated Steps</a:t>
            </a:r>
          </a:p>
        </p:txBody>
      </p:sp>
      <p:sp>
        <p:nvSpPr>
          <p:cNvPr id="597" name="Shape 597"/>
          <p:cNvSpPr txBox="1"/>
          <p:nvPr/>
        </p:nvSpPr>
        <p:spPr>
          <a:xfrm>
            <a:off x="13423536" y="3338801"/>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Blastoff!</a:t>
            </a:r>
          </a:p>
        </p:txBody>
      </p:sp>
      <p:sp>
        <p:nvSpPr>
          <p:cNvPr id="598" name="Shape 598"/>
          <p:cNvSpPr txBox="1"/>
          <p:nvPr/>
        </p:nvSpPr>
        <p:spPr>
          <a:xfrm>
            <a:off x="7578226" y="3544264"/>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216103" y="4778713"/>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473403" y="7047785"/>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723276" y="7617941"/>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Loops (repeated steps) have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variables</a:t>
            </a:r>
            <a:r>
              <a:rPr lang="en-US" sz="3200" u="none" strike="noStrike" cap="none" dirty="0">
                <a:solidFill>
                  <a:srgbClr val="FF0000"/>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that change each time through a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loop.</a:t>
            </a:r>
            <a:endPar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Blastoff')</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n)</a:t>
            </a:r>
            <a:endParaRPr lang="en-US" sz="35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p:txBody>
      </p:sp>
      <p:cxnSp>
        <p:nvCxnSpPr>
          <p:cNvPr id="619" name="Shape 619"/>
          <p:cNvCxnSpPr/>
          <p:nvPr/>
        </p:nvCxnSpPr>
        <p:spPr>
          <a:xfrm flipH="1" flipV="1">
            <a:off x="10216103" y="6139201"/>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
        <p:nvSpPr>
          <p:cNvPr id="2" name="矩形 1"/>
          <p:cNvSpPr/>
          <p:nvPr/>
        </p:nvSpPr>
        <p:spPr>
          <a:xfrm>
            <a:off x="6777035" y="1469539"/>
            <a:ext cx="8953976" cy="1815882"/>
          </a:xfrm>
          <a:prstGeom prst="rect">
            <a:avLst/>
          </a:prstGeom>
        </p:spPr>
        <p:txBody>
          <a:bodyPr wrap="square">
            <a:spAutoFit/>
          </a:bodyPr>
          <a:lstStyle/>
          <a:p>
            <a:pPr algn="just"/>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Computers are often used to automate repetitive tasks. Repeating identical </a:t>
            </a:r>
            <a:r>
              <a:rPr lang="en-US" altLang="zh-CN" sz="2800" dirty="0" smtClean="0">
                <a:solidFill>
                  <a:schemeClr val="lt1"/>
                </a:solidFill>
                <a:latin typeface="Arial" panose="020B0604020202020204" pitchFamily="34" charset="0"/>
                <a:ea typeface="Arial" panose="020B0604020202020204" pitchFamily="34" charset="0"/>
                <a:cs typeface="Arial" panose="020B0604020202020204" pitchFamily="34" charset="0"/>
              </a:rPr>
              <a:t>or similar </a:t>
            </a: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tasks without making errors is something that computers do well and </a:t>
            </a:r>
            <a:r>
              <a:rPr lang="en-US" altLang="zh-CN" sz="2800" dirty="0" smtClean="0">
                <a:solidFill>
                  <a:schemeClr val="lt1"/>
                </a:solidFill>
                <a:latin typeface="Arial" panose="020B0604020202020204" pitchFamily="34" charset="0"/>
                <a:ea typeface="Arial" panose="020B0604020202020204" pitchFamily="34" charset="0"/>
                <a:cs typeface="Arial" panose="020B0604020202020204" pitchFamily="34" charset="0"/>
              </a:rPr>
              <a:t>people do </a:t>
            </a:r>
            <a:r>
              <a:rPr lang="en-US" altLang="zh-CN" sz="2800" dirty="0">
                <a:solidFill>
                  <a:schemeClr val="lt1"/>
                </a:solidFill>
                <a:latin typeface="Arial" panose="020B0604020202020204" pitchFamily="34" charset="0"/>
                <a:ea typeface="Arial" panose="020B0604020202020204" pitchFamily="34" charset="0"/>
                <a:cs typeface="Arial" panose="020B0604020202020204" pitchFamily="34" charset="0"/>
              </a:rPr>
              <a:t>poorly.</a:t>
            </a:r>
            <a:endParaRPr lang="zh-CN" altLang="en-US" sz="28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panose="02070309020205020404"/>
              </a:rPr>
              <a:t>name = </a:t>
            </a:r>
            <a:r>
              <a:rPr lang="en-US" sz="2800" dirty="0">
                <a:solidFill>
                  <a:schemeClr val="bg1"/>
                </a:solidFill>
                <a:latin typeface="Courier"/>
                <a:ea typeface="Courier"/>
                <a:cs typeface="Courier"/>
                <a:sym typeface="Courier New" panose="02070309020205020404"/>
              </a:rPr>
              <a:t>input</a:t>
            </a:r>
            <a:r>
              <a:rPr lang="en-US" sz="2800" dirty="0" smtClean="0">
                <a:solidFill>
                  <a:srgbClr val="FFFF00"/>
                </a:solidFill>
                <a:latin typeface="Courier"/>
                <a:ea typeface="Courier"/>
                <a:cs typeface="Courier"/>
                <a:sym typeface="Courier New" panose="02070309020205020404"/>
              </a:rPr>
              <a:t>(</a:t>
            </a:r>
            <a:r>
              <a:rPr lang="en-US" sz="2800" dirty="0">
                <a:solidFill>
                  <a:srgbClr val="FFFF00"/>
                </a:solidFill>
                <a:latin typeface="Courier"/>
                <a:ea typeface="Courier"/>
                <a:cs typeface="Courier"/>
                <a:sym typeface="Courier New" panose="02070309020205020404"/>
              </a:rPr>
              <a:t>'Enter file:')</a:t>
            </a:r>
          </a:p>
          <a:p>
            <a:pPr lvl="0">
              <a:buClr>
                <a:srgbClr val="00FF00"/>
              </a:buClr>
              <a:buSzPct val="25000"/>
            </a:pPr>
            <a:r>
              <a:rPr lang="en-US" sz="2800" dirty="0">
                <a:solidFill>
                  <a:srgbClr val="FFFF00"/>
                </a:solidFill>
                <a:latin typeface="Courier"/>
                <a:ea typeface="Courier"/>
                <a:cs typeface="Courier"/>
                <a:sym typeface="Courier New" panose="02070309020205020404"/>
              </a:rPr>
              <a:t>handle = </a:t>
            </a:r>
            <a:r>
              <a:rPr lang="en-US" sz="2800" dirty="0" smtClean="0">
                <a:solidFill>
                  <a:srgbClr val="FFFF00"/>
                </a:solidFill>
                <a:latin typeface="Courier"/>
                <a:ea typeface="Courier"/>
                <a:cs typeface="Courier"/>
                <a:sym typeface="Courier New" panose="02070309020205020404"/>
              </a:rPr>
              <a:t>open(name, 'r')</a:t>
            </a:r>
            <a:endParaRPr lang="en-US" sz="2800" dirty="0">
              <a:solidFill>
                <a:srgbClr val="FFFF00"/>
              </a:solidFill>
              <a:latin typeface="Courier"/>
              <a:ea typeface="Courier"/>
              <a:cs typeface="Courier"/>
              <a:sym typeface="Courier New" panose="02070309020205020404"/>
            </a:endParaRPr>
          </a:p>
          <a:p>
            <a:pPr lvl="0" algn="ct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FF00"/>
                </a:solidFill>
                <a:latin typeface="Courier"/>
                <a:ea typeface="Courier"/>
                <a:cs typeface="Courier"/>
                <a:sym typeface="Courier New" panose="02070309020205020404"/>
              </a:rPr>
              <a:t>counts = </a:t>
            </a:r>
            <a:r>
              <a:rPr lang="en-US" sz="2800" dirty="0" err="1">
                <a:solidFill>
                  <a:srgbClr val="FFFF00"/>
                </a:solidFill>
                <a:latin typeface="Courier"/>
                <a:ea typeface="Courier"/>
                <a:cs typeface="Courier"/>
                <a:sym typeface="Courier New" panose="02070309020205020404"/>
              </a:rPr>
              <a:t>dict</a:t>
            </a:r>
            <a:r>
              <a:rPr lang="en-US" sz="2800" dirty="0">
                <a:solidFill>
                  <a:srgbClr val="FFFF00"/>
                </a:solidFill>
                <a:latin typeface="Courier"/>
                <a:ea typeface="Courier"/>
                <a:cs typeface="Courier"/>
                <a:sym typeface="Courier New" panose="02070309020205020404"/>
              </a:rPr>
              <a:t>()</a:t>
            </a:r>
          </a:p>
          <a:p>
            <a:pPr lvl="0">
              <a:buClr>
                <a:srgbClr val="00FF00"/>
              </a:buClr>
              <a:buSzPct val="25000"/>
            </a:pPr>
            <a:r>
              <a:rPr lang="en-US" sz="2800" dirty="0">
                <a:solidFill>
                  <a:srgbClr val="00FA00"/>
                </a:solidFill>
                <a:latin typeface="Courier"/>
                <a:ea typeface="Courier"/>
                <a:cs typeface="Courier"/>
                <a:sym typeface="Courier New" panose="02070309020205020404"/>
              </a:rPr>
              <a:t>for line in handle:</a:t>
            </a:r>
          </a:p>
          <a:p>
            <a:pPr lvl="0">
              <a:buClr>
                <a:srgbClr val="00FF00"/>
              </a:buClr>
              <a:buSzPct val="25000"/>
            </a:pPr>
            <a:r>
              <a:rPr lang="en-US" sz="2800" dirty="0">
                <a:solidFill>
                  <a:srgbClr val="00FA00"/>
                </a:solidFill>
                <a:latin typeface="Courier"/>
                <a:ea typeface="Courier"/>
                <a:cs typeface="Courier"/>
                <a:sym typeface="Courier New" panose="02070309020205020404"/>
              </a:rPr>
              <a:t>    words = </a:t>
            </a:r>
            <a:r>
              <a:rPr lang="en-US" sz="2800" dirty="0" err="1">
                <a:solidFill>
                  <a:srgbClr val="00FA00"/>
                </a:solidFill>
                <a:latin typeface="Courier"/>
                <a:ea typeface="Courier"/>
                <a:cs typeface="Courier"/>
                <a:sym typeface="Courier New" panose="02070309020205020404"/>
              </a:rPr>
              <a:t>line.split</a:t>
            </a:r>
            <a:r>
              <a:rPr lang="en-US" sz="2800" dirty="0">
                <a:solidFill>
                  <a:srgbClr val="00FA00"/>
                </a:solidFill>
                <a:latin typeface="Courier"/>
                <a:ea typeface="Courier"/>
                <a:cs typeface="Courier"/>
                <a:sym typeface="Courier New" panose="02070309020205020404"/>
              </a:rPr>
              <a:t>()</a:t>
            </a:r>
          </a:p>
          <a:p>
            <a:pPr lvl="0">
              <a:buClr>
                <a:srgbClr val="00FF00"/>
              </a:buClr>
              <a:buSzPct val="25000"/>
            </a:pPr>
            <a:r>
              <a:rPr lang="en-US" sz="2800" dirty="0">
                <a:solidFill>
                  <a:srgbClr val="00FA00"/>
                </a:solidFill>
                <a:latin typeface="Courier"/>
                <a:ea typeface="Courier"/>
                <a:cs typeface="Courier"/>
                <a:sym typeface="Courier New" panose="02070309020205020404"/>
              </a:rPr>
              <a:t>    for word in words:</a:t>
            </a:r>
          </a:p>
          <a:p>
            <a:pPr lvl="0">
              <a:buClr>
                <a:srgbClr val="00FF00"/>
              </a:buClr>
              <a:buSzPct val="25000"/>
            </a:pPr>
            <a:r>
              <a:rPr lang="en-US" sz="2800" dirty="0">
                <a:solidFill>
                  <a:srgbClr val="00FA00"/>
                </a:solidFill>
                <a:latin typeface="Courier"/>
                <a:ea typeface="Courier"/>
                <a:cs typeface="Courier"/>
                <a:sym typeface="Courier New" panose="02070309020205020404"/>
              </a:rPr>
              <a:t>        counts[word] = </a:t>
            </a:r>
            <a:r>
              <a:rPr lang="en-US" sz="2800" dirty="0" err="1">
                <a:solidFill>
                  <a:srgbClr val="00FA00"/>
                </a:solidFill>
                <a:latin typeface="Courier"/>
                <a:ea typeface="Courier"/>
                <a:cs typeface="Courier"/>
                <a:sym typeface="Courier New" panose="02070309020205020404"/>
              </a:rPr>
              <a:t>counts.get</a:t>
            </a:r>
            <a:r>
              <a:rPr lang="en-US" sz="2800" dirty="0">
                <a:solidFill>
                  <a:srgbClr val="00FA00"/>
                </a:solidFill>
                <a:latin typeface="Courier"/>
                <a:ea typeface="Courier"/>
                <a:cs typeface="Courier"/>
                <a:sym typeface="Courier New" panose="02070309020205020404"/>
              </a:rPr>
              <a:t>(word,0) + 1</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err="1">
                <a:solidFill>
                  <a:srgbClr val="FFFF00"/>
                </a:solidFill>
                <a:latin typeface="Courier"/>
                <a:ea typeface="Courier"/>
                <a:cs typeface="Courier"/>
                <a:sym typeface="Courier New" panose="02070309020205020404"/>
              </a:rPr>
              <a:t>bigcount</a:t>
            </a:r>
            <a:r>
              <a:rPr lang="en-US" sz="2800" dirty="0">
                <a:solidFill>
                  <a:srgbClr val="FFFF00"/>
                </a:solidFill>
                <a:latin typeface="Courier"/>
                <a:ea typeface="Courier"/>
                <a:cs typeface="Courier"/>
                <a:sym typeface="Courier New" panose="02070309020205020404"/>
              </a:rPr>
              <a:t> = None</a:t>
            </a:r>
          </a:p>
          <a:p>
            <a:pPr lvl="0">
              <a:buClr>
                <a:srgbClr val="00FF00"/>
              </a:buClr>
              <a:buSzPct val="25000"/>
            </a:pPr>
            <a:r>
              <a:rPr lang="en-US" sz="2800" dirty="0" err="1">
                <a:solidFill>
                  <a:srgbClr val="FFFF00"/>
                </a:solidFill>
                <a:latin typeface="Courier"/>
                <a:ea typeface="Courier"/>
                <a:cs typeface="Courier"/>
                <a:sym typeface="Courier New" panose="02070309020205020404"/>
              </a:rPr>
              <a:t>bigword</a:t>
            </a:r>
            <a:r>
              <a:rPr lang="en-US" sz="2800" dirty="0">
                <a:solidFill>
                  <a:srgbClr val="FFFF00"/>
                </a:solidFill>
                <a:latin typeface="Courier"/>
                <a:ea typeface="Courier"/>
                <a:cs typeface="Courier"/>
                <a:sym typeface="Courier New" panose="02070309020205020404"/>
              </a:rPr>
              <a:t> = None</a:t>
            </a:r>
          </a:p>
          <a:p>
            <a:pPr lvl="0">
              <a:buClr>
                <a:srgbClr val="00FF00"/>
              </a:buClr>
              <a:buSzPct val="25000"/>
            </a:pPr>
            <a:r>
              <a:rPr lang="en-US" sz="2800" dirty="0">
                <a:solidFill>
                  <a:srgbClr val="00FA00"/>
                </a:solidFill>
                <a:latin typeface="Courier"/>
                <a:ea typeface="Courier"/>
                <a:cs typeface="Courier"/>
                <a:sym typeface="Courier New" panose="02070309020205020404"/>
              </a:rPr>
              <a:t>for </a:t>
            </a:r>
            <a:r>
              <a:rPr lang="en-US" sz="2800" dirty="0" err="1">
                <a:solidFill>
                  <a:srgbClr val="00FA00"/>
                </a:solidFill>
                <a:latin typeface="Courier"/>
                <a:ea typeface="Courier"/>
                <a:cs typeface="Courier"/>
                <a:sym typeface="Courier New" panose="02070309020205020404"/>
              </a:rPr>
              <a:t>word,count</a:t>
            </a:r>
            <a:r>
              <a:rPr lang="en-US" sz="2800" dirty="0">
                <a:solidFill>
                  <a:srgbClr val="00FA00"/>
                </a:solidFill>
                <a:latin typeface="Courier"/>
                <a:ea typeface="Courier"/>
                <a:cs typeface="Courier"/>
                <a:sym typeface="Courier New" panose="02070309020205020404"/>
              </a:rPr>
              <a:t> in </a:t>
            </a:r>
            <a:r>
              <a:rPr lang="en-US" sz="2800" dirty="0" err="1">
                <a:solidFill>
                  <a:srgbClr val="00FA00"/>
                </a:solidFill>
                <a:latin typeface="Courier"/>
                <a:ea typeface="Courier"/>
                <a:cs typeface="Courier"/>
                <a:sym typeface="Courier New" panose="02070309020205020404"/>
              </a:rPr>
              <a:t>counts.items</a:t>
            </a:r>
            <a:r>
              <a:rPr lang="en-US" sz="2800" dirty="0">
                <a:solidFill>
                  <a:srgbClr val="00FA00"/>
                </a:solidFill>
                <a:latin typeface="Courier"/>
                <a:ea typeface="Courier"/>
                <a:cs typeface="Courier"/>
                <a:sym typeface="Courier New" panose="02070309020205020404"/>
              </a:rPr>
              <a:t>():</a:t>
            </a:r>
          </a:p>
          <a:p>
            <a:pPr lvl="0">
              <a:buClr>
                <a:srgbClr val="00FF00"/>
              </a:buClr>
              <a:buSzPct val="25000"/>
            </a:pPr>
            <a:r>
              <a:rPr lang="en-US" sz="2800" dirty="0">
                <a:solidFill>
                  <a:srgbClr val="FF9300"/>
                </a:solidFill>
                <a:latin typeface="Courier"/>
                <a:ea typeface="Courier"/>
                <a:cs typeface="Courier"/>
                <a:sym typeface="Courier New" panose="02070309020205020404"/>
              </a:rPr>
              <a:t>    if </a:t>
            </a:r>
            <a:r>
              <a:rPr lang="en-US" sz="2800" dirty="0" err="1">
                <a:solidFill>
                  <a:srgbClr val="FF9300"/>
                </a:solidFill>
                <a:latin typeface="Courier"/>
                <a:ea typeface="Courier"/>
                <a:cs typeface="Courier"/>
                <a:sym typeface="Courier New" panose="02070309020205020404"/>
              </a:rPr>
              <a:t>bigcount</a:t>
            </a:r>
            <a:r>
              <a:rPr lang="en-US" sz="2800" dirty="0">
                <a:solidFill>
                  <a:srgbClr val="FF9300"/>
                </a:solidFill>
                <a:latin typeface="Courier"/>
                <a:ea typeface="Courier"/>
                <a:cs typeface="Courier"/>
                <a:sym typeface="Courier New" panose="02070309020205020404"/>
              </a:rPr>
              <a:t> is None or count &gt; </a:t>
            </a:r>
            <a:r>
              <a:rPr lang="en-US" sz="2800" dirty="0" err="1">
                <a:solidFill>
                  <a:srgbClr val="FF9300"/>
                </a:solidFill>
                <a:latin typeface="Courier"/>
                <a:ea typeface="Courier"/>
                <a:cs typeface="Courier"/>
                <a:sym typeface="Courier New" panose="02070309020205020404"/>
              </a:rPr>
              <a:t>bigcount</a:t>
            </a:r>
            <a:r>
              <a:rPr lang="en-US" sz="2800" dirty="0">
                <a:solidFill>
                  <a:srgbClr val="FF9300"/>
                </a:solidFill>
                <a:latin typeface="Courier"/>
                <a:ea typeface="Courier"/>
                <a:cs typeface="Courier"/>
                <a:sym typeface="Courier New" panose="02070309020205020404"/>
              </a:rPr>
              <a:t>:</a:t>
            </a:r>
          </a:p>
          <a:p>
            <a:pPr lvl="0">
              <a:buClr>
                <a:srgbClr val="00FF00"/>
              </a:buClr>
              <a:buSzPct val="25000"/>
            </a:pPr>
            <a:r>
              <a:rPr lang="en-US" sz="2800" dirty="0">
                <a:solidFill>
                  <a:srgbClr val="FF9300"/>
                </a:solidFill>
                <a:latin typeface="Courier"/>
                <a:ea typeface="Courier"/>
                <a:cs typeface="Courier"/>
                <a:sym typeface="Courier New" panose="02070309020205020404"/>
              </a:rPr>
              <a:t>        </a:t>
            </a:r>
            <a:r>
              <a:rPr lang="en-US" sz="2800" dirty="0" err="1">
                <a:solidFill>
                  <a:srgbClr val="FF9300"/>
                </a:solidFill>
                <a:latin typeface="Courier"/>
                <a:ea typeface="Courier"/>
                <a:cs typeface="Courier"/>
                <a:sym typeface="Courier New" panose="02070309020205020404"/>
              </a:rPr>
              <a:t>bigword</a:t>
            </a:r>
            <a:r>
              <a:rPr lang="en-US" sz="2800" dirty="0">
                <a:solidFill>
                  <a:srgbClr val="FF9300"/>
                </a:solidFill>
                <a:latin typeface="Courier"/>
                <a:ea typeface="Courier"/>
                <a:cs typeface="Courier"/>
                <a:sym typeface="Courier New" panose="02070309020205020404"/>
              </a:rPr>
              <a:t> = word</a:t>
            </a:r>
          </a:p>
          <a:p>
            <a:pPr lvl="0">
              <a:buClr>
                <a:srgbClr val="00FF00"/>
              </a:buClr>
              <a:buSzPct val="25000"/>
            </a:pPr>
            <a:r>
              <a:rPr lang="en-US" sz="2800" dirty="0">
                <a:solidFill>
                  <a:srgbClr val="FF9300"/>
                </a:solidFill>
                <a:latin typeface="Courier"/>
                <a:ea typeface="Courier"/>
                <a:cs typeface="Courier"/>
                <a:sym typeface="Courier New" panose="02070309020205020404"/>
              </a:rPr>
              <a:t>        </a:t>
            </a:r>
            <a:r>
              <a:rPr lang="en-US" sz="2800" dirty="0" err="1">
                <a:solidFill>
                  <a:srgbClr val="FF9300"/>
                </a:solidFill>
                <a:latin typeface="Courier"/>
                <a:ea typeface="Courier"/>
                <a:cs typeface="Courier"/>
                <a:sym typeface="Courier New" panose="02070309020205020404"/>
              </a:rPr>
              <a:t>bigcount</a:t>
            </a:r>
            <a:r>
              <a:rPr lang="en-US" sz="2800" dirty="0">
                <a:solidFill>
                  <a:srgbClr val="FF9300"/>
                </a:solidFill>
                <a:latin typeface="Courier"/>
                <a:ea typeface="Courier"/>
                <a:cs typeface="Courier"/>
                <a:sym typeface="Courier New" panose="02070309020205020404"/>
              </a:rPr>
              <a:t> = count</a:t>
            </a:r>
          </a:p>
          <a:p>
            <a:pPr lvl="0">
              <a:buClr>
                <a:srgbClr val="00FF00"/>
              </a:buClr>
            </a:pPr>
            <a:endParaRPr lang="en-US" sz="2800" dirty="0">
              <a:solidFill>
                <a:srgbClr val="00FF00"/>
              </a:solidFill>
              <a:latin typeface="Courier"/>
              <a:ea typeface="Courier"/>
              <a:cs typeface="Courier"/>
              <a:sym typeface="Courier New" panose="02070309020205020404"/>
            </a:endParaRPr>
          </a:p>
          <a:p>
            <a:pPr lvl="0">
              <a:buClr>
                <a:srgbClr val="00FF00"/>
              </a:buClr>
              <a:buSzPct val="25000"/>
            </a:pPr>
            <a:r>
              <a:rPr lang="en-US" sz="2800" dirty="0">
                <a:solidFill>
                  <a:srgbClr val="FFFF00"/>
                </a:solidFill>
                <a:latin typeface="Courier"/>
                <a:ea typeface="Courier"/>
                <a:cs typeface="Courier"/>
                <a:sym typeface="Courier New" panose="02070309020205020404"/>
              </a:rPr>
              <a:t>print(</a:t>
            </a:r>
            <a:r>
              <a:rPr lang="en-US" sz="2800" dirty="0" err="1">
                <a:solidFill>
                  <a:srgbClr val="FFFF00"/>
                </a:solidFill>
                <a:latin typeface="Courier"/>
                <a:ea typeface="Courier"/>
                <a:cs typeface="Courier"/>
                <a:sym typeface="Courier New" panose="02070309020205020404"/>
              </a:rPr>
              <a:t>bigword</a:t>
            </a:r>
            <a:r>
              <a:rPr lang="en-US" sz="2800" dirty="0">
                <a:solidFill>
                  <a:srgbClr val="FFFF00"/>
                </a:solidFill>
                <a:latin typeface="Courier"/>
                <a:ea typeface="Courier"/>
                <a:cs typeface="Courier"/>
                <a:sym typeface="Courier New" panose="02070309020205020404"/>
              </a:rPr>
              <a:t>, </a:t>
            </a:r>
            <a:r>
              <a:rPr lang="en-US" sz="2800" dirty="0" err="1">
                <a:solidFill>
                  <a:srgbClr val="FFFF00"/>
                </a:solidFill>
                <a:latin typeface="Courier"/>
                <a:ea typeface="Courier"/>
                <a:cs typeface="Courier"/>
                <a:sym typeface="Courier New" panose="02070309020205020404"/>
              </a:rPr>
              <a:t>bigcount</a:t>
            </a:r>
            <a:r>
              <a:rPr lang="en-US" sz="2800" dirty="0">
                <a:solidFill>
                  <a:srgbClr val="FFFF00"/>
                </a:solidFill>
                <a:latin typeface="Courier"/>
                <a:ea typeface="Courier"/>
                <a:cs typeface="Courier"/>
                <a:sym typeface="Courier New" panose="02070309020205020404"/>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panose="020B0604020202020204" pitchFamily="34" charset="0"/>
                <a:ea typeface="Arial" panose="020B0604020202020204" pitchFamily="34" charset="0"/>
                <a:cs typeface="Arial" panose="020B0604020202020204" pitchFamily="34"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panose="020B0604020202020204" pitchFamily="34" charset="0"/>
                <a:ea typeface="Arial" panose="020B0604020202020204" pitchFamily="34" charset="0"/>
                <a:cs typeface="Arial" panose="020B0604020202020204" pitchFamily="34" charset="0"/>
                <a:sym typeface="Cabin"/>
              </a:rPr>
              <a:t>Conditional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name = </a:t>
            </a:r>
            <a:r>
              <a:rPr lang="en-US" sz="2800" i="0" u="none" strike="noStrike" cap="none" dirty="0" smtClean="0">
                <a:solidFill>
                  <a:schemeClr val="bg1"/>
                </a:solidFill>
                <a:latin typeface="Courier"/>
                <a:ea typeface="Courier"/>
                <a:cs typeface="Courier"/>
                <a:sym typeface="Courier New" panose="02070309020205020404"/>
              </a:rPr>
              <a:t>input</a:t>
            </a:r>
            <a:r>
              <a:rPr lang="en-US" sz="2800" i="0" u="none" strike="noStrike" cap="none" dirty="0">
                <a:solidFill>
                  <a:srgbClr val="FFFF00"/>
                </a:solidFill>
                <a:latin typeface="Courier"/>
                <a:ea typeface="Courier"/>
                <a:cs typeface="Courier"/>
                <a:sym typeface="Courier New" panose="02070309020205020404"/>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counts = </a:t>
            </a:r>
            <a:r>
              <a:rPr lang="en-US" sz="2800" i="0" u="none" strike="noStrike" cap="none" dirty="0" err="1">
                <a:solidFill>
                  <a:srgbClr val="FFFF00"/>
                </a:solidFill>
                <a:latin typeface="Courier"/>
                <a:ea typeface="Courier"/>
                <a:cs typeface="Courier"/>
                <a:sym typeface="Courier New" panose="02070309020205020404"/>
              </a:rPr>
              <a:t>dict</a:t>
            </a:r>
            <a:r>
              <a:rPr lang="en-US" sz="2800" i="0" u="none" strike="noStrike" cap="none" dirty="0">
                <a:solidFill>
                  <a:srgbClr val="FFFF00"/>
                </a:solidFill>
                <a:latin typeface="Courier"/>
                <a:ea typeface="Courier"/>
                <a:cs typeface="Courier"/>
                <a:sym typeface="Courier New" panose="02070309020205020404"/>
              </a:rPr>
              <a:t>()</a:t>
            </a:r>
          </a:p>
          <a:p>
            <a:pPr lvl="0">
              <a:buClr>
                <a:srgbClr val="00FF00"/>
              </a:buClr>
              <a:buSzPct val="25000"/>
            </a:pPr>
            <a:r>
              <a:rPr lang="en-US" sz="2800" dirty="0">
                <a:solidFill>
                  <a:srgbClr val="00FF00"/>
                </a:solidFill>
                <a:latin typeface="Courier"/>
                <a:ea typeface="Courier"/>
                <a:cs typeface="Courier"/>
                <a:sym typeface="Courier New" panose="02070309020205020404"/>
              </a:rPr>
              <a:t>for line in handle:</a:t>
            </a:r>
          </a:p>
          <a:p>
            <a:pPr lvl="0">
              <a:buClr>
                <a:srgbClr val="00FF00"/>
              </a:buClr>
              <a:buSzPct val="25000"/>
            </a:pPr>
            <a:r>
              <a:rPr lang="en-US" sz="2800" dirty="0">
                <a:solidFill>
                  <a:srgbClr val="00FF00"/>
                </a:solidFill>
                <a:latin typeface="Courier"/>
                <a:ea typeface="Courier"/>
                <a:cs typeface="Courier"/>
                <a:sym typeface="Courier New" panose="02070309020205020404"/>
              </a:rPr>
              <a:t>    words = </a:t>
            </a:r>
            <a:r>
              <a:rPr lang="en-US" sz="2800" dirty="0" err="1">
                <a:solidFill>
                  <a:srgbClr val="00FF00"/>
                </a:solidFill>
                <a:latin typeface="Courier"/>
                <a:ea typeface="Courier"/>
                <a:cs typeface="Courier"/>
                <a:sym typeface="Courier New" panose="02070309020205020404"/>
              </a:rPr>
              <a:t>line.split</a:t>
            </a:r>
            <a:r>
              <a:rPr lang="en-US" sz="2800" dirty="0">
                <a:solidFill>
                  <a:srgbClr val="00FF00"/>
                </a:solidFill>
                <a:latin typeface="Courier"/>
                <a:ea typeface="Courier"/>
                <a:cs typeface="Courier"/>
                <a:sym typeface="Courier New" panose="02070309020205020404"/>
              </a:rPr>
              <a:t>()</a:t>
            </a:r>
          </a:p>
          <a:p>
            <a:pPr lvl="0">
              <a:buClr>
                <a:srgbClr val="00FF00"/>
              </a:buClr>
              <a:buSzPct val="25000"/>
            </a:pPr>
            <a:r>
              <a:rPr lang="en-US" sz="2800" dirty="0">
                <a:solidFill>
                  <a:srgbClr val="00FF00"/>
                </a:solidFill>
                <a:latin typeface="Courier"/>
                <a:ea typeface="Courier"/>
                <a:cs typeface="Courier"/>
                <a:sym typeface="Courier New" panose="02070309020205020404"/>
              </a:rPr>
              <a:t>    for word in words:</a:t>
            </a:r>
          </a:p>
          <a:p>
            <a:pPr lvl="0">
              <a:buClr>
                <a:srgbClr val="00FF00"/>
              </a:buClr>
              <a:buSzPct val="25000"/>
            </a:pPr>
            <a:r>
              <a:rPr lang="en-US" sz="2800" dirty="0">
                <a:solidFill>
                  <a:srgbClr val="00FF00"/>
                </a:solidFill>
                <a:latin typeface="Courier"/>
                <a:ea typeface="Courier"/>
                <a:cs typeface="Courier"/>
                <a:sym typeface="Courier New" panose="02070309020205020404"/>
              </a:rPr>
              <a:t>        counts[word] = </a:t>
            </a:r>
            <a:r>
              <a:rPr lang="en-US" sz="2800" dirty="0" err="1">
                <a:solidFill>
                  <a:srgbClr val="00FF00"/>
                </a:solidFill>
                <a:latin typeface="Courier"/>
                <a:ea typeface="Courier"/>
                <a:cs typeface="Courier"/>
                <a:sym typeface="Courier New" panose="02070309020205020404"/>
              </a:rPr>
              <a:t>counts.get</a:t>
            </a:r>
            <a:r>
              <a:rPr lang="en-US" sz="2800" dirty="0">
                <a:solidFill>
                  <a:srgbClr val="00FF00"/>
                </a:solidFill>
                <a:latin typeface="Courier"/>
                <a:ea typeface="Courier"/>
                <a:cs typeface="Courier"/>
                <a:sym typeface="Courier New" panose="02070309020205020404"/>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panose="02070309020205020404"/>
              </a:rPr>
              <a:t>bigcount</a:t>
            </a:r>
            <a:r>
              <a:rPr lang="en-US" sz="2800" i="0" u="none" strike="noStrike" cap="none" dirty="0">
                <a:solidFill>
                  <a:srgbClr val="FFFF00"/>
                </a:solidFill>
                <a:latin typeface="Courier"/>
                <a:ea typeface="Courier"/>
                <a:cs typeface="Courier"/>
                <a:sym typeface="Courier New" panose="02070309020205020404"/>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panose="02070309020205020404"/>
              </a:rPr>
              <a:t>bigword</a:t>
            </a:r>
            <a:r>
              <a:rPr lang="en-US" sz="2800" i="0" u="none" strike="noStrike" cap="none" dirty="0">
                <a:solidFill>
                  <a:srgbClr val="FFFF00"/>
                </a:solidFill>
                <a:latin typeface="Courier"/>
                <a:ea typeface="Courier"/>
                <a:cs typeface="Courier"/>
                <a:sym typeface="Courier New" panose="02070309020205020404"/>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panose="02070309020205020404"/>
              </a:rPr>
              <a:t>for </a:t>
            </a:r>
            <a:r>
              <a:rPr lang="en-US" sz="2800" i="0" u="none" strike="noStrike" cap="none" dirty="0" err="1">
                <a:solidFill>
                  <a:srgbClr val="00FF00"/>
                </a:solidFill>
                <a:latin typeface="Courier"/>
                <a:ea typeface="Courier"/>
                <a:cs typeface="Courier"/>
                <a:sym typeface="Courier New" panose="02070309020205020404"/>
              </a:rPr>
              <a:t>word,count</a:t>
            </a:r>
            <a:r>
              <a:rPr lang="en-US" sz="2800" i="0" u="none" strike="noStrike" cap="none" dirty="0">
                <a:solidFill>
                  <a:srgbClr val="00FF00"/>
                </a:solidFill>
                <a:latin typeface="Courier"/>
                <a:ea typeface="Courier"/>
                <a:cs typeface="Courier"/>
                <a:sym typeface="Courier New" panose="02070309020205020404"/>
              </a:rPr>
              <a:t> in </a:t>
            </a:r>
            <a:r>
              <a:rPr lang="en-US" sz="2800" i="0" u="none" strike="noStrike" cap="none" dirty="0" err="1">
                <a:solidFill>
                  <a:srgbClr val="00FF00"/>
                </a:solidFill>
                <a:latin typeface="Courier"/>
                <a:ea typeface="Courier"/>
                <a:cs typeface="Courier"/>
                <a:sym typeface="Courier New" panose="02070309020205020404"/>
              </a:rPr>
              <a:t>counts.items</a:t>
            </a:r>
            <a:r>
              <a:rPr lang="en-US" sz="2800" i="0" u="none" strike="noStrike" cap="none" dirty="0">
                <a:solidFill>
                  <a:srgbClr val="00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panose="02070309020205020404"/>
              </a:rPr>
              <a:t>  </a:t>
            </a:r>
            <a:r>
              <a:rPr lang="en-US" sz="2800" i="0" u="none" strike="noStrike" cap="none" dirty="0">
                <a:solidFill>
                  <a:srgbClr val="FF7F00"/>
                </a:solidFill>
                <a:latin typeface="Courier"/>
                <a:ea typeface="Courier"/>
                <a:cs typeface="Courier"/>
                <a:sym typeface="Courier New" panose="02070309020205020404"/>
              </a:rPr>
              <a:t>  </a:t>
            </a:r>
            <a:r>
              <a:rPr lang="en-US" sz="2800" i="0" u="none" strike="noStrike" cap="none" dirty="0">
                <a:solidFill>
                  <a:srgbClr val="FF9900"/>
                </a:solidFill>
                <a:latin typeface="Courier"/>
                <a:ea typeface="Courier"/>
                <a:cs typeface="Courier"/>
                <a:sym typeface="Courier New" panose="02070309020205020404"/>
              </a:rPr>
              <a:t>if </a:t>
            </a:r>
            <a:r>
              <a:rPr lang="en-US" sz="2800" i="0" u="none" strike="noStrike" cap="none" dirty="0" err="1">
                <a:solidFill>
                  <a:srgbClr val="FF9900"/>
                </a:solidFill>
                <a:latin typeface="Courier"/>
                <a:ea typeface="Courier"/>
                <a:cs typeface="Courier"/>
                <a:sym typeface="Courier New" panose="02070309020205020404"/>
              </a:rPr>
              <a:t>bigcount</a:t>
            </a:r>
            <a:r>
              <a:rPr lang="en-US" sz="2800" i="0" u="none" strike="noStrike" cap="none" dirty="0">
                <a:solidFill>
                  <a:srgbClr val="FF9900"/>
                </a:solidFill>
                <a:latin typeface="Courier"/>
                <a:ea typeface="Courier"/>
                <a:cs typeface="Courier"/>
                <a:sym typeface="Courier New" panose="02070309020205020404"/>
              </a:rPr>
              <a:t> is None or count &gt; </a:t>
            </a:r>
            <a:r>
              <a:rPr lang="en-US" sz="2800" i="0" u="none" strike="noStrike" cap="none" dirty="0" err="1">
                <a:solidFill>
                  <a:srgbClr val="FF9900"/>
                </a:solidFill>
                <a:latin typeface="Courier"/>
                <a:ea typeface="Courier"/>
                <a:cs typeface="Courier"/>
                <a:sym typeface="Courier New" panose="02070309020205020404"/>
              </a:rPr>
              <a:t>bigcount</a:t>
            </a:r>
            <a:r>
              <a:rPr lang="en-US" sz="28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panose="02070309020205020404"/>
              </a:rPr>
              <a:t>        </a:t>
            </a:r>
            <a:r>
              <a:rPr lang="en-US" sz="2800" i="0" u="none" strike="noStrike" cap="none" dirty="0" err="1">
                <a:solidFill>
                  <a:srgbClr val="FF9900"/>
                </a:solidFill>
                <a:latin typeface="Courier"/>
                <a:ea typeface="Courier"/>
                <a:cs typeface="Courier"/>
                <a:sym typeface="Courier New" panose="02070309020205020404"/>
              </a:rPr>
              <a:t>bigword</a:t>
            </a:r>
            <a:r>
              <a:rPr lang="en-US" sz="2800" i="0" u="none" strike="noStrike" cap="none" dirty="0">
                <a:solidFill>
                  <a:srgbClr val="FF9900"/>
                </a:solidFill>
                <a:latin typeface="Courier"/>
                <a:ea typeface="Courier"/>
                <a:cs typeface="Courier"/>
                <a:sym typeface="Courier New" panose="02070309020205020404"/>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panose="02070309020205020404"/>
              </a:rPr>
              <a:t>        </a:t>
            </a:r>
            <a:r>
              <a:rPr lang="en-US" sz="2800" i="0" u="none" strike="noStrike" cap="none" dirty="0" err="1">
                <a:solidFill>
                  <a:srgbClr val="FF9900"/>
                </a:solidFill>
                <a:latin typeface="Courier"/>
                <a:ea typeface="Courier"/>
                <a:cs typeface="Courier"/>
                <a:sym typeface="Courier New" panose="02070309020205020404"/>
              </a:rPr>
              <a:t>bigcount</a:t>
            </a:r>
            <a:r>
              <a:rPr lang="en-US" sz="2800" i="0" u="none" strike="noStrike" cap="none" dirty="0">
                <a:solidFill>
                  <a:srgbClr val="FF9900"/>
                </a:solidFill>
                <a:latin typeface="Courier"/>
                <a:ea typeface="Courier"/>
                <a:cs typeface="Courier"/>
                <a:sym typeface="Courier New" panose="02070309020205020404"/>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panose="02070309020205020404"/>
              </a:rPr>
              <a:t>print(</a:t>
            </a:r>
            <a:r>
              <a:rPr lang="en-US" sz="2800" i="0" u="none" strike="noStrike" cap="none" dirty="0" err="1" smtClean="0">
                <a:solidFill>
                  <a:srgbClr val="FFFF00"/>
                </a:solidFill>
                <a:latin typeface="Courier"/>
                <a:ea typeface="Courier"/>
                <a:cs typeface="Courier"/>
                <a:sym typeface="Courier New" panose="02070309020205020404"/>
              </a:rPr>
              <a:t>bigword</a:t>
            </a:r>
            <a:r>
              <a:rPr lang="en-US" sz="2800" i="0" u="none" strike="noStrike" cap="none" dirty="0">
                <a:solidFill>
                  <a:srgbClr val="FFFF00"/>
                </a:solidFill>
                <a:latin typeface="Courier"/>
                <a:ea typeface="Courier"/>
                <a:cs typeface="Courier"/>
                <a:sym typeface="Courier New" panose="02070309020205020404"/>
              </a:rPr>
              <a:t>, </a:t>
            </a:r>
            <a:r>
              <a:rPr lang="en-US" sz="2800" i="0" u="none" strike="noStrike" cap="none" dirty="0" err="1" smtClean="0">
                <a:solidFill>
                  <a:srgbClr val="FFFF00"/>
                </a:solidFill>
                <a:latin typeface="Courier"/>
                <a:ea typeface="Courier"/>
                <a:cs typeface="Courier"/>
                <a:sym typeface="Courier New" panose="02070309020205020404"/>
              </a:rPr>
              <a:t>bigcount</a:t>
            </a:r>
            <a:r>
              <a:rPr lang="en-US" sz="2800" i="0" u="none" strike="noStrike" cap="none" dirty="0" smtClean="0">
                <a:solidFill>
                  <a:srgbClr val="FFFF00"/>
                </a:solidFill>
                <a:latin typeface="Courier"/>
                <a:ea typeface="Courier"/>
                <a:cs typeface="Courier"/>
                <a:sym typeface="Courier New" panose="02070309020205020404"/>
              </a:rPr>
              <a:t>)</a:t>
            </a:r>
            <a:endParaRPr lang="en-US" sz="2800" i="0" u="none" strike="noStrike" cap="none" dirty="0">
              <a:solidFill>
                <a:srgbClr val="FFFF00"/>
              </a:solidFill>
              <a:latin typeface="Courier"/>
              <a:ea typeface="Courier"/>
              <a:cs typeface="Courier"/>
              <a:sym typeface="Courier New" panose="02070309020205020404"/>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panose="020B0604020202020204" pitchFamily="34" charset="0"/>
                <a:ea typeface="Arial" panose="020B0604020202020204" pitchFamily="34" charset="0"/>
                <a:cs typeface="Arial" panose="020B0604020202020204" pitchFamily="34"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950468" y="219456"/>
            <a:ext cx="14630400" cy="113385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Glossary</a:t>
            </a:r>
          </a:p>
        </p:txBody>
      </p:sp>
      <p:sp>
        <p:nvSpPr>
          <p:cNvPr id="641" name="Shape 641"/>
          <p:cNvSpPr txBox="1">
            <a:spLocks noGrp="1"/>
          </p:cNvSpPr>
          <p:nvPr>
            <p:ph type="body" idx="1"/>
          </p:nvPr>
        </p:nvSpPr>
        <p:spPr>
          <a:xfrm>
            <a:off x="535940" y="1353313"/>
            <a:ext cx="15240508" cy="7522464"/>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assignment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statement that assigns a value to a variable.</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concatenate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To join two operands end to end.</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comment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Information in a program that is meant for other programmers (</a:t>
            </a:r>
            <a:r>
              <a:rPr lang="en-US" sz="2000" u="none" strike="noStrike" cap="none" dirty="0" smtClean="0">
                <a:latin typeface="Arial" panose="020B0604020202020204" pitchFamily="34" charset="0"/>
                <a:ea typeface="Arial" panose="020B0604020202020204" pitchFamily="34" charset="0"/>
                <a:cs typeface="Arial" panose="020B0604020202020204" pitchFamily="34" charset="0"/>
                <a:sym typeface="Cabin"/>
              </a:rPr>
              <a:t>or anyone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reading the source code) and has no effect on the execution of </a:t>
            </a:r>
            <a:r>
              <a:rPr lang="en-US" sz="2000" u="none" strike="noStrike" cap="none" dirty="0" smtClean="0">
                <a:latin typeface="Arial" panose="020B0604020202020204" pitchFamily="34" charset="0"/>
                <a:ea typeface="Arial" panose="020B0604020202020204" pitchFamily="34" charset="0"/>
                <a:cs typeface="Arial" panose="020B0604020202020204" pitchFamily="34" charset="0"/>
                <a:sym typeface="Cabin"/>
              </a:rPr>
              <a:t>the program</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evaluate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To simplify an expression by performing the operations in order to </a:t>
            </a:r>
            <a:r>
              <a:rPr lang="en-US" sz="2000" u="none" strike="noStrike" cap="none" dirty="0" smtClean="0">
                <a:latin typeface="Arial" panose="020B0604020202020204" pitchFamily="34" charset="0"/>
                <a:ea typeface="Arial" panose="020B0604020202020204" pitchFamily="34" charset="0"/>
                <a:cs typeface="Arial" panose="020B0604020202020204" pitchFamily="34" charset="0"/>
                <a:sym typeface="Cabin"/>
              </a:rPr>
              <a:t>yield a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single value</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expression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combination of variables, operators, and values that represents a single result value.</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floating point</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 A type that represents numbers with fractional parts.</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integer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type that represents whole numbers.</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keyword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reserved word that is used by the compiler to parse a program; you cannot use keywords like if, </a:t>
            </a:r>
            <a:r>
              <a:rPr lang="en-US" sz="2000" u="none" strike="noStrike" cap="none" dirty="0" err="1">
                <a:latin typeface="Arial" panose="020B0604020202020204" pitchFamily="34" charset="0"/>
                <a:ea typeface="Arial" panose="020B0604020202020204" pitchFamily="34" charset="0"/>
                <a:cs typeface="Arial" panose="020B0604020202020204" pitchFamily="34" charset="0"/>
                <a:sym typeface="Cabin"/>
              </a:rPr>
              <a:t>def</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 and while as variable names.</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mnemonic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memory aid. We often give variables mnemonic names to help us remember what is stored in the variable.</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modulus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operator An operator, denoted with a percent sign (%), that works on integers and yields the remainder when one number is divided by another.</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operand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One of the values on which an operator operates.</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operator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special symbol that represents a simple computation like </a:t>
            </a:r>
            <a:r>
              <a:rPr lang="en-US" sz="2000" u="none" strike="noStrike" cap="none" dirty="0" err="1">
                <a:latin typeface="Arial" panose="020B0604020202020204" pitchFamily="34" charset="0"/>
                <a:ea typeface="Arial" panose="020B0604020202020204" pitchFamily="34" charset="0"/>
                <a:cs typeface="Arial" panose="020B0604020202020204" pitchFamily="34" charset="0"/>
                <a:sym typeface="Cabin"/>
              </a:rPr>
              <a:t>addition,multiplication</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 or string concatenation.</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rules of precedence</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 The set of rules governing the order in which expressions involving multiple operators and operands are evaluated</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statement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section of code that represents a command or action. So far, the statements we have seen are assignments and print expression statement.</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string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type that represents sequences of characters.</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type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category of values. The types we have seen so far are integers (type </a:t>
            </a:r>
            <a:r>
              <a:rPr lang="en-US" sz="2000" u="none" strike="noStrike" cap="none" dirty="0" err="1">
                <a:latin typeface="Arial" panose="020B0604020202020204" pitchFamily="34" charset="0"/>
                <a:ea typeface="Arial" panose="020B0604020202020204" pitchFamily="34" charset="0"/>
                <a:cs typeface="Arial" panose="020B0604020202020204" pitchFamily="34" charset="0"/>
                <a:sym typeface="Cabin"/>
              </a:rPr>
              <a:t>int</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),floating-point numbers (type float), and strings (type </a:t>
            </a:r>
            <a:r>
              <a:rPr lang="en-US" sz="2000" u="none" strike="noStrike" cap="none" dirty="0" err="1">
                <a:latin typeface="Arial" panose="020B0604020202020204" pitchFamily="34" charset="0"/>
                <a:ea typeface="Arial" panose="020B0604020202020204" pitchFamily="34" charset="0"/>
                <a:cs typeface="Arial" panose="020B0604020202020204" pitchFamily="34" charset="0"/>
                <a:sym typeface="Cabin"/>
              </a:rPr>
              <a:t>str</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t>
            </a:r>
          </a:p>
          <a:p>
            <a:pPr marL="749300" marR="0" lvl="0" indent="-533400" algn="l" rtl="0">
              <a:lnSpc>
                <a:spcPct val="100000"/>
              </a:lnSpc>
              <a:spcBef>
                <a:spcPts val="0"/>
              </a:spcBef>
              <a:spcAft>
                <a:spcPts val="0"/>
              </a:spcAft>
              <a:buClr>
                <a:schemeClr val="lt1"/>
              </a:buClr>
              <a:buSzPct val="171000"/>
              <a:buFont typeface="Cabin"/>
              <a:buChar char="•"/>
            </a:pPr>
            <a:r>
              <a:rPr lang="en-US" sz="2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variable </a:t>
            </a:r>
            <a:r>
              <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rPr>
              <a:t>A name that refers to a value.</a:t>
            </a:r>
          </a:p>
          <a:p>
            <a:pPr marL="749300" marR="0" lvl="0" indent="-533400" algn="l" rtl="0">
              <a:lnSpc>
                <a:spcPct val="100000"/>
              </a:lnSpc>
              <a:spcBef>
                <a:spcPts val="0"/>
              </a:spcBef>
              <a:spcAft>
                <a:spcPts val="0"/>
              </a:spcAft>
              <a:buClr>
                <a:schemeClr val="lt1"/>
              </a:buClr>
              <a:buSzPct val="171000"/>
              <a:buFont typeface="Cabin"/>
              <a:buChar char="•"/>
            </a:pPr>
            <a:endParaRPr lang="en-US" sz="2000" u="none" strike="noStrike" cap="none" dirty="0">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p:txBody>
          <a:bodyPr/>
          <a:lstStyle/>
          <a:p>
            <a:pPr marL="0" indent="0" algn="just">
              <a:spcBef>
                <a:spcPts val="0"/>
              </a:spcBef>
              <a:buNone/>
            </a:pPr>
            <a:r>
              <a:rPr lang="en-US" altLang="zh-CN" sz="3600" b="1" dirty="0" smtClean="0">
                <a:solidFill>
                  <a:srgbClr val="FFC000"/>
                </a:solidFill>
              </a:rPr>
              <a:t>Exercise </a:t>
            </a:r>
            <a:r>
              <a:rPr lang="en-US" altLang="zh-CN" sz="3600" b="1" dirty="0">
                <a:solidFill>
                  <a:srgbClr val="FFC000"/>
                </a:solidFill>
              </a:rPr>
              <a:t>1</a:t>
            </a:r>
            <a:r>
              <a:rPr lang="en-US" altLang="zh-CN" sz="3600" b="1" dirty="0"/>
              <a:t>: What is the function of the secondary memory in a </a:t>
            </a:r>
            <a:r>
              <a:rPr lang="en-US" altLang="zh-CN" sz="3600" b="1" dirty="0" smtClean="0"/>
              <a:t>com</a:t>
            </a:r>
            <a:r>
              <a:rPr lang="en-GB" altLang="zh-CN" sz="3600" b="1" dirty="0" err="1" smtClean="0"/>
              <a:t>puter</a:t>
            </a:r>
            <a:r>
              <a:rPr lang="en-GB" altLang="zh-CN" sz="3600" b="1" dirty="0"/>
              <a:t>?</a:t>
            </a:r>
          </a:p>
          <a:p>
            <a:pPr marL="0" indent="0" algn="just">
              <a:spcBef>
                <a:spcPts val="0"/>
              </a:spcBef>
              <a:buNone/>
            </a:pPr>
            <a:r>
              <a:rPr lang="en-US" altLang="zh-CN" sz="3600" dirty="0"/>
              <a:t>a) Execute all of the computation and logic of the program</a:t>
            </a:r>
          </a:p>
          <a:p>
            <a:pPr marL="0" indent="0" algn="just">
              <a:spcBef>
                <a:spcPts val="0"/>
              </a:spcBef>
              <a:buNone/>
            </a:pPr>
            <a:r>
              <a:rPr lang="en-US" altLang="zh-CN" sz="3600" dirty="0"/>
              <a:t>b) Retrieve web pages over the Internet</a:t>
            </a:r>
          </a:p>
          <a:p>
            <a:pPr marL="0" indent="0" algn="just">
              <a:spcBef>
                <a:spcPts val="0"/>
              </a:spcBef>
              <a:buNone/>
            </a:pPr>
            <a:r>
              <a:rPr lang="en-US" altLang="zh-CN" sz="3600" dirty="0"/>
              <a:t>c) Store information for the long term, even beyond a power cycle</a:t>
            </a:r>
          </a:p>
          <a:p>
            <a:pPr marL="0" indent="0" algn="just">
              <a:spcBef>
                <a:spcPts val="0"/>
              </a:spcBef>
              <a:buNone/>
            </a:pPr>
            <a:r>
              <a:rPr lang="en-US" altLang="zh-CN" sz="3600" dirty="0"/>
              <a:t>d) Take input from the user</a:t>
            </a:r>
            <a:endParaRPr lang="zh-CN" altLang="en-US" dirty="0">
              <a:solidFill>
                <a:schemeClr val="bg1"/>
              </a:solidFill>
            </a:endParaRPr>
          </a:p>
        </p:txBody>
      </p:sp>
    </p:spTree>
    <p:extLst>
      <p:ext uri="{BB962C8B-B14F-4D97-AF65-F5344CB8AC3E}">
        <p14:creationId xmlns:p14="http://schemas.microsoft.com/office/powerpoint/2010/main" val="3559793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0" y="422148"/>
            <a:ext cx="166370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Programmers Anticipate Needs</a:t>
            </a:r>
          </a:p>
        </p:txBody>
      </p:sp>
      <p:sp>
        <p:nvSpPr>
          <p:cNvPr id="237" name="Shape 237"/>
          <p:cNvSpPr txBox="1">
            <a:spLocks noGrp="1"/>
          </p:cNvSpPr>
          <p:nvPr>
            <p:ph type="body" idx="1"/>
          </p:nvPr>
        </p:nvSpPr>
        <p:spPr>
          <a:xfrm>
            <a:off x="133350" y="2133600"/>
            <a:ext cx="8991600" cy="6034087"/>
          </a:xfrm>
          <a:prstGeom prst="rect">
            <a:avLst/>
          </a:prstGeom>
          <a:noFill/>
          <a:ln>
            <a:noFill/>
          </a:ln>
        </p:spPr>
        <p:txBody>
          <a:bodyPr lIns="38100" tIns="38100" rIns="38100" bIns="38100" anchor="ctr" anchorCtr="0">
            <a:noAutofit/>
          </a:bodyPr>
          <a:lstStyle/>
          <a:p>
            <a:pPr marL="749300" marR="0" lvl="0" indent="-345440" algn="just"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iPhone applications are a market</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iPhone applications have over 3 billion downloads</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have left their jobs to be full-time iPhone developers</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know the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Cabin"/>
              </a:rPr>
              <a:t>Me!</a:t>
            </a:r>
          </a:p>
        </p:txBody>
      </p:sp>
      <p:sp>
        <p:nvSpPr>
          <p:cNvPr id="245" name="Shape 245"/>
          <p:cNvSpPr/>
          <p:nvPr/>
        </p:nvSpPr>
        <p:spPr>
          <a:xfrm>
            <a:off x="14300200" y="6413500"/>
            <a:ext cx="876300" cy="876300"/>
          </a:xfrm>
          <a:prstGeom prst="ellipse">
            <a:avLst/>
          </a:prstGeom>
          <a:blipFill rotWithShape="1">
            <a:blip r:embed="rId3"/>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srcRect/>
          <a:stretch>
            <a:fillRect/>
          </a:stretch>
        </p:blipFill>
        <p:spPr>
          <a:xfrm>
            <a:off x="13925548" y="2194052"/>
            <a:ext cx="1644651" cy="2625597"/>
          </a:xfrm>
          <a:prstGeom prst="rect">
            <a:avLst/>
          </a:prstGeom>
          <a:noFill/>
          <a:ln>
            <a:noFill/>
          </a:ln>
        </p:spPr>
      </p:pic>
      <p:pic>
        <p:nvPicPr>
          <p:cNvPr id="247" name="Shape 247"/>
          <p:cNvPicPr preferRelativeResize="0"/>
          <p:nvPr/>
        </p:nvPicPr>
        <p:blipFill rotWithShape="1">
          <a:blip r:embed="rId5"/>
          <a:srcRect/>
          <a:stretch>
            <a:fill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p:txBody>
          <a:bodyPr/>
          <a:lstStyle/>
          <a:p>
            <a:pPr marL="0" indent="0" algn="just">
              <a:spcBef>
                <a:spcPts val="0"/>
              </a:spcBef>
              <a:buNone/>
            </a:pPr>
            <a:r>
              <a:rPr lang="en-US" altLang="zh-CN" sz="3600" b="1" dirty="0">
                <a:solidFill>
                  <a:srgbClr val="FFC000"/>
                </a:solidFill>
              </a:rPr>
              <a:t>Exercise </a:t>
            </a:r>
            <a:r>
              <a:rPr lang="en-US" altLang="zh-CN" sz="3600" b="1" dirty="0" smtClean="0">
                <a:solidFill>
                  <a:srgbClr val="FFC000"/>
                </a:solidFill>
              </a:rPr>
              <a:t>2</a:t>
            </a:r>
            <a:r>
              <a:rPr lang="en-US" altLang="zh-CN" sz="3600" b="1" dirty="0" smtClean="0"/>
              <a:t>: </a:t>
            </a:r>
            <a:r>
              <a:rPr lang="en-US" altLang="zh-CN" sz="3600" b="1" dirty="0"/>
              <a:t>What is wrong with the following code</a:t>
            </a:r>
            <a:r>
              <a:rPr lang="en-US" altLang="zh-CN" sz="3600" b="1" dirty="0" smtClean="0"/>
              <a:t>:</a:t>
            </a:r>
          </a:p>
          <a:p>
            <a:pPr marL="0" indent="0" algn="just">
              <a:spcBef>
                <a:spcPts val="0"/>
              </a:spcBef>
              <a:buNone/>
            </a:pPr>
            <a:r>
              <a:rPr lang="en-GB" altLang="zh-CN" dirty="0"/>
              <a:t>&gt;&gt;&gt; </a:t>
            </a:r>
            <a:r>
              <a:rPr lang="en-GB" altLang="zh-CN" dirty="0" err="1"/>
              <a:t>primt</a:t>
            </a:r>
            <a:r>
              <a:rPr lang="en-GB" altLang="zh-CN" dirty="0"/>
              <a:t> 'Hello world!'</a:t>
            </a:r>
          </a:p>
          <a:p>
            <a:pPr marL="0" indent="0" algn="just">
              <a:spcBef>
                <a:spcPts val="0"/>
              </a:spcBef>
              <a:buNone/>
            </a:pPr>
            <a:r>
              <a:rPr lang="en-GB" altLang="zh-CN" dirty="0"/>
              <a:t>File "&lt;</a:t>
            </a:r>
            <a:r>
              <a:rPr lang="en-GB" altLang="zh-CN" dirty="0" err="1"/>
              <a:t>stdin</a:t>
            </a:r>
            <a:r>
              <a:rPr lang="en-GB" altLang="zh-CN" dirty="0"/>
              <a:t>&gt;", line 1</a:t>
            </a:r>
          </a:p>
          <a:p>
            <a:pPr marL="0" indent="0" algn="just">
              <a:spcBef>
                <a:spcPts val="0"/>
              </a:spcBef>
              <a:buNone/>
            </a:pPr>
            <a:r>
              <a:rPr lang="en-GB" altLang="zh-CN" dirty="0" err="1"/>
              <a:t>primt</a:t>
            </a:r>
            <a:r>
              <a:rPr lang="en-GB" altLang="zh-CN" dirty="0"/>
              <a:t> 'Hello world!'</a:t>
            </a:r>
          </a:p>
          <a:p>
            <a:pPr marL="0" indent="0" algn="just">
              <a:spcBef>
                <a:spcPts val="0"/>
              </a:spcBef>
              <a:buNone/>
            </a:pPr>
            <a:r>
              <a:rPr lang="en-US" altLang="zh-CN" dirty="0"/>
              <a:t>^</a:t>
            </a:r>
          </a:p>
          <a:p>
            <a:pPr marL="0" indent="0" algn="just">
              <a:spcBef>
                <a:spcPts val="0"/>
              </a:spcBef>
              <a:buNone/>
            </a:pPr>
            <a:r>
              <a:rPr lang="en-GB" altLang="zh-CN" dirty="0" err="1"/>
              <a:t>SyntaxError</a:t>
            </a:r>
            <a:r>
              <a:rPr lang="en-GB" altLang="zh-CN" dirty="0"/>
              <a:t>: invalid syntax</a:t>
            </a:r>
          </a:p>
          <a:p>
            <a:pPr marL="0" indent="0" algn="just">
              <a:spcBef>
                <a:spcPts val="0"/>
              </a:spcBef>
              <a:buNone/>
            </a:pPr>
            <a:r>
              <a:rPr lang="en-US" altLang="zh-CN" dirty="0"/>
              <a:t>&gt;&gt;&gt;</a:t>
            </a:r>
            <a:endParaRPr lang="zh-CN" altLang="en-US" dirty="0">
              <a:solidFill>
                <a:schemeClr val="bg1"/>
              </a:solidFill>
            </a:endParaRPr>
          </a:p>
        </p:txBody>
      </p:sp>
    </p:spTree>
    <p:extLst>
      <p:ext uri="{BB962C8B-B14F-4D97-AF65-F5344CB8AC3E}">
        <p14:creationId xmlns:p14="http://schemas.microsoft.com/office/powerpoint/2010/main" val="373466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p:txBody>
          <a:bodyPr/>
          <a:lstStyle/>
          <a:p>
            <a:pPr marL="0" indent="0">
              <a:spcBef>
                <a:spcPts val="0"/>
              </a:spcBef>
              <a:buNone/>
            </a:pPr>
            <a:r>
              <a:rPr lang="en-US" altLang="zh-CN" sz="3600" b="1" dirty="0">
                <a:solidFill>
                  <a:srgbClr val="FFC000"/>
                </a:solidFill>
              </a:rPr>
              <a:t>Exercise </a:t>
            </a:r>
            <a:r>
              <a:rPr lang="en-US" altLang="zh-CN" sz="3600" b="1" dirty="0" smtClean="0">
                <a:solidFill>
                  <a:srgbClr val="FFC000"/>
                </a:solidFill>
              </a:rPr>
              <a:t>3</a:t>
            </a:r>
            <a:r>
              <a:rPr lang="en-US" altLang="zh-CN" sz="3600" b="1" dirty="0" smtClean="0"/>
              <a:t>: </a:t>
            </a:r>
            <a:r>
              <a:rPr lang="en-US" altLang="zh-CN" sz="3600" b="1" dirty="0"/>
              <a:t>Where in the computer is a variable such as “x” stored </a:t>
            </a:r>
            <a:r>
              <a:rPr lang="en-US" altLang="zh-CN" sz="3600" b="1" dirty="0" smtClean="0"/>
              <a:t>after the </a:t>
            </a:r>
            <a:r>
              <a:rPr lang="en-US" altLang="zh-CN" sz="3600" b="1" dirty="0"/>
              <a:t>following Python line finishes?</a:t>
            </a:r>
          </a:p>
          <a:p>
            <a:pPr marL="0" indent="0">
              <a:spcBef>
                <a:spcPts val="0"/>
              </a:spcBef>
              <a:buNone/>
            </a:pPr>
            <a:r>
              <a:rPr lang="en-GB" altLang="zh-CN" sz="3600" dirty="0"/>
              <a:t>x = 123</a:t>
            </a:r>
          </a:p>
          <a:p>
            <a:pPr marL="0" indent="0">
              <a:spcBef>
                <a:spcPts val="0"/>
              </a:spcBef>
              <a:buNone/>
            </a:pPr>
            <a:r>
              <a:rPr lang="en-GB" altLang="zh-CN" sz="3600" dirty="0"/>
              <a:t>a) Central processing unit</a:t>
            </a:r>
          </a:p>
          <a:p>
            <a:pPr marL="0" indent="0">
              <a:spcBef>
                <a:spcPts val="0"/>
              </a:spcBef>
              <a:buNone/>
            </a:pPr>
            <a:r>
              <a:rPr lang="en-GB" altLang="zh-CN" sz="3600" dirty="0"/>
              <a:t>b) Main Memory</a:t>
            </a:r>
          </a:p>
          <a:p>
            <a:pPr marL="0" indent="0">
              <a:spcBef>
                <a:spcPts val="0"/>
              </a:spcBef>
              <a:buNone/>
            </a:pPr>
            <a:r>
              <a:rPr lang="en-GB" altLang="zh-CN" sz="3600" dirty="0"/>
              <a:t>c) Secondary Memory</a:t>
            </a:r>
          </a:p>
          <a:p>
            <a:pPr marL="0" indent="0">
              <a:spcBef>
                <a:spcPts val="0"/>
              </a:spcBef>
              <a:buNone/>
            </a:pPr>
            <a:r>
              <a:rPr lang="en-GB" altLang="zh-CN" sz="3600" dirty="0"/>
              <a:t>d) Input Devices</a:t>
            </a:r>
          </a:p>
          <a:p>
            <a:pPr marL="0" indent="0">
              <a:spcBef>
                <a:spcPts val="0"/>
              </a:spcBef>
              <a:buNone/>
            </a:pPr>
            <a:r>
              <a:rPr lang="en-GB" altLang="zh-CN" sz="3600" dirty="0"/>
              <a:t>e) Output Devices</a:t>
            </a:r>
            <a:endParaRPr lang="zh-CN" altLang="en-US" dirty="0">
              <a:solidFill>
                <a:schemeClr val="bg1"/>
              </a:solidFill>
            </a:endParaRPr>
          </a:p>
        </p:txBody>
      </p:sp>
    </p:spTree>
    <p:extLst>
      <p:ext uri="{BB962C8B-B14F-4D97-AF65-F5344CB8AC3E}">
        <p14:creationId xmlns:p14="http://schemas.microsoft.com/office/powerpoint/2010/main" val="1303837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p:txBody>
          <a:bodyPr/>
          <a:lstStyle/>
          <a:p>
            <a:pPr marL="0" indent="0">
              <a:spcBef>
                <a:spcPts val="0"/>
              </a:spcBef>
              <a:buNone/>
            </a:pPr>
            <a:r>
              <a:rPr lang="en-US" altLang="zh-CN" sz="3600" b="1" dirty="0">
                <a:solidFill>
                  <a:srgbClr val="FFC000"/>
                </a:solidFill>
              </a:rPr>
              <a:t>Exercise </a:t>
            </a:r>
            <a:r>
              <a:rPr lang="en-US" altLang="zh-CN" sz="3600" b="1" dirty="0" smtClean="0">
                <a:solidFill>
                  <a:srgbClr val="FFC000"/>
                </a:solidFill>
              </a:rPr>
              <a:t>4</a:t>
            </a:r>
            <a:r>
              <a:rPr lang="en-US" altLang="zh-CN" sz="3600" b="1" dirty="0" smtClean="0"/>
              <a:t>: </a:t>
            </a:r>
            <a:r>
              <a:rPr lang="en-US" altLang="zh-CN" sz="3600" b="1" dirty="0"/>
              <a:t>What will the following program print out:</a:t>
            </a:r>
          </a:p>
          <a:p>
            <a:pPr marL="0" indent="0">
              <a:spcBef>
                <a:spcPts val="0"/>
              </a:spcBef>
              <a:buNone/>
            </a:pPr>
            <a:r>
              <a:rPr lang="en-GB" altLang="zh-CN" sz="3600" dirty="0"/>
              <a:t>x = 43</a:t>
            </a:r>
          </a:p>
          <a:p>
            <a:pPr marL="0" indent="0">
              <a:spcBef>
                <a:spcPts val="0"/>
              </a:spcBef>
              <a:buNone/>
            </a:pPr>
            <a:r>
              <a:rPr lang="en-GB" altLang="zh-CN" sz="3600" dirty="0"/>
              <a:t>x = x + 1</a:t>
            </a:r>
          </a:p>
          <a:p>
            <a:pPr marL="0" indent="0">
              <a:spcBef>
                <a:spcPts val="0"/>
              </a:spcBef>
              <a:buNone/>
            </a:pPr>
            <a:r>
              <a:rPr lang="en-GB" altLang="zh-CN" sz="3600" dirty="0"/>
              <a:t>print(x)</a:t>
            </a:r>
          </a:p>
          <a:p>
            <a:pPr marL="0" indent="0">
              <a:spcBef>
                <a:spcPts val="0"/>
              </a:spcBef>
              <a:buNone/>
            </a:pPr>
            <a:r>
              <a:rPr lang="en-GB" altLang="zh-CN" sz="3600" dirty="0"/>
              <a:t>a) 43</a:t>
            </a:r>
          </a:p>
          <a:p>
            <a:pPr marL="0" indent="0">
              <a:spcBef>
                <a:spcPts val="0"/>
              </a:spcBef>
              <a:buNone/>
            </a:pPr>
            <a:r>
              <a:rPr lang="en-GB" altLang="zh-CN" sz="3600" dirty="0"/>
              <a:t>b) 44</a:t>
            </a:r>
          </a:p>
          <a:p>
            <a:pPr marL="0" indent="0">
              <a:spcBef>
                <a:spcPts val="0"/>
              </a:spcBef>
              <a:buNone/>
            </a:pPr>
            <a:r>
              <a:rPr lang="en-GB" altLang="zh-CN" sz="3600" dirty="0"/>
              <a:t>c) x + 1</a:t>
            </a:r>
          </a:p>
          <a:p>
            <a:pPr marL="0" indent="0">
              <a:spcBef>
                <a:spcPts val="0"/>
              </a:spcBef>
              <a:buNone/>
            </a:pPr>
            <a:r>
              <a:rPr lang="en-US" altLang="zh-CN" sz="3600" dirty="0"/>
              <a:t>d) Error because x = x + 1 is not possible mathematically</a:t>
            </a:r>
            <a:endParaRPr lang="zh-CN" altLang="en-US" dirty="0">
              <a:solidFill>
                <a:schemeClr val="bg1"/>
              </a:solidFill>
            </a:endParaRPr>
          </a:p>
        </p:txBody>
      </p:sp>
    </p:spTree>
    <p:extLst>
      <p:ext uri="{BB962C8B-B14F-4D97-AF65-F5344CB8AC3E}">
        <p14:creationId xmlns:p14="http://schemas.microsoft.com/office/powerpoint/2010/main" val="4235859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Users</a:t>
            </a:r>
            <a:r>
              <a:rPr lang="en-US" sz="7600">
                <a:solidFill>
                  <a:srgbClr val="FFD966"/>
                </a:solidFill>
                <a:latin typeface="Arial" panose="020B0604020202020204" pitchFamily="34" charset="0"/>
                <a:ea typeface="Arial" panose="020B0604020202020204" pitchFamily="34" charset="0"/>
                <a:cs typeface="Arial" panose="020B0604020202020204" pitchFamily="34" charset="0"/>
                <a:sym typeface="Cabin"/>
              </a:rPr>
              <a:t> </a:t>
            </a: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440" algn="just"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Users see computers as a set of tools - word processor, spreadsheet, map,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to-do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list, etc.</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learn the computer </a:t>
            </a:r>
            <a:r>
              <a:rPr lang="en-US" sz="32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ways</a:t>
            </a:r>
            <a:r>
              <a:rPr lang="en-US" sz="32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the computer language</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have some tools that allow them to build new tools</a:t>
            </a:r>
          </a:p>
          <a:p>
            <a:pPr marL="749300" marR="0" lvl="0" indent="-345440"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sometimes write tools for lots of users and sometimes programmers write little </a:t>
            </a:r>
            <a:r>
              <a:rPr lang="en-US" sz="32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helpers</a:t>
            </a:r>
            <a:r>
              <a:rPr lang="en-US" sz="32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for themselves to automate a task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812800" y="329946"/>
            <a:ext cx="146304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Why be a Programmer?</a:t>
            </a:r>
          </a:p>
        </p:txBody>
      </p:sp>
      <p:sp>
        <p:nvSpPr>
          <p:cNvPr id="282" name="Shape 282"/>
          <p:cNvSpPr txBox="1">
            <a:spLocks noGrp="1"/>
          </p:cNvSpPr>
          <p:nvPr>
            <p:ph type="body" idx="1"/>
          </p:nvPr>
        </p:nvSpPr>
        <p:spPr>
          <a:xfrm>
            <a:off x="228600" y="1905000"/>
            <a:ext cx="15214600" cy="6567487"/>
          </a:xfrm>
          <a:prstGeom prst="rect">
            <a:avLst/>
          </a:prstGeom>
          <a:noFill/>
          <a:ln>
            <a:noFill/>
          </a:ln>
        </p:spPr>
        <p:txBody>
          <a:bodyPr lIns="38100" tIns="38100" rIns="38100" bIns="38100" anchor="ctr" anchorCtr="0">
            <a:noAutofit/>
          </a:bodyPr>
          <a:lstStyle/>
          <a:p>
            <a:pPr algn="just"/>
            <a:r>
              <a:rPr lang="en-US" altLang="zh-CN" sz="3200" kern="1200">
                <a:latin typeface="Arial" panose="020B0604020202020204" pitchFamily="34" charset="0"/>
                <a:cs typeface="Arial" panose="020B0604020202020204" pitchFamily="34" charset="0"/>
              </a:rPr>
              <a:t>Writing programs (or programming) is a very creative and rewarding activity. </a:t>
            </a:r>
            <a:r>
              <a:rPr lang="en-US" altLang="zh-CN" sz="3200" kern="1200" smtClean="0">
                <a:latin typeface="Arial" panose="020B0604020202020204" pitchFamily="34" charset="0"/>
                <a:cs typeface="Arial" panose="020B0604020202020204" pitchFamily="34" charset="0"/>
              </a:rPr>
              <a:t>You can </a:t>
            </a:r>
            <a:r>
              <a:rPr lang="en-US" altLang="zh-CN" sz="3200" kern="1200">
                <a:latin typeface="Arial" panose="020B0604020202020204" pitchFamily="34" charset="0"/>
                <a:cs typeface="Arial" panose="020B0604020202020204" pitchFamily="34" charset="0"/>
              </a:rPr>
              <a:t>write programs for many reasons, ranging from making your living to </a:t>
            </a:r>
            <a:r>
              <a:rPr lang="en-US" altLang="zh-CN" sz="3200" kern="1200" smtClean="0">
                <a:latin typeface="Arial" panose="020B0604020202020204" pitchFamily="34" charset="0"/>
                <a:cs typeface="Arial" panose="020B0604020202020204" pitchFamily="34" charset="0"/>
              </a:rPr>
              <a:t>solving a </a:t>
            </a:r>
            <a:r>
              <a:rPr lang="en-US" altLang="zh-CN" sz="3200" kern="1200">
                <a:latin typeface="Arial" panose="020B0604020202020204" pitchFamily="34" charset="0"/>
                <a:cs typeface="Arial" panose="020B0604020202020204" pitchFamily="34" charset="0"/>
              </a:rPr>
              <a:t>difficult data analysis problem to having fun to helping someone else solve </a:t>
            </a:r>
            <a:r>
              <a:rPr lang="en-US" altLang="zh-CN" sz="3200" kern="1200" smtClean="0">
                <a:latin typeface="Arial" panose="020B0604020202020204" pitchFamily="34" charset="0"/>
                <a:cs typeface="Arial" panose="020B0604020202020204" pitchFamily="34" charset="0"/>
              </a:rPr>
              <a:t>a problem. </a:t>
            </a:r>
          </a:p>
          <a:p>
            <a:pPr algn="just"/>
            <a:r>
              <a:rPr lang="en-US" altLang="zh-CN" sz="320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We </a:t>
            </a:r>
            <a:r>
              <a:rPr lang="en-US" altLang="zh-CN" sz="3200">
                <a:solidFill>
                  <a:srgbClr val="FFFF00"/>
                </a:solidFill>
                <a:latin typeface="Arial" panose="020B0604020202020204" pitchFamily="34" charset="0"/>
                <a:ea typeface="Arial" panose="020B0604020202020204" pitchFamily="34" charset="0"/>
                <a:cs typeface="Arial" panose="020B0604020202020204" pitchFamily="34" charset="0"/>
                <a:sym typeface="Cabin"/>
              </a:rPr>
              <a:t>are the user and programmer </a:t>
            </a:r>
            <a:r>
              <a:rPr lang="en-US" altLang="zh-CN" sz="320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altLang="zh-CN" sz="3200" kern="1200" smtClean="0">
                <a:latin typeface="Arial" panose="020B0604020202020204" pitchFamily="34" charset="0"/>
                <a:cs typeface="Arial" panose="020B0604020202020204" pitchFamily="34" charset="0"/>
              </a:rPr>
              <a:t>For </a:t>
            </a:r>
            <a:r>
              <a:rPr lang="en-US" altLang="zh-CN" sz="3200" kern="1200">
                <a:latin typeface="Arial" panose="020B0604020202020204" pitchFamily="34" charset="0"/>
                <a:cs typeface="Arial" panose="020B0604020202020204" pitchFamily="34" charset="0"/>
              </a:rPr>
              <a:t>now, our primary motivation is not to make money or please end users, </a:t>
            </a:r>
            <a:r>
              <a:rPr lang="en-US" altLang="zh-CN" sz="3200" kern="1200" smtClean="0">
                <a:latin typeface="Arial" panose="020B0604020202020204" pitchFamily="34" charset="0"/>
                <a:cs typeface="Arial" panose="020B0604020202020204" pitchFamily="34" charset="0"/>
              </a:rPr>
              <a:t>but  instead </a:t>
            </a:r>
            <a:r>
              <a:rPr lang="en-US" altLang="zh-CN" sz="3200" kern="1200">
                <a:latin typeface="Arial" panose="020B0604020202020204" pitchFamily="34" charset="0"/>
                <a:cs typeface="Arial" panose="020B0604020202020204" pitchFamily="34" charset="0"/>
              </a:rPr>
              <a:t>for us to be more productive in handling the data and information that </a:t>
            </a:r>
            <a:r>
              <a:rPr lang="en-US" altLang="zh-CN" sz="3200" kern="1200" smtClean="0">
                <a:latin typeface="Arial" panose="020B0604020202020204" pitchFamily="34" charset="0"/>
                <a:cs typeface="Arial" panose="020B0604020202020204" pitchFamily="34" charset="0"/>
              </a:rPr>
              <a:t>we will </a:t>
            </a:r>
            <a:r>
              <a:rPr lang="en-US" altLang="zh-CN" sz="3200" kern="1200">
                <a:latin typeface="Arial" panose="020B0604020202020204" pitchFamily="34" charset="0"/>
                <a:cs typeface="Arial" panose="020B0604020202020204" pitchFamily="34" charset="0"/>
              </a:rPr>
              <a:t>encounter in our lives. When you first start, you will be both the </a:t>
            </a:r>
            <a:r>
              <a:rPr lang="en-US" altLang="zh-CN" sz="3200" kern="1200" smtClean="0">
                <a:latin typeface="Arial" panose="020B0604020202020204" pitchFamily="34" charset="0"/>
                <a:cs typeface="Arial" panose="020B0604020202020204" pitchFamily="34" charset="0"/>
              </a:rPr>
              <a:t>programmer and </a:t>
            </a:r>
            <a:r>
              <a:rPr lang="en-US" altLang="zh-CN" sz="3200" kern="1200">
                <a:latin typeface="Arial" panose="020B0604020202020204" pitchFamily="34" charset="0"/>
                <a:cs typeface="Arial" panose="020B0604020202020204" pitchFamily="34" charset="0"/>
              </a:rPr>
              <a:t>the end user of your programs. </a:t>
            </a:r>
            <a:endParaRPr lang="en-US" altLang="zh-CN" sz="3200" kern="1200" smtClean="0">
              <a:latin typeface="Arial" panose="020B0604020202020204" pitchFamily="34" charset="0"/>
              <a:cs typeface="Arial" panose="020B0604020202020204" pitchFamily="34" charset="0"/>
            </a:endParaRPr>
          </a:p>
          <a:p>
            <a:pPr algn="just"/>
            <a:r>
              <a:rPr lang="en-US" altLang="zh-CN" sz="320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A programming job: </a:t>
            </a:r>
            <a:r>
              <a:rPr lang="en-US" altLang="zh-CN" sz="3200" kern="1200" smtClean="0">
                <a:latin typeface="Arial" panose="020B0604020202020204" pitchFamily="34" charset="0"/>
                <a:cs typeface="Arial" panose="020B0604020202020204" pitchFamily="34" charset="0"/>
              </a:rPr>
              <a:t>As </a:t>
            </a:r>
            <a:r>
              <a:rPr lang="en-US" altLang="zh-CN" sz="3200" kern="1200">
                <a:latin typeface="Arial" panose="020B0604020202020204" pitchFamily="34" charset="0"/>
                <a:cs typeface="Arial" panose="020B0604020202020204" pitchFamily="34" charset="0"/>
              </a:rPr>
              <a:t>you gain skill as a programmer and </a:t>
            </a:r>
            <a:r>
              <a:rPr lang="en-US" altLang="zh-CN" sz="3200" kern="1200" smtClean="0">
                <a:latin typeface="Arial" panose="020B0604020202020204" pitchFamily="34" charset="0"/>
                <a:cs typeface="Arial" panose="020B0604020202020204" pitchFamily="34" charset="0"/>
              </a:rPr>
              <a:t>programming feels </a:t>
            </a:r>
            <a:r>
              <a:rPr lang="en-US" altLang="zh-CN" sz="3200" kern="1200">
                <a:latin typeface="Arial" panose="020B0604020202020204" pitchFamily="34" charset="0"/>
                <a:cs typeface="Arial" panose="020B0604020202020204" pitchFamily="34" charset="0"/>
              </a:rPr>
              <a:t>more creative to you, your thoughts may turn toward </a:t>
            </a:r>
            <a:r>
              <a:rPr lang="en-US" altLang="zh-CN" sz="3200" kern="1200" smtClean="0">
                <a:latin typeface="Arial" panose="020B0604020202020204" pitchFamily="34" charset="0"/>
                <a:cs typeface="Arial" panose="020B0604020202020204" pitchFamily="34" charset="0"/>
              </a:rPr>
              <a:t>developing programs </a:t>
            </a:r>
            <a:r>
              <a:rPr lang="en-US" altLang="zh-CN" sz="3200" kern="1200">
                <a:latin typeface="Arial" panose="020B0604020202020204" pitchFamily="34" charset="0"/>
                <a:cs typeface="Arial" panose="020B0604020202020204" pitchFamily="34" charset="0"/>
              </a:rPr>
              <a:t>for others.</a:t>
            </a:r>
            <a:endParaRPr lang="en-US" altLang="zh-CN" sz="32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To get some task done - we are the user and programmer</a:t>
            </a:r>
          </a:p>
          <a:p>
            <a:pPr marL="670560"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Clean up survey data</a:t>
            </a:r>
          </a:p>
          <a:p>
            <a:pPr marL="749300" marR="0" lvl="0" indent="-370840"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To produce something for others to use - a programming job</a:t>
            </a:r>
          </a:p>
          <a:p>
            <a:pPr marL="670560"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Fix a performance problem in the Sakai software</a:t>
            </a:r>
          </a:p>
          <a:p>
            <a:pPr marL="670560"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Add a guestbook to a web site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srcRect/>
          <a:stretch>
            <a:fill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srcRect/>
          <a:stretch>
            <a:fill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srcRect/>
          <a:stretch>
            <a:fill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From a software creator’s point of view, we build the software. The end users (stakeholders/actors) are </a:t>
            </a:r>
            <a:r>
              <a:rPr lang="en-US" sz="28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our.  But </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User</a:t>
            </a:r>
          </a:p>
        </p:txBody>
      </p:sp>
      <p:pic>
        <p:nvPicPr>
          <p:cNvPr id="274" name="Shape 274"/>
          <p:cNvPicPr preferRelativeResize="0"/>
          <p:nvPr/>
        </p:nvPicPr>
        <p:blipFill rotWithShape="1">
          <a:blip r:embed="rId3"/>
          <a:srcRect/>
          <a:stretch>
            <a:fill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0"/>
</p:tagLst>
</file>

<file path=ppt/tags/tag2.xml><?xml version="1.0" encoding="utf-8"?>
<p:tagLst xmlns:a="http://schemas.openxmlformats.org/drawingml/2006/main" xmlns:r="http://schemas.openxmlformats.org/officeDocument/2006/relationships" xmlns:p="http://schemas.openxmlformats.org/presentationml/2006/main">
  <p:tag name="TIMING" val="|30"/>
</p:tagLst>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4547</Words>
  <Application>Microsoft Office PowerPoint</Application>
  <PresentationFormat>自定义</PresentationFormat>
  <Paragraphs>476</Paragraphs>
  <Slides>52</Slides>
  <Notes>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Cabin</vt:lpstr>
      <vt:lpstr>Courier</vt:lpstr>
      <vt:lpstr>Gill Sans</vt:lpstr>
      <vt:lpstr>Lucida Grande</vt:lpstr>
      <vt:lpstr>Ovo</vt:lpstr>
      <vt:lpstr>ヒラギノ角ゴ ProN W3</vt:lpstr>
      <vt:lpstr>宋体</vt:lpstr>
      <vt:lpstr>Arial</vt:lpstr>
      <vt:lpstr>Courier New</vt:lpstr>
      <vt:lpstr>Times New Roman</vt:lpstr>
      <vt:lpstr>Wingdings</vt:lpstr>
      <vt:lpstr>Title &amp; Subtitle</vt:lpstr>
      <vt:lpstr>Why Program?</vt:lpstr>
      <vt:lpstr>Computers Want to be Helpful...</vt:lpstr>
      <vt:lpstr>Computers Want to be Helpful...</vt:lpstr>
      <vt:lpstr>Programmers Anticipate Needs</vt:lpstr>
      <vt:lpstr>Programmers Anticipate Needs</vt:lpstr>
      <vt:lpstr>Users vs. Programmers</vt:lpstr>
      <vt:lpstr>Why be a Programmer?</vt:lpstr>
      <vt:lpstr>Why be a Programmer?</vt:lpstr>
      <vt:lpstr>PowerPoint 演示文稿</vt:lpstr>
      <vt:lpstr>What is Code?  Software? A Program?</vt:lpstr>
      <vt:lpstr>Programs for Python...</vt:lpstr>
      <vt:lpstr>Programs for Python...</vt:lpstr>
      <vt:lpstr>PowerPoint 演示文稿</vt:lpstr>
      <vt:lpstr>Programs for Python...</vt:lpstr>
      <vt:lpstr>Hardware Architecture</vt:lpstr>
      <vt:lpstr>PowerPoint 演示文稿</vt:lpstr>
      <vt:lpstr>Definitions</vt:lpstr>
      <vt:lpstr>Definitions</vt:lpstr>
      <vt:lpstr>Definitions</vt:lpstr>
      <vt:lpstr>PowerPoint 演示文稿</vt:lpstr>
      <vt:lpstr>PowerPoint 演示文稿</vt:lpstr>
      <vt:lpstr>Python as a Language</vt:lpstr>
      <vt:lpstr>PowerPoint 演示文稿</vt:lpstr>
      <vt:lpstr>PowerPoint 演示文稿</vt:lpstr>
      <vt:lpstr>Early Learner: Different Errors</vt:lpstr>
      <vt:lpstr>Syntax errors</vt:lpstr>
      <vt:lpstr>Logic errors and Semantic errors</vt:lpstr>
      <vt:lpstr>Talking to Python</vt:lpstr>
      <vt:lpstr>Talking to Python</vt:lpstr>
      <vt:lpstr>Talking to Python</vt:lpstr>
      <vt:lpstr>PowerPoint 演示文稿</vt:lpstr>
      <vt:lpstr>PowerPoint 演示文稿</vt:lpstr>
      <vt:lpstr>What Do We Say?</vt:lpstr>
      <vt:lpstr>Elements of Python</vt:lpstr>
      <vt:lpstr>PowerPoint 演示文稿</vt:lpstr>
      <vt:lpstr>Reserved Words</vt:lpstr>
      <vt:lpstr>Sentences or Lines</vt:lpstr>
      <vt:lpstr>Programming Paragraphs</vt:lpstr>
      <vt:lpstr>Python Scripts</vt:lpstr>
      <vt:lpstr>Interactive versus Script</vt:lpstr>
      <vt:lpstr>Program Steps or Program Flow</vt:lpstr>
      <vt:lpstr>Program Steps or Program Flow</vt:lpstr>
      <vt:lpstr>Sequential Steps</vt:lpstr>
      <vt:lpstr>Conditional Steps</vt:lpstr>
      <vt:lpstr>Repeated Steps</vt:lpstr>
      <vt:lpstr>PowerPoint 演示文稿</vt:lpstr>
      <vt:lpstr>PowerPoint 演示文稿</vt:lpstr>
      <vt:lpstr>Glossary</vt:lpstr>
      <vt:lpstr>Exercises</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
  <cp:lastModifiedBy>yzchen</cp:lastModifiedBy>
  <cp:revision>348</cp:revision>
  <dcterms:created xsi:type="dcterms:W3CDTF">2020-08-25T12:20:00Z</dcterms:created>
  <dcterms:modified xsi:type="dcterms:W3CDTF">2021-09-24T02:03:59Z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