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3"/>
  </p:notesMasterIdLst>
  <p:sldIdLst>
    <p:sldId id="256" r:id="rId2"/>
    <p:sldId id="257" r:id="rId3"/>
    <p:sldId id="258" r:id="rId4"/>
    <p:sldId id="334" r:id="rId5"/>
    <p:sldId id="260" r:id="rId6"/>
    <p:sldId id="335" r:id="rId7"/>
    <p:sldId id="296" r:id="rId8"/>
    <p:sldId id="299" r:id="rId9"/>
    <p:sldId id="375" r:id="rId10"/>
    <p:sldId id="376" r:id="rId11"/>
    <p:sldId id="379" r:id="rId12"/>
    <p:sldId id="373" r:id="rId13"/>
    <p:sldId id="380" r:id="rId14"/>
    <p:sldId id="336" r:id="rId15"/>
    <p:sldId id="264" r:id="rId16"/>
    <p:sldId id="294" r:id="rId17"/>
    <p:sldId id="301" r:id="rId18"/>
    <p:sldId id="266" r:id="rId19"/>
    <p:sldId id="267" r:id="rId20"/>
    <p:sldId id="268" r:id="rId21"/>
    <p:sldId id="269" r:id="rId22"/>
    <p:sldId id="270" r:id="rId23"/>
    <p:sldId id="271" r:id="rId24"/>
    <p:sldId id="274" r:id="rId25"/>
    <p:sldId id="275" r:id="rId26"/>
    <p:sldId id="276" r:id="rId27"/>
    <p:sldId id="277" r:id="rId28"/>
    <p:sldId id="295" r:id="rId29"/>
    <p:sldId id="339" r:id="rId30"/>
    <p:sldId id="278" r:id="rId31"/>
    <p:sldId id="340" r:id="rId32"/>
    <p:sldId id="279" r:id="rId33"/>
    <p:sldId id="341" r:id="rId34"/>
    <p:sldId id="280" r:id="rId35"/>
    <p:sldId id="281" r:id="rId36"/>
    <p:sldId id="342" r:id="rId37"/>
    <p:sldId id="282" r:id="rId38"/>
    <p:sldId id="289" r:id="rId39"/>
    <p:sldId id="381" r:id="rId40"/>
    <p:sldId id="382" r:id="rId41"/>
    <p:sldId id="378" r:id="rId4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72">
          <p15:clr>
            <a:srgbClr val="A4A3A4"/>
          </p15:clr>
        </p15:guide>
        <p15:guide id="2" pos="512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40FF"/>
    <a:srgbClr val="FF545A"/>
    <a:srgbClr val="FF898B"/>
    <a:srgbClr val="00FA00"/>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4014B03-8F40-49A2-A0EB-D18ED94CC971}"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94"/>
    <p:restoredTop sz="91465" autoAdjust="0"/>
  </p:normalViewPr>
  <p:slideViewPr>
    <p:cSldViewPr snapToGrid="0" snapToObjects="1">
      <p:cViewPr varScale="1">
        <p:scale>
          <a:sx n="113" d="100"/>
          <a:sy n="113" d="100"/>
        </p:scale>
        <p:origin x="3744" y="114"/>
      </p:cViewPr>
      <p:guideLst>
        <p:guide orient="horz" pos="2872"/>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295023656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Clr>
                <a:schemeClr val="dk2"/>
              </a:buClr>
              <a:buSzPct val="79000"/>
              <a:buFont typeface="Arial" panose="020B0604020202020204"/>
              <a:buNone/>
            </a:pPr>
            <a:r>
              <a:rPr lang="en-US" dirty="0">
                <a:solidFill>
                  <a:schemeClr val="dk2"/>
                </a:solidFill>
              </a:rPr>
              <a:t>Note from Chuck.  If you are using these materials, you can remove the UM logo and replace it with your own, but please retain the CC-BY logo on the first page as well as retain the </a:t>
            </a:r>
            <a:r>
              <a:rPr lang="en-US" dirty="0" smtClean="0">
                <a:solidFill>
                  <a:schemeClr val="dk2"/>
                </a:solidFill>
              </a:rPr>
              <a:t>acknowledgement page(s)</a:t>
            </a:r>
            <a:r>
              <a:rPr lang="en-US" baseline="0" dirty="0" smtClean="0">
                <a:solidFill>
                  <a:schemeClr val="dk2"/>
                </a:solidFill>
              </a:rPr>
              <a:t> at the end.</a:t>
            </a:r>
            <a:endParaRPr lang="en-US" dirty="0">
              <a:solidFill>
                <a:schemeClr val="dk2"/>
              </a:solidFill>
            </a:endParaRPr>
          </a:p>
          <a:p>
            <a:pPr lvl="0">
              <a:spcBef>
                <a:spcPts val="0"/>
              </a:spcBef>
              <a:buNone/>
            </a:pPr>
            <a:endParaRPr dirty="0"/>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1952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358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9815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6250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8207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31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9195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7205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996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2804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8155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0229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4584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7980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699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2574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2803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7896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7999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2550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060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625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43297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149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95849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5118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5437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6888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11326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335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22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649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057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9145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115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9204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8468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5" name="Shape 155"/>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240" algn="l" rtl="0">
              <a:spcBef>
                <a:spcPts val="3500"/>
              </a:spcBef>
              <a:spcAft>
                <a:spcPts val="0"/>
              </a:spcAft>
              <a:buClr>
                <a:schemeClr val="lt1"/>
              </a:buClr>
              <a:buFont typeface="Cabin"/>
              <a:buChar char="•"/>
              <a:defRPr/>
            </a:lvl1pPr>
            <a:lvl2pPr marL="1041400" lvl="1" indent="-142240" algn="l" rtl="0">
              <a:spcBef>
                <a:spcPts val="3500"/>
              </a:spcBef>
              <a:spcAft>
                <a:spcPts val="0"/>
              </a:spcAft>
              <a:buClr>
                <a:schemeClr val="lt1"/>
              </a:buClr>
              <a:buFont typeface="Cabin"/>
              <a:buChar char="•"/>
              <a:defRPr/>
            </a:lvl2pPr>
            <a:lvl3pPr marL="1333500" lvl="2" indent="-142240" algn="l" rtl="0">
              <a:spcBef>
                <a:spcPts val="3500"/>
              </a:spcBef>
              <a:spcAft>
                <a:spcPts val="0"/>
              </a:spcAft>
              <a:buClr>
                <a:schemeClr val="lt1"/>
              </a:buClr>
              <a:buFont typeface="Cabin"/>
              <a:buChar char="•"/>
              <a:defRPr/>
            </a:lvl3pPr>
            <a:lvl4pPr marL="1638300" lvl="3" indent="-142240" algn="l" rtl="0">
              <a:spcBef>
                <a:spcPts val="3500"/>
              </a:spcBef>
              <a:spcAft>
                <a:spcPts val="0"/>
              </a:spcAft>
              <a:buClr>
                <a:schemeClr val="lt1"/>
              </a:buClr>
              <a:buFont typeface="Cabin"/>
              <a:buChar char="•"/>
              <a:defRPr/>
            </a:lvl4pPr>
            <a:lvl5pPr marL="1930400" lvl="4" indent="-142240" algn="l" rtl="0">
              <a:spcBef>
                <a:spcPts val="3500"/>
              </a:spcBef>
              <a:spcAft>
                <a:spcPts val="0"/>
              </a:spcAft>
              <a:buClr>
                <a:schemeClr val="lt1"/>
              </a:buClr>
              <a:buFont typeface="Cabin"/>
              <a:buChar char="•"/>
              <a:defRPr/>
            </a:lvl5pPr>
            <a:lvl6pPr marL="2387600" lvl="5" indent="-142240" algn="l" rtl="0">
              <a:spcBef>
                <a:spcPts val="3500"/>
              </a:spcBef>
              <a:spcAft>
                <a:spcPts val="0"/>
              </a:spcAft>
              <a:buClr>
                <a:schemeClr val="lt1"/>
              </a:buClr>
              <a:buFont typeface="Cabin"/>
              <a:buChar char="•"/>
              <a:defRPr/>
            </a:lvl6pPr>
            <a:lvl7pPr marL="2844800" lvl="6" indent="-142240" algn="l" rtl="0">
              <a:spcBef>
                <a:spcPts val="3500"/>
              </a:spcBef>
              <a:spcAft>
                <a:spcPts val="0"/>
              </a:spcAft>
              <a:buClr>
                <a:schemeClr val="lt1"/>
              </a:buClr>
              <a:buFont typeface="Cabin"/>
              <a:buChar char="•"/>
              <a:defRPr/>
            </a:lvl7pPr>
            <a:lvl8pPr marL="3302000" lvl="7" indent="-142240" algn="l" rtl="0">
              <a:spcBef>
                <a:spcPts val="3500"/>
              </a:spcBef>
              <a:spcAft>
                <a:spcPts val="0"/>
              </a:spcAft>
              <a:buClr>
                <a:schemeClr val="lt1"/>
              </a:buClr>
              <a:buFont typeface="Cabin"/>
              <a:buChar char="•"/>
              <a:defRPr/>
            </a:lvl8pPr>
            <a:lvl9pPr marL="3759200" lvl="8" indent="-14224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Mnemoni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Variables, Expressions, and Statements</a:t>
            </a:r>
          </a:p>
        </p:txBody>
      </p:sp>
      <p:sp>
        <p:nvSpPr>
          <p:cNvPr id="242" name="Shape 24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Chapter 2</a:t>
            </a:r>
          </a:p>
        </p:txBody>
      </p:sp>
      <p:sp>
        <p:nvSpPr>
          <p:cNvPr id="243" name="Shape 243"/>
          <p:cNvSpPr txBox="1"/>
          <p:nvPr/>
        </p:nvSpPr>
        <p:spPr>
          <a:xfrm>
            <a:off x="4081448" y="7131044"/>
            <a:ext cx="83286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Python </a:t>
            </a:r>
            <a:r>
              <a:rPr lang="en-US" sz="3200" u="none" strike="noStrike" cap="none"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for Everybody</a:t>
            </a:r>
            <a:endParaRPr lang="en-US" sz="3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p:txBody>
      </p:sp>
      <p:pic>
        <p:nvPicPr>
          <p:cNvPr id="244" name="Shape 244"/>
          <p:cNvPicPr preferRelativeResize="0"/>
          <p:nvPr/>
        </p:nvPicPr>
        <p:blipFill rotWithShape="1">
          <a:blip r:embed="rId3"/>
          <a:srcRect/>
          <a:stretch>
            <a:fillRect/>
          </a:stretch>
        </p:blipFill>
        <p:spPr>
          <a:xfrm>
            <a:off x="13800662" y="7435344"/>
            <a:ext cx="1968599" cy="6684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26768" y="2916555"/>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panose="02070309020205020404"/>
              </a:rPr>
              <a:t>print(x1q3p9afd)</a:t>
            </a:r>
            <a:endParaRPr lang="en-US" sz="3000" i="0" u="none" strike="noStrike" cap="none" dirty="0">
              <a:solidFill>
                <a:srgbClr val="FFFF00"/>
              </a:solidFill>
              <a:latin typeface="Courier"/>
              <a:ea typeface="Courier"/>
              <a:cs typeface="Courier"/>
              <a:sym typeface="Courier New" panose="02070309020205020404"/>
            </a:endParaRPr>
          </a:p>
        </p:txBody>
      </p:sp>
      <p:sp>
        <p:nvSpPr>
          <p:cNvPr id="527" name="Shape 527"/>
          <p:cNvSpPr txBox="1"/>
          <p:nvPr/>
        </p:nvSpPr>
        <p:spPr>
          <a:xfrm>
            <a:off x="6059170" y="5582920"/>
            <a:ext cx="52085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panose="02070309020205020404"/>
              </a:rPr>
              <a:t>hours = 35.0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panose="02070309020205020404"/>
              </a:rPr>
              <a:t>rate = 12.50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panose="02070309020205020404"/>
              </a:rPr>
              <a:t>pay = hours * rate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smtClean="0">
                <a:solidFill>
                  <a:srgbClr val="00FF00"/>
                </a:solidFill>
                <a:latin typeface="Courier"/>
                <a:ea typeface="Courier"/>
                <a:cs typeface="Courier"/>
                <a:sym typeface="Courier New" panose="02070309020205020404"/>
              </a:rPr>
              <a:t>print(pay)</a:t>
            </a:r>
            <a:endParaRPr lang="en-US" sz="3000" i="0" u="none" strike="noStrike" cap="none" dirty="0">
              <a:solidFill>
                <a:srgbClr val="00FF00"/>
              </a:solidFill>
              <a:latin typeface="Courier"/>
              <a:ea typeface="Courier"/>
              <a:cs typeface="Courier"/>
              <a:sym typeface="Courier New" panose="02070309020205020404"/>
            </a:endParaRPr>
          </a:p>
        </p:txBody>
      </p:sp>
      <p:sp>
        <p:nvSpPr>
          <p:cNvPr id="528" name="Shape 528"/>
          <p:cNvSpPr txBox="1"/>
          <p:nvPr/>
        </p:nvSpPr>
        <p:spPr>
          <a:xfrm>
            <a:off x="8963660" y="2916555"/>
            <a:ext cx="2109786"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panose="02070309020205020404"/>
              </a:rPr>
              <a:t>a = 35.0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panose="02070309020205020404"/>
              </a:rPr>
              <a:t>b = 12.50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panose="02070309020205020404"/>
              </a:rPr>
              <a:t>c = a * b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smtClean="0">
                <a:solidFill>
                  <a:srgbClr val="00FFFF"/>
                </a:solidFill>
                <a:latin typeface="Courier"/>
                <a:ea typeface="Courier"/>
                <a:cs typeface="Courier"/>
                <a:sym typeface="Courier New" panose="02070309020205020404"/>
              </a:rPr>
              <a:t>print(c)</a:t>
            </a:r>
            <a:endParaRPr lang="en-US" sz="3000" i="0" u="none" strike="noStrike" cap="none" dirty="0">
              <a:solidFill>
                <a:srgbClr val="00FFFF"/>
              </a:solidFill>
              <a:latin typeface="Courier"/>
              <a:ea typeface="Courier"/>
              <a:cs typeface="Courier"/>
              <a:sym typeface="Courier New" panose="02070309020205020404"/>
            </a:endParaRPr>
          </a:p>
        </p:txBody>
      </p:sp>
      <p:sp>
        <p:nvSpPr>
          <p:cNvPr id="529" name="Shape 529"/>
          <p:cNvSpPr txBox="1"/>
          <p:nvPr/>
        </p:nvSpPr>
        <p:spPr>
          <a:xfrm>
            <a:off x="926219" y="6141720"/>
            <a:ext cx="4249136"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What </a:t>
            </a:r>
            <a:r>
              <a:rPr lang="en-US" sz="3800">
                <a:solidFill>
                  <a:schemeClr val="lt1"/>
                </a:solidFill>
                <a:latin typeface="Arial" panose="020B0604020202020204" pitchFamily="34" charset="0"/>
                <a:ea typeface="Arial" panose="020B0604020202020204" pitchFamily="34" charset="0"/>
                <a:cs typeface="Arial" panose="020B0604020202020204" pitchFamily="34" charset="0"/>
                <a:sym typeface="Cabin"/>
              </a:rPr>
              <a:t>are these bits of </a:t>
            </a:r>
            <a:r>
              <a:rPr lang="en-US" sz="38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code doing?</a:t>
            </a:r>
          </a:p>
        </p:txBody>
      </p:sp>
      <p:sp>
        <p:nvSpPr>
          <p:cNvPr id="2" name="文本框 1"/>
          <p:cNvSpPr txBox="1"/>
          <p:nvPr/>
        </p:nvSpPr>
        <p:spPr>
          <a:xfrm>
            <a:off x="926768" y="690513"/>
            <a:ext cx="14563422" cy="2061210"/>
          </a:xfrm>
          <a:prstGeom prst="rect">
            <a:avLst/>
          </a:prstGeom>
          <a:noFill/>
        </p:spPr>
        <p:txBody>
          <a:bodyPr wrap="square" rtlCol="0">
            <a:spAutoFit/>
          </a:bodyPr>
          <a:lstStyle/>
          <a:p>
            <a:r>
              <a:rPr lang="en-US" altLang="zh-CN" sz="3200">
                <a:solidFill>
                  <a:schemeClr val="bg1"/>
                </a:solidFill>
              </a:rPr>
              <a:t>the following three programs are identical interms of what they accomplish, but very different when you read them and try to understand them.</a:t>
            </a:r>
          </a:p>
          <a:p>
            <a:endParaRPr lang="en-US" altLang="zh-CN" sz="3200">
              <a:solidFill>
                <a:schemeClr val="bg1"/>
              </a:solidFill>
            </a:endParaRPr>
          </a:p>
          <a:p>
            <a:endParaRPr lang="en-US" altLang="zh-CN" sz="3200">
              <a:solidFill>
                <a:schemeClr val="bg1"/>
              </a:solidFill>
            </a:endParaRPr>
          </a:p>
        </p:txBody>
      </p:sp>
      <p:sp>
        <p:nvSpPr>
          <p:cNvPr id="3" name="文本框 2"/>
          <p:cNvSpPr txBox="1"/>
          <p:nvPr/>
        </p:nvSpPr>
        <p:spPr>
          <a:xfrm>
            <a:off x="11351895" y="2502535"/>
            <a:ext cx="4138295" cy="6492875"/>
          </a:xfrm>
          <a:prstGeom prst="rect">
            <a:avLst/>
          </a:prstGeom>
          <a:noFill/>
        </p:spPr>
        <p:txBody>
          <a:bodyPr wrap="square" rtlCol="0">
            <a:spAutoFit/>
          </a:bodyPr>
          <a:lstStyle/>
          <a:p>
            <a:pPr algn="just"/>
            <a:r>
              <a:rPr lang="en-US" altLang="zh-CN" sz="2600">
                <a:solidFill>
                  <a:schemeClr val="bg1"/>
                </a:solidFill>
                <a:sym typeface="+mn-ea"/>
              </a:rPr>
              <a:t>The Python interpreter sees all three of these programs as exactly the same but humans see and understand these programs quite differently. </a:t>
            </a:r>
          </a:p>
          <a:p>
            <a:pPr algn="just"/>
            <a:endParaRPr lang="en-US" altLang="zh-CN" sz="2600">
              <a:solidFill>
                <a:schemeClr val="bg1"/>
              </a:solidFill>
              <a:sym typeface="+mn-ea"/>
            </a:endParaRPr>
          </a:p>
          <a:p>
            <a:pPr algn="just"/>
            <a:r>
              <a:rPr lang="en-US" altLang="zh-CN" sz="2600">
                <a:solidFill>
                  <a:schemeClr val="bg1"/>
                </a:solidFill>
                <a:sym typeface="+mn-ea"/>
              </a:rPr>
              <a:t>Humans will most quickly understand the intent of the third program because the programmer has chosen variable names that reflect their intent regarding what data will be stored in each variable.</a:t>
            </a:r>
            <a:endParaRPr lang="en-US" altLang="zh-CN" sz="2600">
              <a:solidFill>
                <a:schemeClr val="bg1"/>
              </a:solidFill>
            </a:endParaRPr>
          </a:p>
          <a:p>
            <a:pPr algn="just"/>
            <a:endParaRPr lang="en-US" altLang="zh-CN" sz="260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a:solidFill>
                  <a:srgbClr val="FFD966"/>
                </a:solidFill>
                <a:latin typeface="Arial" panose="020B0604020202020204" pitchFamily="34" charset="0"/>
                <a:ea typeface="Arial" panose="020B0604020202020204" pitchFamily="34" charset="0"/>
                <a:cs typeface="Arial" panose="020B0604020202020204" pitchFamily="34" charset="0"/>
                <a:sym typeface="Cabin"/>
              </a:rPr>
              <a:t>Statements</a:t>
            </a:r>
            <a:endPar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509" name="Shape 509"/>
          <p:cNvSpPr txBox="1"/>
          <p:nvPr/>
        </p:nvSpPr>
        <p:spPr>
          <a:xfrm>
            <a:off x="1692555" y="1350445"/>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000" i="0" u="none" strike="noStrike" cap="none" dirty="0">
                <a:solidFill>
                  <a:srgbClr val="FF9900"/>
                </a:solidFill>
                <a:latin typeface="Courier"/>
                <a:ea typeface="Courier"/>
                <a:cs typeface="Courier"/>
                <a:sym typeface="Courier New" panose="02070309020205020404"/>
              </a:rPr>
              <a:t>x</a:t>
            </a:r>
            <a:r>
              <a:rPr lang="en-US" sz="4000" i="0" u="none" strike="noStrike" cap="none" dirty="0">
                <a:solidFill>
                  <a:srgbClr val="FF7F00"/>
                </a:solidFill>
                <a:latin typeface="Courier"/>
                <a:ea typeface="Courier"/>
                <a:cs typeface="Courier"/>
                <a:sym typeface="Courier New" panose="02070309020205020404"/>
              </a:rPr>
              <a:t> </a:t>
            </a:r>
            <a:r>
              <a:rPr lang="en-US" sz="4000" i="0" u="none" strike="noStrike" cap="none" dirty="0">
                <a:solidFill>
                  <a:srgbClr val="FFFFFF"/>
                </a:solidFill>
                <a:latin typeface="Courier"/>
                <a:ea typeface="Courier"/>
                <a:cs typeface="Courier"/>
                <a:sym typeface="Courier New" panose="02070309020205020404"/>
              </a:rPr>
              <a:t>=</a:t>
            </a:r>
            <a:r>
              <a:rPr lang="en-US" sz="4000" i="0" u="none" strike="noStrike" cap="none" dirty="0">
                <a:solidFill>
                  <a:srgbClr val="FF7F00"/>
                </a:solidFill>
                <a:latin typeface="Courier"/>
                <a:ea typeface="Courier"/>
                <a:cs typeface="Courier"/>
                <a:sym typeface="Courier New" panose="02070309020205020404"/>
              </a:rPr>
              <a:t> </a:t>
            </a:r>
            <a:r>
              <a:rPr lang="en-US" sz="4000" i="0" u="none" strike="noStrike" cap="none" dirty="0">
                <a:solidFill>
                  <a:srgbClr val="00FFFF"/>
                </a:solidFill>
                <a:latin typeface="Courier"/>
                <a:ea typeface="Courier"/>
                <a:cs typeface="Courier"/>
                <a:sym typeface="Courier New" panose="02070309020205020404"/>
              </a:rPr>
              <a:t>2</a:t>
            </a:r>
          </a:p>
          <a:p>
            <a:pPr marL="0" marR="0" lvl="0" indent="0" algn="l" rtl="0">
              <a:lnSpc>
                <a:spcPct val="100000"/>
              </a:lnSpc>
              <a:spcBef>
                <a:spcPts val="0"/>
              </a:spcBef>
              <a:spcAft>
                <a:spcPts val="0"/>
              </a:spcAft>
              <a:buClr>
                <a:srgbClr val="FF7F00"/>
              </a:buClr>
              <a:buSzPct val="25000"/>
              <a:buFont typeface="Cabin"/>
              <a:buNone/>
            </a:pPr>
            <a:r>
              <a:rPr lang="en-US" sz="4000" i="0" u="none" strike="noStrike" cap="none" dirty="0">
                <a:solidFill>
                  <a:srgbClr val="FF9900"/>
                </a:solidFill>
                <a:latin typeface="Courier"/>
                <a:ea typeface="Courier"/>
                <a:cs typeface="Courier"/>
                <a:sym typeface="Courier New" panose="02070309020205020404"/>
              </a:rPr>
              <a:t>x</a:t>
            </a:r>
            <a:r>
              <a:rPr lang="en-US" sz="4000" i="0" u="none" strike="noStrike" cap="none" dirty="0">
                <a:solidFill>
                  <a:srgbClr val="FF7F00"/>
                </a:solidFill>
                <a:latin typeface="Courier"/>
                <a:ea typeface="Courier"/>
                <a:cs typeface="Courier"/>
                <a:sym typeface="Courier New" panose="02070309020205020404"/>
              </a:rPr>
              <a:t> </a:t>
            </a:r>
            <a:r>
              <a:rPr lang="en-US" sz="4000" i="0" u="none" strike="noStrike" cap="none" dirty="0">
                <a:solidFill>
                  <a:srgbClr val="FFFFFF"/>
                </a:solidFill>
                <a:latin typeface="Courier"/>
                <a:ea typeface="Courier"/>
                <a:cs typeface="Courier"/>
                <a:sym typeface="Courier New" panose="02070309020205020404"/>
              </a:rPr>
              <a:t>=</a:t>
            </a:r>
            <a:r>
              <a:rPr lang="en-US" sz="4000" i="0" u="none" strike="noStrike" cap="none" dirty="0">
                <a:solidFill>
                  <a:srgbClr val="FF7F00"/>
                </a:solidFill>
                <a:latin typeface="Courier"/>
                <a:ea typeface="Courier"/>
                <a:cs typeface="Courier"/>
                <a:sym typeface="Courier New" panose="02070309020205020404"/>
              </a:rPr>
              <a:t> </a:t>
            </a:r>
            <a:r>
              <a:rPr lang="en-US" sz="4000" i="0" u="none" strike="noStrike" cap="none" dirty="0">
                <a:solidFill>
                  <a:srgbClr val="FF9900"/>
                </a:solidFill>
                <a:latin typeface="Courier"/>
                <a:ea typeface="Courier"/>
                <a:cs typeface="Courier"/>
                <a:sym typeface="Courier New" panose="02070309020205020404"/>
              </a:rPr>
              <a:t>x</a:t>
            </a:r>
            <a:r>
              <a:rPr lang="en-US" sz="4000" i="0" u="none" strike="noStrike" cap="none" dirty="0">
                <a:solidFill>
                  <a:srgbClr val="FF7F00"/>
                </a:solidFill>
                <a:latin typeface="Courier"/>
                <a:ea typeface="Courier"/>
                <a:cs typeface="Courier"/>
                <a:sym typeface="Courier New" panose="02070309020205020404"/>
              </a:rPr>
              <a:t> </a:t>
            </a:r>
            <a:r>
              <a:rPr lang="en-US" sz="4000" i="0" u="none" strike="noStrike" cap="none" dirty="0">
                <a:solidFill>
                  <a:srgbClr val="FFFFFF"/>
                </a:solidFill>
                <a:latin typeface="Courier"/>
                <a:ea typeface="Courier"/>
                <a:cs typeface="Courier"/>
                <a:sym typeface="Courier New" panose="02070309020205020404"/>
              </a:rPr>
              <a:t>+</a:t>
            </a:r>
            <a:r>
              <a:rPr lang="en-US" sz="4000" i="0" u="none" strike="noStrike" cap="none" dirty="0">
                <a:solidFill>
                  <a:srgbClr val="FF7F00"/>
                </a:solidFill>
                <a:latin typeface="Courier"/>
                <a:ea typeface="Courier"/>
                <a:cs typeface="Courier"/>
                <a:sym typeface="Courier New" panose="02070309020205020404"/>
              </a:rPr>
              <a:t> </a:t>
            </a:r>
            <a:r>
              <a:rPr lang="en-US" sz="4000" i="0" u="none" strike="noStrike" cap="none" dirty="0">
                <a:solidFill>
                  <a:srgbClr val="00FFFF"/>
                </a:solidFill>
                <a:latin typeface="Courier"/>
                <a:ea typeface="Courier"/>
                <a:cs typeface="Courier"/>
                <a:sym typeface="Courier New" panose="02070309020205020404"/>
              </a:rPr>
              <a:t>2</a:t>
            </a:r>
          </a:p>
          <a:p>
            <a:pPr>
              <a:buClr>
                <a:srgbClr val="FFFF00"/>
              </a:buClr>
              <a:buSzPct val="25000"/>
            </a:pPr>
            <a:r>
              <a:rPr lang="en-US" sz="4000" dirty="0">
                <a:solidFill>
                  <a:srgbClr val="FFFF00"/>
                </a:solidFill>
                <a:latin typeface="Courier"/>
                <a:ea typeface="Courier"/>
                <a:cs typeface="Courier"/>
                <a:sym typeface="Courier New" panose="02070309020205020404"/>
              </a:rPr>
              <a:t>print(</a:t>
            </a:r>
            <a:r>
              <a:rPr lang="en-US" sz="4000" dirty="0">
                <a:solidFill>
                  <a:srgbClr val="FF9900"/>
                </a:solidFill>
                <a:latin typeface="Courier"/>
                <a:ea typeface="Courier"/>
                <a:cs typeface="Courier"/>
                <a:sym typeface="Courier New" panose="02070309020205020404"/>
              </a:rPr>
              <a:t>x</a:t>
            </a:r>
            <a:r>
              <a:rPr lang="en-US" sz="4000" dirty="0" smtClean="0">
                <a:solidFill>
                  <a:srgbClr val="FFFF00"/>
                </a:solidFill>
                <a:latin typeface="Courier"/>
                <a:ea typeface="Courier"/>
                <a:cs typeface="Courier"/>
                <a:sym typeface="Courier New" panose="02070309020205020404"/>
              </a:rPr>
              <a:t>)</a:t>
            </a:r>
          </a:p>
        </p:txBody>
      </p:sp>
      <p:sp>
        <p:nvSpPr>
          <p:cNvPr id="510" name="Shape 510"/>
          <p:cNvSpPr txBox="1"/>
          <p:nvPr/>
        </p:nvSpPr>
        <p:spPr>
          <a:xfrm>
            <a:off x="1249890" y="445551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000" u="none" strike="noStrike" cap="none">
                <a:solidFill>
                  <a:srgbClr val="FF9900"/>
                </a:solidFill>
                <a:latin typeface="Arial" panose="020B0604020202020204" pitchFamily="34" charset="0"/>
                <a:ea typeface="Arial" panose="020B0604020202020204" pitchFamily="34" charset="0"/>
                <a:cs typeface="Arial" panose="020B0604020202020204" pitchFamily="34" charset="0"/>
                <a:sym typeface="Cabin"/>
              </a:rPr>
              <a:t>Variable</a:t>
            </a:r>
          </a:p>
        </p:txBody>
      </p:sp>
      <p:sp>
        <p:nvSpPr>
          <p:cNvPr id="511" name="Shape 511"/>
          <p:cNvSpPr txBox="1"/>
          <p:nvPr/>
        </p:nvSpPr>
        <p:spPr>
          <a:xfrm>
            <a:off x="4222020" y="445551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000" u="none" strike="noStrike" cap="none">
                <a:solidFill>
                  <a:srgbClr val="92D050"/>
                </a:solidFill>
                <a:latin typeface="Arial" panose="020B0604020202020204" pitchFamily="34" charset="0"/>
                <a:ea typeface="Arial" panose="020B0604020202020204" pitchFamily="34" charset="0"/>
                <a:cs typeface="Arial" panose="020B0604020202020204" pitchFamily="34" charset="0"/>
                <a:sym typeface="Cabin"/>
              </a:rPr>
              <a:t>Operator</a:t>
            </a:r>
          </a:p>
        </p:txBody>
      </p:sp>
      <p:sp>
        <p:nvSpPr>
          <p:cNvPr id="512" name="Shape 512"/>
          <p:cNvSpPr txBox="1"/>
          <p:nvPr/>
        </p:nvSpPr>
        <p:spPr>
          <a:xfrm>
            <a:off x="6682645" y="445551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Constant</a:t>
            </a:r>
          </a:p>
        </p:txBody>
      </p:sp>
      <p:sp>
        <p:nvSpPr>
          <p:cNvPr id="513" name="Shape 513"/>
          <p:cNvSpPr txBox="1"/>
          <p:nvPr/>
        </p:nvSpPr>
        <p:spPr>
          <a:xfrm>
            <a:off x="9165495" y="445551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none" strike="noStrike" cap="none"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Function</a:t>
            </a:r>
            <a:endParaRPr lang="en-US" sz="30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514" name="Shape 514"/>
          <p:cNvSpPr txBox="1"/>
          <p:nvPr/>
        </p:nvSpPr>
        <p:spPr>
          <a:xfrm>
            <a:off x="6264275" y="1817370"/>
            <a:ext cx="8915400" cy="310451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Assignment </a:t>
            </a:r>
            <a:r>
              <a:rPr lang="en-US" sz="38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s</a:t>
            </a:r>
            <a:r>
              <a:rPr lang="en-US" sz="3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 statement</a:t>
            </a:r>
          </a:p>
        </p:txBody>
      </p:sp>
      <p:cxnSp>
        <p:nvCxnSpPr>
          <p:cNvPr id="515" name="Shape 515"/>
          <p:cNvCxnSpPr/>
          <p:nvPr/>
        </p:nvCxnSpPr>
        <p:spPr>
          <a:xfrm rot="10800000" flipH="1">
            <a:off x="4366260" y="273945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4762500" y="336627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4365625" y="3971987"/>
            <a:ext cx="1330199" cy="17399"/>
          </a:xfrm>
          <a:prstGeom prst="straightConnector1">
            <a:avLst/>
          </a:prstGeom>
          <a:noFill/>
          <a:ln w="63500" cap="rnd" cmpd="sng">
            <a:solidFill>
              <a:schemeClr val="lt1"/>
            </a:solidFill>
            <a:prstDash val="solid"/>
            <a:miter/>
            <a:headEnd type="stealth" w="med" len="med"/>
            <a:tailEnd type="none" w="med" len="med"/>
          </a:ln>
        </p:spPr>
      </p:cxnSp>
      <p:sp>
        <p:nvSpPr>
          <p:cNvPr id="3" name="文本框 2"/>
          <p:cNvSpPr txBox="1"/>
          <p:nvPr/>
        </p:nvSpPr>
        <p:spPr>
          <a:xfrm>
            <a:off x="812800" y="5285105"/>
            <a:ext cx="14511020" cy="1815882"/>
          </a:xfrm>
          <a:prstGeom prst="rect">
            <a:avLst/>
          </a:prstGeom>
          <a:noFill/>
        </p:spPr>
        <p:txBody>
          <a:bodyPr wrap="square" rtlCol="0">
            <a:spAutoFit/>
          </a:bodyPr>
          <a:lstStyle/>
          <a:p>
            <a:pPr algn="l"/>
            <a:r>
              <a:rPr lang="en-US" sz="28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 statement is a unit of code that the Python interpreter can execute. We have seen two kinds of statements: </a:t>
            </a:r>
            <a:r>
              <a:rPr lang="en-US" sz="2800"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print being an expression statement</a:t>
            </a:r>
            <a:r>
              <a:rPr lang="en-US" sz="28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and </a:t>
            </a:r>
            <a:r>
              <a:rPr lang="en-US" sz="2800"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assignment statement</a:t>
            </a:r>
            <a:r>
              <a:rPr lang="en-US" sz="28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p>
          <a:p>
            <a:pPr algn="l"/>
            <a:endParaRPr lang="en-US" sz="2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algn="l"/>
            <a:r>
              <a:rPr lang="en-US" altLang="zh-CN" sz="2800">
                <a:solidFill>
                  <a:schemeClr val="bg1"/>
                </a:solidFill>
              </a:rPr>
              <a:t> </a:t>
            </a:r>
          </a:p>
        </p:txBody>
      </p:sp>
    </p:spTree>
    <p:extLst>
      <p:ext uri="{BB962C8B-B14F-4D97-AF65-F5344CB8AC3E}">
        <p14:creationId xmlns:p14="http://schemas.microsoft.com/office/powerpoint/2010/main" val="3981107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Sentences or Lines</a:t>
            </a:r>
          </a:p>
        </p:txBody>
      </p:sp>
      <p:sp>
        <p:nvSpPr>
          <p:cNvPr id="509" name="Shape 509"/>
          <p:cNvSpPr txBox="1"/>
          <p:nvPr/>
        </p:nvSpPr>
        <p:spPr>
          <a:xfrm>
            <a:off x="1249960" y="1970205"/>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panose="02070309020205020404"/>
              </a:rPr>
              <a:t>x</a:t>
            </a:r>
            <a:r>
              <a:rPr lang="en-US" sz="4800" i="0" u="none" strike="noStrike" cap="none" dirty="0">
                <a:solidFill>
                  <a:srgbClr val="FF7F00"/>
                </a:solidFill>
                <a:latin typeface="Courier"/>
                <a:ea typeface="Courier"/>
                <a:cs typeface="Courier"/>
                <a:sym typeface="Courier New" panose="02070309020205020404"/>
              </a:rPr>
              <a:t> </a:t>
            </a:r>
            <a:r>
              <a:rPr lang="en-US" sz="4800" i="0" u="none" strike="noStrike" cap="none" dirty="0">
                <a:solidFill>
                  <a:srgbClr val="FFFFFF"/>
                </a:solidFill>
                <a:latin typeface="Courier"/>
                <a:ea typeface="Courier"/>
                <a:cs typeface="Courier"/>
                <a:sym typeface="Courier New" panose="02070309020205020404"/>
              </a:rPr>
              <a:t>=</a:t>
            </a:r>
            <a:r>
              <a:rPr lang="en-US" sz="4800" i="0" u="none" strike="noStrike" cap="none" dirty="0">
                <a:solidFill>
                  <a:srgbClr val="FF7F00"/>
                </a:solidFill>
                <a:latin typeface="Courier"/>
                <a:ea typeface="Courier"/>
                <a:cs typeface="Courier"/>
                <a:sym typeface="Courier New" panose="02070309020205020404"/>
              </a:rPr>
              <a:t> </a:t>
            </a:r>
            <a:r>
              <a:rPr lang="en-US" sz="4800" i="0" u="none" strike="noStrike" cap="none" dirty="0">
                <a:solidFill>
                  <a:srgbClr val="00FFFF"/>
                </a:solidFill>
                <a:latin typeface="Courier"/>
                <a:ea typeface="Courier"/>
                <a:cs typeface="Courier"/>
                <a:sym typeface="Courier New" panose="02070309020205020404"/>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panose="02070309020205020404"/>
              </a:rPr>
              <a:t>x</a:t>
            </a:r>
            <a:r>
              <a:rPr lang="en-US" sz="4800" i="0" u="none" strike="noStrike" cap="none" dirty="0">
                <a:solidFill>
                  <a:srgbClr val="FF7F00"/>
                </a:solidFill>
                <a:latin typeface="Courier"/>
                <a:ea typeface="Courier"/>
                <a:cs typeface="Courier"/>
                <a:sym typeface="Courier New" panose="02070309020205020404"/>
              </a:rPr>
              <a:t> </a:t>
            </a:r>
            <a:r>
              <a:rPr lang="en-US" sz="4800" i="0" u="none" strike="noStrike" cap="none" dirty="0">
                <a:solidFill>
                  <a:srgbClr val="FFFFFF"/>
                </a:solidFill>
                <a:latin typeface="Courier"/>
                <a:ea typeface="Courier"/>
                <a:cs typeface="Courier"/>
                <a:sym typeface="Courier New" panose="02070309020205020404"/>
              </a:rPr>
              <a:t>=</a:t>
            </a:r>
            <a:r>
              <a:rPr lang="en-US" sz="4800" i="0" u="none" strike="noStrike" cap="none" dirty="0">
                <a:solidFill>
                  <a:srgbClr val="FF7F00"/>
                </a:solidFill>
                <a:latin typeface="Courier"/>
                <a:ea typeface="Courier"/>
                <a:cs typeface="Courier"/>
                <a:sym typeface="Courier New" panose="02070309020205020404"/>
              </a:rPr>
              <a:t> </a:t>
            </a:r>
            <a:r>
              <a:rPr lang="en-US" sz="4800" i="0" u="none" strike="noStrike" cap="none" dirty="0">
                <a:solidFill>
                  <a:srgbClr val="FF9900"/>
                </a:solidFill>
                <a:latin typeface="Courier"/>
                <a:ea typeface="Courier"/>
                <a:cs typeface="Courier"/>
                <a:sym typeface="Courier New" panose="02070309020205020404"/>
              </a:rPr>
              <a:t>x</a:t>
            </a:r>
            <a:r>
              <a:rPr lang="en-US" sz="4800" i="0" u="none" strike="noStrike" cap="none" dirty="0">
                <a:solidFill>
                  <a:srgbClr val="FF7F00"/>
                </a:solidFill>
                <a:latin typeface="Courier"/>
                <a:ea typeface="Courier"/>
                <a:cs typeface="Courier"/>
                <a:sym typeface="Courier New" panose="02070309020205020404"/>
              </a:rPr>
              <a:t> </a:t>
            </a:r>
            <a:r>
              <a:rPr lang="en-US" sz="4800" i="0" u="none" strike="noStrike" cap="none" dirty="0">
                <a:solidFill>
                  <a:srgbClr val="FFFFFF"/>
                </a:solidFill>
                <a:latin typeface="Courier"/>
                <a:ea typeface="Courier"/>
                <a:cs typeface="Courier"/>
                <a:sym typeface="Courier New" panose="02070309020205020404"/>
              </a:rPr>
              <a:t>+</a:t>
            </a:r>
            <a:r>
              <a:rPr lang="en-US" sz="4800" i="0" u="none" strike="noStrike" cap="none" dirty="0">
                <a:solidFill>
                  <a:srgbClr val="FF7F00"/>
                </a:solidFill>
                <a:latin typeface="Courier"/>
                <a:ea typeface="Courier"/>
                <a:cs typeface="Courier"/>
                <a:sym typeface="Courier New" panose="02070309020205020404"/>
              </a:rPr>
              <a:t> </a:t>
            </a:r>
            <a:r>
              <a:rPr lang="en-US" sz="4800" i="0" u="none" strike="noStrike" cap="none" dirty="0">
                <a:solidFill>
                  <a:srgbClr val="00FFFF"/>
                </a:solidFill>
                <a:latin typeface="Courier"/>
                <a:ea typeface="Courier"/>
                <a:cs typeface="Courier"/>
                <a:sym typeface="Courier New" panose="02070309020205020404"/>
              </a:rPr>
              <a:t>2</a:t>
            </a:r>
          </a:p>
          <a:p>
            <a:pPr>
              <a:buClr>
                <a:srgbClr val="FFFF00"/>
              </a:buClr>
              <a:buSzPct val="25000"/>
            </a:pPr>
            <a:r>
              <a:rPr lang="en-US" sz="4800" dirty="0">
                <a:solidFill>
                  <a:srgbClr val="FFFF00"/>
                </a:solidFill>
                <a:latin typeface="Courier"/>
                <a:ea typeface="Courier"/>
                <a:cs typeface="Courier"/>
                <a:sym typeface="Courier New" panose="02070309020205020404"/>
              </a:rPr>
              <a:t>print(</a:t>
            </a:r>
            <a:r>
              <a:rPr lang="en-US" sz="4800" dirty="0">
                <a:solidFill>
                  <a:srgbClr val="FF9900"/>
                </a:solidFill>
                <a:latin typeface="Courier"/>
                <a:ea typeface="Courier"/>
                <a:cs typeface="Courier"/>
                <a:sym typeface="Courier New" panose="02070309020205020404"/>
              </a:rPr>
              <a:t>x</a:t>
            </a:r>
            <a:r>
              <a:rPr lang="en-US" sz="4800" dirty="0" smtClean="0">
                <a:solidFill>
                  <a:srgbClr val="FFFF00"/>
                </a:solidFill>
                <a:latin typeface="Courier"/>
                <a:ea typeface="Courier"/>
                <a:cs typeface="Courier"/>
                <a:sym typeface="Courier New" panose="02070309020205020404"/>
              </a:rPr>
              <a:t>)</a:t>
            </a:r>
            <a:endParaRPr lang="en-US" sz="4800" dirty="0">
              <a:solidFill>
                <a:srgbClr val="FFFF00"/>
              </a:solidFill>
              <a:latin typeface="Courier"/>
              <a:ea typeface="Courier"/>
              <a:cs typeface="Courier"/>
              <a:sym typeface="Courier New" panose="02070309020205020404"/>
            </a:endParaRPr>
          </a:p>
        </p:txBody>
      </p:sp>
      <p:sp>
        <p:nvSpPr>
          <p:cNvPr id="510" name="Shape 510"/>
          <p:cNvSpPr txBox="1"/>
          <p:nvPr/>
        </p:nvSpPr>
        <p:spPr>
          <a:xfrm>
            <a:off x="1249890" y="52848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9900"/>
                </a:solidFill>
                <a:latin typeface="Arial" panose="020B0604020202020204" pitchFamily="34" charset="0"/>
                <a:ea typeface="Arial" panose="020B0604020202020204" pitchFamily="34" charset="0"/>
                <a:cs typeface="Arial" panose="020B0604020202020204" pitchFamily="34" charset="0"/>
                <a:sym typeface="Cabin"/>
              </a:rPr>
              <a:t>Variable</a:t>
            </a:r>
            <a:endParaRPr lang="en-US" sz="4200" u="none" strike="noStrike" cap="none">
              <a:solidFill>
                <a:srgbClr val="FF9900"/>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511" name="Shape 511"/>
          <p:cNvSpPr txBox="1"/>
          <p:nvPr/>
        </p:nvSpPr>
        <p:spPr>
          <a:xfrm>
            <a:off x="4221385" y="52848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92D050"/>
                </a:solidFill>
                <a:latin typeface="Arial" panose="020B0604020202020204" pitchFamily="34" charset="0"/>
                <a:ea typeface="Arial" panose="020B0604020202020204" pitchFamily="34" charset="0"/>
                <a:cs typeface="Arial" panose="020B0604020202020204" pitchFamily="34" charset="0"/>
                <a:sym typeface="Cabin"/>
              </a:rPr>
              <a:t>Operator</a:t>
            </a:r>
          </a:p>
        </p:txBody>
      </p:sp>
      <p:sp>
        <p:nvSpPr>
          <p:cNvPr id="512" name="Shape 512"/>
          <p:cNvSpPr txBox="1"/>
          <p:nvPr/>
        </p:nvSpPr>
        <p:spPr>
          <a:xfrm>
            <a:off x="6497225" y="52848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36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rPr>
              <a:t>Constant</a:t>
            </a:r>
            <a:endParaRPr lang="en-US" sz="4200" u="none" strike="noStrike" cap="none">
              <a:solidFill>
                <a:srgbClr val="00FFFF"/>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513" name="Shape 513"/>
          <p:cNvSpPr txBox="1"/>
          <p:nvPr/>
        </p:nvSpPr>
        <p:spPr>
          <a:xfrm>
            <a:off x="9112155" y="52848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Function</a:t>
            </a:r>
            <a:endParaRPr lang="en-US" sz="4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514" name="Shape 514"/>
          <p:cNvSpPr txBox="1"/>
          <p:nvPr/>
        </p:nvSpPr>
        <p:spPr>
          <a:xfrm>
            <a:off x="6418579" y="1970405"/>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0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Assignment </a:t>
            </a:r>
            <a:r>
              <a:rPr lang="en-US" sz="50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s</a:t>
            </a:r>
            <a:r>
              <a:rPr lang="en-US" sz="50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0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0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Print statement</a:t>
            </a:r>
          </a:p>
        </p:txBody>
      </p:sp>
      <p:cxnSp>
        <p:nvCxnSpPr>
          <p:cNvPr id="515" name="Shape 515"/>
          <p:cNvCxnSpPr/>
          <p:nvPr/>
        </p:nvCxnSpPr>
        <p:spPr>
          <a:xfrm rot="10800000" flipH="1">
            <a:off x="4604385" y="316109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4979035" y="398603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4604385" y="4705412"/>
            <a:ext cx="1330199" cy="17399"/>
          </a:xfrm>
          <a:prstGeom prst="straightConnector1">
            <a:avLst/>
          </a:prstGeom>
          <a:noFill/>
          <a:ln w="63500" cap="rnd" cmpd="sng">
            <a:solidFill>
              <a:schemeClr val="lt1"/>
            </a:solidFill>
            <a:prstDash val="solid"/>
            <a:miter/>
            <a:headEnd type="stealth" w="med" len="med"/>
            <a:tailEnd type="none" w="med" len="med"/>
          </a:ln>
        </p:spPr>
      </p:cxnSp>
      <p:sp>
        <p:nvSpPr>
          <p:cNvPr id="3" name="文本框 2"/>
          <p:cNvSpPr txBox="1"/>
          <p:nvPr/>
        </p:nvSpPr>
        <p:spPr>
          <a:xfrm>
            <a:off x="812800" y="6143625"/>
            <a:ext cx="14630400" cy="3169285"/>
          </a:xfrm>
          <a:prstGeom prst="rect">
            <a:avLst/>
          </a:prstGeom>
          <a:noFill/>
        </p:spPr>
        <p:txBody>
          <a:bodyPr wrap="square" rtlCol="0">
            <a:spAutoFit/>
          </a:bodyPr>
          <a:lstStyle/>
          <a:p>
            <a:pPr algn="l"/>
            <a:r>
              <a:rPr lang="en-US" altLang="zh-CN" sz="2800">
                <a:solidFill>
                  <a:schemeClr val="bg1"/>
                </a:solidFill>
              </a:rPr>
              <a:t>- </a:t>
            </a:r>
            <a:r>
              <a:rPr lang="zh-CN" altLang="en-US" sz="2800">
                <a:solidFill>
                  <a:schemeClr val="bg1"/>
                </a:solidFill>
              </a:rPr>
              <a:t>A </a:t>
            </a:r>
            <a:r>
              <a:rPr lang="en-US" sz="2800">
                <a:solidFill>
                  <a:srgbClr val="FF9900"/>
                </a:solidFill>
                <a:latin typeface="Arial" panose="020B0604020202020204" pitchFamily="34" charset="0"/>
                <a:ea typeface="Arial" panose="020B0604020202020204" pitchFamily="34" charset="0"/>
                <a:cs typeface="Arial" panose="020B0604020202020204" pitchFamily="34" charset="0"/>
              </a:rPr>
              <a:t>variable </a:t>
            </a:r>
            <a:r>
              <a:rPr lang="zh-CN" altLang="en-US" sz="2800">
                <a:solidFill>
                  <a:schemeClr val="bg1"/>
                </a:solidFill>
              </a:rPr>
              <a:t>is a name that refers to a value</a:t>
            </a:r>
          </a:p>
          <a:p>
            <a:pPr algn="l"/>
            <a:r>
              <a:rPr lang="en-US" altLang="zh-CN" sz="2800">
                <a:solidFill>
                  <a:schemeClr val="bg1"/>
                </a:solidFill>
              </a:rPr>
              <a:t>- </a:t>
            </a:r>
            <a:r>
              <a:rPr lang="zh-CN" altLang="en-US" sz="2800">
                <a:solidFill>
                  <a:srgbClr val="92D050"/>
                </a:solidFill>
              </a:rPr>
              <a:t>Operators </a:t>
            </a:r>
            <a:r>
              <a:rPr lang="zh-CN" altLang="en-US" sz="2800">
                <a:solidFill>
                  <a:schemeClr val="bg1"/>
                </a:solidFill>
              </a:rPr>
              <a:t>are special symbols that represent computations like addition and multiplication. </a:t>
            </a:r>
          </a:p>
          <a:p>
            <a:pPr algn="l"/>
            <a:r>
              <a:rPr lang="en-US" sz="2800" dirty="0">
                <a:solidFill>
                  <a:schemeClr val="bg1"/>
                </a:solidFill>
                <a:latin typeface="Arial" panose="020B0604020202020204" pitchFamily="34" charset="0"/>
                <a:ea typeface="Arial" panose="020B0604020202020204" pitchFamily="34" charset="0"/>
                <a:cs typeface="Arial" panose="020B0604020202020204" pitchFamily="34" charset="0"/>
                <a:sym typeface="Cabin"/>
              </a:rPr>
              <a:t>-</a:t>
            </a:r>
            <a:r>
              <a:rPr lang="en-US" sz="2800" dirty="0">
                <a:solidFill>
                  <a:srgbClr val="FF9900"/>
                </a:solidFill>
                <a:latin typeface="Arial" panose="020B0604020202020204" pitchFamily="34" charset="0"/>
                <a:ea typeface="Arial" panose="020B0604020202020204" pitchFamily="34" charset="0"/>
                <a:cs typeface="Arial" panose="020B0604020202020204" pitchFamily="34" charset="0"/>
                <a:sym typeface="Cabin"/>
              </a:rPr>
              <a:t> Fixed values </a:t>
            </a:r>
            <a:r>
              <a:rPr lang="en-US" sz="2800"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such as</a:t>
            </a:r>
            <a:r>
              <a:rPr lang="en-US" sz="2800" dirty="0">
                <a:solidFill>
                  <a:srgbClr val="92D050"/>
                </a:solidFill>
                <a:latin typeface="Arial" panose="020B0604020202020204" pitchFamily="34" charset="0"/>
                <a:ea typeface="Arial" panose="020B0604020202020204" pitchFamily="34" charset="0"/>
                <a:cs typeface="Arial" panose="020B0604020202020204" pitchFamily="34" charset="0"/>
                <a:sym typeface="Cabin"/>
              </a:rPr>
              <a:t> </a:t>
            </a:r>
            <a:r>
              <a:rPr lang="en-US" sz="2800" dirty="0">
                <a:solidFill>
                  <a:srgbClr val="FFC000"/>
                </a:solidFill>
                <a:latin typeface="Arial" panose="020B0604020202020204" pitchFamily="34" charset="0"/>
                <a:ea typeface="Arial" panose="020B0604020202020204" pitchFamily="34" charset="0"/>
                <a:cs typeface="Arial" panose="020B0604020202020204" pitchFamily="34" charset="0"/>
                <a:sym typeface="Cabin"/>
              </a:rPr>
              <a:t>numbers, letters, and </a:t>
            </a:r>
            <a:r>
              <a:rPr lang="en-US" sz="2800" dirty="0" smtClean="0">
                <a:solidFill>
                  <a:srgbClr val="FFC000"/>
                </a:solidFill>
                <a:latin typeface="Arial" panose="020B0604020202020204" pitchFamily="34" charset="0"/>
                <a:ea typeface="Arial" panose="020B0604020202020204" pitchFamily="34" charset="0"/>
                <a:cs typeface="Arial" panose="020B0604020202020204" pitchFamily="34" charset="0"/>
                <a:sym typeface="Cabin"/>
              </a:rPr>
              <a:t>strings</a:t>
            </a:r>
            <a:r>
              <a:rPr lang="en-US" sz="2800" dirty="0" smtClean="0">
                <a:solidFill>
                  <a:srgbClr val="FFFFFF"/>
                </a:solidFill>
                <a:latin typeface="Arial" panose="020B0604020202020204" pitchFamily="34" charset="0"/>
                <a:ea typeface="Arial" panose="020B0604020202020204" pitchFamily="34" charset="0"/>
                <a:cs typeface="Arial" panose="020B0604020202020204" pitchFamily="34" charset="0"/>
                <a:sym typeface="Cabin"/>
              </a:rPr>
              <a:t>, </a:t>
            </a:r>
            <a:r>
              <a:rPr lang="en-US" sz="2800"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are called</a:t>
            </a:r>
            <a:r>
              <a:rPr lang="en-US" sz="3200">
                <a:solidFill>
                  <a:srgbClr val="00FFFF"/>
                </a:solidFill>
                <a:latin typeface="Arial" panose="020B0604020202020204" pitchFamily="34" charset="0"/>
                <a:ea typeface="Arial" panose="020B0604020202020204" pitchFamily="34" charset="0"/>
                <a:cs typeface="Arial" panose="020B0604020202020204" pitchFamily="34" charset="0"/>
                <a:sym typeface="Cabin"/>
              </a:rPr>
              <a:t> </a:t>
            </a:r>
            <a:r>
              <a:rPr lang="en-US" sz="3200">
                <a:solidFill>
                  <a:srgbClr val="00FFFF"/>
                </a:solidFill>
                <a:latin typeface="Arial" panose="020B0604020202020204" pitchFamily="34" charset="0"/>
                <a:ea typeface="Arial" panose="020B0604020202020204" pitchFamily="34" charset="0"/>
                <a:cs typeface="Arial" panose="020B0604020202020204" pitchFamily="34" charset="0"/>
                <a:sym typeface="Arial" panose="020B0604020202020204"/>
              </a:rPr>
              <a:t>“</a:t>
            </a:r>
            <a:r>
              <a:rPr lang="en-US" sz="3200">
                <a:solidFill>
                  <a:srgbClr val="00FFFF"/>
                </a:solidFill>
                <a:latin typeface="Arial" panose="020B0604020202020204" pitchFamily="34" charset="0"/>
                <a:ea typeface="Arial" panose="020B0604020202020204" pitchFamily="34" charset="0"/>
                <a:cs typeface="Arial" panose="020B0604020202020204" pitchFamily="34" charset="0"/>
                <a:sym typeface="Cabin"/>
              </a:rPr>
              <a:t>constants</a:t>
            </a:r>
            <a:r>
              <a:rPr lang="en-US" sz="3200">
                <a:solidFill>
                  <a:srgbClr val="00FFFF"/>
                </a:solidFill>
                <a:latin typeface="Arial" panose="020B0604020202020204" pitchFamily="34" charset="0"/>
                <a:ea typeface="Arial" panose="020B0604020202020204" pitchFamily="34" charset="0"/>
                <a:cs typeface="Arial" panose="020B0604020202020204" pitchFamily="34" charset="0"/>
                <a:sym typeface="Arial" panose="020B0604020202020204"/>
              </a:rPr>
              <a:t>”</a:t>
            </a:r>
            <a:r>
              <a:rPr lang="en-US" sz="2800" dirty="0">
                <a:solidFill>
                  <a:srgbClr val="FF9900"/>
                </a:solidFill>
                <a:latin typeface="Arial" panose="020B0604020202020204" pitchFamily="34" charset="0"/>
                <a:ea typeface="Arial" panose="020B0604020202020204" pitchFamily="34" charset="0"/>
                <a:cs typeface="Arial" panose="020B0604020202020204" pitchFamily="34" charset="0"/>
                <a:sym typeface="Cabin"/>
              </a:rPr>
              <a:t> </a:t>
            </a:r>
            <a:r>
              <a:rPr lang="en-US" sz="2800"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because their value does not change</a:t>
            </a:r>
            <a:endParaRPr lang="en-US" sz="28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endParaRPr>
          </a:p>
          <a:p>
            <a:pPr algn="l"/>
            <a:r>
              <a:rPr lang="en-US" altLang="zh-CN" sz="2800">
                <a:solidFill>
                  <a:schemeClr val="bg1"/>
                </a:solidFill>
              </a:rPr>
              <a:t>-</a:t>
            </a:r>
            <a:r>
              <a:rPr lang="zh-CN" altLang="en-US" sz="2800">
                <a:solidFill>
                  <a:schemeClr val="bg1"/>
                </a:solidFill>
              </a:rPr>
              <a:t> </a:t>
            </a:r>
            <a:r>
              <a:rPr lang="en-US" altLang="zh-CN" sz="2800">
                <a:solidFill>
                  <a:schemeClr val="bg1"/>
                </a:solidFill>
              </a:rPr>
              <a:t>A</a:t>
            </a:r>
            <a:r>
              <a:rPr lang="zh-CN" altLang="en-US" sz="2800">
                <a:solidFill>
                  <a:schemeClr val="bg1"/>
                </a:solidFill>
              </a:rPr>
              <a:t> </a:t>
            </a:r>
            <a:r>
              <a:rPr lang="zh-CN" altLang="en-US" sz="2800">
                <a:solidFill>
                  <a:srgbClr val="FFFF00"/>
                </a:solidFill>
              </a:rPr>
              <a:t>function </a:t>
            </a:r>
            <a:r>
              <a:rPr lang="zh-CN" altLang="en-US" sz="2800">
                <a:solidFill>
                  <a:schemeClr val="bg1"/>
                </a:solidFill>
              </a:rPr>
              <a:t>is a named sequence of statements that performs a computation.</a:t>
            </a:r>
          </a:p>
          <a:p>
            <a:pPr algn="l"/>
            <a:r>
              <a:rPr lang="en-US" altLang="zh-CN" sz="2800">
                <a:solidFill>
                  <a:schemeClr val="bg1"/>
                </a:solidFill>
              </a:rPr>
              <a:t>									      </a:t>
            </a:r>
            <a:endParaRPr lang="zh-CN" altLang="en-US" sz="2800">
              <a:solidFill>
                <a:schemeClr val="bg1"/>
              </a:solidFill>
            </a:endParaRPr>
          </a:p>
          <a:p>
            <a:pPr algn="l"/>
            <a:endParaRPr lang="zh-CN" altLang="en-US" sz="280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Sentences or Lines</a:t>
            </a:r>
          </a:p>
        </p:txBody>
      </p:sp>
      <p:sp>
        <p:nvSpPr>
          <p:cNvPr id="2" name="矩形 1"/>
          <p:cNvSpPr/>
          <p:nvPr/>
        </p:nvSpPr>
        <p:spPr>
          <a:xfrm>
            <a:off x="973015" y="2055242"/>
            <a:ext cx="14208370" cy="3046988"/>
          </a:xfrm>
          <a:prstGeom prst="rect">
            <a:avLst/>
          </a:prstGeom>
        </p:spPr>
        <p:txBody>
          <a:bodyPr wrap="square">
            <a:spAutoFit/>
          </a:bodyPr>
          <a:lstStyle/>
          <a:p>
            <a:pPr marL="342900" indent="-342900" algn="just">
              <a:buFont typeface="Wingdings" panose="05000000000000000000" pitchFamily="2" charset="2"/>
              <a:buChar char="ü"/>
            </a:pPr>
            <a:endParaRPr lang="en-US" altLang="zh-CN" sz="320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marL="457200" lvl="0" indent="-457200" algn="just">
              <a:buSzPct val="100000"/>
              <a:buFont typeface="Wingdings" panose="05000000000000000000" pitchFamily="2" charset="2"/>
              <a:buChar char="ü"/>
            </a:pPr>
            <a:r>
              <a:rPr lang="en-US" altLang="zh-CN" sz="3200">
                <a:solidFill>
                  <a:schemeClr val="lt1"/>
                </a:solidFill>
                <a:latin typeface="Arial" panose="020B0604020202020204" pitchFamily="34" charset="0"/>
                <a:ea typeface="Arial" panose="020B0604020202020204" pitchFamily="34" charset="0"/>
                <a:cs typeface="Arial" panose="020B0604020202020204" pitchFamily="34" charset="0"/>
                <a:sym typeface="Cabin"/>
              </a:rPr>
              <a:t>When you type a statement in interactive mode, the interpreter executes it and displays the result, if there is one.</a:t>
            </a:r>
          </a:p>
          <a:p>
            <a:pPr marL="457200" lvl="0" indent="-457200" algn="just">
              <a:buSzPct val="100000"/>
              <a:buFont typeface="Wingdings" panose="05000000000000000000" pitchFamily="2" charset="2"/>
              <a:buChar char="ü"/>
            </a:pPr>
            <a:endParaRPr lang="en-US" altLang="zh-CN" sz="320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marL="457200" lvl="0" indent="-457200" algn="just">
              <a:buSzPct val="100000"/>
              <a:buFont typeface="Wingdings" panose="05000000000000000000" pitchFamily="2" charset="2"/>
              <a:buChar char="ü"/>
            </a:pPr>
            <a:r>
              <a:rPr lang="en-US" altLang="zh-CN" sz="3200">
                <a:solidFill>
                  <a:schemeClr val="lt1"/>
                </a:solidFill>
                <a:latin typeface="Arial" panose="020B0604020202020204" pitchFamily="34" charset="0"/>
                <a:ea typeface="Arial" panose="020B0604020202020204" pitchFamily="34" charset="0"/>
                <a:cs typeface="Arial" panose="020B0604020202020204" pitchFamily="34" charset="0"/>
                <a:sym typeface="Cabin"/>
              </a:rPr>
              <a:t>A script usually contains a sequence of statements. If there is more than one statement, the results appear one at a time as the statements execute.</a:t>
            </a:r>
          </a:p>
        </p:txBody>
      </p:sp>
      <p:sp>
        <p:nvSpPr>
          <p:cNvPr id="14" name="Shape 509"/>
          <p:cNvSpPr txBox="1"/>
          <p:nvPr/>
        </p:nvSpPr>
        <p:spPr>
          <a:xfrm>
            <a:off x="1150712" y="5592342"/>
            <a:ext cx="4003499" cy="3202743"/>
          </a:xfrm>
          <a:prstGeom prst="rect">
            <a:avLst/>
          </a:prstGeom>
          <a:noFill/>
          <a:ln>
            <a:noFill/>
          </a:ln>
        </p:spPr>
        <p:txBody>
          <a:bodyPr lIns="0" tIns="0" rIns="0" bIns="0" anchor="ctr" anchorCtr="0">
            <a:noAutofit/>
          </a:bodyPr>
          <a:lstStyle/>
          <a:p>
            <a:pPr>
              <a:buClr>
                <a:srgbClr val="FFFF00"/>
              </a:buClr>
              <a:buSzPct val="25000"/>
            </a:pPr>
            <a:r>
              <a:rPr lang="en-US" altLang="zh-CN" sz="4800" smtClean="0">
                <a:solidFill>
                  <a:srgbClr val="FFFF00"/>
                </a:solidFill>
                <a:latin typeface="Courier"/>
                <a:ea typeface="Courier"/>
                <a:cs typeface="Courier"/>
                <a:sym typeface="Courier New" panose="02070309020205020404"/>
              </a:rPr>
              <a:t>print(</a:t>
            </a:r>
            <a:r>
              <a:rPr lang="en-US" altLang="zh-CN" sz="4800" smtClean="0">
                <a:solidFill>
                  <a:srgbClr val="FF9900"/>
                </a:solidFill>
                <a:latin typeface="Courier"/>
                <a:ea typeface="Courier"/>
                <a:cs typeface="Courier"/>
                <a:sym typeface="Courier New" panose="02070309020205020404"/>
              </a:rPr>
              <a:t>1</a:t>
            </a:r>
            <a:r>
              <a:rPr lang="en-US" altLang="zh-CN" sz="4800" smtClean="0">
                <a:solidFill>
                  <a:srgbClr val="FFFF00"/>
                </a:solidFill>
                <a:latin typeface="Courier"/>
                <a:ea typeface="Courier"/>
                <a:cs typeface="Courier"/>
                <a:sym typeface="Courier New" panose="02070309020205020404"/>
              </a:rPr>
              <a:t>)</a:t>
            </a:r>
            <a:endParaRPr lang="en-US" altLang="zh-CN" sz="4800">
              <a:solidFill>
                <a:srgbClr val="FF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smtClean="0">
                <a:solidFill>
                  <a:srgbClr val="FF9900"/>
                </a:solidFill>
                <a:latin typeface="Courier"/>
                <a:ea typeface="Courier"/>
                <a:cs typeface="Courier"/>
                <a:sym typeface="Courier New" panose="02070309020205020404"/>
              </a:rPr>
              <a:t>x</a:t>
            </a:r>
            <a:r>
              <a:rPr lang="en-US" sz="4800" i="0" u="none" strike="noStrike" cap="none" smtClean="0">
                <a:solidFill>
                  <a:srgbClr val="FF7F00"/>
                </a:solidFill>
                <a:latin typeface="Courier"/>
                <a:ea typeface="Courier"/>
                <a:cs typeface="Courier"/>
                <a:sym typeface="Courier New" panose="02070309020205020404"/>
              </a:rPr>
              <a:t> </a:t>
            </a:r>
            <a:r>
              <a:rPr lang="en-US" sz="4800" i="0" u="none" strike="noStrike" cap="none" dirty="0">
                <a:solidFill>
                  <a:srgbClr val="FFFFFF"/>
                </a:solidFill>
                <a:latin typeface="Courier"/>
                <a:ea typeface="Courier"/>
                <a:cs typeface="Courier"/>
                <a:sym typeface="Courier New" panose="02070309020205020404"/>
              </a:rPr>
              <a:t>=</a:t>
            </a:r>
            <a:r>
              <a:rPr lang="en-US" sz="4800" i="0" u="none" strike="noStrike" cap="none" dirty="0">
                <a:solidFill>
                  <a:srgbClr val="FF7F00"/>
                </a:solidFill>
                <a:latin typeface="Courier"/>
                <a:ea typeface="Courier"/>
                <a:cs typeface="Courier"/>
                <a:sym typeface="Courier New" panose="02070309020205020404"/>
              </a:rPr>
              <a:t> </a:t>
            </a:r>
            <a:r>
              <a:rPr lang="en-US" sz="4800" i="0" u="none" strike="noStrike" cap="none" dirty="0">
                <a:solidFill>
                  <a:srgbClr val="00FFFF"/>
                </a:solidFill>
                <a:latin typeface="Courier"/>
                <a:ea typeface="Courier"/>
                <a:cs typeface="Courier"/>
                <a:sym typeface="Courier New" panose="02070309020205020404"/>
              </a:rPr>
              <a:t>2</a:t>
            </a:r>
          </a:p>
          <a:p>
            <a:pPr>
              <a:buClr>
                <a:srgbClr val="FFFF00"/>
              </a:buClr>
              <a:buSzPct val="25000"/>
            </a:pPr>
            <a:r>
              <a:rPr lang="en-US" sz="4800" smtClean="0">
                <a:solidFill>
                  <a:srgbClr val="FFFF00"/>
                </a:solidFill>
                <a:latin typeface="Courier"/>
                <a:ea typeface="Courier"/>
                <a:cs typeface="Courier"/>
                <a:sym typeface="Courier New" panose="02070309020205020404"/>
              </a:rPr>
              <a:t>print(</a:t>
            </a:r>
            <a:r>
              <a:rPr lang="en-US" sz="4800" smtClean="0">
                <a:solidFill>
                  <a:srgbClr val="FF9900"/>
                </a:solidFill>
                <a:latin typeface="Courier"/>
                <a:ea typeface="Courier"/>
                <a:cs typeface="Courier"/>
                <a:sym typeface="Courier New" panose="02070309020205020404"/>
              </a:rPr>
              <a:t>x</a:t>
            </a:r>
            <a:r>
              <a:rPr lang="en-US" sz="4800" dirty="0" smtClean="0">
                <a:solidFill>
                  <a:srgbClr val="FFFF00"/>
                </a:solidFill>
                <a:latin typeface="Courier"/>
                <a:ea typeface="Courier"/>
                <a:cs typeface="Courier"/>
                <a:sym typeface="Courier New" panose="02070309020205020404"/>
              </a:rPr>
              <a:t>)</a:t>
            </a:r>
            <a:endParaRPr lang="en-US" sz="4800" dirty="0">
              <a:solidFill>
                <a:srgbClr val="FFFF00"/>
              </a:solidFill>
              <a:latin typeface="Courier"/>
              <a:ea typeface="Courier"/>
              <a:cs typeface="Courier"/>
              <a:sym typeface="Courier New" panose="02070309020205020404"/>
            </a:endParaRPr>
          </a:p>
        </p:txBody>
      </p:sp>
      <p:sp>
        <p:nvSpPr>
          <p:cNvPr id="15" name="Shape 509"/>
          <p:cNvSpPr txBox="1"/>
          <p:nvPr/>
        </p:nvSpPr>
        <p:spPr>
          <a:xfrm>
            <a:off x="5466038" y="5598021"/>
            <a:ext cx="4003499" cy="3202743"/>
          </a:xfrm>
          <a:prstGeom prst="rect">
            <a:avLst/>
          </a:prstGeom>
          <a:noFill/>
          <a:ln>
            <a:noFill/>
          </a:ln>
        </p:spPr>
        <p:txBody>
          <a:bodyPr lIns="0" tIns="0" rIns="0" bIns="0" anchor="ctr" anchorCtr="0">
            <a:noAutofit/>
          </a:bodyPr>
          <a:lstStyle/>
          <a:p>
            <a:pPr>
              <a:buClr>
                <a:srgbClr val="FFFF00"/>
              </a:buClr>
              <a:buSzPct val="25000"/>
            </a:pPr>
            <a:r>
              <a:rPr lang="en-US" altLang="zh-CN" sz="4800" smtClean="0">
                <a:solidFill>
                  <a:schemeClr val="bg1"/>
                </a:solidFill>
                <a:latin typeface="Courier"/>
                <a:ea typeface="Courier"/>
                <a:cs typeface="Courier"/>
                <a:sym typeface="Courier New" panose="02070309020205020404"/>
              </a:rPr>
              <a:t>1</a:t>
            </a:r>
            <a:endParaRPr lang="en-US" altLang="zh-CN" sz="4800">
              <a:solidFill>
                <a:schemeClr val="bg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smtClean="0">
                <a:solidFill>
                  <a:schemeClr val="bg1"/>
                </a:solidFill>
                <a:latin typeface="Courier"/>
                <a:ea typeface="Courier"/>
                <a:cs typeface="Courier"/>
                <a:sym typeface="Courier New" panose="02070309020205020404"/>
              </a:rPr>
              <a:t>2</a:t>
            </a:r>
            <a:endParaRPr lang="en-US" sz="4800" dirty="0">
              <a:solidFill>
                <a:schemeClr val="bg1"/>
              </a:solidFill>
              <a:latin typeface="Courier"/>
              <a:ea typeface="Courier"/>
              <a:cs typeface="Courier"/>
              <a:sym typeface="Courier New" panose="02070309020205020404"/>
            </a:endParaRPr>
          </a:p>
        </p:txBody>
      </p:sp>
    </p:spTree>
    <p:extLst>
      <p:ext uri="{BB962C8B-B14F-4D97-AF65-F5344CB8AC3E}">
        <p14:creationId xmlns:p14="http://schemas.microsoft.com/office/powerpoint/2010/main" val="3756225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Assignment Statements</a:t>
            </a:r>
          </a:p>
        </p:txBody>
      </p:sp>
      <p:sp>
        <p:nvSpPr>
          <p:cNvPr id="313" name="Shape 313"/>
          <p:cNvSpPr txBox="1">
            <a:spLocks noGrp="1"/>
          </p:cNvSpPr>
          <p:nvPr>
            <p:ph type="body" idx="1"/>
          </p:nvPr>
        </p:nvSpPr>
        <p:spPr>
          <a:xfrm>
            <a:off x="812800" y="2133601"/>
            <a:ext cx="14630400" cy="314324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0"/>
              </a:spcAft>
              <a:buSzPct val="100000"/>
              <a:buFont typeface="Cabin"/>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We assign a value to a variable using the </a:t>
            </a:r>
            <a:r>
              <a:rPr lang="en-US" sz="36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assignment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statement (=)</a:t>
            </a:r>
          </a:p>
          <a:p>
            <a:pPr marL="457200" marR="0" lvl="0" indent="-457200" algn="l" rtl="0">
              <a:lnSpc>
                <a:spcPct val="100000"/>
              </a:lnSpc>
              <a:spcBef>
                <a:spcPts val="3500"/>
              </a:spcBef>
              <a:spcAft>
                <a:spcPts val="0"/>
              </a:spcAft>
              <a:buSzPct val="100000"/>
              <a:buFont typeface="Cabin"/>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An </a:t>
            </a:r>
            <a:r>
              <a:rPr lang="en-US" sz="36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assignment statement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consists of an </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expression on the </a:t>
            </a:r>
            <a:b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b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right</a:t>
            </a:r>
            <a:r>
              <a:rPr lang="en-US" sz="3600"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hand side</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and </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 </a:t>
            </a:r>
            <a:r>
              <a:rPr lang="en-US" sz="36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variable</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to store the result</a:t>
            </a:r>
          </a:p>
        </p:txBody>
      </p:sp>
      <p:sp>
        <p:nvSpPr>
          <p:cNvPr id="314" name="Shape 314"/>
          <p:cNvSpPr txBox="1"/>
          <p:nvPr/>
        </p:nvSpPr>
        <p:spPr>
          <a:xfrm>
            <a:off x="4252109" y="6134100"/>
            <a:ext cx="10078835"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i="0" u="none" strike="noStrike" cap="none" dirty="0">
                <a:solidFill>
                  <a:srgbClr val="00FF00"/>
                </a:solidFill>
                <a:latin typeface="Courier"/>
                <a:ea typeface="Courier"/>
                <a:cs typeface="Courier"/>
                <a:sym typeface="Courier New" panose="02070309020205020404"/>
              </a:rPr>
              <a:t>x</a:t>
            </a:r>
            <a:r>
              <a:rPr lang="en-US" sz="4000" i="0" u="none" strike="noStrike" cap="none" dirty="0">
                <a:solidFill>
                  <a:schemeClr val="lt1"/>
                </a:solidFill>
                <a:latin typeface="Courier"/>
                <a:ea typeface="Courier"/>
                <a:cs typeface="Courier"/>
                <a:sym typeface="Courier New" panose="02070309020205020404"/>
              </a:rPr>
              <a:t> = 3.9 </a:t>
            </a:r>
            <a:r>
              <a:rPr lang="en-US" sz="4000" i="0" u="none" strike="noStrike" cap="none" dirty="0">
                <a:solidFill>
                  <a:srgbClr val="00FFFF"/>
                </a:solidFill>
                <a:latin typeface="Courier"/>
                <a:ea typeface="Courier"/>
                <a:cs typeface="Courier"/>
                <a:sym typeface="Courier New" panose="02070309020205020404"/>
              </a:rPr>
              <a:t>*</a:t>
            </a: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dirty="0">
                <a:solidFill>
                  <a:srgbClr val="00FF00"/>
                </a:solidFill>
                <a:latin typeface="Courier"/>
                <a:ea typeface="Courier"/>
                <a:cs typeface="Courier"/>
                <a:sym typeface="Courier New" panose="02070309020205020404"/>
              </a:rPr>
              <a:t>x </a:t>
            </a:r>
            <a:r>
              <a:rPr lang="en-US" sz="4000" i="0" u="none" strike="noStrike" cap="none" dirty="0">
                <a:solidFill>
                  <a:srgbClr val="00FFFF"/>
                </a:solidFill>
                <a:latin typeface="Courier"/>
                <a:ea typeface="Courier"/>
                <a:cs typeface="Courier"/>
                <a:sym typeface="Courier New" panose="02070309020205020404"/>
              </a:rPr>
              <a:t>*</a:t>
            </a:r>
            <a:r>
              <a:rPr lang="en-US" sz="4000" i="0" u="none" strike="noStrike" cap="none" dirty="0">
                <a:solidFill>
                  <a:schemeClr val="lt1"/>
                </a:solidFill>
                <a:latin typeface="Courier"/>
                <a:ea typeface="Courier"/>
                <a:cs typeface="Courier"/>
                <a:sym typeface="Courier New" panose="02070309020205020404"/>
              </a:rPr>
              <a:t> ( 1 </a:t>
            </a:r>
            <a:r>
              <a:rPr lang="en-US" sz="4000" i="0" u="none" strike="noStrike" cap="none" dirty="0">
                <a:solidFill>
                  <a:srgbClr val="00FFFF"/>
                </a:solidFill>
                <a:latin typeface="Courier"/>
                <a:ea typeface="Courier"/>
                <a:cs typeface="Courier"/>
                <a:sym typeface="Courier New" panose="02070309020205020404"/>
              </a:rPr>
              <a:t>-</a:t>
            </a:r>
            <a:r>
              <a:rPr lang="en-US" sz="4000" i="0" u="none" strike="noStrike" cap="none" dirty="0">
                <a:solidFill>
                  <a:schemeClr val="lt1"/>
                </a:solidFill>
                <a:latin typeface="Courier"/>
                <a:ea typeface="Courier"/>
                <a:cs typeface="Courier"/>
                <a:sym typeface="Courier New" panose="02070309020205020404"/>
              </a:rPr>
              <a:t> </a:t>
            </a:r>
            <a:r>
              <a:rPr lang="en-US" sz="4000" i="0" u="none" strike="noStrike" cap="none" dirty="0">
                <a:solidFill>
                  <a:srgbClr val="00FF00"/>
                </a:solidFill>
                <a:latin typeface="Courier"/>
                <a:ea typeface="Courier"/>
                <a:cs typeface="Courier"/>
                <a:sym typeface="Courier New" panose="02070309020205020404"/>
              </a:rPr>
              <a:t>x</a:t>
            </a:r>
            <a:r>
              <a:rPr lang="en-US" sz="4000" i="0" u="none" strike="noStrike" cap="none" dirty="0">
                <a:solidFill>
                  <a:schemeClr val="lt1"/>
                </a:solidFill>
                <a:latin typeface="Courier"/>
                <a:ea typeface="Courier"/>
                <a:cs typeface="Courier"/>
                <a:sym typeface="Courier New" panose="02070309020205020404"/>
              </a:rPr>
              <a:t> )</a:t>
            </a:r>
          </a:p>
        </p:txBody>
      </p:sp>
      <p:sp>
        <p:nvSpPr>
          <p:cNvPr id="315" name="Shape 315"/>
          <p:cNvSpPr txBox="1"/>
          <p:nvPr/>
        </p:nvSpPr>
        <p:spPr>
          <a:xfrm>
            <a:off x="5248625" y="6081811"/>
            <a:ext cx="6324599"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sz="4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397148"/>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u="none" strike="noStrike" cap="none" dirty="0">
                <a:solidFill>
                  <a:srgbClr val="00FF00"/>
                </a:solidFill>
                <a:latin typeface="Courier" charset="0"/>
                <a:ea typeface="Courier" charset="0"/>
                <a:cs typeface="Courier" charset="0"/>
                <a:sym typeface="Cabin"/>
              </a:rPr>
              <a:t>x</a:t>
            </a:r>
            <a:r>
              <a:rPr lang="en-US" sz="4000" u="none" strike="noStrike" cap="none" dirty="0">
                <a:solidFill>
                  <a:srgbClr val="FF00FF"/>
                </a:solidFill>
                <a:latin typeface="Courier" charset="0"/>
                <a:ea typeface="Courier" charset="0"/>
                <a:cs typeface="Courier" charset="0"/>
                <a:sym typeface="Cabin"/>
              </a:rPr>
              <a:t> </a:t>
            </a:r>
            <a:r>
              <a:rPr lang="en-US" sz="4000" u="none" strike="noStrike" cap="none" dirty="0">
                <a:solidFill>
                  <a:srgbClr val="FFFFFF"/>
                </a:solidFill>
                <a:latin typeface="Courier" charset="0"/>
                <a:ea typeface="Courier" charset="0"/>
                <a:cs typeface="Courier" charset="0"/>
                <a:sym typeface="Cabin"/>
              </a:rPr>
              <a:t>=</a:t>
            </a:r>
            <a:r>
              <a:rPr lang="en-US" sz="4000" u="none" strike="noStrike" cap="none" dirty="0">
                <a:solidFill>
                  <a:schemeClr val="lt1"/>
                </a:solidFill>
                <a:latin typeface="Courier" charset="0"/>
                <a:ea typeface="Courier" charset="0"/>
                <a:cs typeface="Courier" charset="0"/>
                <a:sym typeface="Cabin"/>
              </a:rPr>
              <a:t> </a:t>
            </a:r>
            <a:r>
              <a:rPr lang="en-US" sz="4000" u="none" strike="noStrike" cap="none" dirty="0" smtClean="0">
                <a:solidFill>
                  <a:srgbClr val="FFFF00"/>
                </a:solidFill>
                <a:latin typeface="Courier" charset="0"/>
                <a:ea typeface="Courier" charset="0"/>
                <a:cs typeface="Courier" charset="0"/>
                <a:sym typeface="Cabin"/>
              </a:rPr>
              <a:t>3.9 *  x  * ( 1  -  x )</a:t>
            </a:r>
            <a:endParaRPr lang="en-US" sz="4000" u="none" strike="noStrike" cap="none" dirty="0">
              <a:solidFill>
                <a:srgbClr val="FFFF00"/>
              </a:solidFill>
              <a:latin typeface="Courier" charset="0"/>
              <a:ea typeface="Courier" charset="0"/>
              <a:cs typeface="Courier" charset="0"/>
              <a:sym typeface="Cabin"/>
            </a:endParaRP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49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0.6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x</a:t>
            </a:r>
          </a:p>
        </p:txBody>
      </p:sp>
      <p:sp>
        <p:nvSpPr>
          <p:cNvPr id="323" name="Shape 323"/>
          <p:cNvSpPr txBox="1"/>
          <p:nvPr/>
        </p:nvSpPr>
        <p:spPr>
          <a:xfrm>
            <a:off x="1187450" y="5677104"/>
            <a:ext cx="7724775" cy="1663800"/>
          </a:xfrm>
          <a:prstGeom prst="rect">
            <a:avLst/>
          </a:prstGeom>
          <a:noFill/>
          <a:ln>
            <a:noFill/>
          </a:ln>
        </p:spPr>
        <p:txBody>
          <a:bodyPr lIns="0" tIns="0" rIns="0" bIns="0" anchor="ctr" anchorCtr="0">
            <a:noAutofit/>
          </a:bodyPr>
          <a:lstStyle/>
          <a:p>
            <a:pPr marL="0" marR="0" lvl="0" indent="0" algn="just" rtl="0">
              <a:lnSpc>
                <a:spcPct val="100000"/>
              </a:lnSpc>
              <a:spcBef>
                <a:spcPts val="0"/>
              </a:spcBef>
              <a:spcAft>
                <a:spcPts val="0"/>
              </a:spcAft>
              <a:buClr>
                <a:srgbClr val="FFFF00"/>
              </a:buClr>
              <a:buSzPct val="25000"/>
              <a:buFont typeface="Cabin"/>
              <a:buNone/>
            </a:pPr>
            <a:r>
              <a:rPr lang="en-US" sz="3600"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The r</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ight side is an expression. </a:t>
            </a:r>
            <a:b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br>
            <a:r>
              <a:rPr lang="en-US" sz="3600" u="none" strike="noStrike" cap="none" dirty="0">
                <a:solidFill>
                  <a:srgbClr val="FF9900"/>
                </a:solidFill>
                <a:latin typeface="Arial" panose="020B0604020202020204" pitchFamily="34" charset="0"/>
                <a:ea typeface="Arial" panose="020B0604020202020204" pitchFamily="34" charset="0"/>
                <a:cs typeface="Arial" panose="020B0604020202020204" pitchFamily="34" charset="0"/>
                <a:sym typeface="Cabin"/>
              </a:rPr>
              <a:t>Once</a:t>
            </a:r>
            <a:r>
              <a:rPr lang="en-US" sz="3600" dirty="0">
                <a:solidFill>
                  <a:srgbClr val="FF9900"/>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dirty="0">
                <a:solidFill>
                  <a:srgbClr val="FF9900"/>
                </a:solidFill>
                <a:latin typeface="Arial" panose="020B0604020202020204" pitchFamily="34" charset="0"/>
                <a:ea typeface="Arial" panose="020B0604020202020204" pitchFamily="34" charset="0"/>
                <a:cs typeface="Arial" panose="020B0604020202020204" pitchFamily="34" charset="0"/>
                <a:sym typeface="Cabin"/>
              </a:rPr>
              <a:t>the expression is evaluated,</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the result is placed in (assigned to) x.</a:t>
            </a:r>
          </a:p>
        </p:txBody>
      </p:sp>
      <p:sp>
        <p:nvSpPr>
          <p:cNvPr id="324" name="Shape 324"/>
          <p:cNvSpPr txBox="1"/>
          <p:nvPr/>
        </p:nvSpPr>
        <p:spPr>
          <a:xfrm>
            <a:off x="9423511" y="3086048"/>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0.6</a:t>
            </a:r>
          </a:p>
        </p:txBody>
      </p:sp>
      <p:sp>
        <p:nvSpPr>
          <p:cNvPr id="325" name="Shape 325"/>
          <p:cNvSpPr txBox="1"/>
          <p:nvPr/>
        </p:nvSpPr>
        <p:spPr>
          <a:xfrm>
            <a:off x="13244725" y="3192011"/>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0.6</a:t>
            </a:r>
          </a:p>
        </p:txBody>
      </p:sp>
      <p:cxnSp>
        <p:nvCxnSpPr>
          <p:cNvPr id="326" name="Shape 326"/>
          <p:cNvCxnSpPr/>
          <p:nvPr/>
        </p:nvCxnSpPr>
        <p:spPr>
          <a:xfrm flipV="1">
            <a:off x="10100344" y="2129110"/>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27" name="Shape 327"/>
          <p:cNvCxnSpPr/>
          <p:nvPr/>
        </p:nvCxnSpPr>
        <p:spPr>
          <a:xfrm flipH="1" flipV="1">
            <a:off x="11739325" y="2129111"/>
            <a:ext cx="1696621" cy="1147467"/>
          </a:xfrm>
          <a:prstGeom prst="straightConnector1">
            <a:avLst/>
          </a:prstGeom>
          <a:noFill/>
          <a:ln w="63500" cap="rnd" cmpd="sng">
            <a:solidFill>
              <a:schemeClr val="lt1"/>
            </a:solidFill>
            <a:prstDash val="solid"/>
            <a:miter/>
            <a:headEnd type="stealth" w="med" len="med"/>
            <a:tailEnd type="none" w="med" len="med"/>
          </a:ln>
        </p:spPr>
      </p:cxn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panose="020B0604020202020204" pitchFamily="34" charset="0"/>
                <a:ea typeface="Arial" panose="020B0604020202020204" pitchFamily="34" charset="0"/>
                <a:cs typeface="Arial" panose="020B0604020202020204" pitchFamily="34" charset="0"/>
                <a:sym typeface="Cabin"/>
              </a:rPr>
              <a:t>0.4</a:t>
            </a:r>
          </a:p>
        </p:txBody>
      </p:sp>
      <p:cxnSp>
        <p:nvCxnSpPr>
          <p:cNvPr id="329" name="Shape 329"/>
          <p:cNvCxnSpPr/>
          <p:nvPr/>
        </p:nvCxnSpPr>
        <p:spPr>
          <a:xfrm flipH="1" flipV="1">
            <a:off x="8085136" y="4457799"/>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30" name="Shape 330"/>
          <p:cNvCxnSpPr>
            <a:stCxn id="332" idx="0"/>
          </p:cNvCxnSpPr>
          <p:nvPr/>
        </p:nvCxnSpPr>
        <p:spPr>
          <a:xfrm flipH="1" flipV="1">
            <a:off x="9988916" y="4457799"/>
            <a:ext cx="993034" cy="2117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panose="020B0604020202020204" pitchFamily="34" charset="0"/>
                <a:ea typeface="Arial" panose="020B0604020202020204" pitchFamily="34" charset="0"/>
                <a:cs typeface="Arial" panose="020B0604020202020204" pitchFamily="34" charset="0"/>
                <a:sym typeface="Cabin"/>
              </a:rPr>
              <a:t>0.936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sp>
        <p:nvSpPr>
          <p:cNvPr id="335" name="Shape 335"/>
          <p:cNvSpPr txBox="1"/>
          <p:nvPr/>
        </p:nvSpPr>
        <p:spPr>
          <a:xfrm>
            <a:off x="1321435" y="1732915"/>
            <a:ext cx="6578599" cy="1143000"/>
          </a:xfrm>
          <a:prstGeom prst="rect">
            <a:avLst/>
          </a:prstGeom>
          <a:noFill/>
          <a:ln>
            <a:noFill/>
          </a:ln>
        </p:spPr>
        <p:txBody>
          <a:bodyPr lIns="0" tIns="0" rIns="0" bIns="0" anchor="ctr" anchorCtr="0">
            <a:noAutofit/>
          </a:bodyPr>
          <a:lstStyle/>
          <a:p>
            <a:pPr marL="0" marR="0" lvl="0" indent="0" algn="just"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A variable is a memory location used to store a value (</a:t>
            </a:r>
            <a:r>
              <a:rPr lang="en-US" sz="36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0.6</a:t>
            </a:r>
            <a:r>
              <a:rPr lang="en-US" sz="36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a:t>
            </a:r>
          </a:p>
        </p:txBody>
      </p:sp>
      <p:cxnSp>
        <p:nvCxnSpPr>
          <p:cNvPr id="24" name="Shape 331"/>
          <p:cNvCxnSpPr/>
          <p:nvPr/>
        </p:nvCxnSpPr>
        <p:spPr>
          <a:xfrm flipV="1">
            <a:off x="11453192" y="5676799"/>
            <a:ext cx="1075640" cy="898626"/>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397148"/>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u="none" strike="noStrike" cap="none" dirty="0">
                <a:solidFill>
                  <a:srgbClr val="00FF00"/>
                </a:solidFill>
                <a:latin typeface="Courier" charset="0"/>
                <a:ea typeface="Courier" charset="0"/>
                <a:cs typeface="Courier" charset="0"/>
                <a:sym typeface="Cabin"/>
              </a:rPr>
              <a:t>x</a:t>
            </a:r>
            <a:r>
              <a:rPr lang="en-US" sz="4000" u="none" strike="noStrike" cap="none" dirty="0">
                <a:solidFill>
                  <a:srgbClr val="FF00FF"/>
                </a:solidFill>
                <a:latin typeface="Courier" charset="0"/>
                <a:ea typeface="Courier" charset="0"/>
                <a:cs typeface="Courier" charset="0"/>
                <a:sym typeface="Cabin"/>
              </a:rPr>
              <a:t> </a:t>
            </a:r>
            <a:r>
              <a:rPr lang="en-US" sz="4000" u="none" strike="noStrike" cap="none" dirty="0">
                <a:solidFill>
                  <a:srgbClr val="FFFFFF"/>
                </a:solidFill>
                <a:latin typeface="Courier" charset="0"/>
                <a:ea typeface="Courier" charset="0"/>
                <a:cs typeface="Courier" charset="0"/>
                <a:sym typeface="Cabin"/>
              </a:rPr>
              <a:t>=</a:t>
            </a:r>
            <a:r>
              <a:rPr lang="en-US" sz="4000" u="none" strike="noStrike" cap="none" dirty="0">
                <a:solidFill>
                  <a:schemeClr val="lt1"/>
                </a:solidFill>
                <a:latin typeface="Courier" charset="0"/>
                <a:ea typeface="Courier" charset="0"/>
                <a:cs typeface="Courier" charset="0"/>
                <a:sym typeface="Cabin"/>
              </a:rPr>
              <a:t> </a:t>
            </a:r>
            <a:r>
              <a:rPr lang="en-US" sz="4000" u="none" strike="noStrike" cap="none" dirty="0" smtClean="0">
                <a:solidFill>
                  <a:srgbClr val="FFFF00"/>
                </a:solidFill>
                <a:latin typeface="Courier" charset="0"/>
                <a:ea typeface="Courier" charset="0"/>
                <a:cs typeface="Courier" charset="0"/>
                <a:sym typeface="Cabin"/>
              </a:rPr>
              <a:t>3.9 *  x  * ( 1  -  x )</a:t>
            </a:r>
            <a:endParaRPr lang="en-US" sz="4000" u="none" strike="noStrike" cap="none" dirty="0">
              <a:solidFill>
                <a:srgbClr val="FFFF00"/>
              </a:solidFill>
              <a:latin typeface="Courier" charset="0"/>
              <a:ea typeface="Courier" charset="0"/>
              <a:cs typeface="Courier" charset="0"/>
              <a:sym typeface="Cabin"/>
            </a:endParaRP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chemeClr val="lt1"/>
              </a:buClr>
              <a:buSzPct val="25000"/>
            </a:pPr>
            <a:r>
              <a:rPr lang="en-US" sz="49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 0.6    0.936</a:t>
            </a:r>
            <a:endParaRPr lang="en-US" sz="4900"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x</a:t>
            </a:r>
          </a:p>
        </p:txBody>
      </p: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panose="020B0604020202020204" pitchFamily="34" charset="0"/>
                <a:ea typeface="Arial" panose="020B0604020202020204" pitchFamily="34" charset="0"/>
                <a:cs typeface="Arial" panose="020B0604020202020204" pitchFamily="34" charset="0"/>
                <a:sym typeface="Cabin"/>
              </a:rPr>
              <a:t>0.4</a:t>
            </a:r>
          </a:p>
        </p:txBody>
      </p:sp>
      <p:cxnSp>
        <p:nvCxnSpPr>
          <p:cNvPr id="331" name="Shape 331"/>
          <p:cNvCxnSpPr/>
          <p:nvPr/>
        </p:nvCxnSpPr>
        <p:spPr>
          <a:xfrm flipV="1">
            <a:off x="11453192" y="5676799"/>
            <a:ext cx="1075640" cy="898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panose="020B0604020202020204" pitchFamily="34" charset="0"/>
                <a:ea typeface="Arial" panose="020B0604020202020204" pitchFamily="34" charset="0"/>
                <a:cs typeface="Arial" panose="020B0604020202020204" pitchFamily="34" charset="0"/>
                <a:sym typeface="Cabin"/>
              </a:rPr>
              <a:t>0.936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cxnSp>
        <p:nvCxnSpPr>
          <p:cNvPr id="18" name="Shape 348"/>
          <p:cNvCxnSpPr/>
          <p:nvPr/>
        </p:nvCxnSpPr>
        <p:spPr>
          <a:xfrm flipH="1">
            <a:off x="10944311" y="1039812"/>
            <a:ext cx="763500" cy="885900"/>
          </a:xfrm>
          <a:prstGeom prst="straightConnector1">
            <a:avLst/>
          </a:prstGeom>
          <a:noFill/>
          <a:ln w="63500" cap="rnd" cmpd="sng">
            <a:solidFill>
              <a:srgbClr val="FFFF00"/>
            </a:solidFill>
            <a:prstDash val="solid"/>
            <a:miter/>
            <a:headEnd type="none" w="med" len="med"/>
            <a:tailEnd type="none" w="med" len="med"/>
          </a:ln>
        </p:spPr>
      </p:cxnSp>
      <p:cxnSp>
        <p:nvCxnSpPr>
          <p:cNvPr id="19" name="Shape 349"/>
          <p:cNvCxnSpPr/>
          <p:nvPr/>
        </p:nvCxnSpPr>
        <p:spPr>
          <a:xfrm>
            <a:off x="10944225" y="1022350"/>
            <a:ext cx="572999" cy="798600"/>
          </a:xfrm>
          <a:prstGeom prst="straightConnector1">
            <a:avLst/>
          </a:prstGeom>
          <a:noFill/>
          <a:ln w="63500" cap="rnd" cmpd="sng">
            <a:solidFill>
              <a:srgbClr val="FFFF00"/>
            </a:solidFill>
            <a:prstDash val="solid"/>
            <a:miter/>
            <a:headEnd type="none" w="med" len="med"/>
            <a:tailEnd type="none" w="med" len="med"/>
          </a:ln>
        </p:spPr>
      </p:cxnSp>
      <p:sp>
        <p:nvSpPr>
          <p:cNvPr id="20" name="Shape 343"/>
          <p:cNvSpPr txBox="1"/>
          <p:nvPr/>
        </p:nvSpPr>
        <p:spPr>
          <a:xfrm>
            <a:off x="1187317" y="5676850"/>
            <a:ext cx="7663862" cy="2070100"/>
          </a:xfrm>
          <a:prstGeom prst="rect">
            <a:avLst/>
          </a:prstGeom>
          <a:noFill/>
          <a:ln>
            <a:noFill/>
          </a:ln>
        </p:spPr>
        <p:txBody>
          <a:bodyPr lIns="0" tIns="0" rIns="0" bIns="0" anchor="ctr" anchorCtr="0">
            <a:noAutofit/>
          </a:bodyPr>
          <a:lstStyle/>
          <a:p>
            <a:pPr marL="0" marR="0" lvl="0" indent="0" algn="just" rtl="0">
              <a:lnSpc>
                <a:spcPct val="100000"/>
              </a:lnSpc>
              <a:spcBef>
                <a:spcPts val="0"/>
              </a:spcBef>
              <a:spcAft>
                <a:spcPts val="0"/>
              </a:spcAft>
              <a:buClr>
                <a:srgbClr val="FFFF00"/>
              </a:buClr>
              <a:buSzPct val="25000"/>
              <a:buFont typeface="Cabin"/>
              <a:buNone/>
            </a:pPr>
            <a:r>
              <a:rPr lang="en-US" sz="3200"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The r</a:t>
            </a:r>
            <a:r>
              <a:rPr lang="en-US" sz="3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ight side is an expression. </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200" u="none" strike="noStrike" cap="none" dirty="0">
                <a:solidFill>
                  <a:srgbClr val="FF9900"/>
                </a:solidFill>
                <a:latin typeface="Arial" panose="020B0604020202020204" pitchFamily="34" charset="0"/>
                <a:ea typeface="Arial" panose="020B0604020202020204" pitchFamily="34" charset="0"/>
                <a:cs typeface="Arial" panose="020B0604020202020204" pitchFamily="34" charset="0"/>
                <a:sym typeface="Cabin"/>
              </a:rPr>
              <a:t>Once the expression is evaluated,</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the result is placed in (assigned to) the variable on the left side (i.e., x).</a:t>
            </a:r>
          </a:p>
        </p:txBody>
      </p:sp>
      <p:sp>
        <p:nvSpPr>
          <p:cNvPr id="21" name="Shape 346"/>
          <p:cNvSpPr txBox="1"/>
          <p:nvPr/>
        </p:nvSpPr>
        <p:spPr>
          <a:xfrm>
            <a:off x="1187450" y="1117600"/>
            <a:ext cx="7504111" cy="2159000"/>
          </a:xfrm>
          <a:prstGeom prst="rect">
            <a:avLst/>
          </a:prstGeom>
          <a:noFill/>
          <a:ln>
            <a:noFill/>
          </a:ln>
        </p:spPr>
        <p:txBody>
          <a:bodyPr lIns="0" tIns="0" rIns="0" bIns="0" anchor="ctr" anchorCtr="0">
            <a:noAutofit/>
          </a:bodyPr>
          <a:lstStyle/>
          <a:p>
            <a:pPr marL="0" marR="0" lvl="0" indent="0" algn="just"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A variable is a memory location used to store a value.  The value stored in a variable can be updated by replacing the old value (</a:t>
            </a:r>
            <a:r>
              <a:rPr lang="en-US" sz="32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0.6</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 with a new value (</a:t>
            </a:r>
            <a:r>
              <a:rPr lang="en-US" sz="3200" u="none" strike="noStrike" cap="none" dirty="0" smtClean="0">
                <a:solidFill>
                  <a:srgbClr val="FFFFFF"/>
                </a:solidFill>
                <a:latin typeface="Arial" panose="020B0604020202020204" pitchFamily="34" charset="0"/>
                <a:ea typeface="Arial" panose="020B0604020202020204" pitchFamily="34" charset="0"/>
                <a:cs typeface="Arial" panose="020B0604020202020204" pitchFamily="34" charset="0"/>
                <a:sym typeface="Cabin"/>
              </a:rPr>
              <a:t>0.936</a:t>
            </a:r>
            <a:r>
              <a:rPr lang="en-US" sz="3200" u="none" strike="noStrike" cap="none" dirty="0" smtClean="0">
                <a:solidFill>
                  <a:srgbClr val="00FF00"/>
                </a:solidFill>
                <a:latin typeface="Arial" panose="020B0604020202020204" pitchFamily="34" charset="0"/>
                <a:ea typeface="Arial" panose="020B0604020202020204" pitchFamily="34" charset="0"/>
                <a:cs typeface="Arial" panose="020B0604020202020204" pitchFamily="34" charset="0"/>
                <a:sym typeface="Cabin"/>
              </a:rPr>
              <a:t>).</a:t>
            </a:r>
            <a:endPar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33" name="Shape 324"/>
          <p:cNvSpPr txBox="1"/>
          <p:nvPr/>
        </p:nvSpPr>
        <p:spPr>
          <a:xfrm>
            <a:off x="9423511" y="3086048"/>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0.6</a:t>
            </a:r>
          </a:p>
        </p:txBody>
      </p:sp>
      <p:sp>
        <p:nvSpPr>
          <p:cNvPr id="34" name="Shape 325"/>
          <p:cNvSpPr txBox="1"/>
          <p:nvPr/>
        </p:nvSpPr>
        <p:spPr>
          <a:xfrm>
            <a:off x="13244725" y="3192011"/>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0.6</a:t>
            </a:r>
          </a:p>
        </p:txBody>
      </p:sp>
      <p:cxnSp>
        <p:nvCxnSpPr>
          <p:cNvPr id="35" name="Shape 326"/>
          <p:cNvCxnSpPr/>
          <p:nvPr/>
        </p:nvCxnSpPr>
        <p:spPr>
          <a:xfrm flipV="1">
            <a:off x="10100344" y="2129110"/>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6" name="Shape 327"/>
          <p:cNvCxnSpPr/>
          <p:nvPr/>
        </p:nvCxnSpPr>
        <p:spPr>
          <a:xfrm flipH="1" flipV="1">
            <a:off x="11739325" y="2129111"/>
            <a:ext cx="1696621" cy="1147467"/>
          </a:xfrm>
          <a:prstGeom prst="straightConnector1">
            <a:avLst/>
          </a:prstGeom>
          <a:noFill/>
          <a:ln w="63500" cap="rnd" cmpd="sng">
            <a:solidFill>
              <a:schemeClr val="lt1"/>
            </a:solidFill>
            <a:prstDash val="solid"/>
            <a:miter/>
            <a:headEnd type="stealth" w="med" len="med"/>
            <a:tailEnd type="none" w="med" len="med"/>
          </a:ln>
        </p:spPr>
      </p:cxnSp>
      <p:cxnSp>
        <p:nvCxnSpPr>
          <p:cNvPr id="37" name="Shape 329"/>
          <p:cNvCxnSpPr/>
          <p:nvPr/>
        </p:nvCxnSpPr>
        <p:spPr>
          <a:xfrm flipH="1" flipV="1">
            <a:off x="8085136" y="4457799"/>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8" name="Shape 330"/>
          <p:cNvCxnSpPr/>
          <p:nvPr/>
        </p:nvCxnSpPr>
        <p:spPr>
          <a:xfrm flipH="1" flipV="1">
            <a:off x="9988916" y="4457799"/>
            <a:ext cx="993034" cy="2117626"/>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solidFill>
                  <a:srgbClr val="FFD966"/>
                </a:solidFill>
              </a:rPr>
              <a:t>Expressions</a:t>
            </a:r>
            <a:r>
              <a:rPr lang="is-IS" sz="7200" dirty="0" smtClean="0">
                <a:solidFill>
                  <a:srgbClr val="FFD966"/>
                </a:solidFill>
              </a:rPr>
              <a:t>…</a:t>
            </a:r>
            <a:endParaRPr lang="en-US" sz="7200" dirty="0">
              <a:solidFill>
                <a:srgbClr val="FFD966"/>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xfrm>
            <a:off x="812800" y="307006"/>
            <a:ext cx="14630400"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Numeric Expressions</a:t>
            </a:r>
          </a:p>
        </p:txBody>
      </p:sp>
      <p:sp>
        <p:nvSpPr>
          <p:cNvPr id="355" name="Shape 355"/>
          <p:cNvSpPr txBox="1">
            <a:spLocks noGrp="1"/>
          </p:cNvSpPr>
          <p:nvPr>
            <p:ph type="body" idx="1"/>
          </p:nvPr>
        </p:nvSpPr>
        <p:spPr>
          <a:xfrm>
            <a:off x="238760" y="1306073"/>
            <a:ext cx="9997440" cy="7456927"/>
          </a:xfrm>
          <a:prstGeom prst="rect">
            <a:avLst/>
          </a:prstGeom>
          <a:noFill/>
          <a:ln>
            <a:noFill/>
          </a:ln>
        </p:spPr>
        <p:txBody>
          <a:bodyPr lIns="38100" tIns="38100" rIns="38100" bIns="38100" anchor="ctr" anchorCtr="0">
            <a:noAutofit/>
          </a:bodyPr>
          <a:lstStyle/>
          <a:p>
            <a:pPr marL="749300" marR="0" lvl="0" indent="-370840" algn="just" rtl="0">
              <a:lnSpc>
                <a:spcPct val="100000"/>
              </a:lnSpc>
              <a:spcBef>
                <a:spcPts val="0"/>
              </a:spcBef>
              <a:spcAft>
                <a:spcPts val="0"/>
              </a:spcAft>
              <a:buClr>
                <a:schemeClr val="lt1"/>
              </a:buClr>
              <a:buSzPct val="100000"/>
              <a:buFont typeface="Cabin"/>
              <a:buChar char="•"/>
            </a:pPr>
            <a:r>
              <a:rPr lang="en-US" sz="28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Operators </a:t>
            </a:r>
            <a:r>
              <a:rPr lang="en-US" sz="2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are special symbols that represent computations like addition and multiplication. The values the operator is applied to are called </a:t>
            </a:r>
            <a:r>
              <a:rPr lang="en-US" sz="28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operands</a:t>
            </a:r>
            <a:r>
              <a:rPr lang="en-US" sz="28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p>
          <a:p>
            <a:pPr marL="378460" marR="0" lvl="0" indent="0" algn="just" rtl="0">
              <a:lnSpc>
                <a:spcPct val="100000"/>
              </a:lnSpc>
              <a:spcBef>
                <a:spcPts val="0"/>
              </a:spcBef>
              <a:spcAft>
                <a:spcPts val="0"/>
              </a:spcAft>
              <a:buClr>
                <a:schemeClr val="lt1"/>
              </a:buClr>
              <a:buSzPct val="100000"/>
              <a:buNone/>
            </a:pPr>
            <a:endParaRPr lang="en-US" sz="28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marL="749300" marR="0" lvl="0" indent="-370840" algn="just" rtl="0">
              <a:lnSpc>
                <a:spcPct val="100000"/>
              </a:lnSpc>
              <a:spcBef>
                <a:spcPts val="0"/>
              </a:spcBef>
              <a:spcAft>
                <a:spcPts val="0"/>
              </a:spcAft>
              <a:buClr>
                <a:schemeClr val="lt1"/>
              </a:buClr>
              <a:buSzPct val="100000"/>
              <a:buFont typeface="Cabin"/>
              <a:buChar char="•"/>
            </a:pPr>
            <a:r>
              <a:rPr lang="en-US" sz="28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An </a:t>
            </a:r>
            <a:r>
              <a:rPr lang="en-US" sz="28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expression </a:t>
            </a:r>
            <a:r>
              <a:rPr lang="en-US" sz="2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is a combination of values, variables, and operators. A value all by itself is considered an expression, and so is a variable.</a:t>
            </a:r>
          </a:p>
          <a:p>
            <a:pPr marL="749300" marR="0" lvl="0" indent="-370840" algn="just" rtl="0">
              <a:lnSpc>
                <a:spcPct val="100000"/>
              </a:lnSpc>
              <a:spcBef>
                <a:spcPts val="0"/>
              </a:spcBef>
              <a:spcAft>
                <a:spcPts val="0"/>
              </a:spcAft>
              <a:buClr>
                <a:schemeClr val="lt1"/>
              </a:buClr>
              <a:buSzPct val="100000"/>
              <a:buFont typeface="Cabin"/>
              <a:buChar char="•"/>
            </a:pPr>
            <a:endParaRPr lang="en-US" sz="2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marL="749300" marR="0" lvl="0" indent="-370840" algn="just" rtl="0">
              <a:lnSpc>
                <a:spcPct val="100000"/>
              </a:lnSpc>
              <a:spcBef>
                <a:spcPts val="0"/>
              </a:spcBef>
              <a:spcAft>
                <a:spcPts val="0"/>
              </a:spcAft>
              <a:buClr>
                <a:schemeClr val="lt1"/>
              </a:buClr>
              <a:buSzPct val="100000"/>
              <a:buFont typeface="Cabin"/>
              <a:buChar char="•"/>
            </a:pPr>
            <a:r>
              <a:rPr lang="en-US" sz="28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Because of the lack of mathematical symbols on computer keyboards - we use </a:t>
            </a:r>
            <a:r>
              <a:rPr lang="en-US" sz="2800" dirty="0">
                <a:solidFill>
                  <a:schemeClr val="lt1"/>
                </a:solidFill>
                <a:sym typeface="Arial" panose="020B0604020202020204"/>
              </a:rPr>
              <a:t>“</a:t>
            </a:r>
            <a:r>
              <a:rPr lang="en-US" sz="28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computer-speak</a:t>
            </a:r>
            <a:r>
              <a:rPr lang="en-US" sz="2800" dirty="0">
                <a:solidFill>
                  <a:schemeClr val="lt1"/>
                </a:solidFill>
                <a:sym typeface="Arial" panose="020B0604020202020204"/>
              </a:rPr>
              <a:t>”</a:t>
            </a:r>
            <a:r>
              <a:rPr lang="en-US" sz="28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to express the classic math operations</a:t>
            </a:r>
            <a:endParaRPr lang="en-US" sz="2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marL="749300" marR="0" lvl="0" indent="-370840" algn="just" rtl="0">
              <a:lnSpc>
                <a:spcPct val="100000"/>
              </a:lnSpc>
              <a:spcBef>
                <a:spcPts val="3500"/>
              </a:spcBef>
              <a:spcAft>
                <a:spcPts val="0"/>
              </a:spcAft>
              <a:buClr>
                <a:schemeClr val="lt1"/>
              </a:buClr>
              <a:buSzPct val="100000"/>
              <a:buFont typeface="Cabin"/>
              <a:buChar char="•"/>
            </a:pPr>
            <a:r>
              <a:rPr lang="en-US" sz="28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Asterisk is multiplication</a:t>
            </a:r>
            <a:endParaRPr lang="en-US" sz="2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marL="749300" marR="0" lvl="0" indent="-370840" algn="just" rtl="0">
              <a:lnSpc>
                <a:spcPct val="100000"/>
              </a:lnSpc>
              <a:spcBef>
                <a:spcPts val="3500"/>
              </a:spcBef>
              <a:spcAft>
                <a:spcPts val="0"/>
              </a:spcAft>
              <a:buClr>
                <a:schemeClr val="lt1"/>
              </a:buClr>
              <a:buSzPct val="100000"/>
              <a:buFont typeface="Cabin"/>
              <a:buChar char="•"/>
            </a:pPr>
            <a:r>
              <a:rPr lang="en-US" sz="28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Exponentiation (raise to a power) looks different </a:t>
            </a:r>
            <a:r>
              <a:rPr lang="en-US" sz="28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than </a:t>
            </a:r>
            <a:r>
              <a:rPr lang="en-US" sz="28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in </a:t>
            </a:r>
            <a:r>
              <a:rPr lang="en-US" sz="28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math</a:t>
            </a:r>
            <a:endParaRPr lang="en-US" sz="2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graphicFrame>
        <p:nvGraphicFramePr>
          <p:cNvPr id="356" name="Shape 356"/>
          <p:cNvGraphicFramePr/>
          <p:nvPr>
            <p:custDataLst>
              <p:tags r:id="rId1"/>
            </p:custDataLst>
            <p:extLst>
              <p:ext uri="{D42A27DB-BD31-4B8C-83A1-F6EECF244321}">
                <p14:modId xmlns:p14="http://schemas.microsoft.com/office/powerpoint/2010/main" val="3591121483"/>
              </p:ext>
            </p:extLst>
          </p:nvPr>
        </p:nvGraphicFramePr>
        <p:xfrm>
          <a:off x="10778067" y="1772708"/>
          <a:ext cx="5025250" cy="5566970"/>
        </p:xfrm>
        <a:graphic>
          <a:graphicData uri="http://schemas.openxmlformats.org/drawingml/2006/table">
            <a:tbl>
              <a:tblPr>
                <a:noFill/>
                <a:tableStyleId>{54014B03-8F40-49A2-A0EB-D18ED94CC971}</a:tableStyleId>
              </a:tblPr>
              <a:tblGrid>
                <a:gridCol w="2398575">
                  <a:extLst>
                    <a:ext uri="{9D8B030D-6E8A-4147-A177-3AD203B41FA5}">
                      <a16:colId xmlns:a16="http://schemas.microsoft.com/office/drawing/2014/main" val="20000"/>
                    </a:ext>
                  </a:extLst>
                </a:gridCol>
                <a:gridCol w="2626675">
                  <a:extLst>
                    <a:ext uri="{9D8B030D-6E8A-4147-A177-3AD203B41FA5}">
                      <a16:colId xmlns:a16="http://schemas.microsoft.com/office/drawing/2014/main" val="20001"/>
                    </a:ext>
                  </a:extLst>
                </a:gridCol>
              </a:tblGrid>
              <a:tr h="795020">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a:solidFill>
                            <a:srgbClr val="00FFFF"/>
                          </a:solidFill>
                          <a:latin typeface="Arial" panose="020B0604020202020204" pitchFamily="34" charset="0"/>
                          <a:ea typeface="Arial" panose="020B0604020202020204" pitchFamily="34" charset="0"/>
                          <a:cs typeface="Arial" panose="020B0604020202020204" pitchFamily="34" charset="0"/>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panose="020B0604020202020204" pitchFamily="34" charset="0"/>
                          <a:ea typeface="Arial" panose="020B0604020202020204" pitchFamily="34" charset="0"/>
                          <a:cs typeface="Arial" panose="020B0604020202020204" pitchFamily="34"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panose="020B0604020202020204" pitchFamily="34" charset="0"/>
                          <a:ea typeface="Arial" panose="020B0604020202020204" pitchFamily="34" charset="0"/>
                          <a:cs typeface="Arial" panose="020B0604020202020204" pitchFamily="34" charset="0"/>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panose="020B0604020202020204" pitchFamily="34" charset="0"/>
                          <a:ea typeface="Arial" panose="020B0604020202020204" pitchFamily="34" charset="0"/>
                          <a:cs typeface="Arial" panose="020B0604020202020204" pitchFamily="34"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panose="020B0604020202020204" pitchFamily="34" charset="0"/>
                          <a:ea typeface="Arial" panose="020B0604020202020204" pitchFamily="34" charset="0"/>
                          <a:cs typeface="Arial" panose="020B0604020202020204" pitchFamily="34" charset="0"/>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panose="020B0604020202020204" pitchFamily="34" charset="0"/>
                          <a:ea typeface="Arial" panose="020B0604020202020204" pitchFamily="34" charset="0"/>
                          <a:cs typeface="Arial" panose="020B0604020202020204" pitchFamily="34"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panose="020B0604020202020204" pitchFamily="34" charset="0"/>
                          <a:ea typeface="Arial" panose="020B0604020202020204" pitchFamily="34" charset="0"/>
                          <a:cs typeface="Arial" panose="020B0604020202020204" pitchFamily="34" charset="0"/>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panose="020B0604020202020204" pitchFamily="34" charset="0"/>
                          <a:ea typeface="Arial" panose="020B0604020202020204" pitchFamily="34" charset="0"/>
                          <a:cs typeface="Arial" panose="020B0604020202020204" pitchFamily="34"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panose="020B0604020202020204" pitchFamily="34" charset="0"/>
                          <a:ea typeface="Arial" panose="020B0604020202020204" pitchFamily="34" charset="0"/>
                          <a:cs typeface="Arial" panose="020B0604020202020204" pitchFamily="34" charset="0"/>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panose="020B0604020202020204" pitchFamily="34" charset="0"/>
                          <a:ea typeface="Arial" panose="020B0604020202020204" pitchFamily="34" charset="0"/>
                          <a:cs typeface="Arial" panose="020B0604020202020204" pitchFamily="34"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a:solidFill>
                            <a:schemeClr val="lt1"/>
                          </a:solidFill>
                          <a:latin typeface="Arial" panose="020B0604020202020204" pitchFamily="34" charset="0"/>
                          <a:ea typeface="Arial" panose="020B0604020202020204" pitchFamily="34" charset="0"/>
                          <a:cs typeface="Arial" panose="020B0604020202020204" pitchFamily="34" charset="0"/>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panose="020B0604020202020204" pitchFamily="34" charset="0"/>
                          <a:ea typeface="Arial" panose="020B0604020202020204" pitchFamily="34" charset="0"/>
                          <a:cs typeface="Arial" panose="020B0604020202020204" pitchFamily="34"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1727200" y="2230157"/>
            <a:ext cx="44609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&gt;&gt;&gt; </a:t>
            </a:r>
            <a:r>
              <a:rPr lang="en-US" sz="3000" i="0" u="none" strike="noStrike" cap="none" dirty="0">
                <a:solidFill>
                  <a:srgbClr val="00FF00"/>
                </a:solidFill>
                <a:latin typeface="Courier"/>
                <a:ea typeface="Courier"/>
                <a:cs typeface="Courier"/>
                <a:sym typeface="Courier New" panose="02070309020205020404"/>
              </a:rPr>
              <a:t>xx</a:t>
            </a:r>
            <a:r>
              <a:rPr lang="en-US" sz="3000" i="0" u="none" strike="noStrike" cap="none" dirty="0">
                <a:solidFill>
                  <a:schemeClr val="lt1"/>
                </a:solidFill>
                <a:latin typeface="Courier"/>
                <a:ea typeface="Courier"/>
                <a:cs typeface="Courier"/>
                <a:sym typeface="Courier New" panose="02070309020205020404"/>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&gt;&gt;&gt; </a:t>
            </a:r>
            <a:r>
              <a:rPr lang="en-US" sz="3000" i="0" u="none" strike="noStrike" cap="none" dirty="0">
                <a:solidFill>
                  <a:srgbClr val="00FF00"/>
                </a:solidFill>
                <a:latin typeface="Courier"/>
                <a:ea typeface="Courier"/>
                <a:cs typeface="Courier"/>
                <a:sym typeface="Courier New" panose="02070309020205020404"/>
              </a:rPr>
              <a:t>xx</a:t>
            </a:r>
            <a:r>
              <a:rPr lang="en-US" sz="3000" i="0" u="none" strike="noStrike" cap="none" dirty="0">
                <a:solidFill>
                  <a:schemeClr val="lt1"/>
                </a:solidFill>
                <a:latin typeface="Courier"/>
                <a:ea typeface="Courier"/>
                <a:cs typeface="Courier"/>
                <a:sym typeface="Courier New" panose="02070309020205020404"/>
              </a:rPr>
              <a:t> = </a:t>
            </a:r>
            <a:r>
              <a:rPr lang="en-US" sz="3000" i="0" u="none" strike="noStrike" cap="none" dirty="0">
                <a:solidFill>
                  <a:srgbClr val="00FF00"/>
                </a:solidFill>
                <a:latin typeface="Courier"/>
                <a:ea typeface="Courier"/>
                <a:cs typeface="Courier"/>
                <a:sym typeface="Courier New" panose="02070309020205020404"/>
              </a:rPr>
              <a:t>xx</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a:t>
            </a:r>
            <a:r>
              <a:rPr lang="en-US" sz="3000" i="0" u="none" strike="noStrike" cap="none" dirty="0">
                <a:solidFill>
                  <a:schemeClr val="lt1"/>
                </a:solidFill>
                <a:latin typeface="Courier"/>
                <a:ea typeface="Courier"/>
                <a:cs typeface="Courier"/>
                <a:sym typeface="Courier New" panose="02070309020205020404"/>
              </a:rPr>
              <a:t> 2</a:t>
            </a:r>
          </a:p>
          <a:p>
            <a:pPr lvl="0">
              <a:buClr>
                <a:schemeClr val="lt1"/>
              </a:buClr>
              <a:buSzPct val="25000"/>
            </a:pPr>
            <a:r>
              <a:rPr lang="en-US" sz="3000" i="0" u="none" strike="noStrike" cap="none" dirty="0">
                <a:solidFill>
                  <a:schemeClr val="lt1"/>
                </a:solidFill>
                <a:latin typeface="Courier"/>
                <a:ea typeface="Courier"/>
                <a:cs typeface="Courier"/>
                <a:sym typeface="Courier New" panose="02070309020205020404"/>
              </a:rPr>
              <a:t>&gt;&gt;&gt;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rgbClr val="00FF00"/>
                </a:solidFill>
                <a:latin typeface="Courier"/>
                <a:ea typeface="Courier"/>
                <a:cs typeface="Courier"/>
                <a:sym typeface="Courier New" panose="02070309020205020404"/>
              </a:rPr>
              <a:t>xx</a:t>
            </a:r>
            <a:r>
              <a:rPr lang="en-US" sz="3000" dirty="0">
                <a:solidFill>
                  <a:srgbClr val="FFFF00"/>
                </a:solidFill>
                <a:latin typeface="Courier"/>
                <a:ea typeface="Courier"/>
                <a:cs typeface="Courier"/>
                <a:sym typeface="Courier New" panose="02070309020205020404"/>
              </a:rPr>
              <a:t>)</a:t>
            </a:r>
            <a:endParaRPr lang="en-US" sz="3000" i="0" u="none" strike="noStrike" cap="none" dirty="0">
              <a:solidFill>
                <a:srgbClr val="00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&gt;&gt;&gt; </a:t>
            </a:r>
            <a:r>
              <a:rPr lang="en-US" sz="3000" i="0" u="none" strike="noStrike" cap="none" dirty="0" err="1">
                <a:solidFill>
                  <a:srgbClr val="00FF00"/>
                </a:solidFill>
                <a:latin typeface="Courier"/>
                <a:ea typeface="Courier"/>
                <a:cs typeface="Courier"/>
                <a:sym typeface="Courier New" panose="02070309020205020404"/>
              </a:rPr>
              <a:t>yy</a:t>
            </a:r>
            <a:r>
              <a:rPr lang="en-US" sz="3000" i="0" u="none" strike="noStrike" cap="none" dirty="0">
                <a:solidFill>
                  <a:schemeClr val="lt1"/>
                </a:solidFill>
                <a:latin typeface="Courier"/>
                <a:ea typeface="Courier"/>
                <a:cs typeface="Courier"/>
                <a:sym typeface="Courier New" panose="02070309020205020404"/>
              </a:rPr>
              <a:t> = 440 </a:t>
            </a:r>
            <a:r>
              <a:rPr lang="en-US" sz="3000" i="0" u="none" strike="noStrike" cap="none" dirty="0">
                <a:solidFill>
                  <a:srgbClr val="00FFFF"/>
                </a:solidFill>
                <a:latin typeface="Courier"/>
                <a:ea typeface="Courier"/>
                <a:cs typeface="Courier"/>
                <a:sym typeface="Courier New" panose="02070309020205020404"/>
              </a:rPr>
              <a:t>*</a:t>
            </a:r>
            <a:r>
              <a:rPr lang="en-US" sz="3000" i="0" u="none" strike="noStrike" cap="none" dirty="0">
                <a:solidFill>
                  <a:schemeClr val="lt1"/>
                </a:solidFill>
                <a:latin typeface="Courier"/>
                <a:ea typeface="Courier"/>
                <a:cs typeface="Courier"/>
                <a:sym typeface="Courier New" panose="02070309020205020404"/>
              </a:rPr>
              <a:t> 12</a:t>
            </a:r>
          </a:p>
          <a:p>
            <a:pPr lvl="0">
              <a:buClr>
                <a:schemeClr val="lt1"/>
              </a:buClr>
              <a:buSzPct val="25000"/>
            </a:pPr>
            <a:r>
              <a:rPr lang="en-US" sz="3000" i="0" u="none" strike="noStrike" cap="none" dirty="0">
                <a:solidFill>
                  <a:schemeClr val="lt1"/>
                </a:solidFill>
                <a:latin typeface="Courier"/>
                <a:ea typeface="Courier"/>
                <a:cs typeface="Courier"/>
                <a:sym typeface="Courier New" panose="02070309020205020404"/>
              </a:rPr>
              <a:t>&gt;&gt;&gt;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err="1" smtClean="0">
                <a:solidFill>
                  <a:srgbClr val="00FF00"/>
                </a:solidFill>
                <a:latin typeface="Courier"/>
                <a:ea typeface="Courier"/>
                <a:cs typeface="Courier"/>
                <a:sym typeface="Courier New" panose="02070309020205020404"/>
              </a:rPr>
              <a:t>yy</a:t>
            </a:r>
            <a:r>
              <a:rPr lang="en-US" sz="3000" dirty="0">
                <a:solidFill>
                  <a:srgbClr val="FFFF00"/>
                </a:solidFill>
                <a:latin typeface="Courier"/>
                <a:ea typeface="Courier"/>
                <a:cs typeface="Courier"/>
                <a:sym typeface="Courier New" panose="02070309020205020404"/>
              </a:rPr>
              <a:t>)</a:t>
            </a:r>
            <a:endParaRPr lang="en-US" sz="3000" i="0" u="none" strike="noStrike" cap="none" dirty="0">
              <a:solidFill>
                <a:srgbClr val="00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5280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&gt;&gt;&gt; </a:t>
            </a:r>
            <a:r>
              <a:rPr lang="en-US" sz="3000" i="0" u="none" strike="noStrike" cap="none" dirty="0" err="1">
                <a:solidFill>
                  <a:srgbClr val="00FF00"/>
                </a:solidFill>
                <a:latin typeface="Courier"/>
                <a:ea typeface="Courier"/>
                <a:cs typeface="Courier"/>
                <a:sym typeface="Courier New" panose="02070309020205020404"/>
              </a:rPr>
              <a:t>zz</a:t>
            </a:r>
            <a:r>
              <a:rPr lang="en-US" sz="3000" i="0" u="none" strike="noStrike" cap="none" dirty="0">
                <a:solidFill>
                  <a:schemeClr val="lt1"/>
                </a:solidFill>
                <a:latin typeface="Courier"/>
                <a:ea typeface="Courier"/>
                <a:cs typeface="Courier"/>
                <a:sym typeface="Courier New" panose="02070309020205020404"/>
              </a:rPr>
              <a:t> = </a:t>
            </a:r>
            <a:r>
              <a:rPr lang="en-US" sz="3000" i="0" u="none" strike="noStrike" cap="none" dirty="0" err="1">
                <a:solidFill>
                  <a:srgbClr val="00FF00"/>
                </a:solidFill>
                <a:latin typeface="Courier"/>
                <a:ea typeface="Courier"/>
                <a:cs typeface="Courier"/>
                <a:sym typeface="Courier New" panose="02070309020205020404"/>
              </a:rPr>
              <a:t>yy</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a:t>
            </a:r>
            <a:r>
              <a:rPr lang="en-US" sz="3000" i="0" u="none" strike="noStrike" cap="none" dirty="0">
                <a:solidFill>
                  <a:schemeClr val="lt1"/>
                </a:solidFill>
                <a:latin typeface="Courier"/>
                <a:ea typeface="Courier"/>
                <a:cs typeface="Courier"/>
                <a:sym typeface="Courier New" panose="02070309020205020404"/>
              </a:rPr>
              <a:t> 1000</a:t>
            </a:r>
          </a:p>
          <a:p>
            <a:pPr lvl="0">
              <a:buClr>
                <a:schemeClr val="lt1"/>
              </a:buClr>
              <a:buSzPct val="25000"/>
            </a:pPr>
            <a:r>
              <a:rPr lang="en-US" sz="3000" i="0" u="none" strike="noStrike" cap="none" dirty="0">
                <a:solidFill>
                  <a:schemeClr val="lt1"/>
                </a:solidFill>
                <a:latin typeface="Courier"/>
                <a:ea typeface="Courier"/>
                <a:cs typeface="Courier"/>
                <a:sym typeface="Courier New" panose="02070309020205020404"/>
              </a:rPr>
              <a:t>&gt;&gt;&gt;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err="1" smtClean="0">
                <a:solidFill>
                  <a:srgbClr val="00FA00"/>
                </a:solidFill>
                <a:latin typeface="Courier"/>
                <a:ea typeface="Courier"/>
                <a:cs typeface="Courier"/>
                <a:sym typeface="Courier New" panose="02070309020205020404"/>
              </a:rPr>
              <a:t>zz</a:t>
            </a:r>
            <a:r>
              <a:rPr lang="en-US" sz="3000" dirty="0">
                <a:solidFill>
                  <a:srgbClr val="FFFF00"/>
                </a:solidFill>
                <a:latin typeface="Courier"/>
                <a:ea typeface="Courier"/>
                <a:cs typeface="Courier"/>
                <a:sym typeface="Courier New" panose="02070309020205020404"/>
              </a:rPr>
              <a:t>)</a:t>
            </a:r>
            <a:endParaRPr lang="en-US" sz="3000" i="0" u="none" strike="noStrike" cap="none" dirty="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panose="02070309020205020404"/>
              </a:rPr>
              <a:t>5.28</a:t>
            </a:r>
            <a:endParaRPr lang="en-US" sz="3000" i="0" u="none" strike="noStrike" cap="none" dirty="0">
              <a:solidFill>
                <a:schemeClr val="lt1"/>
              </a:solidFill>
              <a:latin typeface="Courier"/>
              <a:ea typeface="Courier"/>
              <a:cs typeface="Courier"/>
              <a:sym typeface="Courier New" panose="02070309020205020404"/>
            </a:endParaRPr>
          </a:p>
        </p:txBody>
      </p:sp>
      <p:sp>
        <p:nvSpPr>
          <p:cNvPr id="362" name="Shape 362"/>
          <p:cNvSpPr txBox="1"/>
          <p:nvPr/>
        </p:nvSpPr>
        <p:spPr>
          <a:xfrm>
            <a:off x="7073900" y="2298700"/>
            <a:ext cx="40266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&gt;&gt;&gt;</a:t>
            </a:r>
            <a:r>
              <a:rPr lang="en-US" sz="3000" i="0" u="none" strike="noStrike" cap="none" dirty="0">
                <a:solidFill>
                  <a:srgbClr val="00FF00"/>
                </a:solidFill>
                <a:latin typeface="Courier"/>
                <a:ea typeface="Courier"/>
                <a:cs typeface="Courier"/>
                <a:sym typeface="Courier New" panose="02070309020205020404"/>
              </a:rPr>
              <a:t> </a:t>
            </a:r>
            <a:r>
              <a:rPr lang="en-US" sz="3000" i="0" u="none" strike="noStrike" cap="none" dirty="0" err="1">
                <a:solidFill>
                  <a:srgbClr val="00FF00"/>
                </a:solidFill>
                <a:latin typeface="Courier"/>
                <a:ea typeface="Courier"/>
                <a:cs typeface="Courier"/>
                <a:sym typeface="Courier New" panose="02070309020205020404"/>
              </a:rPr>
              <a:t>jj</a:t>
            </a:r>
            <a:r>
              <a:rPr lang="en-US" sz="3000" i="0" u="none" strike="noStrike" cap="none" dirty="0">
                <a:solidFill>
                  <a:schemeClr val="lt1"/>
                </a:solidFill>
                <a:latin typeface="Courier"/>
                <a:ea typeface="Courier"/>
                <a:cs typeface="Courier"/>
                <a:sym typeface="Courier New" panose="02070309020205020404"/>
              </a:rPr>
              <a:t> = 23</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&gt;&gt;&gt; </a:t>
            </a:r>
            <a:r>
              <a:rPr lang="en-US" sz="3000" i="0" u="none" strike="noStrike" cap="none" dirty="0" err="1">
                <a:solidFill>
                  <a:srgbClr val="00FF00"/>
                </a:solidFill>
                <a:latin typeface="Courier"/>
                <a:ea typeface="Courier"/>
                <a:cs typeface="Courier"/>
                <a:sym typeface="Courier New" panose="02070309020205020404"/>
              </a:rPr>
              <a:t>kk</a:t>
            </a:r>
            <a:r>
              <a:rPr lang="en-US" sz="3000" i="0" u="none" strike="noStrike" cap="none" dirty="0">
                <a:solidFill>
                  <a:schemeClr val="lt1"/>
                </a:solidFill>
                <a:latin typeface="Courier"/>
                <a:ea typeface="Courier"/>
                <a:cs typeface="Courier"/>
                <a:sym typeface="Courier New" panose="02070309020205020404"/>
              </a:rPr>
              <a:t> = </a:t>
            </a:r>
            <a:r>
              <a:rPr lang="en-US" sz="3000" i="0" u="none" strike="noStrike" cap="none" dirty="0" err="1">
                <a:solidFill>
                  <a:srgbClr val="00FF00"/>
                </a:solidFill>
                <a:latin typeface="Courier"/>
                <a:ea typeface="Courier"/>
                <a:cs typeface="Courier"/>
                <a:sym typeface="Courier New" panose="02070309020205020404"/>
              </a:rPr>
              <a:t>jj</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a:solidFill>
                  <a:srgbClr val="00FFFF"/>
                </a:solidFill>
                <a:latin typeface="Courier"/>
                <a:ea typeface="Courier"/>
                <a:cs typeface="Courier"/>
                <a:sym typeface="Courier New" panose="02070309020205020404"/>
              </a:rPr>
              <a:t>% </a:t>
            </a:r>
            <a:r>
              <a:rPr lang="en-US" sz="3000" i="0" u="none" strike="noStrike" cap="none" dirty="0">
                <a:solidFill>
                  <a:schemeClr val="lt1"/>
                </a:solidFill>
                <a:latin typeface="Courier"/>
                <a:ea typeface="Courier"/>
                <a:cs typeface="Courier"/>
                <a:sym typeface="Courier New" panose="02070309020205020404"/>
              </a:rPr>
              <a:t>5</a:t>
            </a:r>
          </a:p>
          <a:p>
            <a:pPr lvl="0">
              <a:buClr>
                <a:schemeClr val="lt1"/>
              </a:buClr>
              <a:buSzPct val="25000"/>
            </a:pPr>
            <a:r>
              <a:rPr lang="en-US" sz="3000" i="0" u="none" strike="noStrike" cap="none" dirty="0">
                <a:solidFill>
                  <a:schemeClr val="lt1"/>
                </a:solidFill>
                <a:latin typeface="Courier"/>
                <a:ea typeface="Courier"/>
                <a:cs typeface="Courier"/>
                <a:sym typeface="Courier New" panose="02070309020205020404"/>
              </a:rPr>
              <a:t>&gt;&gt;&gt;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err="1" smtClean="0">
                <a:solidFill>
                  <a:srgbClr val="00FF00"/>
                </a:solidFill>
                <a:latin typeface="Courier"/>
                <a:ea typeface="Courier"/>
                <a:cs typeface="Courier"/>
                <a:sym typeface="Courier New" panose="02070309020205020404"/>
              </a:rPr>
              <a:t>kk</a:t>
            </a:r>
            <a:r>
              <a:rPr lang="en-US" sz="3000" dirty="0">
                <a:solidFill>
                  <a:srgbClr val="FFFF00"/>
                </a:solidFill>
                <a:latin typeface="Courier"/>
                <a:ea typeface="Courier"/>
                <a:cs typeface="Courier"/>
                <a:sym typeface="Courier New" panose="02070309020205020404"/>
              </a:rPr>
              <a:t>)</a:t>
            </a:r>
            <a:endParaRPr lang="en-US" sz="3000" i="0" u="none" strike="noStrike" cap="none" dirty="0">
              <a:solidFill>
                <a:srgbClr val="00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C000"/>
                </a:solidFill>
                <a:latin typeface="Courier"/>
                <a:ea typeface="Courier"/>
                <a:cs typeface="Courier"/>
                <a:sym typeface="Courier New" panose="02070309020205020404"/>
              </a:rPr>
              <a:t>3</a:t>
            </a:r>
          </a:p>
          <a:p>
            <a:pPr lvl="0">
              <a:buClr>
                <a:schemeClr val="lt1"/>
              </a:buClr>
              <a:buSzPct val="25000"/>
            </a:pPr>
            <a:r>
              <a:rPr lang="en-US" sz="3000" i="0" u="none" strike="noStrike" cap="none" dirty="0">
                <a:solidFill>
                  <a:schemeClr val="lt1"/>
                </a:solidFill>
                <a:latin typeface="Courier"/>
                <a:ea typeface="Courier"/>
                <a:cs typeface="Courier"/>
                <a:sym typeface="Courier New" panose="02070309020205020404"/>
              </a:rPr>
              <a:t>&gt;&gt;&gt;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lt1"/>
                </a:solidFill>
                <a:latin typeface="Courier"/>
                <a:ea typeface="Courier"/>
                <a:cs typeface="Courier"/>
                <a:sym typeface="Courier New" panose="02070309020205020404"/>
              </a:rPr>
              <a:t>4 </a:t>
            </a:r>
            <a:r>
              <a:rPr lang="en-US" sz="3000" i="0" u="none" strike="noStrike" cap="none" dirty="0">
                <a:solidFill>
                  <a:srgbClr val="00FFFF"/>
                </a:solidFill>
                <a:latin typeface="Courier"/>
                <a:ea typeface="Courier"/>
                <a:cs typeface="Courier"/>
                <a:sym typeface="Courier New" panose="02070309020205020404"/>
              </a:rPr>
              <a:t>**</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smtClean="0">
                <a:solidFill>
                  <a:schemeClr val="lt1"/>
                </a:solidFill>
                <a:latin typeface="Courier"/>
                <a:ea typeface="Courier"/>
                <a:cs typeface="Courier"/>
                <a:sym typeface="Courier New" panose="02070309020205020404"/>
              </a:rPr>
              <a:t>3</a:t>
            </a:r>
            <a:r>
              <a:rPr lang="en-US" sz="3000" dirty="0">
                <a:solidFill>
                  <a:srgbClr val="FFFF00"/>
                </a:solidFill>
                <a:latin typeface="Courier"/>
                <a:ea typeface="Courier"/>
                <a:cs typeface="Courier"/>
                <a:sym typeface="Courier New" panose="02070309020205020404"/>
              </a:rPr>
              <a:t>)</a:t>
            </a:r>
            <a:endParaRPr lang="en-US" sz="3000" i="0" u="none" strike="noStrike" cap="none" dirty="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64</a:t>
            </a:r>
          </a:p>
        </p:txBody>
      </p:sp>
      <p:graphicFrame>
        <p:nvGraphicFramePr>
          <p:cNvPr id="363" name="Shape 363"/>
          <p:cNvGraphicFramePr/>
          <p:nvPr/>
        </p:nvGraphicFramePr>
        <p:xfrm>
          <a:off x="11783875" y="2965450"/>
          <a:ext cx="3752000" cy="4556125"/>
        </p:xfrm>
        <a:graphic>
          <a:graphicData uri="http://schemas.openxmlformats.org/drawingml/2006/table">
            <a:tbl>
              <a:tblPr>
                <a:noFill/>
                <a:tableStyleId>{54014B03-8F40-49A2-A0EB-D18ED94CC971}</a:tableStyleId>
              </a:tblPr>
              <a:tblGrid>
                <a:gridCol w="1876000">
                  <a:extLst>
                    <a:ext uri="{9D8B030D-6E8A-4147-A177-3AD203B41FA5}">
                      <a16:colId xmlns:a16="http://schemas.microsoft.com/office/drawing/2014/main" val="20000"/>
                    </a:ext>
                  </a:extLst>
                </a:gridCol>
                <a:gridCol w="1876000">
                  <a:extLst>
                    <a:ext uri="{9D8B030D-6E8A-4147-A177-3AD203B41FA5}">
                      <a16:colId xmlns:a16="http://schemas.microsoft.com/office/drawing/2014/main" val="20001"/>
                    </a:ext>
                  </a:extLst>
                </a:gridCol>
              </a:tblGrid>
              <a:tr h="650875">
                <a:tc>
                  <a:txBody>
                    <a:bodyPr/>
                    <a:lstStyle/>
                    <a:p>
                      <a:pPr marL="0" lvl="0" indent="0" algn="ctr" rtl="0">
                        <a:lnSpc>
                          <a:spcPct val="100000"/>
                        </a:lnSpc>
                        <a:spcBef>
                          <a:spcPts val="0"/>
                        </a:spcBef>
                        <a:spcAft>
                          <a:spcPts val="0"/>
                        </a:spcAft>
                        <a:buClr>
                          <a:srgbClr val="00FFFF"/>
                        </a:buClr>
                        <a:buSzPct val="25000"/>
                        <a:buFont typeface="Cabin"/>
                        <a:buNone/>
                      </a:pPr>
                      <a:r>
                        <a:rPr lang="en-US" sz="2400" b="0" i="0" u="none">
                          <a:solidFill>
                            <a:srgbClr val="00FFFF"/>
                          </a:solidFill>
                          <a:latin typeface="Arial" panose="020B0604020202020204" pitchFamily="34" charset="0"/>
                          <a:ea typeface="Arial" panose="020B0604020202020204" pitchFamily="34" charset="0"/>
                          <a:cs typeface="Arial" panose="020B0604020202020204" pitchFamily="34" charset="0"/>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2400" b="0" i="0" u="none">
                          <a:solidFill>
                            <a:schemeClr val="lt1"/>
                          </a:solidFill>
                          <a:latin typeface="Arial" panose="020B0604020202020204" pitchFamily="34" charset="0"/>
                          <a:ea typeface="Arial" panose="020B0604020202020204" pitchFamily="34" charset="0"/>
                          <a:cs typeface="Arial" panose="020B0604020202020204" pitchFamily="34" charset="0"/>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panose="020B0604020202020204" pitchFamily="34" charset="0"/>
                          <a:ea typeface="Arial" panose="020B0604020202020204" pitchFamily="34" charset="0"/>
                          <a:cs typeface="Arial" panose="020B0604020202020204" pitchFamily="34"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Arial" panose="020B0604020202020204" pitchFamily="34" charset="0"/>
                          <a:ea typeface="Arial" panose="020B0604020202020204" pitchFamily="34" charset="0"/>
                          <a:cs typeface="Arial" panose="020B0604020202020204" pitchFamily="34" charset="0"/>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panose="020B0604020202020204" pitchFamily="34" charset="0"/>
                          <a:ea typeface="Arial" panose="020B0604020202020204" pitchFamily="34" charset="0"/>
                          <a:cs typeface="Arial" panose="020B0604020202020204" pitchFamily="34"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Arial" panose="020B0604020202020204" pitchFamily="34" charset="0"/>
                          <a:ea typeface="Arial" panose="020B0604020202020204" pitchFamily="34" charset="0"/>
                          <a:cs typeface="Arial" panose="020B0604020202020204" pitchFamily="34" charset="0"/>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panose="020B0604020202020204" pitchFamily="34" charset="0"/>
                          <a:ea typeface="Arial" panose="020B0604020202020204" pitchFamily="34" charset="0"/>
                          <a:cs typeface="Arial" panose="020B0604020202020204" pitchFamily="34"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Arial" panose="020B0604020202020204" pitchFamily="34" charset="0"/>
                          <a:ea typeface="Arial" panose="020B0604020202020204" pitchFamily="34" charset="0"/>
                          <a:cs typeface="Arial" panose="020B0604020202020204" pitchFamily="34" charset="0"/>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panose="020B0604020202020204" pitchFamily="34" charset="0"/>
                          <a:ea typeface="Arial" panose="020B0604020202020204" pitchFamily="34" charset="0"/>
                          <a:cs typeface="Arial" panose="020B0604020202020204" pitchFamily="34"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Arial" panose="020B0604020202020204" pitchFamily="34" charset="0"/>
                          <a:ea typeface="Arial" panose="020B0604020202020204" pitchFamily="34" charset="0"/>
                          <a:cs typeface="Arial" panose="020B0604020202020204" pitchFamily="34" charset="0"/>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panose="020B0604020202020204" pitchFamily="34" charset="0"/>
                          <a:ea typeface="Arial" panose="020B0604020202020204" pitchFamily="34" charset="0"/>
                          <a:cs typeface="Arial" panose="020B0604020202020204" pitchFamily="34"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Arial" panose="020B0604020202020204" pitchFamily="34" charset="0"/>
                          <a:ea typeface="Arial" panose="020B0604020202020204" pitchFamily="34" charset="0"/>
                          <a:cs typeface="Arial" panose="020B0604020202020204" pitchFamily="34" charset="0"/>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a:solidFill>
                            <a:srgbClr val="00FFFF"/>
                          </a:solidFill>
                          <a:latin typeface="Arial" panose="020B0604020202020204" pitchFamily="34" charset="0"/>
                          <a:ea typeface="Arial" panose="020B0604020202020204" pitchFamily="34" charset="0"/>
                          <a:cs typeface="Arial" panose="020B0604020202020204" pitchFamily="34"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a:solidFill>
                            <a:schemeClr val="lt1"/>
                          </a:solidFill>
                          <a:latin typeface="Arial" panose="020B0604020202020204" pitchFamily="34" charset="0"/>
                          <a:ea typeface="Arial" panose="020B0604020202020204" pitchFamily="34" charset="0"/>
                          <a:cs typeface="Arial" panose="020B0604020202020204" pitchFamily="34" charset="0"/>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cxnSp>
        <p:nvCxnSpPr>
          <p:cNvPr id="364" name="Shape 364"/>
          <p:cNvCxnSpPr/>
          <p:nvPr/>
        </p:nvCxnSpPr>
        <p:spPr>
          <a:xfrm>
            <a:off x="8432800" y="6225788"/>
            <a:ext cx="12699" cy="595311"/>
          </a:xfrm>
          <a:prstGeom prst="straightConnector1">
            <a:avLst/>
          </a:prstGeom>
          <a:noFill/>
          <a:ln w="25400" cap="rnd" cmpd="sng">
            <a:solidFill>
              <a:schemeClr val="lt1"/>
            </a:solidFill>
            <a:prstDash val="solid"/>
            <a:miter/>
            <a:headEnd type="none" w="med" len="med"/>
            <a:tailEnd type="none" w="med" len="med"/>
          </a:ln>
        </p:spPr>
      </p:cxnSp>
      <p:cxnSp>
        <p:nvCxnSpPr>
          <p:cNvPr id="365" name="Shape 365"/>
          <p:cNvCxnSpPr/>
          <p:nvPr/>
        </p:nvCxnSpPr>
        <p:spPr>
          <a:xfrm rot="10800000" flipH="1">
            <a:off x="8432800" y="6210300"/>
            <a:ext cx="2035175" cy="25399"/>
          </a:xfrm>
          <a:prstGeom prst="straightConnector1">
            <a:avLst/>
          </a:prstGeom>
          <a:noFill/>
          <a:ln w="25400" cap="rnd" cmpd="sng">
            <a:solidFill>
              <a:schemeClr val="lt1"/>
            </a:solidFill>
            <a:prstDash val="solid"/>
            <a:miter/>
            <a:headEnd type="none" w="med" len="med"/>
            <a:tailEnd type="none" w="med" len="med"/>
          </a:ln>
        </p:spPr>
      </p:cxnSp>
      <p:sp>
        <p:nvSpPr>
          <p:cNvPr id="366" name="Shape 366"/>
          <p:cNvSpPr txBox="1"/>
          <p:nvPr/>
        </p:nvSpPr>
        <p:spPr>
          <a:xfrm>
            <a:off x="7807325" y="62738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5</a:t>
            </a:r>
          </a:p>
        </p:txBody>
      </p:sp>
      <p:sp>
        <p:nvSpPr>
          <p:cNvPr id="367" name="Shape 367"/>
          <p:cNvSpPr txBox="1"/>
          <p:nvPr/>
        </p:nvSpPr>
        <p:spPr>
          <a:xfrm>
            <a:off x="8572500" y="62738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23</a:t>
            </a:r>
          </a:p>
        </p:txBody>
      </p:sp>
      <p:sp>
        <p:nvSpPr>
          <p:cNvPr id="368" name="Shape 368"/>
          <p:cNvSpPr txBox="1"/>
          <p:nvPr/>
        </p:nvSpPr>
        <p:spPr>
          <a:xfrm>
            <a:off x="8816975" y="5605462"/>
            <a:ext cx="110013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4 R 3</a:t>
            </a:r>
          </a:p>
        </p:txBody>
      </p:sp>
      <p:sp>
        <p:nvSpPr>
          <p:cNvPr id="369" name="Shape 369"/>
          <p:cNvSpPr txBox="1"/>
          <p:nvPr/>
        </p:nvSpPr>
        <p:spPr>
          <a:xfrm>
            <a:off x="8572500" y="67310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20</a:t>
            </a:r>
          </a:p>
        </p:txBody>
      </p:sp>
      <p:cxnSp>
        <p:nvCxnSpPr>
          <p:cNvPr id="370" name="Shape 370"/>
          <p:cNvCxnSpPr/>
          <p:nvPr/>
        </p:nvCxnSpPr>
        <p:spPr>
          <a:xfrm>
            <a:off x="8496300" y="7440611"/>
            <a:ext cx="584200" cy="0"/>
          </a:xfrm>
          <a:prstGeom prst="straightConnector1">
            <a:avLst/>
          </a:prstGeom>
          <a:noFill/>
          <a:ln w="25400" cap="rnd" cmpd="sng">
            <a:solidFill>
              <a:schemeClr val="lt1"/>
            </a:solidFill>
            <a:prstDash val="solid"/>
            <a:miter/>
            <a:headEnd type="none" w="med" len="med"/>
            <a:tailEnd type="none" w="med" len="med"/>
          </a:ln>
        </p:spPr>
      </p:cxnSp>
      <p:sp>
        <p:nvSpPr>
          <p:cNvPr id="371" name="Shape 371"/>
          <p:cNvSpPr txBox="1"/>
          <p:nvPr/>
        </p:nvSpPr>
        <p:spPr>
          <a:xfrm>
            <a:off x="8801100" y="75057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rgbClr val="FFC000"/>
                </a:solidFill>
                <a:latin typeface="Arial" panose="020B0604020202020204" pitchFamily="34" charset="0"/>
                <a:ea typeface="Arial" panose="020B0604020202020204" pitchFamily="34" charset="0"/>
                <a:cs typeface="Arial" panose="020B0604020202020204" pitchFamily="34" charset="0"/>
                <a:sym typeface="Cabin"/>
              </a:rPr>
              <a:t>3</a:t>
            </a:r>
          </a:p>
        </p:txBody>
      </p:sp>
      <p:sp>
        <p:nvSpPr>
          <p:cNvPr id="372" name="Shape 3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Numeric Expressions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812800" y="563074"/>
            <a:ext cx="14070626"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8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Constants</a:t>
            </a:r>
          </a:p>
        </p:txBody>
      </p:sp>
      <p:sp>
        <p:nvSpPr>
          <p:cNvPr id="251" name="Shape 251"/>
          <p:cNvSpPr txBox="1">
            <a:spLocks noGrp="1"/>
          </p:cNvSpPr>
          <p:nvPr>
            <p:ph type="body" idx="1"/>
          </p:nvPr>
        </p:nvSpPr>
        <p:spPr>
          <a:xfrm>
            <a:off x="355600" y="2133600"/>
            <a:ext cx="14630400" cy="6034087"/>
          </a:xfrm>
          <a:prstGeom prst="rect">
            <a:avLst/>
          </a:prstGeom>
          <a:noFill/>
          <a:ln>
            <a:noFill/>
          </a:ln>
        </p:spPr>
        <p:txBody>
          <a:bodyPr lIns="50800" tIns="50800" rIns="50800" bIns="50800" anchor="ctr" anchorCtr="0">
            <a:noAutofit/>
          </a:bodyPr>
          <a:lstStyle/>
          <a:p>
            <a:pPr marL="1104900" marR="0" lvl="0" indent="-603250" algn="l" rtl="0">
              <a:lnSpc>
                <a:spcPct val="100000"/>
              </a:lnSpc>
              <a:spcBef>
                <a:spcPts val="0"/>
              </a:spcBef>
              <a:spcAft>
                <a:spcPts val="0"/>
              </a:spcAft>
              <a:buClr>
                <a:srgbClr val="FF9900"/>
              </a:buClr>
              <a:buSzPct val="100000"/>
              <a:buFont typeface="Cabin"/>
              <a:buChar char="•"/>
            </a:pPr>
            <a:r>
              <a:rPr lang="en-US" sz="3600" u="none" strike="noStrike" cap="none" dirty="0">
                <a:solidFill>
                  <a:srgbClr val="FF9900"/>
                </a:solidFill>
                <a:latin typeface="Arial" panose="020B0604020202020204" pitchFamily="34" charset="0"/>
                <a:ea typeface="Arial" panose="020B0604020202020204" pitchFamily="34" charset="0"/>
                <a:cs typeface="Arial" panose="020B0604020202020204" pitchFamily="34" charset="0"/>
                <a:sym typeface="Cabin"/>
              </a:rPr>
              <a:t>Fixed values </a:t>
            </a:r>
            <a:r>
              <a:rPr lang="en-US" sz="36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such as</a:t>
            </a:r>
            <a:r>
              <a:rPr lang="en-US" sz="3600" u="none" strike="noStrike" cap="none" dirty="0">
                <a:solidFill>
                  <a:srgbClr val="92D050"/>
                </a:solidFill>
                <a:latin typeface="Arial" panose="020B0604020202020204" pitchFamily="34" charset="0"/>
                <a:ea typeface="Arial" panose="020B0604020202020204" pitchFamily="34" charset="0"/>
                <a:cs typeface="Arial" panose="020B0604020202020204" pitchFamily="34" charset="0"/>
                <a:sym typeface="Cabin"/>
              </a:rPr>
              <a:t> numbers, letters, and </a:t>
            </a:r>
            <a:r>
              <a:rPr lang="en-US" sz="3600" u="none" strike="noStrike" cap="none" dirty="0" smtClean="0">
                <a:solidFill>
                  <a:srgbClr val="92D050"/>
                </a:solidFill>
                <a:latin typeface="Arial" panose="020B0604020202020204" pitchFamily="34" charset="0"/>
                <a:ea typeface="Arial" panose="020B0604020202020204" pitchFamily="34" charset="0"/>
                <a:cs typeface="Arial" panose="020B0604020202020204" pitchFamily="34" charset="0"/>
                <a:sym typeface="Cabin"/>
              </a:rPr>
              <a:t>strings</a:t>
            </a:r>
            <a:r>
              <a:rPr lang="en-US" sz="3600" u="none" strike="noStrike" cap="none" dirty="0" smtClean="0">
                <a:solidFill>
                  <a:srgbClr val="FFFFFF"/>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are called </a:t>
            </a:r>
            <a:r>
              <a:rPr lang="en-US" sz="3600" b="0" i="0" u="none" strike="noStrike" cap="none" dirty="0">
                <a:solidFill>
                  <a:srgbClr val="FF9900"/>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rgbClr val="FF9900"/>
                </a:solidFill>
                <a:latin typeface="Arial" panose="020B0604020202020204" pitchFamily="34" charset="0"/>
                <a:ea typeface="Arial" panose="020B0604020202020204" pitchFamily="34" charset="0"/>
                <a:cs typeface="Arial" panose="020B0604020202020204" pitchFamily="34" charset="0"/>
                <a:sym typeface="Cabin"/>
              </a:rPr>
              <a:t>constants</a:t>
            </a:r>
            <a:r>
              <a:rPr lang="en-US" sz="3600" b="0" i="0" u="none" strike="noStrike" cap="none" dirty="0">
                <a:solidFill>
                  <a:srgbClr val="FF9900"/>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rgbClr val="FF9900"/>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because their value does not change</a:t>
            </a:r>
          </a:p>
          <a:p>
            <a:pPr marL="1104900" marR="0" lvl="0" indent="-603250" algn="l" rtl="0">
              <a:lnSpc>
                <a:spcPct val="100000"/>
              </a:lnSpc>
              <a:spcBef>
                <a:spcPts val="23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Numeric </a:t>
            </a:r>
            <a:r>
              <a:rPr lang="en-US" sz="3600" u="none" strike="noStrike" cap="none" dirty="0">
                <a:solidFill>
                  <a:srgbClr val="FF9900"/>
                </a:solidFill>
                <a:latin typeface="Arial" panose="020B0604020202020204" pitchFamily="34" charset="0"/>
                <a:ea typeface="Arial" panose="020B0604020202020204" pitchFamily="34" charset="0"/>
                <a:cs typeface="Arial" panose="020B0604020202020204" pitchFamily="34" charset="0"/>
                <a:sym typeface="Cabin"/>
              </a:rPr>
              <a:t>constants</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are as you expect</a:t>
            </a:r>
          </a:p>
          <a:p>
            <a:pPr marL="1104900" marR="0" lvl="0" indent="-603250" algn="l" rtl="0">
              <a:lnSpc>
                <a:spcPct val="100000"/>
              </a:lnSpc>
              <a:spcBef>
                <a:spcPts val="23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String </a:t>
            </a:r>
            <a:r>
              <a:rPr lang="en-US" sz="3600" u="none" strike="noStrike" cap="none" dirty="0">
                <a:solidFill>
                  <a:srgbClr val="FF9900"/>
                </a:solidFill>
                <a:latin typeface="Arial" panose="020B0604020202020204" pitchFamily="34" charset="0"/>
                <a:ea typeface="Arial" panose="020B0604020202020204" pitchFamily="34" charset="0"/>
                <a:cs typeface="Arial" panose="020B0604020202020204" pitchFamily="34" charset="0"/>
                <a:sym typeface="Cabin"/>
              </a:rPr>
              <a:t>constants</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use single</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quotes (')</a:t>
            </a:r>
            <a:b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b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or double</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quotes (")</a:t>
            </a:r>
            <a:b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b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52" name="Shape 252"/>
          <p:cNvSpPr txBox="1"/>
          <p:nvPr/>
        </p:nvSpPr>
        <p:spPr>
          <a:xfrm>
            <a:off x="9892812" y="4901223"/>
            <a:ext cx="5986463" cy="3125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&gt;&gt;&gt;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rgbClr val="FF9900"/>
                </a:solidFill>
                <a:latin typeface="Courier"/>
                <a:ea typeface="Courier"/>
                <a:cs typeface="Courier"/>
                <a:sym typeface="Courier New" panose="02070309020205020404"/>
              </a:rPr>
              <a:t>123</a:t>
            </a:r>
            <a:r>
              <a:rPr lang="en-US" sz="3000" i="0" u="none" strike="noStrike" cap="none" dirty="0" smtClean="0">
                <a:solidFill>
                  <a:srgbClr val="FFFF00"/>
                </a:solidFill>
                <a:latin typeface="Courier"/>
                <a:ea typeface="Courier"/>
                <a:cs typeface="Courier"/>
                <a:sym typeface="Courier New" panose="02070309020205020404"/>
              </a:rPr>
              <a:t>)</a:t>
            </a:r>
            <a:endParaRPr lang="en-US" sz="3000" i="0" u="none" strike="noStrike" cap="none" dirty="0">
              <a:solidFill>
                <a:srgbClr val="FF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123</a:t>
            </a:r>
          </a:p>
          <a:p>
            <a:pPr lvl="0">
              <a:buClr>
                <a:schemeClr val="lt1"/>
              </a:buClr>
              <a:buSzPct val="25000"/>
            </a:pPr>
            <a:r>
              <a:rPr lang="en-US" sz="3000" i="0" u="none" strike="noStrike" cap="none" dirty="0">
                <a:solidFill>
                  <a:schemeClr val="lt1"/>
                </a:solidFill>
                <a:latin typeface="Courier"/>
                <a:ea typeface="Courier"/>
                <a:cs typeface="Courier"/>
                <a:sym typeface="Courier New" panose="02070309020205020404"/>
              </a:rPr>
              <a:t>&gt;&gt;&gt;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rgbClr val="FF9900"/>
                </a:solidFill>
                <a:latin typeface="Courier"/>
                <a:ea typeface="Courier"/>
                <a:cs typeface="Courier"/>
                <a:sym typeface="Courier New" panose="02070309020205020404"/>
              </a:rPr>
              <a:t>98.6</a:t>
            </a:r>
            <a:r>
              <a:rPr lang="en-US" sz="3000" dirty="0" smtClean="0">
                <a:solidFill>
                  <a:srgbClr val="FFFF00"/>
                </a:solidFill>
                <a:latin typeface="Courier"/>
                <a:ea typeface="Courier"/>
                <a:cs typeface="Courier"/>
                <a:sym typeface="Courier New" panose="02070309020205020404"/>
              </a:rPr>
              <a:t>)</a:t>
            </a:r>
            <a:endParaRPr lang="en-US" sz="3000" i="0" u="none" strike="noStrike" cap="none" dirty="0">
              <a:solidFill>
                <a:srgbClr val="FF99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98.6</a:t>
            </a:r>
          </a:p>
          <a:p>
            <a:pPr lvl="0">
              <a:buClr>
                <a:schemeClr val="lt1"/>
              </a:buClr>
              <a:buSzPct val="25000"/>
            </a:pPr>
            <a:r>
              <a:rPr lang="en-US" sz="3000" i="0" u="none" strike="noStrike" cap="none" dirty="0">
                <a:solidFill>
                  <a:schemeClr val="lt1"/>
                </a:solidFill>
                <a:latin typeface="Courier"/>
                <a:ea typeface="Courier"/>
                <a:cs typeface="Courier"/>
                <a:sym typeface="Courier New" panose="02070309020205020404"/>
              </a:rPr>
              <a:t>&gt;&gt;&gt;</a:t>
            </a:r>
            <a:r>
              <a:rPr lang="en-US" sz="3000" i="0" u="none" strike="noStrike" cap="none" dirty="0">
                <a:solidFill>
                  <a:srgbClr val="FFFF00"/>
                </a:solidFill>
                <a:latin typeface="Courier"/>
                <a:ea typeface="Courier"/>
                <a:cs typeface="Courier"/>
                <a:sym typeface="Courier New" panose="02070309020205020404"/>
              </a:rPr>
              <a: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rgbClr val="FF9900"/>
                </a:solidFill>
                <a:latin typeface="Courier"/>
                <a:ea typeface="Courier"/>
                <a:cs typeface="Courier"/>
                <a:sym typeface="Courier New" panose="02070309020205020404"/>
              </a:rPr>
              <a:t>'Hello </a:t>
            </a:r>
            <a:r>
              <a:rPr lang="en-US" sz="3000" i="0" u="none" strike="noStrike" cap="none" dirty="0">
                <a:solidFill>
                  <a:srgbClr val="FF9900"/>
                </a:solidFill>
                <a:latin typeface="Courier"/>
                <a:ea typeface="Courier"/>
                <a:cs typeface="Courier"/>
                <a:sym typeface="Courier New" panose="02070309020205020404"/>
              </a:rPr>
              <a:t>world</a:t>
            </a:r>
            <a:r>
              <a:rPr lang="en-US" sz="3000" i="0" u="none" strike="noStrike" cap="none" dirty="0" smtClean="0">
                <a:solidFill>
                  <a:srgbClr val="FF9900"/>
                </a:solidFill>
                <a:latin typeface="Courier"/>
                <a:ea typeface="Courier"/>
                <a:cs typeface="Courier"/>
                <a:sym typeface="Courier New" panose="02070309020205020404"/>
              </a:rPr>
              <a:t>'</a:t>
            </a:r>
            <a:r>
              <a:rPr lang="en-US" sz="3000" dirty="0" smtClean="0">
                <a:solidFill>
                  <a:srgbClr val="FFFF00"/>
                </a:solidFill>
                <a:latin typeface="Courier"/>
                <a:ea typeface="Courier"/>
                <a:cs typeface="Courier"/>
                <a:sym typeface="Courier New" panose="02070309020205020404"/>
              </a:rPr>
              <a:t>)</a:t>
            </a:r>
            <a:endParaRPr lang="en-US" sz="3000" i="0" u="none" strike="noStrike" cap="none" dirty="0">
              <a:solidFill>
                <a:srgbClr val="FF99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Hello world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Order of Evaluation</a:t>
            </a:r>
          </a:p>
        </p:txBody>
      </p:sp>
      <p:sp>
        <p:nvSpPr>
          <p:cNvPr id="378" name="Shape 378"/>
          <p:cNvSpPr txBox="1">
            <a:spLocks noGrp="1"/>
          </p:cNvSpPr>
          <p:nvPr>
            <p:ph type="body" idx="1"/>
          </p:nvPr>
        </p:nvSpPr>
        <p:spPr>
          <a:xfrm>
            <a:off x="812800" y="2849245"/>
            <a:ext cx="14630400" cy="4000499"/>
          </a:xfrm>
          <a:prstGeom prst="rect">
            <a:avLst/>
          </a:prstGeom>
          <a:noFill/>
          <a:ln>
            <a:noFill/>
          </a:ln>
        </p:spPr>
        <p:txBody>
          <a:bodyPr lIns="38100" tIns="38100" rIns="38100" bIns="38100" anchor="ctr" anchorCtr="0">
            <a:noAutofit/>
          </a:bodyPr>
          <a:lstStyle/>
          <a:p>
            <a:pPr marL="749300" marR="0" lvl="0" indent="-370840"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When we string operators together - Python must know which one to do first</a:t>
            </a:r>
          </a:p>
          <a:p>
            <a:pPr marL="749300" marR="0" lvl="0" indent="-370840" algn="l" rtl="0">
              <a:lnSpc>
                <a:spcPct val="100000"/>
              </a:lnSpc>
              <a:spcBef>
                <a:spcPts val="0"/>
              </a:spcBef>
              <a:spcAft>
                <a:spcPts val="0"/>
              </a:spcAft>
              <a:buClr>
                <a:schemeClr val="lt1"/>
              </a:buClr>
              <a:buSzPct val="100000"/>
              <a:buFont typeface="Cabin"/>
              <a:buChar char="•"/>
            </a:pP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marL="749300" marR="0" lvl="0" indent="-370840"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When more than one operator appears in an expression, the order of evaluation depends on the rules of precedence. For mathematical operators, Python follows mathematical convention.</a:t>
            </a:r>
          </a:p>
          <a:p>
            <a:pPr marL="749300" marR="0" lvl="0" indent="-370840"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This is called </a:t>
            </a:r>
            <a:r>
              <a:rPr lang="en-US" sz="36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operator precedence</a:t>
            </a:r>
            <a:r>
              <a:rPr lang="en-US" sz="36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p>
          <a:p>
            <a:pPr marL="749300" marR="0" lvl="0" indent="-370840"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Which operator </a:t>
            </a:r>
            <a:r>
              <a:rPr lang="en-US" sz="36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takes precedence</a:t>
            </a:r>
            <a:r>
              <a:rPr lang="en-US" sz="36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over the others?</a:t>
            </a:r>
          </a:p>
        </p:txBody>
      </p:sp>
      <p:sp>
        <p:nvSpPr>
          <p:cNvPr id="379" name="Shape 379"/>
          <p:cNvSpPr txBox="1"/>
          <p:nvPr/>
        </p:nvSpPr>
        <p:spPr>
          <a:xfrm>
            <a:off x="3385820" y="7778750"/>
            <a:ext cx="10033635" cy="622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400" u="none" strike="noStrike" cap="none" dirty="0">
                <a:solidFill>
                  <a:srgbClr val="00FF00"/>
                </a:solidFill>
                <a:latin typeface="Courier" charset="0"/>
                <a:ea typeface="Courier" charset="0"/>
                <a:cs typeface="Courier" charset="0"/>
                <a:sym typeface="Cabin"/>
              </a:rPr>
              <a:t>x</a:t>
            </a:r>
            <a:r>
              <a:rPr lang="en-US" sz="4400" u="none" strike="noStrike" cap="none" dirty="0">
                <a:solidFill>
                  <a:schemeClr val="lt1"/>
                </a:solidFill>
                <a:latin typeface="Courier" charset="0"/>
                <a:ea typeface="Courier" charset="0"/>
                <a:cs typeface="Courier" charset="0"/>
                <a:sym typeface="Cabin"/>
              </a:rPr>
              <a:t> = 1</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 (2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3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4</a:t>
            </a:r>
            <a:r>
              <a:rPr lang="en-US" sz="4400" u="none" strike="noStrike" cap="none" dirty="0">
                <a:solidFill>
                  <a:srgbClr val="00FFFF"/>
                </a:solidFill>
                <a:latin typeface="Courier" charset="0"/>
                <a:ea typeface="Courier" charset="0"/>
                <a:cs typeface="Courier" charset="0"/>
                <a:sym typeface="Cabin"/>
              </a:rPr>
              <a:t> / </a:t>
            </a:r>
            <a:r>
              <a:rPr lang="en-US" sz="4400" u="none" strike="noStrike" cap="none" dirty="0">
                <a:solidFill>
                  <a:schemeClr val="lt1"/>
                </a:solidFill>
                <a:latin typeface="Courier" charset="0"/>
                <a:ea typeface="Courier" charset="0"/>
                <a:cs typeface="Courier" charset="0"/>
                <a:sym typeface="Cabin"/>
              </a:rPr>
              <a:t>5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6)</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745066" y="438678"/>
            <a:ext cx="14630400"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Operator Precedence Rules</a:t>
            </a:r>
          </a:p>
        </p:txBody>
      </p:sp>
      <p:sp>
        <p:nvSpPr>
          <p:cNvPr id="385" name="Shape 385"/>
          <p:cNvSpPr txBox="1">
            <a:spLocks noGrp="1"/>
          </p:cNvSpPr>
          <p:nvPr>
            <p:ph type="body" idx="1"/>
          </p:nvPr>
        </p:nvSpPr>
        <p:spPr>
          <a:xfrm>
            <a:off x="312208" y="2050415"/>
            <a:ext cx="12235392" cy="6831118"/>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n-US" sz="2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Highest precedence rule to lowest precedence rule:</a:t>
            </a:r>
          </a:p>
          <a:p>
            <a:pPr marL="1041400" marR="0" lvl="1" indent="-345440" algn="l" rtl="0">
              <a:lnSpc>
                <a:spcPct val="100000"/>
              </a:lnSpc>
              <a:spcBef>
                <a:spcPts val="3500"/>
              </a:spcBef>
              <a:spcAft>
                <a:spcPts val="0"/>
              </a:spcAft>
              <a:buClr>
                <a:schemeClr val="lt1"/>
              </a:buClr>
              <a:buSzPct val="100000"/>
              <a:buFont typeface="Cabin"/>
            </a:pPr>
            <a:r>
              <a:rPr lang="en-US" sz="28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Parentheses </a:t>
            </a:r>
            <a:r>
              <a:rPr lang="en-US" sz="28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are always respected</a:t>
            </a:r>
            <a:r>
              <a:rPr lang="en-US" sz="2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 Parentheses have the highest precedence and can be used to force an expression to evaluate in the order you want.</a:t>
            </a:r>
          </a:p>
          <a:p>
            <a:pPr marL="1041400" marR="0" lvl="1" indent="-345440" algn="l" rtl="0">
              <a:lnSpc>
                <a:spcPct val="100000"/>
              </a:lnSpc>
              <a:spcBef>
                <a:spcPts val="3500"/>
              </a:spcBef>
              <a:spcAft>
                <a:spcPts val="0"/>
              </a:spcAft>
              <a:buClr>
                <a:schemeClr val="lt1"/>
              </a:buClr>
              <a:buSzPct val="100000"/>
              <a:buFont typeface="Cabin"/>
            </a:pPr>
            <a:r>
              <a:rPr lang="en-US" sz="28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Exponentiation (raise to a power) </a:t>
            </a:r>
            <a:r>
              <a:rPr lang="en-US" sz="2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Exponentiation has the next highest precedence</a:t>
            </a:r>
          </a:p>
          <a:p>
            <a:pPr marL="1041400" marR="0" lvl="1" indent="-345440" algn="l" rtl="0">
              <a:lnSpc>
                <a:spcPct val="100000"/>
              </a:lnSpc>
              <a:spcBef>
                <a:spcPts val="3500"/>
              </a:spcBef>
              <a:spcAft>
                <a:spcPts val="0"/>
              </a:spcAft>
              <a:buClr>
                <a:schemeClr val="lt1"/>
              </a:buClr>
              <a:buSzPct val="100000"/>
              <a:buFont typeface="Cabin"/>
            </a:pPr>
            <a:r>
              <a:rPr lang="en-US" sz="28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Multiplication, Division, and Remainder</a:t>
            </a:r>
            <a:r>
              <a:rPr lang="en-US" sz="2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 which also have the same precedence</a:t>
            </a:r>
          </a:p>
          <a:p>
            <a:pPr marL="1041400" marR="0" lvl="1" indent="-345440" algn="l" rtl="0">
              <a:lnSpc>
                <a:spcPct val="100000"/>
              </a:lnSpc>
              <a:spcBef>
                <a:spcPts val="3500"/>
              </a:spcBef>
              <a:spcAft>
                <a:spcPts val="0"/>
              </a:spcAft>
              <a:buClr>
                <a:schemeClr val="lt1"/>
              </a:buClr>
              <a:buSzPct val="100000"/>
              <a:buFont typeface="Cabin"/>
            </a:pPr>
            <a:r>
              <a:rPr lang="en-US" sz="28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Addition and Subtraction</a:t>
            </a:r>
          </a:p>
          <a:p>
            <a:pPr marL="1041400" marR="0" lvl="1" indent="-345440" algn="l" rtl="0">
              <a:lnSpc>
                <a:spcPct val="100000"/>
              </a:lnSpc>
              <a:spcBef>
                <a:spcPts val="3500"/>
              </a:spcBef>
              <a:spcAft>
                <a:spcPts val="0"/>
              </a:spcAft>
              <a:buClr>
                <a:schemeClr val="lt1"/>
              </a:buClr>
              <a:buSzPct val="100000"/>
              <a:buFont typeface="Cabin"/>
            </a:pPr>
            <a:r>
              <a:rPr lang="en-US" sz="28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Left to right</a:t>
            </a:r>
            <a:r>
              <a:rPr lang="en-US" sz="2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 Operators with the same precedence are evaluated from left to right</a:t>
            </a:r>
          </a:p>
        </p:txBody>
      </p:sp>
      <p:grpSp>
        <p:nvGrpSpPr>
          <p:cNvPr id="386" name="Shape 386"/>
          <p:cNvGrpSpPr/>
          <p:nvPr/>
        </p:nvGrpSpPr>
        <p:grpSpPr>
          <a:xfrm>
            <a:off x="12857161" y="2366834"/>
            <a:ext cx="4340731" cy="3020428"/>
            <a:chOff x="-757078" y="45909"/>
            <a:chExt cx="3279614" cy="3020428"/>
          </a:xfrm>
        </p:grpSpPr>
        <p:sp>
          <p:nvSpPr>
            <p:cNvPr id="387" name="Shape 387"/>
            <p:cNvSpPr txBox="1"/>
            <p:nvPr/>
          </p:nvSpPr>
          <p:spPr>
            <a:xfrm>
              <a:off x="-757078" y="45909"/>
              <a:ext cx="2262187" cy="302042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6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9900"/>
                  </a:solidFill>
                  <a:latin typeface="Arial" panose="020B0604020202020204" pitchFamily="34" charset="0"/>
                  <a:ea typeface="Arial" panose="020B0604020202020204" pitchFamily="34" charset="0"/>
                  <a:cs typeface="Arial" panose="020B0604020202020204" pitchFamily="34" charset="0"/>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Left to Right</a:t>
              </a:r>
            </a:p>
          </p:txBody>
        </p:sp>
        <p:cxnSp>
          <p:nvCxnSpPr>
            <p:cNvPr id="388" name="Shape 388"/>
            <p:cNvCxnSpPr/>
            <p:nvPr/>
          </p:nvCxnSpPr>
          <p:spPr>
            <a:xfrm flipV="1">
              <a:off x="2522536" y="134936"/>
              <a:ext cx="0"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6" name="Shape 396"/>
          <p:cNvSpPr txBox="1"/>
          <p:nvPr/>
        </p:nvSpPr>
        <p:spPr>
          <a:xfrm>
            <a:off x="9912666" y="1438910"/>
            <a:ext cx="46275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FF"/>
                </a:solidFill>
                <a:latin typeface="Courier" charset="0"/>
                <a:ea typeface="Courier" charset="0"/>
                <a:cs typeface="Courier" charset="0"/>
                <a:sym typeface="Cabin"/>
              </a:rPr>
              <a:t>2 ** 3</a:t>
            </a:r>
            <a:r>
              <a:rPr lang="en-US" sz="3200" u="none" strike="noStrike" cap="none" dirty="0">
                <a:solidFill>
                  <a:schemeClr val="lt1"/>
                </a:solidFill>
                <a:latin typeface="Courier" charset="0"/>
                <a:ea typeface="Courier" charset="0"/>
                <a:cs typeface="Courier" charset="0"/>
                <a:sym typeface="Cabin"/>
              </a:rPr>
              <a:t> / 4 * 5</a:t>
            </a:r>
          </a:p>
        </p:txBody>
      </p:sp>
      <p:sp>
        <p:nvSpPr>
          <p:cNvPr id="397" name="Shape 397"/>
          <p:cNvSpPr txBox="1"/>
          <p:nvPr/>
        </p:nvSpPr>
        <p:spPr>
          <a:xfrm>
            <a:off x="10496866" y="2988310"/>
            <a:ext cx="40433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00"/>
                </a:solidFill>
                <a:latin typeface="Courier" charset="0"/>
                <a:ea typeface="Courier" charset="0"/>
                <a:cs typeface="Courier" charset="0"/>
                <a:sym typeface="Cabin"/>
              </a:rPr>
              <a:t>8 / 4</a:t>
            </a:r>
            <a:r>
              <a:rPr lang="en-US" sz="3200" u="none" strike="noStrike" cap="none" dirty="0">
                <a:solidFill>
                  <a:schemeClr val="lt1"/>
                </a:solidFill>
                <a:latin typeface="Courier" charset="0"/>
                <a:ea typeface="Courier" charset="0"/>
                <a:cs typeface="Courier" charset="0"/>
                <a:sym typeface="Cabin"/>
              </a:rPr>
              <a:t> * 5</a:t>
            </a:r>
          </a:p>
        </p:txBody>
      </p:sp>
      <p:cxnSp>
        <p:nvCxnSpPr>
          <p:cNvPr id="398" name="Shape 398"/>
          <p:cNvCxnSpPr/>
          <p:nvPr/>
        </p:nvCxnSpPr>
        <p:spPr>
          <a:xfrm rot="10800000">
            <a:off x="11523005" y="2134534"/>
            <a:ext cx="277199" cy="837900"/>
          </a:xfrm>
          <a:prstGeom prst="straightConnector1">
            <a:avLst/>
          </a:prstGeom>
          <a:noFill/>
          <a:ln w="63500" cap="rnd" cmpd="sng">
            <a:solidFill>
              <a:srgbClr val="00FFFF"/>
            </a:solidFill>
            <a:prstDash val="solid"/>
            <a:miter/>
            <a:headEnd type="stealth" w="med" len="med"/>
            <a:tailEnd type="none" w="med" len="med"/>
          </a:ln>
        </p:spPr>
      </p:cxnSp>
      <p:sp>
        <p:nvSpPr>
          <p:cNvPr id="399" name="Shape 399"/>
          <p:cNvSpPr txBox="1"/>
          <p:nvPr/>
        </p:nvSpPr>
        <p:spPr>
          <a:xfrm>
            <a:off x="10903266" y="4448810"/>
            <a:ext cx="32178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00"/>
                </a:solidFill>
                <a:latin typeface="Courier" charset="0"/>
                <a:ea typeface="Courier" charset="0"/>
                <a:cs typeface="Courier" charset="0"/>
                <a:sym typeface="Cabin"/>
              </a:rPr>
              <a:t>2 * 5</a:t>
            </a:r>
          </a:p>
        </p:txBody>
      </p:sp>
      <p:cxnSp>
        <p:nvCxnSpPr>
          <p:cNvPr id="400" name="Shape 400"/>
          <p:cNvCxnSpPr/>
          <p:nvPr/>
        </p:nvCxnSpPr>
        <p:spPr>
          <a:xfrm flipV="1">
            <a:off x="11927203" y="3796336"/>
            <a:ext cx="74752" cy="652474"/>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1195366" y="6087110"/>
            <a:ext cx="225901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9900"/>
                </a:solidFill>
                <a:latin typeface="Courier" charset="0"/>
                <a:ea typeface="Courier" charset="0"/>
                <a:cs typeface="Courier" charset="0"/>
                <a:sym typeface="Cabin"/>
              </a:rPr>
              <a:t>1 + 10</a:t>
            </a:r>
          </a:p>
        </p:txBody>
      </p:sp>
      <p:cxnSp>
        <p:nvCxnSpPr>
          <p:cNvPr id="402" name="Shape 402"/>
          <p:cNvCxnSpPr>
            <a:endCxn id="399" idx="2"/>
          </p:cNvCxnSpPr>
          <p:nvPr/>
        </p:nvCxnSpPr>
        <p:spPr>
          <a:xfrm flipV="1">
            <a:off x="12390554" y="5248909"/>
            <a:ext cx="121644" cy="863725"/>
          </a:xfrm>
          <a:prstGeom prst="straightConnector1">
            <a:avLst/>
          </a:prstGeom>
          <a:noFill/>
          <a:ln w="63500" cap="rnd" cmpd="sng">
            <a:solidFill>
              <a:srgbClr val="00FF00"/>
            </a:solidFill>
            <a:prstDash val="solid"/>
            <a:miter/>
            <a:headEnd type="stealth" w="med" len="med"/>
            <a:tailEnd type="none" w="med" len="med"/>
          </a:ln>
        </p:spPr>
      </p:cxnSp>
      <p:sp>
        <p:nvSpPr>
          <p:cNvPr id="403" name="Shape 403"/>
          <p:cNvSpPr txBox="1"/>
          <p:nvPr/>
        </p:nvSpPr>
        <p:spPr>
          <a:xfrm>
            <a:off x="11690666" y="738251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9900"/>
                </a:solidFill>
                <a:latin typeface="Courier" charset="0"/>
                <a:ea typeface="Courier" charset="0"/>
                <a:cs typeface="Courier" charset="0"/>
                <a:sym typeface="Cabin"/>
              </a:rPr>
              <a:t>11</a:t>
            </a:r>
          </a:p>
        </p:txBody>
      </p:sp>
      <p:cxnSp>
        <p:nvCxnSpPr>
          <p:cNvPr id="404" name="Shape 404"/>
          <p:cNvCxnSpPr/>
          <p:nvPr/>
        </p:nvCxnSpPr>
        <p:spPr>
          <a:xfrm rot="10800000">
            <a:off x="11830304" y="6757059"/>
            <a:ext cx="96899" cy="708000"/>
          </a:xfrm>
          <a:prstGeom prst="straightConnector1">
            <a:avLst/>
          </a:prstGeom>
          <a:noFill/>
          <a:ln w="63500" cap="rnd" cmpd="sng">
            <a:solidFill>
              <a:srgbClr val="FF9900"/>
            </a:solidFill>
            <a:prstDash val="solid"/>
            <a:miter/>
            <a:headEnd type="stealth" w="med" len="med"/>
            <a:tailEnd type="none" w="med" len="med"/>
          </a:ln>
        </p:spPr>
      </p:cxnSp>
      <p:sp>
        <p:nvSpPr>
          <p:cNvPr id="405" name="Shape 405"/>
          <p:cNvSpPr txBox="1"/>
          <p:nvPr/>
        </p:nvSpPr>
        <p:spPr>
          <a:xfrm>
            <a:off x="1718613" y="1182040"/>
            <a:ext cx="7351799"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panose="02070309020205020404"/>
              </a:rPr>
              <a:t>&gt;&gt;&gt; </a:t>
            </a:r>
            <a:r>
              <a:rPr lang="en-US" sz="3600" i="0" u="none" strike="noStrike" cap="none" dirty="0">
                <a:solidFill>
                  <a:srgbClr val="FFFF00"/>
                </a:solidFill>
                <a:latin typeface="Courier"/>
                <a:ea typeface="Courier"/>
                <a:cs typeface="Courier"/>
                <a:sym typeface="Courier New" panose="02070309020205020404"/>
              </a:rPr>
              <a:t>x = 1 + 2 ** 3 / 4 * 5</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panose="02070309020205020404"/>
              </a:rPr>
              <a:t>&gt;&gt;&gt; </a:t>
            </a:r>
            <a:r>
              <a:rPr lang="en-US" sz="3600" i="0" u="none" strike="noStrike" cap="none" dirty="0" smtClean="0">
                <a:solidFill>
                  <a:srgbClr val="FFFF00"/>
                </a:solidFill>
                <a:latin typeface="Courier"/>
                <a:ea typeface="Courier"/>
                <a:cs typeface="Courier"/>
                <a:sym typeface="Courier New" panose="02070309020205020404"/>
              </a:rPr>
              <a:t>print(x)</a:t>
            </a:r>
            <a:endParaRPr lang="en-US" sz="3600" i="0" u="none" strike="noStrike" cap="none" dirty="0">
              <a:solidFill>
                <a:srgbClr val="FF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smtClean="0">
                <a:solidFill>
                  <a:schemeClr val="lt1"/>
                </a:solidFill>
                <a:latin typeface="Courier"/>
                <a:ea typeface="Courier"/>
                <a:cs typeface="Courier"/>
                <a:sym typeface="Courier New" panose="02070309020205020404"/>
              </a:rPr>
              <a:t>11.0</a:t>
            </a:r>
            <a:endParaRPr lang="en-US" sz="3600" i="0" u="none" strike="noStrike" cap="none" dirty="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panose="02070309020205020404"/>
              </a:rPr>
              <a:t>&gt;&gt;&gt;</a:t>
            </a:r>
            <a:r>
              <a:rPr lang="en-US" sz="3600" b="1" i="0" u="none" strike="noStrike" cap="none" dirty="0">
                <a:solidFill>
                  <a:schemeClr val="lt1"/>
                </a:solidFill>
                <a:latin typeface="Courier"/>
                <a:ea typeface="Courier"/>
                <a:cs typeface="Courier"/>
                <a:sym typeface="Courier New" panose="02070309020205020404"/>
              </a:rPr>
              <a:t> </a:t>
            </a:r>
          </a:p>
        </p:txBody>
      </p:sp>
      <p:grpSp>
        <p:nvGrpSpPr>
          <p:cNvPr id="18" name="Shape 386"/>
          <p:cNvGrpSpPr/>
          <p:nvPr/>
        </p:nvGrpSpPr>
        <p:grpSpPr>
          <a:xfrm>
            <a:off x="3572510" y="3789045"/>
            <a:ext cx="3705225" cy="3593465"/>
            <a:chOff x="448106" y="-438172"/>
            <a:chExt cx="2262187" cy="3020428"/>
          </a:xfrm>
        </p:grpSpPr>
        <p:sp>
          <p:nvSpPr>
            <p:cNvPr id="19" name="Shape 387"/>
            <p:cNvSpPr txBox="1"/>
            <p:nvPr/>
          </p:nvSpPr>
          <p:spPr>
            <a:xfrm>
              <a:off x="448106" y="-438172"/>
              <a:ext cx="2262187" cy="3020428"/>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6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9900"/>
                  </a:solidFill>
                  <a:latin typeface="Arial" panose="020B0604020202020204" pitchFamily="34" charset="0"/>
                  <a:ea typeface="Arial" panose="020B0604020202020204" pitchFamily="34" charset="0"/>
                  <a:cs typeface="Arial" panose="020B0604020202020204" pitchFamily="34" charset="0"/>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Left to Right</a:t>
              </a:r>
            </a:p>
          </p:txBody>
        </p:sp>
        <p:cxnSp>
          <p:nvCxnSpPr>
            <p:cNvPr id="20" name="Shape 388"/>
            <p:cNvCxnSpPr/>
            <p:nvPr/>
          </p:nvCxnSpPr>
          <p:spPr>
            <a:xfrm flipV="1">
              <a:off x="2522536" y="134936"/>
              <a:ext cx="0"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812800" y="785812"/>
            <a:ext cx="10621667"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Operator Precedence</a:t>
            </a:r>
          </a:p>
        </p:txBody>
      </p:sp>
      <p:sp>
        <p:nvSpPr>
          <p:cNvPr id="411" name="Shape 411"/>
          <p:cNvSpPr txBox="1">
            <a:spLocks noGrp="1"/>
          </p:cNvSpPr>
          <p:nvPr>
            <p:ph type="body" idx="1"/>
          </p:nvPr>
        </p:nvSpPr>
        <p:spPr>
          <a:xfrm>
            <a:off x="812800" y="2133601"/>
            <a:ext cx="14630400" cy="5067300"/>
          </a:xfrm>
          <a:prstGeom prst="rect">
            <a:avLst/>
          </a:prstGeom>
          <a:noFill/>
          <a:ln>
            <a:noFill/>
          </a:ln>
        </p:spPr>
        <p:txBody>
          <a:bodyPr lIns="38100" tIns="38100" rIns="38100" bIns="38100" anchor="ctr" anchorCtr="0">
            <a:noAutofit/>
          </a:bodyPr>
          <a:lstStyle/>
          <a:p>
            <a:pPr marL="749300" marR="0" lvl="0" indent="-370840"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Remember the rules top to bottom</a:t>
            </a:r>
          </a:p>
          <a:p>
            <a:pPr marL="749300" marR="0" lvl="0" indent="-370840"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When writing code - use </a:t>
            </a: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parentheses</a:t>
            </a: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marL="749300" marR="0" lvl="0" indent="-370840"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When writing code - keep mathematical expressions simple enough that they are easy to understand</a:t>
            </a:r>
          </a:p>
          <a:p>
            <a:pPr marL="749300" marR="0" lvl="0" indent="-370840"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Break long series of mathematical operations up to make them more clear</a:t>
            </a:r>
          </a:p>
        </p:txBody>
      </p:sp>
      <p:grpSp>
        <p:nvGrpSpPr>
          <p:cNvPr id="412" name="Shape 412"/>
          <p:cNvGrpSpPr/>
          <p:nvPr/>
        </p:nvGrpSpPr>
        <p:grpSpPr>
          <a:xfrm>
            <a:off x="11767343" y="1543050"/>
            <a:ext cx="3249614" cy="2324099"/>
            <a:chOff x="0" y="0"/>
            <a:chExt cx="2541586" cy="2324099"/>
          </a:xfrm>
        </p:grpSpPr>
        <p:sp>
          <p:nvSpPr>
            <p:cNvPr id="413" name="Shape 413"/>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u="none" strike="noStrike" cap="none" dirty="0">
                  <a:solidFill>
                    <a:srgbClr val="FF9900"/>
                  </a:solidFill>
                  <a:latin typeface="Arial" panose="020B0604020202020204" pitchFamily="34" charset="0"/>
                  <a:ea typeface="Arial" panose="020B0604020202020204" pitchFamily="34" charset="0"/>
                  <a:cs typeface="Arial" panose="020B0604020202020204" pitchFamily="34" charset="0"/>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Left to Right</a:t>
              </a:r>
            </a:p>
          </p:txBody>
        </p:sp>
        <p:cxnSp>
          <p:nvCxnSpPr>
            <p:cNvPr id="414" name="Shape 414"/>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What Does </a:t>
            </a:r>
            <a:r>
              <a:rPr lang="en-US" sz="7600" b="0" i="0" u="none" strike="noStrike" cap="none">
                <a:solidFill>
                  <a:srgbClr val="FFD966"/>
                </a:solidFill>
                <a:latin typeface="Arial" panose="020B0604020202020204"/>
                <a:ea typeface="Arial" panose="020B0604020202020204"/>
                <a:cs typeface="Arial" panose="020B0604020202020204"/>
                <a:sym typeface="Arial" panose="020B0604020202020204"/>
              </a:rPr>
              <a:t>“</a:t>
            </a: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Type</a:t>
            </a:r>
            <a:r>
              <a:rPr lang="en-US" sz="7600" b="0" i="0" u="none" strike="noStrike" cap="none">
                <a:solidFill>
                  <a:srgbClr val="FFD966"/>
                </a:solidFill>
                <a:latin typeface="Arial" panose="020B0604020202020204"/>
                <a:ea typeface="Arial" panose="020B0604020202020204"/>
                <a:cs typeface="Arial" panose="020B0604020202020204"/>
                <a:sym typeface="Arial" panose="020B0604020202020204"/>
              </a:rPr>
              <a:t>”</a:t>
            </a: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 Mean?</a:t>
            </a:r>
          </a:p>
        </p:txBody>
      </p:sp>
      <p:sp>
        <p:nvSpPr>
          <p:cNvPr id="436" name="Shape 436"/>
          <p:cNvSpPr txBox="1">
            <a:spLocks noGrp="1"/>
          </p:cNvSpPr>
          <p:nvPr>
            <p:ph type="body" idx="1"/>
          </p:nvPr>
        </p:nvSpPr>
        <p:spPr>
          <a:xfrm>
            <a:off x="812800" y="2133600"/>
            <a:ext cx="8540750" cy="6034087"/>
          </a:xfrm>
          <a:prstGeom prst="rect">
            <a:avLst/>
          </a:prstGeom>
          <a:noFill/>
          <a:ln>
            <a:noFill/>
          </a:ln>
        </p:spPr>
        <p:txBody>
          <a:bodyPr lIns="38100" tIns="38100" rIns="38100" bIns="38100" anchor="ctr" anchorCtr="0">
            <a:noAutofit/>
          </a:bodyPr>
          <a:lstStyle/>
          <a:p>
            <a:pPr marL="749300" marR="0" lvl="0" indent="-370840"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In Python variables, </a:t>
            </a: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literals, </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and constants have a </a:t>
            </a:r>
            <a:r>
              <a:rPr lang="en-US" sz="36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type</a:t>
            </a:r>
            <a:r>
              <a:rPr lang="en-US" sz="36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p>
          <a:p>
            <a:pPr marL="749300" marR="0" lvl="0" indent="-370840"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Python knows the </a:t>
            </a:r>
            <a:r>
              <a:rPr lang="en-US" sz="36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difference</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between an integer number and a string</a:t>
            </a:r>
          </a:p>
          <a:p>
            <a:pPr marL="749300" marR="0" lvl="0" indent="-370840"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For example </a:t>
            </a:r>
            <a:r>
              <a:rPr lang="en-US" sz="36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a:t>
            </a:r>
            <a:r>
              <a:rPr lang="en-US" sz="36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means </a:t>
            </a:r>
            <a:r>
              <a:rPr lang="en-US" sz="36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addition</a:t>
            </a:r>
            <a:r>
              <a:rPr lang="en-US" sz="36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if something is a number and </a:t>
            </a:r>
            <a:r>
              <a:rPr lang="en-US" sz="36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concatenate</a:t>
            </a:r>
            <a:r>
              <a:rPr lang="en-US" sz="36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if something is a string </a:t>
            </a:r>
          </a:p>
        </p:txBody>
      </p:sp>
      <p:sp>
        <p:nvSpPr>
          <p:cNvPr id="437" name="Shape 437"/>
          <p:cNvSpPr txBox="1"/>
          <p:nvPr/>
        </p:nvSpPr>
        <p:spPr>
          <a:xfrm>
            <a:off x="9696450" y="3224956"/>
            <a:ext cx="60767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panose="02070309020205020404"/>
              </a:rPr>
              <a:t>&gt;&gt;&gt; </a:t>
            </a:r>
            <a:r>
              <a:rPr lang="en-US" sz="2800" i="0" u="none" strike="noStrike" cap="none" dirty="0" err="1">
                <a:solidFill>
                  <a:srgbClr val="FFFF00"/>
                </a:solidFill>
                <a:latin typeface="Courier"/>
                <a:ea typeface="Courier"/>
                <a:cs typeface="Courier"/>
                <a:sym typeface="Courier New" panose="02070309020205020404"/>
              </a:rPr>
              <a:t>ddd</a:t>
            </a:r>
            <a:r>
              <a:rPr lang="en-US" sz="2800" i="0" u="none" strike="noStrike" cap="none" dirty="0">
                <a:solidFill>
                  <a:srgbClr val="FFFF00"/>
                </a:solidFill>
                <a:latin typeface="Courier"/>
                <a:ea typeface="Courier"/>
                <a:cs typeface="Courier"/>
                <a:sym typeface="Courier New" panose="02070309020205020404"/>
              </a:rPr>
              <a:t> = 1 + 4</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panose="02070309020205020404"/>
              </a:rPr>
              <a:t>&gt;&gt;&gt; </a:t>
            </a:r>
            <a:r>
              <a:rPr lang="en-US" sz="2800" i="0" u="none" strike="noStrike" cap="none" dirty="0" smtClean="0">
                <a:solidFill>
                  <a:srgbClr val="FFFF00"/>
                </a:solidFill>
                <a:latin typeface="Courier"/>
                <a:ea typeface="Courier"/>
                <a:cs typeface="Courier"/>
                <a:sym typeface="Courier New" panose="02070309020205020404"/>
              </a:rPr>
              <a:t>print(</a:t>
            </a:r>
            <a:r>
              <a:rPr lang="en-US" sz="2800" i="0" u="none" strike="noStrike" cap="none" dirty="0" err="1" smtClean="0">
                <a:solidFill>
                  <a:srgbClr val="FFFF00"/>
                </a:solidFill>
                <a:latin typeface="Courier"/>
                <a:ea typeface="Courier"/>
                <a:cs typeface="Courier"/>
                <a:sym typeface="Courier New" panose="02070309020205020404"/>
              </a:rPr>
              <a:t>ddd</a:t>
            </a:r>
            <a:r>
              <a:rPr lang="en-US" sz="2800" i="0" u="none" strike="noStrike" cap="none" dirty="0" smtClean="0">
                <a:solidFill>
                  <a:srgbClr val="FFFF00"/>
                </a:solidFill>
                <a:latin typeface="Courier"/>
                <a:ea typeface="Courier"/>
                <a:cs typeface="Courier"/>
                <a:sym typeface="Courier New" panose="02070309020205020404"/>
              </a:rPr>
              <a:t>)</a:t>
            </a:r>
            <a:endParaRPr lang="en-US" sz="2800" i="0" u="none" strike="noStrike" cap="none" dirty="0">
              <a:solidFill>
                <a:srgbClr val="FF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panose="02070309020205020404"/>
              </a:rPr>
              <a:t>5</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panose="02070309020205020404"/>
              </a:rPr>
              <a:t>&gt;&gt;&gt; </a:t>
            </a:r>
            <a:r>
              <a:rPr lang="en-US" sz="2800" i="0" u="none" strike="noStrike" cap="none" dirty="0" err="1">
                <a:solidFill>
                  <a:srgbClr val="FFFF00"/>
                </a:solidFill>
                <a:latin typeface="Courier"/>
                <a:ea typeface="Courier"/>
                <a:cs typeface="Courier"/>
                <a:sym typeface="Courier New" panose="02070309020205020404"/>
              </a:rPr>
              <a:t>eee</a:t>
            </a:r>
            <a:r>
              <a:rPr lang="en-US" sz="2800" i="0" u="none" strike="noStrike" cap="none" dirty="0">
                <a:solidFill>
                  <a:srgbClr val="FFFF00"/>
                </a:solidFill>
                <a:latin typeface="Courier"/>
                <a:ea typeface="Courier"/>
                <a:cs typeface="Courier"/>
                <a:sym typeface="Courier New" panose="02070309020205020404"/>
              </a:rPr>
              <a:t> = 'hello ' + 'there'</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panose="02070309020205020404"/>
              </a:rPr>
              <a:t>&gt;&gt;&gt; </a:t>
            </a:r>
            <a:r>
              <a:rPr lang="en-US" sz="2800" i="0" u="none" strike="noStrike" cap="none" dirty="0" smtClean="0">
                <a:solidFill>
                  <a:srgbClr val="FFFF00"/>
                </a:solidFill>
                <a:latin typeface="Courier"/>
                <a:ea typeface="Courier"/>
                <a:cs typeface="Courier"/>
                <a:sym typeface="Courier New" panose="02070309020205020404"/>
              </a:rPr>
              <a:t>print(</a:t>
            </a:r>
            <a:r>
              <a:rPr lang="en-US" sz="2800" i="0" u="none" strike="noStrike" cap="none" dirty="0" err="1" smtClean="0">
                <a:solidFill>
                  <a:srgbClr val="FFFF00"/>
                </a:solidFill>
                <a:latin typeface="Courier"/>
                <a:ea typeface="Courier"/>
                <a:cs typeface="Courier"/>
                <a:sym typeface="Courier New" panose="02070309020205020404"/>
              </a:rPr>
              <a:t>eee</a:t>
            </a:r>
            <a:r>
              <a:rPr lang="en-US" sz="2800" i="0" u="none" strike="noStrike" cap="none" dirty="0" smtClean="0">
                <a:solidFill>
                  <a:srgbClr val="FFFF00"/>
                </a:solidFill>
                <a:latin typeface="Courier"/>
                <a:ea typeface="Courier"/>
                <a:cs typeface="Courier"/>
                <a:sym typeface="Courier New" panose="02070309020205020404"/>
              </a:rPr>
              <a:t>)</a:t>
            </a:r>
            <a:endParaRPr lang="en-US" sz="2800" i="0" u="none" strike="noStrike" cap="none" dirty="0">
              <a:solidFill>
                <a:srgbClr val="FF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panose="02070309020205020404"/>
              </a:rPr>
              <a:t>hello there</a:t>
            </a:r>
          </a:p>
        </p:txBody>
      </p:sp>
      <p:sp>
        <p:nvSpPr>
          <p:cNvPr id="438" name="Shape 438"/>
          <p:cNvSpPr txBox="1"/>
          <p:nvPr/>
        </p:nvSpPr>
        <p:spPr>
          <a:xfrm>
            <a:off x="9322576" y="7694909"/>
            <a:ext cx="6214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rgbClr val="00FA00"/>
                </a:solidFill>
                <a:latin typeface="Arial" panose="020B0604020202020204" pitchFamily="34" charset="0"/>
                <a:ea typeface="Arial" panose="020B0604020202020204" pitchFamily="34" charset="0"/>
                <a:cs typeface="Arial" panose="020B0604020202020204" pitchFamily="34" charset="0"/>
                <a:sym typeface="Cabin"/>
              </a:rPr>
              <a:t>concatenate = put together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812800" y="785812"/>
            <a:ext cx="13822827"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Type Matters</a:t>
            </a:r>
          </a:p>
        </p:txBody>
      </p:sp>
      <p:sp>
        <p:nvSpPr>
          <p:cNvPr id="444" name="Shape 444"/>
          <p:cNvSpPr txBox="1">
            <a:spLocks noGrp="1"/>
          </p:cNvSpPr>
          <p:nvPr>
            <p:ph type="body" idx="1"/>
          </p:nvPr>
        </p:nvSpPr>
        <p:spPr>
          <a:xfrm>
            <a:off x="812800" y="2133600"/>
            <a:ext cx="7169150" cy="6034087"/>
          </a:xfrm>
          <a:prstGeom prst="rect">
            <a:avLst/>
          </a:prstGeom>
          <a:noFill/>
          <a:ln>
            <a:noFill/>
          </a:ln>
        </p:spPr>
        <p:txBody>
          <a:bodyPr lIns="38100" tIns="38100" rIns="38100" bIns="38100" anchor="ctr" anchorCtr="0">
            <a:noAutofit/>
          </a:bodyPr>
          <a:lstStyle/>
          <a:p>
            <a:pPr marL="749300" marR="0" lvl="0" indent="-370840" algn="just"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Python knows what </a:t>
            </a:r>
            <a:r>
              <a:rPr lang="en-US" sz="36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type</a:t>
            </a:r>
            <a:r>
              <a:rPr lang="en-US" sz="36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everything is </a:t>
            </a:r>
          </a:p>
          <a:p>
            <a:pPr marL="749300" marR="0" lvl="0" indent="-370840" algn="just"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Some operations are prohibited</a:t>
            </a:r>
          </a:p>
          <a:p>
            <a:pPr marL="749300" marR="0" lvl="0" indent="-370840" algn="just" rtl="0">
              <a:lnSpc>
                <a:spcPct val="100000"/>
              </a:lnSpc>
              <a:spcBef>
                <a:spcPts val="3500"/>
              </a:spcBef>
              <a:spcAft>
                <a:spcPts val="0"/>
              </a:spcAft>
              <a:buClr>
                <a:srgbClr val="00FFFF"/>
              </a:buClr>
              <a:buSzPct val="100000"/>
              <a:buFont typeface="Cabin"/>
              <a:buChar char="•"/>
            </a:pPr>
            <a:r>
              <a:rPr lang="en-US" sz="36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You cannot </a:t>
            </a:r>
            <a:r>
              <a:rPr lang="en-US" sz="3600" b="0" i="0" u="none" strike="noStrike" cap="none" dirty="0">
                <a:solidFill>
                  <a:srgbClr val="00FFFF"/>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add 1</a:t>
            </a:r>
            <a:r>
              <a:rPr lang="en-US" sz="3600" b="0" i="0" u="none" strike="noStrike" cap="none" dirty="0">
                <a:solidFill>
                  <a:srgbClr val="00FFFF"/>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rgbClr val="00FFFF"/>
                </a:solidFill>
                <a:latin typeface="Arial" panose="020B0604020202020204" pitchFamily="34" charset="0"/>
                <a:ea typeface="Arial" panose="020B0604020202020204" pitchFamily="34" charset="0"/>
                <a:cs typeface="Arial" panose="020B0604020202020204" pitchFamily="34" charset="0"/>
                <a:sym typeface="Cabin"/>
              </a:rPr>
              <a:t> to a string</a:t>
            </a:r>
          </a:p>
          <a:p>
            <a:pPr marL="749300" marR="0" lvl="0" indent="-370840" algn="just"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We can ask Python what type something is by using the </a:t>
            </a:r>
            <a:r>
              <a:rPr lang="en-US" sz="36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type()</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function</a:t>
            </a:r>
          </a:p>
        </p:txBody>
      </p:sp>
      <p:sp>
        <p:nvSpPr>
          <p:cNvPr id="445" name="Shape 445"/>
          <p:cNvSpPr txBox="1"/>
          <p:nvPr/>
        </p:nvSpPr>
        <p:spPr>
          <a:xfrm>
            <a:off x="8586779" y="2120900"/>
            <a:ext cx="7315200" cy="6046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panose="02070309020205020404"/>
              </a:rPr>
              <a:t>&gt;&gt;&gt; </a:t>
            </a:r>
            <a:r>
              <a:rPr lang="en-US" sz="2800" i="0" u="none" strike="noStrike" cap="none" dirty="0" err="1">
                <a:solidFill>
                  <a:srgbClr val="FFFF00"/>
                </a:solidFill>
                <a:latin typeface="Courier"/>
                <a:ea typeface="Courier"/>
                <a:cs typeface="Courier"/>
                <a:sym typeface="Courier New" panose="02070309020205020404"/>
              </a:rPr>
              <a:t>eee</a:t>
            </a:r>
            <a:r>
              <a:rPr lang="en-US" sz="2800" i="0" u="none" strike="noStrike" cap="none" dirty="0">
                <a:solidFill>
                  <a:srgbClr val="FFFF00"/>
                </a:solidFill>
                <a:latin typeface="Courier"/>
                <a:ea typeface="Courier"/>
                <a:cs typeface="Courier"/>
                <a:sym typeface="Courier New" panose="02070309020205020404"/>
              </a:rPr>
              <a:t> = 'hello ' + 'there'</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panose="02070309020205020404"/>
              </a:rPr>
              <a:t>&gt;&gt;&gt; </a:t>
            </a:r>
            <a:r>
              <a:rPr lang="en-US" sz="2800" i="0" u="none" strike="noStrike" cap="none" dirty="0" err="1">
                <a:solidFill>
                  <a:srgbClr val="00FFFF"/>
                </a:solidFill>
                <a:latin typeface="Courier"/>
                <a:ea typeface="Courier"/>
                <a:cs typeface="Courier"/>
                <a:sym typeface="Courier New" panose="02070309020205020404"/>
              </a:rPr>
              <a:t>eee</a:t>
            </a:r>
            <a:r>
              <a:rPr lang="en-US" sz="2800" i="0" u="none" strike="noStrike" cap="none" dirty="0">
                <a:solidFill>
                  <a:srgbClr val="00FFFF"/>
                </a:solidFill>
                <a:latin typeface="Courier"/>
                <a:ea typeface="Courier"/>
                <a:cs typeface="Courier"/>
                <a:sym typeface="Courier New" panose="02070309020205020404"/>
              </a:rPr>
              <a:t> = </a:t>
            </a:r>
            <a:r>
              <a:rPr lang="en-US" sz="2800" i="0" u="none" strike="noStrike" cap="none" dirty="0" err="1">
                <a:solidFill>
                  <a:srgbClr val="00FFFF"/>
                </a:solidFill>
                <a:latin typeface="Courier"/>
                <a:ea typeface="Courier"/>
                <a:cs typeface="Courier"/>
                <a:sym typeface="Courier New" panose="02070309020205020404"/>
              </a:rPr>
              <a:t>eee</a:t>
            </a:r>
            <a:r>
              <a:rPr lang="en-US" sz="2800" i="0" u="none" strike="noStrike" cap="none" dirty="0">
                <a:solidFill>
                  <a:srgbClr val="00FFFF"/>
                </a:solidFill>
                <a:latin typeface="Courier"/>
                <a:ea typeface="Courier"/>
                <a:cs typeface="Courier"/>
                <a:sym typeface="Courier New" panose="02070309020205020404"/>
              </a:rPr>
              <a:t> + 1</a:t>
            </a:r>
          </a:p>
          <a:p>
            <a:pPr lvl="0">
              <a:buClr>
                <a:srgbClr val="FF0000"/>
              </a:buClr>
              <a:buSzPct val="25000"/>
            </a:pPr>
            <a:r>
              <a:rPr lang="en-US" sz="2800" dirty="0" err="1">
                <a:solidFill>
                  <a:srgbClr val="E06666"/>
                </a:solidFill>
                <a:latin typeface="Courier"/>
                <a:ea typeface="Courier"/>
                <a:cs typeface="Courier"/>
                <a:sym typeface="Courier New" panose="02070309020205020404"/>
              </a:rPr>
              <a:t>Traceback</a:t>
            </a:r>
            <a:r>
              <a:rPr lang="en-US" sz="2800" dirty="0">
                <a:solidFill>
                  <a:srgbClr val="E06666"/>
                </a:solidFill>
                <a:latin typeface="Courier"/>
                <a:ea typeface="Courier"/>
                <a:cs typeface="Courier"/>
                <a:sym typeface="Courier New" panose="02070309020205020404"/>
              </a:rPr>
              <a:t> (most recent call last):  File "&lt;</a:t>
            </a:r>
            <a:r>
              <a:rPr lang="en-US" sz="2800" dirty="0" err="1">
                <a:solidFill>
                  <a:srgbClr val="E06666"/>
                </a:solidFill>
                <a:latin typeface="Courier"/>
                <a:ea typeface="Courier"/>
                <a:cs typeface="Courier"/>
                <a:sym typeface="Courier New" panose="02070309020205020404"/>
              </a:rPr>
              <a:t>stdin</a:t>
            </a:r>
            <a:r>
              <a:rPr lang="en-US" sz="2800" dirty="0">
                <a:solidFill>
                  <a:srgbClr val="E06666"/>
                </a:solidFill>
                <a:latin typeface="Courier"/>
                <a:ea typeface="Courier"/>
                <a:cs typeface="Courier"/>
                <a:sym typeface="Courier New" panose="02070309020205020404"/>
              </a:rPr>
              <a:t>&gt;", line 1, in &lt;module&gt;</a:t>
            </a:r>
            <a:r>
              <a:rPr lang="en-US" sz="2800" dirty="0" err="1">
                <a:solidFill>
                  <a:srgbClr val="E06666"/>
                </a:solidFill>
                <a:latin typeface="Courier"/>
                <a:ea typeface="Courier"/>
                <a:cs typeface="Courier"/>
                <a:sym typeface="Courier New" panose="02070309020205020404"/>
              </a:rPr>
              <a:t>TypeError</a:t>
            </a:r>
            <a:r>
              <a:rPr lang="en-US" sz="2800" dirty="0">
                <a:solidFill>
                  <a:srgbClr val="E06666"/>
                </a:solidFill>
                <a:latin typeface="Courier"/>
                <a:ea typeface="Courier"/>
                <a:cs typeface="Courier"/>
                <a:sym typeface="Courier New" panose="02070309020205020404"/>
              </a:rPr>
              <a:t>: Can't convert '</a:t>
            </a:r>
            <a:r>
              <a:rPr lang="en-US" sz="2800" dirty="0" err="1">
                <a:solidFill>
                  <a:srgbClr val="E06666"/>
                </a:solidFill>
                <a:latin typeface="Courier"/>
                <a:ea typeface="Courier"/>
                <a:cs typeface="Courier"/>
                <a:sym typeface="Courier New" panose="02070309020205020404"/>
              </a:rPr>
              <a:t>int</a:t>
            </a:r>
            <a:r>
              <a:rPr lang="en-US" sz="2800" dirty="0">
                <a:solidFill>
                  <a:srgbClr val="E06666"/>
                </a:solidFill>
                <a:latin typeface="Courier"/>
                <a:ea typeface="Courier"/>
                <a:cs typeface="Courier"/>
                <a:sym typeface="Courier New" panose="02070309020205020404"/>
              </a:rPr>
              <a:t>' object to </a:t>
            </a:r>
            <a:r>
              <a:rPr lang="en-US" sz="2800" dirty="0" err="1">
                <a:solidFill>
                  <a:srgbClr val="E06666"/>
                </a:solidFill>
                <a:latin typeface="Courier"/>
                <a:ea typeface="Courier"/>
                <a:cs typeface="Courier"/>
                <a:sym typeface="Courier New" panose="02070309020205020404"/>
              </a:rPr>
              <a:t>str</a:t>
            </a:r>
            <a:r>
              <a:rPr lang="en-US" sz="2800" dirty="0">
                <a:solidFill>
                  <a:srgbClr val="E06666"/>
                </a:solidFill>
                <a:latin typeface="Courier"/>
                <a:ea typeface="Courier"/>
                <a:cs typeface="Courier"/>
                <a:sym typeface="Courier New" panose="02070309020205020404"/>
              </a:rPr>
              <a:t> </a:t>
            </a:r>
            <a:r>
              <a:rPr lang="en-US" sz="2800" dirty="0" smtClean="0">
                <a:solidFill>
                  <a:srgbClr val="E06666"/>
                </a:solidFill>
                <a:latin typeface="Courier"/>
                <a:ea typeface="Courier"/>
                <a:cs typeface="Courier"/>
                <a:sym typeface="Courier New" panose="02070309020205020404"/>
              </a:rPr>
              <a:t>implicitly</a:t>
            </a:r>
          </a:p>
          <a:p>
            <a:pPr lvl="0">
              <a:buClr>
                <a:srgbClr val="FF0000"/>
              </a:buClr>
              <a:buSzPct val="25000"/>
            </a:pPr>
            <a:r>
              <a:rPr lang="en-US" sz="2800" i="0" u="none" strike="noStrike" cap="none" dirty="0" smtClean="0">
                <a:solidFill>
                  <a:srgbClr val="FFFF00"/>
                </a:solidFill>
                <a:latin typeface="Courier"/>
                <a:ea typeface="Courier"/>
                <a:cs typeface="Courier"/>
                <a:sym typeface="Courier New" panose="02070309020205020404"/>
              </a:rPr>
              <a:t>&gt;&gt;&gt; </a:t>
            </a:r>
            <a:r>
              <a:rPr lang="en-US" sz="2800" i="0" u="none" strike="noStrike" cap="none" dirty="0">
                <a:solidFill>
                  <a:srgbClr val="00FF00"/>
                </a:solidFill>
                <a:latin typeface="Courier"/>
                <a:ea typeface="Courier"/>
                <a:cs typeface="Courier"/>
                <a:sym typeface="Courier New" panose="02070309020205020404"/>
              </a:rPr>
              <a:t>type</a:t>
            </a:r>
            <a:r>
              <a:rPr lang="en-US" sz="2800" i="0" u="none" strike="noStrike" cap="none" dirty="0">
                <a:solidFill>
                  <a:srgbClr val="FFFF00"/>
                </a:solidFill>
                <a:latin typeface="Courier"/>
                <a:ea typeface="Courier"/>
                <a:cs typeface="Courier"/>
                <a:sym typeface="Courier New" panose="02070309020205020404"/>
              </a:rPr>
              <a:t>(</a:t>
            </a:r>
            <a:r>
              <a:rPr lang="en-US" sz="2800" i="0" u="none" strike="noStrike" cap="none" dirty="0" err="1">
                <a:solidFill>
                  <a:srgbClr val="FFFF00"/>
                </a:solidFill>
                <a:latin typeface="Courier"/>
                <a:ea typeface="Courier"/>
                <a:cs typeface="Courier"/>
                <a:sym typeface="Courier New" panose="02070309020205020404"/>
              </a:rPr>
              <a:t>eee</a:t>
            </a:r>
            <a:r>
              <a:rPr lang="en-US" sz="2800" i="0" u="none" strike="noStrike" cap="none" dirty="0">
                <a:solidFill>
                  <a:srgbClr val="FFFF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smtClean="0">
                <a:solidFill>
                  <a:srgbClr val="FFFF00"/>
                </a:solidFill>
                <a:latin typeface="Courier"/>
                <a:ea typeface="Courier"/>
                <a:cs typeface="Courier"/>
                <a:sym typeface="Courier New" panose="02070309020205020404"/>
              </a:rPr>
              <a:t>&lt;</a:t>
            </a:r>
            <a:r>
              <a:rPr lang="en-US" sz="2800" i="0" u="none" strike="noStrike" cap="none" dirty="0" err="1" smtClean="0">
                <a:solidFill>
                  <a:srgbClr val="FFFF00"/>
                </a:solidFill>
                <a:latin typeface="Courier"/>
                <a:ea typeface="Courier"/>
                <a:cs typeface="Courier"/>
                <a:sym typeface="Courier New" panose="02070309020205020404"/>
              </a:rPr>
              <a:t>class'str</a:t>
            </a:r>
            <a:r>
              <a:rPr lang="en-US" sz="2800" i="0" u="none" strike="noStrike" cap="none" dirty="0">
                <a:solidFill>
                  <a:srgbClr val="FFFF00"/>
                </a:solidFill>
                <a:latin typeface="Courier"/>
                <a:ea typeface="Courier"/>
                <a:cs typeface="Courier"/>
                <a:sym typeface="Courier New" panose="02070309020205020404"/>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panose="02070309020205020404"/>
              </a:rPr>
              <a:t>&gt;&gt;&gt; </a:t>
            </a:r>
            <a:r>
              <a:rPr lang="en-US" sz="2800" i="0" u="none" strike="noStrike" cap="none" dirty="0">
                <a:solidFill>
                  <a:srgbClr val="00FF00"/>
                </a:solidFill>
                <a:latin typeface="Courier"/>
                <a:ea typeface="Courier"/>
                <a:cs typeface="Courier"/>
                <a:sym typeface="Courier New" panose="02070309020205020404"/>
              </a:rPr>
              <a:t>type</a:t>
            </a:r>
            <a:r>
              <a:rPr lang="en-US" sz="2800" i="0" u="none" strike="noStrike" cap="none" dirty="0">
                <a:solidFill>
                  <a:srgbClr val="FFFF00"/>
                </a:solidFill>
                <a:latin typeface="Courier"/>
                <a:ea typeface="Courier"/>
                <a:cs typeface="Courier"/>
                <a:sym typeface="Courier New" panose="02070309020205020404"/>
              </a:rPr>
              <a:t>('hello')</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smtClean="0">
                <a:solidFill>
                  <a:srgbClr val="FFFF00"/>
                </a:solidFill>
                <a:latin typeface="Courier"/>
                <a:ea typeface="Courier"/>
                <a:cs typeface="Courier"/>
                <a:sym typeface="Courier New" panose="02070309020205020404"/>
              </a:rPr>
              <a:t>&lt;</a:t>
            </a:r>
            <a:r>
              <a:rPr lang="en-US" sz="2800" i="0" u="none" strike="noStrike" cap="none" dirty="0" err="1" smtClean="0">
                <a:solidFill>
                  <a:srgbClr val="FFFF00"/>
                </a:solidFill>
                <a:latin typeface="Courier"/>
                <a:ea typeface="Courier"/>
                <a:cs typeface="Courier"/>
                <a:sym typeface="Courier New" panose="02070309020205020404"/>
              </a:rPr>
              <a:t>class'str</a:t>
            </a:r>
            <a:r>
              <a:rPr lang="en-US" sz="2800" i="0" u="none" strike="noStrike" cap="none" dirty="0">
                <a:solidFill>
                  <a:srgbClr val="FFFF00"/>
                </a:solidFill>
                <a:latin typeface="Courier"/>
                <a:ea typeface="Courier"/>
                <a:cs typeface="Courier"/>
                <a:sym typeface="Courier New" panose="02070309020205020404"/>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panose="02070309020205020404"/>
              </a:rPr>
              <a:t>&gt;&gt;&gt; </a:t>
            </a:r>
            <a:r>
              <a:rPr lang="en-US" sz="2800" i="0" u="none" strike="noStrike" cap="none" dirty="0">
                <a:solidFill>
                  <a:srgbClr val="00FF00"/>
                </a:solidFill>
                <a:latin typeface="Courier"/>
                <a:ea typeface="Courier"/>
                <a:cs typeface="Courier"/>
                <a:sym typeface="Courier New" panose="02070309020205020404"/>
              </a:rPr>
              <a:t>type</a:t>
            </a:r>
            <a:r>
              <a:rPr lang="en-US" sz="2800" i="0" u="none" strike="noStrike" cap="none" dirty="0">
                <a:solidFill>
                  <a:srgbClr val="FFFF00"/>
                </a:solidFill>
                <a:latin typeface="Courier"/>
                <a:ea typeface="Courier"/>
                <a:cs typeface="Courier"/>
                <a:sym typeface="Courier New" panose="02070309020205020404"/>
              </a:rPr>
              <a:t>(1)</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smtClean="0">
                <a:solidFill>
                  <a:srgbClr val="FFFF00"/>
                </a:solidFill>
                <a:latin typeface="Courier"/>
                <a:ea typeface="Courier"/>
                <a:cs typeface="Courier"/>
                <a:sym typeface="Courier New" panose="02070309020205020404"/>
              </a:rPr>
              <a:t>&lt;</a:t>
            </a:r>
            <a:r>
              <a:rPr lang="en-US" sz="2800" i="0" u="none" strike="noStrike" cap="none" dirty="0" err="1" smtClean="0">
                <a:solidFill>
                  <a:srgbClr val="FFFF00"/>
                </a:solidFill>
                <a:latin typeface="Courier"/>
                <a:ea typeface="Courier"/>
                <a:cs typeface="Courier"/>
                <a:sym typeface="Courier New" panose="02070309020205020404"/>
              </a:rPr>
              <a:t>class'int</a:t>
            </a:r>
            <a:r>
              <a:rPr lang="en-US" sz="2800" i="0" u="none" strike="noStrike" cap="none" dirty="0">
                <a:solidFill>
                  <a:srgbClr val="FFFF00"/>
                </a:solidFill>
                <a:latin typeface="Courier"/>
                <a:ea typeface="Courier"/>
                <a:cs typeface="Courier"/>
                <a:sym typeface="Courier New" panose="02070309020205020404"/>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panose="02070309020205020404"/>
              </a:rPr>
              <a:t>&gt;&gt;&gt;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Several Types of Numbers</a:t>
            </a:r>
          </a:p>
        </p:txBody>
      </p:sp>
      <p:sp>
        <p:nvSpPr>
          <p:cNvPr id="451" name="Shape 451"/>
          <p:cNvSpPr txBox="1">
            <a:spLocks noGrp="1"/>
          </p:cNvSpPr>
          <p:nvPr>
            <p:ph type="body" idx="1"/>
          </p:nvPr>
        </p:nvSpPr>
        <p:spPr>
          <a:xfrm>
            <a:off x="812800" y="2133600"/>
            <a:ext cx="8350250" cy="6034087"/>
          </a:xfrm>
          <a:prstGeom prst="rect">
            <a:avLst/>
          </a:prstGeom>
          <a:noFill/>
          <a:ln>
            <a:noFill/>
          </a:ln>
        </p:spPr>
        <p:txBody>
          <a:bodyPr lIns="38100" tIns="38100" rIns="38100" bIns="38100" anchor="ctr" anchorCtr="0">
            <a:noAutofit/>
          </a:bodyPr>
          <a:lstStyle/>
          <a:p>
            <a:pPr marL="749300" marR="0" lvl="0" indent="-370840"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Numbers have two main types</a:t>
            </a:r>
          </a:p>
          <a:p>
            <a:pPr marL="670560" marR="0" lvl="1" indent="0" algn="l" rtl="0">
              <a:lnSpc>
                <a:spcPct val="100000"/>
              </a:lnSpc>
              <a:spcBef>
                <a:spcPts val="3500"/>
              </a:spcBef>
              <a:spcAft>
                <a:spcPts val="0"/>
              </a:spcAft>
              <a:buClr>
                <a:schemeClr val="lt1"/>
              </a:buClr>
              <a:buSzPct val="100000"/>
              <a:buNone/>
            </a:pPr>
            <a:r>
              <a:rPr lang="en-US" sz="3600" u="none" strike="noStrike" cap="none" dirty="0">
                <a:solidFill>
                  <a:schemeClr val="bg1"/>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Integers</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are whole numbers: </a:t>
            </a:r>
            <a:b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b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-14, -2, 0, 1, 100, 401233</a:t>
            </a:r>
          </a:p>
          <a:p>
            <a:pPr marL="670560" marR="0" lvl="1" indent="0" algn="l" rtl="0">
              <a:lnSpc>
                <a:spcPct val="100000"/>
              </a:lnSpc>
              <a:spcBef>
                <a:spcPts val="3500"/>
              </a:spcBef>
              <a:spcAft>
                <a:spcPts val="0"/>
              </a:spcAft>
              <a:buClr>
                <a:schemeClr val="lt1"/>
              </a:buClr>
              <a:buSzPct val="100000"/>
              <a:buNone/>
            </a:pPr>
            <a:r>
              <a:rPr lang="en-US" sz="3600" u="none" strike="noStrike" cap="none" dirty="0">
                <a:solidFill>
                  <a:srgbClr val="FFFFFF"/>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 Floating Point Numbers</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have  decimal parts:  -2.5 , 0.0, 98.6, </a:t>
            </a: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14.0</a:t>
            </a: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452" name="Shape 452"/>
          <p:cNvSpPr txBox="1"/>
          <p:nvPr/>
        </p:nvSpPr>
        <p:spPr>
          <a:xfrm>
            <a:off x="10598100" y="2235993"/>
            <a:ext cx="5238599" cy="582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panose="02070309020205020404"/>
              </a:rPr>
              <a:t>&gt;&gt;&gt; </a:t>
            </a:r>
            <a:r>
              <a:rPr lang="en-US" sz="3400" i="0" u="none" strike="noStrike" cap="none" dirty="0">
                <a:solidFill>
                  <a:srgbClr val="00FF00"/>
                </a:solidFill>
                <a:latin typeface="Courier"/>
                <a:ea typeface="Courier"/>
                <a:cs typeface="Courier"/>
                <a:sym typeface="Courier New" panose="02070309020205020404"/>
              </a:rPr>
              <a:t>xx</a:t>
            </a:r>
            <a:r>
              <a:rPr lang="en-US" sz="3400" i="0" u="none" strike="noStrike" cap="none" dirty="0">
                <a:solidFill>
                  <a:schemeClr val="lt1"/>
                </a:solidFill>
                <a:latin typeface="Courier"/>
                <a:ea typeface="Courier"/>
                <a:cs typeface="Courier"/>
                <a:sym typeface="Courier New" panose="02070309020205020404"/>
              </a:rPr>
              <a:t> = 1</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panose="02070309020205020404"/>
              </a:rPr>
              <a:t>&gt;&gt;&gt; </a:t>
            </a:r>
            <a:r>
              <a:rPr lang="en-US" sz="3400" i="0" u="none" strike="noStrike" cap="none" dirty="0">
                <a:solidFill>
                  <a:srgbClr val="FFFF00"/>
                </a:solidFill>
                <a:latin typeface="Courier"/>
                <a:ea typeface="Courier"/>
                <a:cs typeface="Courier"/>
                <a:sym typeface="Courier New" panose="02070309020205020404"/>
              </a:rPr>
              <a:t>type</a:t>
            </a:r>
            <a:r>
              <a:rPr lang="en-US" sz="3400" i="0" u="none" strike="noStrike" cap="none" dirty="0">
                <a:solidFill>
                  <a:schemeClr val="lt1"/>
                </a:solidFill>
                <a:latin typeface="Courier"/>
                <a:ea typeface="Courier"/>
                <a:cs typeface="Courier"/>
                <a:sym typeface="Courier New" panose="02070309020205020404"/>
              </a:rPr>
              <a:t> (</a:t>
            </a:r>
            <a:r>
              <a:rPr lang="en-US" sz="3400" i="0" u="none" strike="noStrike" cap="none" dirty="0">
                <a:solidFill>
                  <a:srgbClr val="00FF00"/>
                </a:solidFill>
                <a:latin typeface="Courier"/>
                <a:ea typeface="Courier"/>
                <a:cs typeface="Courier"/>
                <a:sym typeface="Courier New" panose="02070309020205020404"/>
              </a:rPr>
              <a:t>xx</a:t>
            </a:r>
            <a:r>
              <a:rPr lang="en-US" sz="3400" i="0" u="none" strike="noStrike" cap="none" dirty="0">
                <a:solidFill>
                  <a:schemeClr val="lt1"/>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smtClean="0">
                <a:solidFill>
                  <a:schemeClr val="lt1"/>
                </a:solidFill>
                <a:latin typeface="Courier"/>
                <a:ea typeface="Courier"/>
                <a:cs typeface="Courier"/>
                <a:sym typeface="Courier New" panose="02070309020205020404"/>
              </a:rPr>
              <a:t>&lt;class '</a:t>
            </a:r>
            <a:r>
              <a:rPr lang="en-US" sz="3400" i="0" u="none" strike="noStrike" cap="none" dirty="0" err="1" smtClean="0">
                <a:solidFill>
                  <a:schemeClr val="lt1"/>
                </a:solidFill>
                <a:latin typeface="Courier"/>
                <a:ea typeface="Courier"/>
                <a:cs typeface="Courier"/>
                <a:sym typeface="Courier New" panose="02070309020205020404"/>
              </a:rPr>
              <a:t>int</a:t>
            </a:r>
            <a:r>
              <a:rPr lang="en-US" sz="3400" i="0" u="none" strike="noStrike" cap="none" dirty="0">
                <a:solidFill>
                  <a:schemeClr val="lt1"/>
                </a:solidFill>
                <a:latin typeface="Courier"/>
                <a:ea typeface="Courier"/>
                <a:cs typeface="Courier"/>
                <a:sym typeface="Courier New" panose="02070309020205020404"/>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panose="02070309020205020404"/>
              </a:rPr>
              <a:t>&gt;&gt;&gt; </a:t>
            </a:r>
            <a:r>
              <a:rPr lang="en-US" sz="3400" i="0" u="none" strike="noStrike" cap="none" dirty="0">
                <a:solidFill>
                  <a:srgbClr val="00FF00"/>
                </a:solidFill>
                <a:latin typeface="Courier"/>
                <a:ea typeface="Courier"/>
                <a:cs typeface="Courier"/>
                <a:sym typeface="Courier New" panose="02070309020205020404"/>
              </a:rPr>
              <a:t>temp</a:t>
            </a:r>
            <a:r>
              <a:rPr lang="en-US" sz="3400" i="0" u="none" strike="noStrike" cap="none" dirty="0">
                <a:solidFill>
                  <a:schemeClr val="lt1"/>
                </a:solidFill>
                <a:latin typeface="Courier"/>
                <a:ea typeface="Courier"/>
                <a:cs typeface="Courier"/>
                <a:sym typeface="Courier New" panose="02070309020205020404"/>
              </a:rPr>
              <a:t> = 98.6</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panose="02070309020205020404"/>
              </a:rPr>
              <a:t>&gt;&gt;&gt; </a:t>
            </a:r>
            <a:r>
              <a:rPr lang="en-US" sz="3400" i="0" u="none" strike="noStrike" cap="none" dirty="0">
                <a:solidFill>
                  <a:srgbClr val="FFFF00"/>
                </a:solidFill>
                <a:latin typeface="Courier"/>
                <a:ea typeface="Courier"/>
                <a:cs typeface="Courier"/>
                <a:sym typeface="Courier New" panose="02070309020205020404"/>
              </a:rPr>
              <a:t>type</a:t>
            </a:r>
            <a:r>
              <a:rPr lang="en-US" sz="3400" i="0" u="none" strike="noStrike" cap="none" dirty="0">
                <a:solidFill>
                  <a:schemeClr val="lt1"/>
                </a:solidFill>
                <a:latin typeface="Courier"/>
                <a:ea typeface="Courier"/>
                <a:cs typeface="Courier"/>
                <a:sym typeface="Courier New" panose="02070309020205020404"/>
              </a:rPr>
              <a:t>(</a:t>
            </a:r>
            <a:r>
              <a:rPr lang="en-US" sz="3400" i="0" u="none" strike="noStrike" cap="none" dirty="0">
                <a:solidFill>
                  <a:srgbClr val="00FF00"/>
                </a:solidFill>
                <a:latin typeface="Courier"/>
                <a:ea typeface="Courier"/>
                <a:cs typeface="Courier"/>
                <a:sym typeface="Courier New" panose="02070309020205020404"/>
              </a:rPr>
              <a:t>temp</a:t>
            </a:r>
            <a:r>
              <a:rPr lang="en-US" sz="3400" i="0" u="none" strike="noStrike" cap="none" dirty="0">
                <a:solidFill>
                  <a:schemeClr val="lt1"/>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smtClean="0">
                <a:solidFill>
                  <a:schemeClr val="lt1"/>
                </a:solidFill>
                <a:latin typeface="Courier"/>
                <a:ea typeface="Courier"/>
                <a:cs typeface="Courier"/>
                <a:sym typeface="Courier New" panose="02070309020205020404"/>
              </a:rPr>
              <a:t>&lt;</a:t>
            </a:r>
            <a:r>
              <a:rPr lang="en-US" sz="3400" i="0" u="none" strike="noStrike" cap="none" dirty="0" err="1" smtClean="0">
                <a:solidFill>
                  <a:schemeClr val="lt1"/>
                </a:solidFill>
                <a:latin typeface="Courier"/>
                <a:ea typeface="Courier"/>
                <a:cs typeface="Courier"/>
                <a:sym typeface="Courier New" panose="02070309020205020404"/>
              </a:rPr>
              <a:t>class'float</a:t>
            </a:r>
            <a:r>
              <a:rPr lang="en-US" sz="3400" i="0" u="none" strike="noStrike" cap="none" dirty="0">
                <a:solidFill>
                  <a:schemeClr val="lt1"/>
                </a:solidFill>
                <a:latin typeface="Courier"/>
                <a:ea typeface="Courier"/>
                <a:cs typeface="Courier"/>
                <a:sym typeface="Courier New" panose="02070309020205020404"/>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panose="02070309020205020404"/>
              </a:rPr>
              <a:t>&gt;&gt;&gt; </a:t>
            </a:r>
            <a:r>
              <a:rPr lang="en-US" sz="3400" i="0" u="none" strike="noStrike" cap="none" dirty="0">
                <a:solidFill>
                  <a:srgbClr val="FFFF00"/>
                </a:solidFill>
                <a:latin typeface="Courier"/>
                <a:ea typeface="Courier"/>
                <a:cs typeface="Courier"/>
                <a:sym typeface="Courier New" panose="02070309020205020404"/>
              </a:rPr>
              <a:t>type</a:t>
            </a:r>
            <a:r>
              <a:rPr lang="en-US" sz="3400" i="0" u="none" strike="noStrike" cap="none" dirty="0">
                <a:solidFill>
                  <a:schemeClr val="lt1"/>
                </a:solidFill>
                <a:latin typeface="Courier"/>
                <a:ea typeface="Courier"/>
                <a:cs typeface="Courier"/>
                <a:sym typeface="Courier New" panose="02070309020205020404"/>
              </a:rPr>
              <a:t>(1)</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smtClean="0">
                <a:solidFill>
                  <a:schemeClr val="lt1"/>
                </a:solidFill>
                <a:latin typeface="Courier"/>
                <a:ea typeface="Courier"/>
                <a:cs typeface="Courier"/>
                <a:sym typeface="Courier New" panose="02070309020205020404"/>
              </a:rPr>
              <a:t>&lt;class '</a:t>
            </a:r>
            <a:r>
              <a:rPr lang="en-US" sz="3400" i="0" u="none" strike="noStrike" cap="none" dirty="0" err="1" smtClean="0">
                <a:solidFill>
                  <a:schemeClr val="lt1"/>
                </a:solidFill>
                <a:latin typeface="Courier"/>
                <a:ea typeface="Courier"/>
                <a:cs typeface="Courier"/>
                <a:sym typeface="Courier New" panose="02070309020205020404"/>
              </a:rPr>
              <a:t>int</a:t>
            </a:r>
            <a:r>
              <a:rPr lang="en-US" sz="3400" i="0" u="none" strike="noStrike" cap="none" dirty="0">
                <a:solidFill>
                  <a:schemeClr val="lt1"/>
                </a:solidFill>
                <a:latin typeface="Courier"/>
                <a:ea typeface="Courier"/>
                <a:cs typeface="Courier"/>
                <a:sym typeface="Courier New" panose="02070309020205020404"/>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panose="02070309020205020404"/>
              </a:rPr>
              <a:t>&gt;&gt;&gt; </a:t>
            </a:r>
            <a:r>
              <a:rPr lang="en-US" sz="3400" i="0" u="none" strike="noStrike" cap="none" dirty="0">
                <a:solidFill>
                  <a:srgbClr val="FFFF00"/>
                </a:solidFill>
                <a:latin typeface="Courier"/>
                <a:ea typeface="Courier"/>
                <a:cs typeface="Courier"/>
                <a:sym typeface="Courier New" panose="02070309020205020404"/>
              </a:rPr>
              <a:t>type</a:t>
            </a:r>
            <a:r>
              <a:rPr lang="en-US" sz="3400" i="0" u="none" strike="noStrike" cap="none" dirty="0">
                <a:solidFill>
                  <a:schemeClr val="lt1"/>
                </a:solidFill>
                <a:latin typeface="Courier"/>
                <a:ea typeface="Courier"/>
                <a:cs typeface="Courier"/>
                <a:sym typeface="Courier New" panose="02070309020205020404"/>
              </a:rPr>
              <a:t>(1.0)</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smtClean="0">
                <a:solidFill>
                  <a:schemeClr val="lt1"/>
                </a:solidFill>
                <a:latin typeface="Courier"/>
                <a:ea typeface="Courier"/>
                <a:cs typeface="Courier"/>
                <a:sym typeface="Courier New" panose="02070309020205020404"/>
              </a:rPr>
              <a:t>&lt;</a:t>
            </a:r>
            <a:r>
              <a:rPr lang="en-US" sz="3400" i="0" u="none" strike="noStrike" cap="none" dirty="0" err="1" smtClean="0">
                <a:solidFill>
                  <a:schemeClr val="lt1"/>
                </a:solidFill>
                <a:latin typeface="Courier"/>
                <a:ea typeface="Courier"/>
                <a:cs typeface="Courier"/>
                <a:sym typeface="Courier New" panose="02070309020205020404"/>
              </a:rPr>
              <a:t>class'float</a:t>
            </a:r>
            <a:r>
              <a:rPr lang="en-US" sz="3400" i="0" u="none" strike="noStrike" cap="none" dirty="0">
                <a:solidFill>
                  <a:schemeClr val="lt1"/>
                </a:solidFill>
                <a:latin typeface="Courier"/>
                <a:ea typeface="Courier"/>
                <a:cs typeface="Courier"/>
                <a:sym typeface="Courier New" panose="02070309020205020404"/>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panose="02070309020205020404"/>
              </a:rPr>
              <a:t>&gt;&gt;&gt;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Type Conversions</a:t>
            </a:r>
          </a:p>
        </p:txBody>
      </p:sp>
      <p:sp>
        <p:nvSpPr>
          <p:cNvPr id="458" name="Shape 458"/>
          <p:cNvSpPr txBox="1">
            <a:spLocks noGrp="1"/>
          </p:cNvSpPr>
          <p:nvPr>
            <p:ph type="body" idx="1"/>
          </p:nvPr>
        </p:nvSpPr>
        <p:spPr>
          <a:xfrm>
            <a:off x="812800" y="2133600"/>
            <a:ext cx="6921500" cy="6034087"/>
          </a:xfrm>
          <a:prstGeom prst="rect">
            <a:avLst/>
          </a:prstGeom>
          <a:noFill/>
          <a:ln>
            <a:noFill/>
          </a:ln>
        </p:spPr>
        <p:txBody>
          <a:bodyPr lIns="38100" tIns="38100" rIns="38100" bIns="38100" anchor="ctr" anchorCtr="0">
            <a:noAutofit/>
          </a:bodyPr>
          <a:lstStyle/>
          <a:p>
            <a:pPr marL="749300" marR="0" lvl="0" indent="-533400" algn="just"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When you put an integer and floating point in an expression, the integer is </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implicitly </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converted to a float</a:t>
            </a:r>
          </a:p>
          <a:p>
            <a:pPr marL="749300" marR="0" lvl="0" indent="-533400" algn="just"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You can control this with the built</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in functions </a:t>
            </a:r>
            <a:r>
              <a:rPr lang="en-US" sz="3600" u="none" strike="noStrike" cap="none" dirty="0" err="1">
                <a:solidFill>
                  <a:schemeClr val="lt1"/>
                </a:solidFill>
                <a:latin typeface="Arial" panose="020B0604020202020204" pitchFamily="34" charset="0"/>
                <a:ea typeface="Arial" panose="020B0604020202020204" pitchFamily="34" charset="0"/>
                <a:cs typeface="Arial" panose="020B0604020202020204" pitchFamily="34" charset="0"/>
                <a:sym typeface="Cabin"/>
              </a:rPr>
              <a:t>int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and float()</a:t>
            </a:r>
          </a:p>
        </p:txBody>
      </p:sp>
      <p:sp>
        <p:nvSpPr>
          <p:cNvPr id="459" name="Shape 459"/>
          <p:cNvSpPr txBox="1"/>
          <p:nvPr/>
        </p:nvSpPr>
        <p:spPr>
          <a:xfrm>
            <a:off x="9048750" y="1890711"/>
            <a:ext cx="7010399" cy="5981600"/>
          </a:xfrm>
          <a:prstGeom prst="rect">
            <a:avLst/>
          </a:prstGeom>
          <a:noFill/>
          <a:ln>
            <a:noFill/>
          </a:ln>
        </p:spPr>
        <p:txBody>
          <a:bodyPr lIns="0" tIns="0" rIns="0" bIns="0" anchor="ctr" anchorCtr="0">
            <a:noAutofit/>
          </a:bodyPr>
          <a:lstStyle/>
          <a:p>
            <a:pPr lvl="0">
              <a:buClr>
                <a:schemeClr val="lt1"/>
              </a:buClr>
              <a:buSzPct val="25000"/>
            </a:pPr>
            <a:r>
              <a:rPr lang="en-US" sz="3200" i="0" u="none" strike="noStrike" cap="none" dirty="0">
                <a:solidFill>
                  <a:schemeClr val="lt1"/>
                </a:solidFill>
                <a:latin typeface="Courier"/>
                <a:ea typeface="Courier"/>
                <a:cs typeface="Courier"/>
                <a:sym typeface="Courier New" panose="02070309020205020404"/>
              </a:rPr>
              <a:t>&gt;&gt;&gt; </a:t>
            </a:r>
            <a:r>
              <a:rPr lang="en-US" sz="3200" i="0" u="none" strike="noStrike" cap="none" dirty="0" smtClean="0">
                <a:solidFill>
                  <a:srgbClr val="FFFF00"/>
                </a:solidFill>
                <a:latin typeface="Courier"/>
                <a:ea typeface="Courier"/>
                <a:cs typeface="Courier"/>
                <a:sym typeface="Courier New" panose="02070309020205020404"/>
              </a:rPr>
              <a:t>print(</a:t>
            </a:r>
            <a:r>
              <a:rPr lang="en-US" sz="3200" i="0" u="none" strike="noStrike" cap="none" dirty="0" smtClean="0">
                <a:solidFill>
                  <a:srgbClr val="00FF00"/>
                </a:solidFill>
                <a:latin typeface="Courier"/>
                <a:ea typeface="Courier"/>
                <a:cs typeface="Courier"/>
                <a:sym typeface="Courier New" panose="02070309020205020404"/>
              </a:rPr>
              <a:t>float</a:t>
            </a:r>
            <a:r>
              <a:rPr lang="en-US" sz="3200" i="0" u="none" strike="noStrike" cap="none" dirty="0" smtClean="0">
                <a:solidFill>
                  <a:schemeClr val="lt1"/>
                </a:solidFill>
                <a:latin typeface="Courier"/>
                <a:ea typeface="Courier"/>
                <a:cs typeface="Courier"/>
                <a:sym typeface="Courier New" panose="02070309020205020404"/>
              </a:rPr>
              <a:t>(99</a:t>
            </a:r>
            <a:r>
              <a:rPr lang="en-US" sz="3200" i="0" u="none" strike="noStrike" cap="none" dirty="0">
                <a:solidFill>
                  <a:schemeClr val="lt1"/>
                </a:solidFill>
                <a:latin typeface="Courier"/>
                <a:ea typeface="Courier"/>
                <a:cs typeface="Courier"/>
                <a:sym typeface="Courier New" panose="02070309020205020404"/>
              </a:rPr>
              <a:t>) </a:t>
            </a:r>
            <a:r>
              <a:rPr lang="en-US" sz="3200" i="0" u="none" strike="noStrike" cap="none" dirty="0" smtClean="0">
                <a:solidFill>
                  <a:srgbClr val="00FFFF"/>
                </a:solidFill>
                <a:latin typeface="Courier"/>
                <a:ea typeface="Courier"/>
                <a:cs typeface="Courier"/>
                <a:sym typeface="Courier New" panose="02070309020205020404"/>
              </a:rPr>
              <a:t>+</a:t>
            </a:r>
            <a:r>
              <a:rPr lang="en-US" sz="3200" i="0" u="none" strike="noStrike" cap="none" dirty="0" smtClean="0">
                <a:solidFill>
                  <a:schemeClr val="lt1"/>
                </a:solidFill>
                <a:latin typeface="Courier"/>
                <a:ea typeface="Courier"/>
                <a:cs typeface="Courier"/>
                <a:sym typeface="Courier New" panose="02070309020205020404"/>
              </a:rPr>
              <a:t> 100</a:t>
            </a:r>
            <a:r>
              <a:rPr lang="en-US" sz="3200" dirty="0">
                <a:solidFill>
                  <a:srgbClr val="FFFF00"/>
                </a:solidFill>
                <a:latin typeface="Courier"/>
                <a:ea typeface="Courier"/>
                <a:cs typeface="Courier"/>
                <a:sym typeface="Courier New" panose="02070309020205020404"/>
              </a:rPr>
              <a:t>)</a:t>
            </a:r>
            <a:endParaRPr lang="en-US" sz="3200" i="0" u="none" strike="noStrike" cap="none" dirty="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smtClean="0">
                <a:solidFill>
                  <a:schemeClr val="lt1"/>
                </a:solidFill>
                <a:latin typeface="Courier"/>
                <a:ea typeface="Courier"/>
                <a:cs typeface="Courier"/>
                <a:sym typeface="Courier New" panose="02070309020205020404"/>
              </a:rPr>
              <a:t>199.0</a:t>
            </a:r>
            <a:endParaRPr lang="en-US" sz="3200" i="0" u="none" strike="noStrike" cap="none" dirty="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panose="02070309020205020404"/>
              </a:rPr>
              <a:t>&gt;&gt;&gt; </a:t>
            </a:r>
            <a:r>
              <a:rPr lang="en-US" sz="3200" i="0" u="none" strike="noStrike" cap="none" dirty="0" err="1">
                <a:solidFill>
                  <a:schemeClr val="lt1"/>
                </a:solidFill>
                <a:latin typeface="Courier"/>
                <a:ea typeface="Courier"/>
                <a:cs typeface="Courier"/>
                <a:sym typeface="Courier New" panose="02070309020205020404"/>
              </a:rPr>
              <a:t>i</a:t>
            </a:r>
            <a:r>
              <a:rPr lang="en-US" sz="3200" i="0" u="none" strike="noStrike" cap="none" dirty="0">
                <a:solidFill>
                  <a:schemeClr val="lt1"/>
                </a:solidFill>
                <a:latin typeface="Courier"/>
                <a:ea typeface="Courier"/>
                <a:cs typeface="Courier"/>
                <a:sym typeface="Courier New" panose="02070309020205020404"/>
              </a:rPr>
              <a:t> = 42</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panose="02070309020205020404"/>
              </a:rPr>
              <a:t>&gt;&gt;&gt; </a:t>
            </a:r>
            <a:r>
              <a:rPr lang="en-US" sz="3200" i="0" u="none" strike="noStrike" cap="none" dirty="0">
                <a:solidFill>
                  <a:srgbClr val="00FF00"/>
                </a:solidFill>
                <a:latin typeface="Courier"/>
                <a:ea typeface="Courier"/>
                <a:cs typeface="Courier"/>
                <a:sym typeface="Courier New" panose="02070309020205020404"/>
              </a:rPr>
              <a:t>type</a:t>
            </a:r>
            <a:r>
              <a:rPr lang="en-US" sz="3200" i="0" u="none" strike="noStrike" cap="none" dirty="0">
                <a:solidFill>
                  <a:schemeClr val="lt1"/>
                </a:solidFill>
                <a:latin typeface="Courier"/>
                <a:ea typeface="Courier"/>
                <a:cs typeface="Courier"/>
                <a:sym typeface="Courier New" panose="02070309020205020404"/>
              </a:rPr>
              <a:t>(</a:t>
            </a:r>
            <a:r>
              <a:rPr lang="en-US" sz="3200" i="0" u="none" strike="noStrike" cap="none" dirty="0" err="1">
                <a:solidFill>
                  <a:schemeClr val="lt1"/>
                </a:solidFill>
                <a:latin typeface="Courier"/>
                <a:ea typeface="Courier"/>
                <a:cs typeface="Courier"/>
                <a:sym typeface="Courier New" panose="02070309020205020404"/>
              </a:rPr>
              <a:t>i</a:t>
            </a:r>
            <a:r>
              <a:rPr lang="en-US" sz="3200" i="0" u="none" strike="noStrike" cap="none" dirty="0">
                <a:solidFill>
                  <a:schemeClr val="lt1"/>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smtClean="0">
                <a:solidFill>
                  <a:schemeClr val="lt1"/>
                </a:solidFill>
                <a:latin typeface="Courier"/>
                <a:ea typeface="Courier"/>
                <a:cs typeface="Courier"/>
                <a:sym typeface="Courier New" panose="02070309020205020404"/>
              </a:rPr>
              <a:t>&lt;</a:t>
            </a:r>
            <a:r>
              <a:rPr lang="en-US" sz="3200" i="0" u="none" strike="noStrike" cap="none" dirty="0" err="1" smtClean="0">
                <a:solidFill>
                  <a:schemeClr val="lt1"/>
                </a:solidFill>
                <a:latin typeface="Courier"/>
                <a:ea typeface="Courier"/>
                <a:cs typeface="Courier"/>
                <a:sym typeface="Courier New" panose="02070309020205020404"/>
              </a:rPr>
              <a:t>class'int</a:t>
            </a:r>
            <a:r>
              <a:rPr lang="en-US" sz="3200" i="0" u="none" strike="noStrike" cap="none" dirty="0">
                <a:solidFill>
                  <a:schemeClr val="lt1"/>
                </a:solidFill>
                <a:latin typeface="Courier"/>
                <a:ea typeface="Courier"/>
                <a:cs typeface="Courier"/>
                <a:sym typeface="Courier New" panose="02070309020205020404"/>
              </a:rPr>
              <a:t>'&gt;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panose="02070309020205020404"/>
              </a:rPr>
              <a:t>&gt;&gt;&gt; f = </a:t>
            </a:r>
            <a:r>
              <a:rPr lang="en-US" sz="3200" i="0" u="none" strike="noStrike" cap="none" dirty="0">
                <a:solidFill>
                  <a:srgbClr val="00FF00"/>
                </a:solidFill>
                <a:latin typeface="Courier"/>
                <a:ea typeface="Courier"/>
                <a:cs typeface="Courier"/>
                <a:sym typeface="Courier New" panose="02070309020205020404"/>
              </a:rPr>
              <a:t>float</a:t>
            </a:r>
            <a:r>
              <a:rPr lang="en-US" sz="3200" i="0" u="none" strike="noStrike" cap="none" dirty="0">
                <a:solidFill>
                  <a:schemeClr val="lt1"/>
                </a:solidFill>
                <a:latin typeface="Courier"/>
                <a:ea typeface="Courier"/>
                <a:cs typeface="Courier"/>
                <a:sym typeface="Courier New" panose="02070309020205020404"/>
              </a:rPr>
              <a:t>(</a:t>
            </a:r>
            <a:r>
              <a:rPr lang="en-US" sz="3200" i="0" u="none" strike="noStrike" cap="none" dirty="0" err="1">
                <a:solidFill>
                  <a:schemeClr val="lt1"/>
                </a:solidFill>
                <a:latin typeface="Courier"/>
                <a:ea typeface="Courier"/>
                <a:cs typeface="Courier"/>
                <a:sym typeface="Courier New" panose="02070309020205020404"/>
              </a:rPr>
              <a:t>i</a:t>
            </a:r>
            <a:r>
              <a:rPr lang="en-US" sz="3200" i="0" u="none" strike="noStrike" cap="none" dirty="0">
                <a:solidFill>
                  <a:schemeClr val="lt1"/>
                </a:solidFill>
                <a:latin typeface="Courier"/>
                <a:ea typeface="Courier"/>
                <a:cs typeface="Courier"/>
                <a:sym typeface="Courier New" panose="02070309020205020404"/>
              </a:rPr>
              <a:t>)</a:t>
            </a:r>
          </a:p>
          <a:p>
            <a:pPr lvl="0">
              <a:buClr>
                <a:schemeClr val="lt1"/>
              </a:buClr>
              <a:buSzPct val="25000"/>
            </a:pPr>
            <a:r>
              <a:rPr lang="en-US" sz="3200" i="0" u="none" strike="noStrike" cap="none" dirty="0">
                <a:solidFill>
                  <a:schemeClr val="lt1"/>
                </a:solidFill>
                <a:latin typeface="Courier"/>
                <a:ea typeface="Courier"/>
                <a:cs typeface="Courier"/>
                <a:sym typeface="Courier New" panose="02070309020205020404"/>
              </a:rPr>
              <a:t>&gt;&gt;&gt; </a:t>
            </a:r>
            <a:r>
              <a:rPr lang="en-US" sz="3200" i="0" u="none" strike="noStrike" cap="none" dirty="0" smtClean="0">
                <a:solidFill>
                  <a:srgbClr val="FFFF00"/>
                </a:solidFill>
                <a:latin typeface="Courier"/>
                <a:ea typeface="Courier"/>
                <a:cs typeface="Courier"/>
                <a:sym typeface="Courier New" panose="02070309020205020404"/>
              </a:rPr>
              <a:t>print(</a:t>
            </a:r>
            <a:r>
              <a:rPr lang="en-US" sz="3200" i="0" u="none" strike="noStrike" cap="none" dirty="0" smtClean="0">
                <a:solidFill>
                  <a:schemeClr val="lt1"/>
                </a:solidFill>
                <a:latin typeface="Courier"/>
                <a:ea typeface="Courier"/>
                <a:cs typeface="Courier"/>
                <a:sym typeface="Courier New" panose="02070309020205020404"/>
              </a:rPr>
              <a:t>f</a:t>
            </a:r>
            <a:r>
              <a:rPr lang="en-US" sz="3200" dirty="0">
                <a:solidFill>
                  <a:srgbClr val="FFFF00"/>
                </a:solidFill>
                <a:latin typeface="Courier"/>
                <a:ea typeface="Courier"/>
                <a:cs typeface="Courier"/>
                <a:sym typeface="Courier New" panose="02070309020205020404"/>
              </a:rPr>
              <a:t>)</a:t>
            </a:r>
            <a:endParaRPr lang="en-US" sz="3200" i="0" u="none" strike="noStrike" cap="none" dirty="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panose="02070309020205020404"/>
              </a:rPr>
              <a:t>42.0</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panose="02070309020205020404"/>
              </a:rPr>
              <a:t>&gt;&gt;&gt; </a:t>
            </a:r>
            <a:r>
              <a:rPr lang="en-US" sz="3200" i="0" u="none" strike="noStrike" cap="none" dirty="0">
                <a:solidFill>
                  <a:srgbClr val="00FF00"/>
                </a:solidFill>
                <a:latin typeface="Courier"/>
                <a:ea typeface="Courier"/>
                <a:cs typeface="Courier"/>
                <a:sym typeface="Courier New" panose="02070309020205020404"/>
              </a:rPr>
              <a:t>type</a:t>
            </a:r>
            <a:r>
              <a:rPr lang="en-US" sz="3200" i="0" u="none" strike="noStrike" cap="none" dirty="0">
                <a:solidFill>
                  <a:schemeClr val="lt1"/>
                </a:solidFill>
                <a:latin typeface="Courier"/>
                <a:ea typeface="Courier"/>
                <a:cs typeface="Courier"/>
                <a:sym typeface="Courier New" panose="02070309020205020404"/>
              </a:rPr>
              <a:t>(f)</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smtClean="0">
                <a:solidFill>
                  <a:schemeClr val="lt1"/>
                </a:solidFill>
                <a:latin typeface="Courier"/>
                <a:ea typeface="Courier"/>
                <a:cs typeface="Courier"/>
                <a:sym typeface="Courier New" panose="02070309020205020404"/>
              </a:rPr>
              <a:t>&lt;</a:t>
            </a:r>
            <a:r>
              <a:rPr lang="en-US" sz="3200" i="0" u="none" strike="noStrike" cap="none" dirty="0" err="1" smtClean="0">
                <a:solidFill>
                  <a:schemeClr val="lt1"/>
                </a:solidFill>
                <a:latin typeface="Courier"/>
                <a:ea typeface="Courier"/>
                <a:cs typeface="Courier"/>
                <a:sym typeface="Courier New" panose="02070309020205020404"/>
              </a:rPr>
              <a:t>class'float</a:t>
            </a:r>
            <a:r>
              <a:rPr lang="en-US" sz="3200" i="0" u="none" strike="noStrike" cap="none" dirty="0">
                <a:solidFill>
                  <a:schemeClr val="lt1"/>
                </a:solidFill>
                <a:latin typeface="Courier"/>
                <a:ea typeface="Courier"/>
                <a:cs typeface="Courier"/>
                <a:sym typeface="Courier New" panose="02070309020205020404"/>
              </a:rPr>
              <a:t>'&gt;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smtClean="0">
                <a:solidFill>
                  <a:schemeClr val="lt1"/>
                </a:solidFill>
                <a:latin typeface="Courier"/>
                <a:ea typeface="Courier"/>
                <a:cs typeface="Courier"/>
                <a:sym typeface="Courier New" panose="02070309020205020404"/>
              </a:rPr>
              <a:t>&gt;&gt;&gt; </a:t>
            </a:r>
            <a:endParaRPr lang="en-US" sz="3200" i="0" u="none" strike="noStrike" cap="none" dirty="0">
              <a:solidFill>
                <a:schemeClr val="lt1"/>
              </a:solidFill>
              <a:latin typeface="Courier"/>
              <a:ea typeface="Courier"/>
              <a:cs typeface="Courier"/>
              <a:sym typeface="Courier New" panose="0207030902020502040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812800" y="785812"/>
            <a:ext cx="13791852"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smtClean="0">
                <a:solidFill>
                  <a:srgbClr val="FFD966"/>
                </a:solidFill>
                <a:latin typeface="Arial" panose="020B0604020202020204" pitchFamily="34" charset="0"/>
                <a:ea typeface="Arial" panose="020B0604020202020204" pitchFamily="34" charset="0"/>
                <a:cs typeface="Arial" panose="020B0604020202020204" pitchFamily="34" charset="0"/>
                <a:sym typeface="Cabin"/>
              </a:rPr>
              <a:t>Integer Division</a:t>
            </a:r>
            <a:endPar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421" name="Shape 421"/>
          <p:cNvSpPr txBox="1">
            <a:spLocks noGrp="1"/>
          </p:cNvSpPr>
          <p:nvPr>
            <p:ph type="body" idx="1"/>
          </p:nvPr>
        </p:nvSpPr>
        <p:spPr>
          <a:xfrm>
            <a:off x="812165" y="2164079"/>
            <a:ext cx="8235950" cy="2153921"/>
          </a:xfrm>
          <a:prstGeom prst="rect">
            <a:avLst/>
          </a:prstGeom>
          <a:noFill/>
          <a:ln>
            <a:noFill/>
          </a:ln>
        </p:spPr>
        <p:txBody>
          <a:bodyPr lIns="38100" tIns="38100" rIns="38100" bIns="38100" anchor="ctr" anchorCtr="0">
            <a:noAutofit/>
          </a:bodyPr>
          <a:lstStyle/>
          <a:p>
            <a:pPr marL="378460" marR="0" lvl="0" indent="0" algn="l" rtl="0">
              <a:lnSpc>
                <a:spcPct val="100000"/>
              </a:lnSpc>
              <a:spcBef>
                <a:spcPts val="0"/>
              </a:spcBef>
              <a:spcAft>
                <a:spcPts val="0"/>
              </a:spcAft>
              <a:buClr>
                <a:schemeClr val="lt1"/>
              </a:buClr>
              <a:buSzPct val="100000"/>
              <a:buNone/>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Integer division </a:t>
            </a: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produces a floating point result</a:t>
            </a:r>
            <a:endPar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422" name="Shape 422"/>
          <p:cNvSpPr txBox="1"/>
          <p:nvPr/>
        </p:nvSpPr>
        <p:spPr>
          <a:xfrm>
            <a:off x="9578575" y="3338195"/>
            <a:ext cx="6417075" cy="4686301"/>
          </a:xfrm>
          <a:prstGeom prst="rect">
            <a:avLst/>
          </a:prstGeom>
          <a:noFill/>
          <a:ln>
            <a:noFill/>
          </a:ln>
        </p:spPr>
        <p:txBody>
          <a:bodyPr lIns="0" tIns="0" rIns="0" bIns="0" anchor="ctr" anchorCtr="0">
            <a:noAutofit/>
          </a:bodyPr>
          <a:lstStyle/>
          <a:p>
            <a:pPr lvl="0">
              <a:buClr>
                <a:schemeClr val="lt1"/>
              </a:buClr>
              <a:buSzPct val="25000"/>
            </a:pPr>
            <a:r>
              <a:rPr lang="en-US" sz="3000" i="0" u="none" strike="noStrike" cap="none" dirty="0" smtClean="0">
                <a:solidFill>
                  <a:schemeClr val="lt1"/>
                </a:solidFill>
                <a:latin typeface="Courier"/>
                <a:ea typeface="Courier"/>
                <a:cs typeface="Courier"/>
                <a:sym typeface="Courier New" panose="02070309020205020404"/>
              </a:rPr>
              <a:t>&gt;&gt;&gt;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lt1"/>
                </a:solidFill>
                <a:latin typeface="Courier"/>
                <a:ea typeface="Courier"/>
                <a:cs typeface="Courier"/>
                <a:sym typeface="Courier New" panose="02070309020205020404"/>
              </a:rPr>
              <a:t>10 </a:t>
            </a:r>
            <a:r>
              <a:rPr lang="en-US" sz="3000" i="0" u="none" strike="noStrike" cap="none" dirty="0" smtClean="0">
                <a:solidFill>
                  <a:srgbClr val="00FFFF"/>
                </a:solidFill>
                <a:latin typeface="Courier"/>
                <a:ea typeface="Courier"/>
                <a:cs typeface="Courier"/>
                <a:sym typeface="Courier New" panose="02070309020205020404"/>
              </a:rPr>
              <a:t>/</a:t>
            </a:r>
            <a:r>
              <a:rPr lang="en-US" sz="3000" i="0" u="none" strike="noStrike" cap="none" dirty="0" smtClean="0">
                <a:solidFill>
                  <a:schemeClr val="lt1"/>
                </a:solidFill>
                <a:latin typeface="Courier"/>
                <a:ea typeface="Courier"/>
                <a:cs typeface="Courier"/>
                <a:sym typeface="Courier New" panose="02070309020205020404"/>
              </a:rPr>
              <a:t> 2</a:t>
            </a:r>
            <a:r>
              <a:rPr lang="en-US" sz="3000" dirty="0" smtClean="0">
                <a:solidFill>
                  <a:srgbClr val="FFFF00"/>
                </a:solidFill>
                <a:latin typeface="Courier"/>
                <a:ea typeface="Courier"/>
                <a:cs typeface="Courier"/>
                <a:sym typeface="Courier New" panose="02070309020205020404"/>
              </a:rPr>
              <a:t>)</a:t>
            </a:r>
            <a:r>
              <a:rPr lang="en-US" sz="3000" dirty="0" smtClean="0">
                <a:solidFill>
                  <a:schemeClr val="lt1"/>
                </a:solidFill>
                <a:latin typeface="Courier"/>
                <a:ea typeface="Courier"/>
                <a:cs typeface="Courier"/>
                <a:sym typeface="Courier New" panose="02070309020205020404"/>
              </a:rPr>
              <a:t> </a:t>
            </a:r>
            <a:endParaRPr lang="en-US" sz="3000" i="0" u="none" strike="noStrike" cap="none" dirty="0" smtClean="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rgbClr val="FF40FF"/>
                </a:solidFill>
                <a:latin typeface="Courier"/>
                <a:ea typeface="Courier"/>
                <a:cs typeface="Courier"/>
                <a:sym typeface="Courier New" panose="02070309020205020404"/>
              </a:rPr>
              <a:t>5.0</a:t>
            </a:r>
          </a:p>
          <a:p>
            <a:pPr lvl="0">
              <a:buClr>
                <a:schemeClr val="lt1"/>
              </a:buClr>
              <a:buSzPct val="25000"/>
            </a:pPr>
            <a:r>
              <a:rPr lang="en-US" sz="3000" i="0" u="none" strike="noStrike" cap="none" dirty="0" smtClean="0">
                <a:solidFill>
                  <a:schemeClr val="lt1"/>
                </a:solidFill>
                <a:latin typeface="Courier"/>
                <a:ea typeface="Courier"/>
                <a:cs typeface="Courier"/>
                <a:sym typeface="Courier New" panose="02070309020205020404"/>
              </a:rPr>
              <a:t>&gt;&gt;&gt;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lt1"/>
                </a:solidFill>
                <a:latin typeface="Courier"/>
                <a:ea typeface="Courier"/>
                <a:cs typeface="Courier"/>
                <a:sym typeface="Courier New" panose="02070309020205020404"/>
              </a:rPr>
              <a:t>9 </a:t>
            </a:r>
            <a:r>
              <a:rPr lang="en-US" sz="3000" i="0" u="none" strike="noStrike" cap="none" dirty="0" smtClean="0">
                <a:solidFill>
                  <a:srgbClr val="00FFFF"/>
                </a:solidFill>
                <a:latin typeface="Courier"/>
                <a:ea typeface="Courier"/>
                <a:cs typeface="Courier"/>
                <a:sym typeface="Courier New" panose="02070309020205020404"/>
              </a:rPr>
              <a:t>/</a:t>
            </a:r>
            <a:r>
              <a:rPr lang="en-US" sz="3000" i="0" u="none" strike="noStrike" cap="none" dirty="0" smtClean="0">
                <a:solidFill>
                  <a:schemeClr val="lt1"/>
                </a:solidFill>
                <a:latin typeface="Courier"/>
                <a:ea typeface="Courier"/>
                <a:cs typeface="Courier"/>
                <a:sym typeface="Courier New" panose="02070309020205020404"/>
              </a:rPr>
              <a:t> 2</a:t>
            </a:r>
            <a:r>
              <a:rPr lang="en-US" sz="3000" dirty="0" smtClean="0">
                <a:solidFill>
                  <a:srgbClr val="FFFF00"/>
                </a:solidFill>
                <a:latin typeface="Courier"/>
                <a:ea typeface="Courier"/>
                <a:cs typeface="Courier"/>
                <a:sym typeface="Courier New" panose="02070309020205020404"/>
              </a:rPr>
              <a:t>)</a:t>
            </a:r>
            <a:r>
              <a:rPr lang="en-US" sz="3000" dirty="0" smtClean="0">
                <a:solidFill>
                  <a:schemeClr val="lt1"/>
                </a:solidFill>
                <a:latin typeface="Courier"/>
                <a:ea typeface="Courier"/>
                <a:cs typeface="Courier"/>
                <a:sym typeface="Courier New" panose="02070309020205020404"/>
              </a:rPr>
              <a:t> </a:t>
            </a:r>
            <a:endParaRPr lang="en-US" sz="3000" i="0" u="none" strike="noStrike" cap="none" dirty="0" smtClean="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rgbClr val="FF40FF"/>
                </a:solidFill>
                <a:latin typeface="Courier"/>
                <a:ea typeface="Courier"/>
                <a:cs typeface="Courier"/>
                <a:sym typeface="Courier New" panose="02070309020205020404"/>
              </a:rPr>
              <a:t>4.5</a:t>
            </a:r>
          </a:p>
          <a:p>
            <a:pPr lvl="0">
              <a:buClr>
                <a:schemeClr val="lt1"/>
              </a:buClr>
              <a:buSzPct val="25000"/>
            </a:pPr>
            <a:r>
              <a:rPr lang="en-US" sz="3000" i="0" u="none" strike="noStrike" cap="none" dirty="0" smtClean="0">
                <a:solidFill>
                  <a:schemeClr val="lt1"/>
                </a:solidFill>
                <a:latin typeface="Courier"/>
                <a:ea typeface="Courier"/>
                <a:cs typeface="Courier"/>
                <a:sym typeface="Courier New" panose="02070309020205020404"/>
              </a:rPr>
              <a:t>&gt;&gt;&gt;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lt1"/>
                </a:solidFill>
                <a:latin typeface="Courier"/>
                <a:ea typeface="Courier"/>
                <a:cs typeface="Courier"/>
                <a:sym typeface="Courier New" panose="02070309020205020404"/>
              </a:rPr>
              <a:t>99 </a:t>
            </a:r>
            <a:r>
              <a:rPr lang="en-US" sz="3000" i="0" u="none" strike="noStrike" cap="none" dirty="0" smtClean="0">
                <a:solidFill>
                  <a:srgbClr val="00FFFF"/>
                </a:solidFill>
                <a:latin typeface="Courier"/>
                <a:ea typeface="Courier"/>
                <a:cs typeface="Courier"/>
                <a:sym typeface="Courier New" panose="02070309020205020404"/>
              </a:rPr>
              <a:t>/ </a:t>
            </a:r>
            <a:r>
              <a:rPr lang="en-US" sz="3000" i="0" u="none" strike="noStrike" cap="none" dirty="0" smtClean="0">
                <a:solidFill>
                  <a:schemeClr val="lt1"/>
                </a:solidFill>
                <a:latin typeface="Courier"/>
                <a:ea typeface="Courier"/>
                <a:cs typeface="Courier"/>
                <a:sym typeface="Courier New" panose="02070309020205020404"/>
              </a:rPr>
              <a:t>100</a:t>
            </a:r>
            <a:r>
              <a:rPr lang="en-US" sz="3000" dirty="0" smtClean="0">
                <a:solidFill>
                  <a:srgbClr val="FFFF00"/>
                </a:solidFill>
                <a:latin typeface="Courier"/>
                <a:ea typeface="Courier"/>
                <a:cs typeface="Courier"/>
                <a:sym typeface="Courier New" panose="02070309020205020404"/>
              </a:rPr>
              <a:t>)</a:t>
            </a:r>
            <a:r>
              <a:rPr lang="en-US" sz="3000" dirty="0" smtClean="0">
                <a:solidFill>
                  <a:schemeClr val="lt1"/>
                </a:solidFill>
                <a:latin typeface="Courier"/>
                <a:ea typeface="Courier"/>
                <a:cs typeface="Courier"/>
                <a:sym typeface="Courier New" panose="02070309020205020404"/>
              </a:rPr>
              <a:t> </a:t>
            </a:r>
            <a:endParaRPr lang="en-US" sz="3000" i="0" u="none" strike="noStrike" cap="none" dirty="0" smtClean="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rgbClr val="FF40FF"/>
                </a:solidFill>
                <a:latin typeface="Courier"/>
                <a:ea typeface="Courier"/>
                <a:cs typeface="Courier"/>
                <a:sym typeface="Courier New" panose="02070309020205020404"/>
              </a:rPr>
              <a:t>0.99</a:t>
            </a:r>
          </a:p>
          <a:p>
            <a:pPr lvl="0">
              <a:buClr>
                <a:schemeClr val="lt1"/>
              </a:buClr>
              <a:buSzPct val="25000"/>
            </a:pPr>
            <a:r>
              <a:rPr lang="en-US" sz="3000" i="0" u="none" strike="noStrike" cap="none" dirty="0" smtClean="0">
                <a:solidFill>
                  <a:schemeClr val="lt1"/>
                </a:solidFill>
                <a:latin typeface="Courier"/>
                <a:ea typeface="Courier"/>
                <a:cs typeface="Courier"/>
                <a:sym typeface="Courier New" panose="02070309020205020404"/>
              </a:rPr>
              <a:t>&gt;&gt;&gt;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lt1"/>
                </a:solidFill>
                <a:latin typeface="Courier"/>
                <a:ea typeface="Courier"/>
                <a:cs typeface="Courier"/>
                <a:sym typeface="Courier New" panose="02070309020205020404"/>
              </a:rPr>
              <a:t>10.0 </a:t>
            </a:r>
            <a:r>
              <a:rPr lang="en-US" sz="3000" i="0" u="none" strike="noStrike" cap="none" dirty="0" smtClean="0">
                <a:solidFill>
                  <a:srgbClr val="00FFFF"/>
                </a:solidFill>
                <a:latin typeface="Courier"/>
                <a:ea typeface="Courier"/>
                <a:cs typeface="Courier"/>
                <a:sym typeface="Courier New" panose="02070309020205020404"/>
              </a:rPr>
              <a:t>/</a:t>
            </a:r>
            <a:r>
              <a:rPr lang="en-US" sz="3000" i="0" u="none" strike="noStrike" cap="none" dirty="0" smtClean="0">
                <a:solidFill>
                  <a:schemeClr val="lt1"/>
                </a:solidFill>
                <a:latin typeface="Courier"/>
                <a:ea typeface="Courier"/>
                <a:cs typeface="Courier"/>
                <a:sym typeface="Courier New" panose="02070309020205020404"/>
              </a:rPr>
              <a:t> 2.0</a:t>
            </a:r>
            <a:r>
              <a:rPr lang="en-US" sz="3000" dirty="0" smtClean="0">
                <a:solidFill>
                  <a:srgbClr val="FFFF00"/>
                </a:solidFill>
                <a:latin typeface="Courier"/>
                <a:ea typeface="Courier"/>
                <a:cs typeface="Courier"/>
                <a:sym typeface="Courier New" panose="02070309020205020404"/>
              </a:rPr>
              <a:t>)</a:t>
            </a:r>
            <a:r>
              <a:rPr lang="en-US" sz="3000" dirty="0" smtClean="0">
                <a:solidFill>
                  <a:schemeClr val="lt1"/>
                </a:solidFill>
                <a:latin typeface="Courier"/>
                <a:ea typeface="Courier"/>
                <a:cs typeface="Courier"/>
                <a:sym typeface="Courier New" panose="02070309020205020404"/>
              </a:rPr>
              <a:t> </a:t>
            </a:r>
            <a:endParaRPr lang="en-US" sz="3000" i="0" u="none" strike="noStrike" cap="none" dirty="0" smtClean="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panose="02070309020205020404"/>
              </a:rPr>
              <a:t>5.0</a:t>
            </a:r>
          </a:p>
          <a:p>
            <a:pPr lvl="0">
              <a:buClr>
                <a:schemeClr val="lt1"/>
              </a:buClr>
              <a:buSzPct val="25000"/>
            </a:pPr>
            <a:r>
              <a:rPr lang="en-US" sz="3000" i="0" u="none" strike="noStrike" cap="none" dirty="0" smtClean="0">
                <a:solidFill>
                  <a:schemeClr val="lt1"/>
                </a:solidFill>
                <a:latin typeface="Courier"/>
                <a:ea typeface="Courier"/>
                <a:cs typeface="Courier"/>
                <a:sym typeface="Courier New" panose="02070309020205020404"/>
              </a:rPr>
              <a:t>&gt;&gt;&gt;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chemeClr val="lt1"/>
                </a:solidFill>
                <a:latin typeface="Courier"/>
                <a:ea typeface="Courier"/>
                <a:cs typeface="Courier"/>
                <a:sym typeface="Courier New" panose="02070309020205020404"/>
              </a:rPr>
              <a:t>99.0 </a:t>
            </a:r>
            <a:r>
              <a:rPr lang="en-US" sz="3000" i="0" u="none" strike="noStrike" cap="none" dirty="0" smtClean="0">
                <a:solidFill>
                  <a:srgbClr val="00FFFF"/>
                </a:solidFill>
                <a:latin typeface="Courier"/>
                <a:ea typeface="Courier"/>
                <a:cs typeface="Courier"/>
                <a:sym typeface="Courier New" panose="02070309020205020404"/>
              </a:rPr>
              <a:t>/</a:t>
            </a:r>
            <a:r>
              <a:rPr lang="en-US" sz="3000" i="0" u="none" strike="noStrike" cap="none" dirty="0" smtClean="0">
                <a:solidFill>
                  <a:schemeClr val="lt1"/>
                </a:solidFill>
                <a:latin typeface="Courier"/>
                <a:ea typeface="Courier"/>
                <a:cs typeface="Courier"/>
                <a:sym typeface="Courier New" panose="02070309020205020404"/>
              </a:rPr>
              <a:t> 100.0</a:t>
            </a:r>
            <a:r>
              <a:rPr lang="en-US" sz="3000" dirty="0">
                <a:solidFill>
                  <a:srgbClr val="FFFF00"/>
                </a:solidFill>
                <a:latin typeface="Courier"/>
                <a:ea typeface="Courier"/>
                <a:cs typeface="Courier"/>
                <a:sym typeface="Courier New" panose="02070309020205020404"/>
              </a:rPr>
              <a:t>)</a:t>
            </a:r>
            <a:r>
              <a:rPr lang="en-US" sz="3000" dirty="0">
                <a:solidFill>
                  <a:schemeClr val="lt1"/>
                </a:solidFill>
                <a:latin typeface="Courier"/>
                <a:ea typeface="Courier"/>
                <a:cs typeface="Courier"/>
                <a:sym typeface="Courier New" panose="02070309020205020404"/>
              </a:rPr>
              <a:t> </a:t>
            </a:r>
            <a:endParaRPr lang="en-US" sz="3000" i="0" u="none" strike="noStrike" cap="none" dirty="0" smtClean="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smtClean="0">
                <a:solidFill>
                  <a:schemeClr val="lt1"/>
                </a:solidFill>
                <a:latin typeface="Courier"/>
                <a:ea typeface="Courier"/>
                <a:cs typeface="Courier"/>
                <a:sym typeface="Courier New" panose="02070309020205020404"/>
              </a:rPr>
              <a:t>0.99</a:t>
            </a:r>
          </a:p>
          <a:p>
            <a:pPr marL="0" marR="0" lvl="0" indent="0" algn="l" rtl="0">
              <a:lnSpc>
                <a:spcPct val="100000"/>
              </a:lnSpc>
              <a:spcBef>
                <a:spcPts val="0"/>
              </a:spcBef>
              <a:spcAft>
                <a:spcPts val="0"/>
              </a:spcAft>
              <a:buClr>
                <a:schemeClr val="lt1"/>
              </a:buClr>
              <a:buSzPct val="25000"/>
              <a:buFont typeface="Cabin"/>
              <a:buNone/>
            </a:pPr>
            <a:endParaRPr lang="en-US" sz="3000" i="0" u="none" strike="noStrike" cap="none" dirty="0" smtClean="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panose="02070309020205020404"/>
              </a:rPr>
              <a:t>in Python2.x</a:t>
            </a:r>
          </a:p>
          <a:p>
            <a:pPr lvl="0">
              <a:buClr>
                <a:schemeClr val="lt1"/>
              </a:buClr>
              <a:buSzPct val="25000"/>
            </a:pPr>
            <a:r>
              <a:rPr lang="en-US" sz="3000" dirty="0" smtClean="0">
                <a:solidFill>
                  <a:schemeClr val="lt1"/>
                </a:solidFill>
                <a:latin typeface="Courier"/>
                <a:ea typeface="Courier"/>
                <a:cs typeface="Courier"/>
                <a:sym typeface="Courier New" panose="02070309020205020404"/>
              </a:rPr>
              <a:t>&gt;&gt;&gt; </a:t>
            </a:r>
            <a:r>
              <a:rPr lang="en-US" sz="3000" dirty="0" smtClean="0">
                <a:solidFill>
                  <a:srgbClr val="FFFF00"/>
                </a:solidFill>
                <a:latin typeface="Courier"/>
                <a:ea typeface="Courier"/>
                <a:cs typeface="Courier"/>
                <a:sym typeface="Courier New" panose="02070309020205020404"/>
              </a:rPr>
              <a:t>print </a:t>
            </a:r>
            <a:r>
              <a:rPr lang="en-US" sz="3000" dirty="0" smtClean="0">
                <a:solidFill>
                  <a:schemeClr val="lt1"/>
                </a:solidFill>
                <a:latin typeface="Courier"/>
                <a:ea typeface="Courier"/>
                <a:cs typeface="Courier"/>
                <a:sym typeface="Courier New" panose="02070309020205020404"/>
              </a:rPr>
              <a:t>59 </a:t>
            </a:r>
            <a:r>
              <a:rPr lang="en-US" sz="3000" dirty="0" smtClean="0">
                <a:solidFill>
                  <a:srgbClr val="00FFFF"/>
                </a:solidFill>
                <a:latin typeface="Courier"/>
                <a:ea typeface="Courier"/>
                <a:cs typeface="Courier"/>
                <a:sym typeface="Courier New" panose="02070309020205020404"/>
              </a:rPr>
              <a:t>/</a:t>
            </a:r>
            <a:r>
              <a:rPr lang="en-US" sz="3000" dirty="0" smtClean="0">
                <a:solidFill>
                  <a:schemeClr val="lt1"/>
                </a:solidFill>
                <a:latin typeface="Courier"/>
                <a:ea typeface="Courier"/>
                <a:cs typeface="Courier"/>
                <a:sym typeface="Courier New" panose="02070309020205020404"/>
              </a:rPr>
              <a:t> 60</a:t>
            </a:r>
            <a:endParaRPr lang="en-US" sz="3000" i="0" u="none" strike="noStrike" cap="none" dirty="0" smtClean="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000" dirty="0" smtClean="0">
                <a:solidFill>
                  <a:schemeClr val="lt1"/>
                </a:solidFill>
                <a:latin typeface="Courier"/>
                <a:ea typeface="Courier"/>
                <a:cs typeface="Courier"/>
                <a:sym typeface="Courier New" panose="02070309020205020404"/>
              </a:rPr>
              <a:t>0</a:t>
            </a:r>
            <a:endParaRPr lang="en-US" sz="3000" i="0" u="none" strike="noStrike" cap="none" dirty="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endParaRPr lang="en-US" sz="3000" i="0" u="none" strike="noStrike" cap="none" dirty="0">
              <a:solidFill>
                <a:schemeClr val="lt1"/>
              </a:solidFill>
              <a:latin typeface="Courier"/>
              <a:ea typeface="Courier"/>
              <a:cs typeface="Courier"/>
              <a:sym typeface="Courier New" panose="02070309020205020404"/>
            </a:endParaRPr>
          </a:p>
        </p:txBody>
      </p:sp>
      <p:sp>
        <p:nvSpPr>
          <p:cNvPr id="423" name="Shape 423"/>
          <p:cNvSpPr txBox="1"/>
          <p:nvPr/>
        </p:nvSpPr>
        <p:spPr>
          <a:xfrm>
            <a:off x="812800" y="4320322"/>
            <a:ext cx="714775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smtClean="0">
                <a:solidFill>
                  <a:srgbClr val="FF40FF"/>
                </a:solidFill>
                <a:latin typeface="Arial" panose="020B0604020202020204" pitchFamily="34" charset="0"/>
                <a:ea typeface="Arial" panose="020B0604020202020204" pitchFamily="34" charset="0"/>
                <a:cs typeface="Arial" panose="020B0604020202020204" pitchFamily="34" charset="0"/>
                <a:sym typeface="Cabin"/>
              </a:rPr>
              <a:t>This was different in Python 2.x</a:t>
            </a:r>
            <a:endParaRPr lang="en-US" sz="3600" u="none" strike="noStrike" cap="none" dirty="0">
              <a:solidFill>
                <a:srgbClr val="FF40FF"/>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4" name="文本框 3"/>
          <p:cNvSpPr txBox="1"/>
          <p:nvPr/>
        </p:nvSpPr>
        <p:spPr>
          <a:xfrm>
            <a:off x="1163532" y="5447876"/>
            <a:ext cx="7195185" cy="1383665"/>
          </a:xfrm>
          <a:prstGeom prst="rect">
            <a:avLst/>
          </a:prstGeom>
          <a:noFill/>
        </p:spPr>
        <p:txBody>
          <a:bodyPr wrap="square" rtlCol="0">
            <a:spAutoFit/>
          </a:bodyPr>
          <a:lstStyle/>
          <a:p>
            <a:pPr algn="just"/>
            <a:r>
              <a:rPr lang="en-US" sz="28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The division operator in Python 2.0 would divide two integers and truncate the result to an integer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1339850" y="4059555"/>
            <a:ext cx="6706870" cy="454215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&gt;&gt;&gt; </a:t>
            </a:r>
            <a:r>
              <a:rPr lang="en-US" sz="3000" i="0" u="none" strike="noStrike" cap="none" dirty="0">
                <a:solidFill>
                  <a:srgbClr val="00FF00"/>
                </a:solidFill>
                <a:latin typeface="Courier"/>
                <a:ea typeface="Courier"/>
                <a:cs typeface="Courier"/>
                <a:sym typeface="Courier New" panose="02070309020205020404"/>
              </a:rPr>
              <a:t>quotient </a:t>
            </a:r>
            <a:r>
              <a:rPr lang="en-US" sz="3000" i="0" u="none" strike="noStrike" cap="none" dirty="0">
                <a:solidFill>
                  <a:schemeClr val="lt1"/>
                </a:solidFill>
                <a:latin typeface="Courier"/>
                <a:ea typeface="Courier"/>
                <a:cs typeface="Courier"/>
                <a:sym typeface="Courier New" panose="02070309020205020404"/>
              </a:rPr>
              <a:t>= 7 // 3</a:t>
            </a:r>
          </a:p>
          <a:p>
            <a:pPr lvl="0">
              <a:buClr>
                <a:schemeClr val="lt1"/>
              </a:buClr>
              <a:buSzPct val="25000"/>
            </a:pPr>
            <a:r>
              <a:rPr lang="en-US" sz="3000" i="0" u="none" strike="noStrike" cap="none" dirty="0">
                <a:solidFill>
                  <a:schemeClr val="lt1"/>
                </a:solidFill>
                <a:latin typeface="Courier"/>
                <a:ea typeface="Courier"/>
                <a:cs typeface="Courier"/>
                <a:sym typeface="Courier New" panose="02070309020205020404"/>
              </a:rPr>
              <a:t>&gt;&gt;&gt; </a:t>
            </a:r>
            <a:r>
              <a:rPr lang="en-US" sz="3000" i="0" u="none" strike="noStrike" cap="none" dirty="0" smtClean="0">
                <a:solidFill>
                  <a:srgbClr val="FFFF00"/>
                </a:solidFill>
                <a:latin typeface="Courier"/>
                <a:ea typeface="Courier"/>
                <a:cs typeface="Courier"/>
                <a:sym typeface="Courier New" panose="02070309020205020404"/>
              </a:rPr>
              <a:t>print(</a:t>
            </a:r>
            <a:r>
              <a:rPr lang="en-US" sz="3000" i="0" u="none" strike="noStrike" cap="none" dirty="0" smtClean="0">
                <a:solidFill>
                  <a:srgbClr val="00FF00"/>
                </a:solidFill>
                <a:latin typeface="Courier"/>
                <a:ea typeface="Courier"/>
                <a:cs typeface="Courier"/>
                <a:sym typeface="Courier New" panose="02070309020205020404"/>
              </a:rPr>
              <a:t>quotient</a:t>
            </a:r>
            <a:r>
              <a:rPr lang="en-US" sz="3000" i="0" u="none" strike="noStrike" cap="none" dirty="0" smtClean="0">
                <a:solidFill>
                  <a:srgbClr val="FFFF00"/>
                </a:solidFill>
                <a:latin typeface="Courier"/>
                <a:ea typeface="Courier"/>
                <a:cs typeface="Courier"/>
                <a:sym typeface="Courier New" panose="02070309020205020404"/>
              </a:rPr>
              <a:t>)</a:t>
            </a:r>
            <a:endParaRPr lang="en-US" sz="3000" i="0" u="none" strike="noStrike" cap="none" dirty="0">
              <a:solidFill>
                <a:srgbClr val="00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2</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panose="02070309020205020404"/>
              </a:rPr>
              <a:t>&gt;&gt;&gt; </a:t>
            </a:r>
            <a:r>
              <a:rPr lang="en-US" sz="3000" dirty="0">
                <a:solidFill>
                  <a:srgbClr val="00FF00"/>
                </a:solidFill>
                <a:latin typeface="Courier"/>
                <a:ea typeface="Courier"/>
                <a:cs typeface="Courier"/>
                <a:sym typeface="Courier New" panose="02070309020205020404"/>
              </a:rPr>
              <a:t>remainder </a:t>
            </a:r>
            <a:r>
              <a:rPr lang="en-US" sz="3000" dirty="0">
                <a:solidFill>
                  <a:schemeClr val="lt1"/>
                </a:solidFill>
                <a:latin typeface="Courier"/>
                <a:ea typeface="Courier"/>
                <a:cs typeface="Courier"/>
                <a:sym typeface="Courier New" panose="02070309020205020404"/>
              </a:rPr>
              <a:t>= 7 % 3</a:t>
            </a:r>
            <a:endParaRPr lang="en-US" sz="3000" i="0" u="none" strike="noStrike" cap="none" dirty="0">
              <a:solidFill>
                <a:schemeClr val="lt1"/>
              </a:solidFill>
              <a:latin typeface="Courier"/>
              <a:ea typeface="Courier"/>
              <a:cs typeface="Courier"/>
              <a:sym typeface="Courier New" panose="02070309020205020404"/>
            </a:endParaRPr>
          </a:p>
          <a:p>
            <a:pPr lvl="0">
              <a:buClr>
                <a:schemeClr val="lt1"/>
              </a:buClr>
              <a:buSzPct val="25000"/>
            </a:pPr>
            <a:r>
              <a:rPr lang="en-US" sz="3000" dirty="0">
                <a:solidFill>
                  <a:schemeClr val="lt1"/>
                </a:solidFill>
                <a:latin typeface="Courier"/>
                <a:ea typeface="Courier"/>
                <a:cs typeface="Courier"/>
                <a:sym typeface="Courier New" panose="02070309020205020404"/>
              </a:rPr>
              <a:t>&gt;&gt;&gt; </a:t>
            </a:r>
            <a:r>
              <a:rPr lang="en-US" sz="3000" dirty="0" smtClean="0">
                <a:solidFill>
                  <a:srgbClr val="FFFF00"/>
                </a:solidFill>
                <a:latin typeface="Courier"/>
                <a:ea typeface="Courier"/>
                <a:cs typeface="Courier"/>
                <a:sym typeface="Courier New" panose="02070309020205020404"/>
              </a:rPr>
              <a:t>print(</a:t>
            </a:r>
            <a:r>
              <a:rPr lang="en-US" sz="3000" dirty="0" smtClean="0">
                <a:solidFill>
                  <a:srgbClr val="00FF00"/>
                </a:solidFill>
                <a:latin typeface="Courier"/>
                <a:ea typeface="Courier"/>
                <a:cs typeface="Courier"/>
                <a:sym typeface="Courier New" panose="02070309020205020404"/>
              </a:rPr>
              <a:t>quotient</a:t>
            </a:r>
            <a:r>
              <a:rPr lang="en-US" sz="3000" dirty="0" smtClean="0">
                <a:solidFill>
                  <a:srgbClr val="FFFF00"/>
                </a:solidFill>
                <a:latin typeface="Courier"/>
                <a:ea typeface="Courier"/>
                <a:cs typeface="Courier"/>
                <a:sym typeface="Courier New" panose="02070309020205020404"/>
              </a:rPr>
              <a:t>)</a:t>
            </a:r>
            <a:endParaRPr lang="en-US" sz="3000" i="0" u="none" strike="noStrike" cap="none" dirty="0">
              <a:solidFill>
                <a:srgbClr val="00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panose="02070309020205020404"/>
              </a:rPr>
              <a:t>1	</a:t>
            </a:r>
          </a:p>
          <a:p>
            <a:pPr marL="457200" marR="0" lvl="1" indent="0" algn="l" rtl="0">
              <a:lnSpc>
                <a:spcPct val="100000"/>
              </a:lnSpc>
              <a:spcBef>
                <a:spcPts val="0"/>
              </a:spcBef>
              <a:spcAft>
                <a:spcPts val="0"/>
              </a:spcAft>
              <a:buClr>
                <a:schemeClr val="lt1"/>
              </a:buClr>
              <a:buSzPct val="25000"/>
              <a:buFont typeface="Cabin"/>
              <a:buNone/>
            </a:pPr>
            <a:endParaRPr lang="en-US" sz="3000" i="0" u="none" strike="noStrike" cap="none" dirty="0">
              <a:solidFill>
                <a:schemeClr val="lt1"/>
              </a:solidFill>
              <a:latin typeface="Courier"/>
              <a:ea typeface="Courier"/>
              <a:cs typeface="Courier"/>
              <a:sym typeface="Courier New" panose="02070309020205020404"/>
            </a:endParaRPr>
          </a:p>
        </p:txBody>
      </p:sp>
      <p:sp>
        <p:nvSpPr>
          <p:cNvPr id="369" name="Shape 369"/>
          <p:cNvSpPr txBox="1"/>
          <p:nvPr/>
        </p:nvSpPr>
        <p:spPr>
          <a:xfrm>
            <a:off x="8572500" y="67310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endPar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372" name="Shape 3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dirty="0" smtClean="0">
                <a:solidFill>
                  <a:srgbClr val="FFD966"/>
                </a:solidFill>
                <a:latin typeface="Arial" panose="020B0604020202020204" pitchFamily="34" charset="0"/>
                <a:ea typeface="Arial" panose="020B0604020202020204" pitchFamily="34" charset="0"/>
                <a:cs typeface="Arial" panose="020B0604020202020204" pitchFamily="34" charset="0"/>
                <a:sym typeface="Cabin"/>
              </a:rPr>
              <a:t>Integer Division</a:t>
            </a:r>
            <a:endPar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 name="文本框 1"/>
          <p:cNvSpPr txBox="1"/>
          <p:nvPr/>
        </p:nvSpPr>
        <p:spPr>
          <a:xfrm>
            <a:off x="812800" y="2384425"/>
            <a:ext cx="9596755" cy="1753235"/>
          </a:xfrm>
          <a:prstGeom prst="rect">
            <a:avLst/>
          </a:prstGeom>
          <a:noFill/>
        </p:spPr>
        <p:txBody>
          <a:bodyPr wrap="square" rtlCol="0">
            <a:spAutoFit/>
          </a:bodyPr>
          <a:lstStyle/>
          <a:p>
            <a:r>
              <a:rPr lang="zh-CN" altLang="en-US" sz="3600">
                <a:solidFill>
                  <a:schemeClr val="bg1"/>
                </a:solidFill>
              </a:rPr>
              <a:t>The modulus operator works on integers and yields the remainder when the first operand is divided by the second</a:t>
            </a:r>
            <a:r>
              <a:rPr lang="en-US" altLang="zh-CN" sz="3600">
                <a:solidFill>
                  <a:schemeClr val="bg1"/>
                </a:solidFill>
              </a:rPr>
              <a:t>.</a:t>
            </a:r>
          </a:p>
        </p:txBody>
      </p:sp>
      <p:sp>
        <p:nvSpPr>
          <p:cNvPr id="3" name="文本框 2"/>
          <p:cNvSpPr txBox="1"/>
          <p:nvPr/>
        </p:nvSpPr>
        <p:spPr>
          <a:xfrm>
            <a:off x="10535920" y="2672292"/>
            <a:ext cx="4907280" cy="4892675"/>
          </a:xfrm>
          <a:prstGeom prst="rect">
            <a:avLst/>
          </a:prstGeom>
          <a:noFill/>
        </p:spPr>
        <p:txBody>
          <a:bodyPr wrap="square" rtlCol="0">
            <a:spAutoFit/>
          </a:bodyPr>
          <a:lstStyle/>
          <a:p>
            <a:pPr algn="just"/>
            <a:r>
              <a:rPr lang="zh-CN" altLang="en-US" sz="2600" dirty="0">
                <a:solidFill>
                  <a:schemeClr val="bg1"/>
                </a:solidFill>
              </a:rPr>
              <a:t>you can check whether one number is divisible by another: if x % y is zero, then x is divisible by y</a:t>
            </a:r>
            <a:r>
              <a:rPr lang="en-US" altLang="zh-CN" sz="2600" dirty="0">
                <a:solidFill>
                  <a:schemeClr val="bg1"/>
                </a:solidFill>
              </a:rPr>
              <a:t>.</a:t>
            </a:r>
          </a:p>
          <a:p>
            <a:pPr algn="just"/>
            <a:endParaRPr lang="en-US" altLang="zh-CN" sz="2600" dirty="0">
              <a:solidFill>
                <a:schemeClr val="bg1"/>
              </a:solidFill>
            </a:endParaRPr>
          </a:p>
          <a:p>
            <a:pPr algn="just"/>
            <a:r>
              <a:rPr lang="en-US" altLang="zh-CN" sz="2600" dirty="0">
                <a:solidFill>
                  <a:schemeClr val="bg1"/>
                </a:solidFill>
              </a:rPr>
              <a:t>You can also extract the right-most digit or digits from a number. For example, x % 10 yields the right-most digit of x (in base 10). Similarly, x % 100 yields the last two digits.</a:t>
            </a:r>
          </a:p>
          <a:p>
            <a:pPr algn="just"/>
            <a:endParaRPr lang="en-US" altLang="zh-CN" sz="26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Variables</a:t>
            </a:r>
          </a:p>
        </p:txBody>
      </p:sp>
      <p:sp>
        <p:nvSpPr>
          <p:cNvPr id="258" name="Shape 258"/>
          <p:cNvSpPr txBox="1">
            <a:spLocks noGrp="1"/>
          </p:cNvSpPr>
          <p:nvPr>
            <p:ph type="body" idx="1"/>
          </p:nvPr>
        </p:nvSpPr>
        <p:spPr>
          <a:xfrm>
            <a:off x="812800" y="2133601"/>
            <a:ext cx="14630400" cy="2674938"/>
          </a:xfrm>
          <a:prstGeom prst="rect">
            <a:avLst/>
          </a:prstGeom>
          <a:noFill/>
          <a:ln>
            <a:noFill/>
          </a:ln>
        </p:spPr>
        <p:txBody>
          <a:bodyPr lIns="38100" tIns="38100" rIns="38100" bIns="38100" anchor="ctr" anchorCtr="0">
            <a:noAutofit/>
          </a:bodyPr>
          <a:lstStyle/>
          <a:p>
            <a:pPr marL="749300" marR="0" lvl="0" indent="-370840"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variable</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is a named place in the memory where a programmer can store data and later retrieve the data using the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variable</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200" b="0" i="0" u="none" strike="noStrike" cap="none" dirty="0">
                <a:solidFill>
                  <a:schemeClr val="lt1"/>
                </a:solidFill>
                <a:sym typeface="Arial" panose="020B0604020202020204"/>
              </a:rPr>
              <a:t>“</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name</a:t>
            </a:r>
            <a:r>
              <a:rPr lang="en-US" sz="3200" b="0" i="0" u="none" strike="noStrike" cap="none" dirty="0">
                <a:solidFill>
                  <a:schemeClr val="lt1"/>
                </a:solidFill>
                <a:sym typeface="Arial" panose="020B0604020202020204"/>
              </a:rPr>
              <a:t>”.	</a:t>
            </a:r>
          </a:p>
          <a:p>
            <a:pPr marL="749300" marR="0" lvl="0" indent="-370840"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Programmers get to choose the names of the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variables</a:t>
            </a:r>
          </a:p>
          <a:p>
            <a:pPr marL="749300" marR="0" lvl="0" indent="-370840"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You can change the contents of a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variable </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in a later statement</a:t>
            </a:r>
          </a:p>
        </p:txBody>
      </p:sp>
      <p:sp>
        <p:nvSpPr>
          <p:cNvPr id="259" name="Shape 259"/>
          <p:cNvSpPr txBox="1"/>
          <p:nvPr/>
        </p:nvSpPr>
        <p:spPr>
          <a:xfrm>
            <a:off x="10457180" y="5245735"/>
            <a:ext cx="4438015" cy="89789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49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12.2</a:t>
            </a:r>
          </a:p>
        </p:txBody>
      </p:sp>
      <p:sp>
        <p:nvSpPr>
          <p:cNvPr id="260" name="Shape 260"/>
          <p:cNvSpPr txBox="1"/>
          <p:nvPr/>
        </p:nvSpPr>
        <p:spPr>
          <a:xfrm>
            <a:off x="9534525" y="5280014"/>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x</a:t>
            </a:r>
          </a:p>
        </p:txBody>
      </p:sp>
      <p:sp>
        <p:nvSpPr>
          <p:cNvPr id="261" name="Shape 261"/>
          <p:cNvSpPr txBox="1"/>
          <p:nvPr/>
        </p:nvSpPr>
        <p:spPr>
          <a:xfrm>
            <a:off x="10457180" y="6525895"/>
            <a:ext cx="4437380" cy="92583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49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14               </a:t>
            </a:r>
          </a:p>
        </p:txBody>
      </p:sp>
      <p:sp>
        <p:nvSpPr>
          <p:cNvPr id="262" name="Shape 262"/>
          <p:cNvSpPr txBox="1"/>
          <p:nvPr/>
        </p:nvSpPr>
        <p:spPr>
          <a:xfrm>
            <a:off x="9574530" y="6556999"/>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y</a:t>
            </a:r>
          </a:p>
        </p:txBody>
      </p:sp>
      <p:sp>
        <p:nvSpPr>
          <p:cNvPr id="263" name="Shape 263"/>
          <p:cNvSpPr txBox="1"/>
          <p:nvPr/>
        </p:nvSpPr>
        <p:spPr>
          <a:xfrm>
            <a:off x="2157095" y="5280025"/>
            <a:ext cx="7238365"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dirty="0">
                <a:solidFill>
                  <a:srgbClr val="00FF00"/>
                </a:solidFill>
                <a:latin typeface="Courier"/>
                <a:ea typeface="Courier"/>
                <a:cs typeface="Courier"/>
                <a:sym typeface="Courier New" panose="02070309020205020404"/>
              </a:rPr>
              <a:t>x </a:t>
            </a:r>
            <a:r>
              <a:rPr lang="en-US" sz="4800" dirty="0">
                <a:solidFill>
                  <a:srgbClr val="FFFFFF"/>
                </a:solidFill>
                <a:latin typeface="Courier"/>
                <a:ea typeface="Courier"/>
                <a:cs typeface="Courier"/>
                <a:sym typeface="Courier New" panose="02070309020205020404"/>
              </a:rPr>
              <a:t>=</a:t>
            </a:r>
            <a:r>
              <a:rPr lang="en-US" sz="4800" dirty="0">
                <a:solidFill>
                  <a:srgbClr val="FFFF00"/>
                </a:solidFill>
                <a:latin typeface="Courier"/>
                <a:ea typeface="Courier"/>
                <a:cs typeface="Courier"/>
                <a:sym typeface="Courier New" panose="02070309020205020404"/>
              </a:rPr>
              <a:t> </a:t>
            </a:r>
            <a:r>
              <a:rPr lang="en-US" sz="4800" dirty="0">
                <a:solidFill>
                  <a:srgbClr val="FF9900"/>
                </a:solidFill>
                <a:latin typeface="Courier"/>
                <a:ea typeface="Courier"/>
                <a:cs typeface="Courier"/>
                <a:sym typeface="Courier New" panose="02070309020205020404"/>
              </a:rPr>
              <a:t>12.2</a:t>
            </a:r>
            <a:endParaRPr lang="en-US" sz="4800" i="0" u="none" strike="noStrike" cap="none" dirty="0">
              <a:solidFill>
                <a:srgbClr val="FF99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00FF00"/>
              </a:buClr>
              <a:buSzPct val="25000"/>
              <a:buFont typeface="Cabin"/>
              <a:buNone/>
            </a:pPr>
            <a:r>
              <a:rPr lang="en-US" sz="4800" dirty="0">
                <a:solidFill>
                  <a:srgbClr val="00FF00"/>
                </a:solidFill>
                <a:latin typeface="Courier"/>
                <a:ea typeface="Courier"/>
                <a:cs typeface="Courier"/>
                <a:sym typeface="Courier New" panose="02070309020205020404"/>
              </a:rPr>
              <a:t>y</a:t>
            </a:r>
            <a:r>
              <a:rPr lang="en-US" sz="4800" dirty="0">
                <a:solidFill>
                  <a:srgbClr val="FFFF00"/>
                </a:solidFill>
                <a:latin typeface="Courier"/>
                <a:ea typeface="Courier"/>
                <a:cs typeface="Courier"/>
                <a:sym typeface="Courier New" panose="02070309020205020404"/>
              </a:rPr>
              <a:t> </a:t>
            </a:r>
            <a:r>
              <a:rPr lang="en-US" sz="4800" dirty="0">
                <a:solidFill>
                  <a:srgbClr val="FFFFFF"/>
                </a:solidFill>
                <a:latin typeface="Courier"/>
                <a:ea typeface="Courier"/>
                <a:cs typeface="Courier"/>
                <a:sym typeface="Courier New" panose="02070309020205020404"/>
              </a:rPr>
              <a:t>=</a:t>
            </a:r>
            <a:r>
              <a:rPr lang="en-US" sz="4800" dirty="0">
                <a:solidFill>
                  <a:srgbClr val="FFFF00"/>
                </a:solidFill>
                <a:latin typeface="Courier"/>
                <a:ea typeface="Courier"/>
                <a:cs typeface="Courier"/>
                <a:sym typeface="Courier New" panose="02070309020205020404"/>
              </a:rPr>
              <a:t> </a:t>
            </a:r>
            <a:r>
              <a:rPr lang="en-US" sz="4800" dirty="0">
                <a:solidFill>
                  <a:srgbClr val="FF9900"/>
                </a:solidFill>
                <a:latin typeface="Courier"/>
                <a:ea typeface="Courier"/>
                <a:cs typeface="Courier"/>
                <a:sym typeface="Courier New" panose="02070309020205020404"/>
              </a:rPr>
              <a:t>14</a:t>
            </a:r>
            <a:endParaRPr lang="en-US" sz="4800" i="0" u="none" strike="noStrike" cap="none" dirty="0">
              <a:solidFill>
                <a:srgbClr val="FF99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00FF00"/>
              </a:buClr>
              <a:buSzPct val="25000"/>
              <a:buFont typeface="Cabin"/>
              <a:buNone/>
            </a:pPr>
            <a:r>
              <a:rPr lang="en-US" sz="4800" dirty="0">
                <a:solidFill>
                  <a:srgbClr val="00FF00"/>
                </a:solidFill>
                <a:latin typeface="Courier"/>
                <a:ea typeface="Courier"/>
                <a:cs typeface="Courier"/>
                <a:sym typeface="Courier New" panose="02070309020205020404"/>
              </a:rPr>
              <a:t>z</a:t>
            </a:r>
            <a:r>
              <a:rPr lang="en-US" sz="4800" dirty="0">
                <a:solidFill>
                  <a:srgbClr val="FF9900"/>
                </a:solidFill>
                <a:latin typeface="Courier"/>
                <a:ea typeface="Courier"/>
                <a:cs typeface="Courier"/>
                <a:sym typeface="Courier New" panose="02070309020205020404"/>
              </a:rPr>
              <a:t> </a:t>
            </a:r>
            <a:r>
              <a:rPr lang="en-US" sz="4800" dirty="0">
                <a:solidFill>
                  <a:srgbClr val="FFFFFF"/>
                </a:solidFill>
                <a:latin typeface="Courier"/>
                <a:ea typeface="Courier"/>
                <a:cs typeface="Courier"/>
                <a:sym typeface="Courier New" panose="02070309020205020404"/>
              </a:rPr>
              <a:t>=</a:t>
            </a:r>
            <a:r>
              <a:rPr lang="en-US" sz="4800" dirty="0">
                <a:solidFill>
                  <a:srgbClr val="FF9900"/>
                </a:solidFill>
                <a:latin typeface="Courier"/>
                <a:ea typeface="Courier"/>
                <a:cs typeface="Courier"/>
                <a:sym typeface="Courier New" panose="02070309020205020404"/>
              </a:rPr>
              <a:t> 'the variable'</a:t>
            </a:r>
            <a:endParaRPr lang="en-US" sz="4800" i="0" u="none" strike="noStrike" cap="none" dirty="0">
              <a:solidFill>
                <a:srgbClr val="FF9900"/>
              </a:solidFill>
              <a:latin typeface="Courier"/>
              <a:ea typeface="Courier"/>
              <a:cs typeface="Courier"/>
              <a:sym typeface="Courier New" panose="02070309020205020404"/>
            </a:endParaRPr>
          </a:p>
          <a:p>
            <a:pPr marL="0" marR="0" lvl="0" indent="0" algn="ctr" rtl="0">
              <a:lnSpc>
                <a:spcPct val="100000"/>
              </a:lnSpc>
              <a:spcBef>
                <a:spcPts val="0"/>
              </a:spcBef>
              <a:spcAft>
                <a:spcPts val="0"/>
              </a:spcAft>
              <a:buNone/>
            </a:pPr>
            <a:endParaRPr sz="4800" b="1" dirty="0">
              <a:latin typeface="Courier"/>
              <a:ea typeface="Courier"/>
              <a:cs typeface="Courier"/>
              <a:sym typeface="Courier New" panose="02070309020205020404"/>
            </a:endParaRPr>
          </a:p>
        </p:txBody>
      </p:sp>
      <p:sp>
        <p:nvSpPr>
          <p:cNvPr id="264" name="Shape 264"/>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a:latin typeface="Courier"/>
              <a:ea typeface="Courier"/>
              <a:cs typeface="Courier"/>
              <a:sym typeface="Courier New" panose="02070309020205020404"/>
            </a:endParaRPr>
          </a:p>
        </p:txBody>
      </p:sp>
      <p:sp>
        <p:nvSpPr>
          <p:cNvPr id="6" name="Shape 261"/>
          <p:cNvSpPr txBox="1"/>
          <p:nvPr/>
        </p:nvSpPr>
        <p:spPr>
          <a:xfrm>
            <a:off x="10457180" y="7818120"/>
            <a:ext cx="4437380" cy="92583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panose="020B0604020202020204" pitchFamily="34" charset="0"/>
                <a:ea typeface="Arial" panose="020B0604020202020204" pitchFamily="34" charset="0"/>
                <a:cs typeface="Arial" panose="020B0604020202020204" pitchFamily="34" charset="0"/>
                <a:sym typeface="Cabin"/>
              </a:rPr>
              <a:t> the variable</a:t>
            </a:r>
            <a:r>
              <a:rPr lang="en-US" sz="49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p>
        </p:txBody>
      </p:sp>
      <p:sp>
        <p:nvSpPr>
          <p:cNvPr id="7" name="文本框 6"/>
          <p:cNvSpPr txBox="1"/>
          <p:nvPr/>
        </p:nvSpPr>
        <p:spPr>
          <a:xfrm>
            <a:off x="9563735" y="7818120"/>
            <a:ext cx="386080" cy="891540"/>
          </a:xfrm>
          <a:prstGeom prst="rect">
            <a:avLst/>
          </a:prstGeom>
          <a:noFill/>
        </p:spPr>
        <p:txBody>
          <a:bodyPr wrap="square" rtlCol="0">
            <a:spAutoFit/>
          </a:bodyPr>
          <a:lstStyle/>
          <a:p>
            <a:pPr algn="ctr">
              <a:buClr>
                <a:srgbClr val="00FF00"/>
              </a:buClr>
              <a:buSzPct val="25000"/>
              <a:buFont typeface="Cabin"/>
            </a:pPr>
            <a:r>
              <a:rPr lang="en-US" sz="5200">
                <a:solidFill>
                  <a:srgbClr val="00FF00"/>
                </a:solidFill>
                <a:latin typeface="Arial" panose="020B0604020202020204" pitchFamily="34" charset="0"/>
                <a:ea typeface="Arial" panose="020B0604020202020204" pitchFamily="34" charset="0"/>
                <a:cs typeface="Arial" panose="020B0604020202020204" pitchFamily="34" charset="0"/>
              </a:rPr>
              <a:t>z</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2146618" y="65351"/>
            <a:ext cx="12039600" cy="14409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String Conversions</a:t>
            </a:r>
          </a:p>
        </p:txBody>
      </p:sp>
      <p:sp>
        <p:nvSpPr>
          <p:cNvPr id="465" name="Shape 465"/>
          <p:cNvSpPr txBox="1">
            <a:spLocks noGrp="1"/>
          </p:cNvSpPr>
          <p:nvPr>
            <p:ph type="body" idx="1"/>
          </p:nvPr>
        </p:nvSpPr>
        <p:spPr>
          <a:xfrm>
            <a:off x="330836" y="1497382"/>
            <a:ext cx="7283450" cy="5062537"/>
          </a:xfrm>
          <a:prstGeom prst="rect">
            <a:avLst/>
          </a:prstGeom>
          <a:noFill/>
          <a:ln>
            <a:noFill/>
          </a:ln>
        </p:spPr>
        <p:txBody>
          <a:bodyPr lIns="38100" tIns="38100" rIns="38100" bIns="38100" anchor="ctr" anchorCtr="0">
            <a:noAutofit/>
          </a:bodyPr>
          <a:lstStyle/>
          <a:p>
            <a:pPr marL="749300" marR="0" lvl="0" indent="-533400" algn="just"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You can also use </a:t>
            </a:r>
            <a:r>
              <a:rPr lang="en-US" sz="3600" u="none" strike="noStrike" cap="none" dirty="0" err="1">
                <a:solidFill>
                  <a:srgbClr val="FFFF00"/>
                </a:solidFill>
                <a:latin typeface="Arial" panose="020B0604020202020204" pitchFamily="34" charset="0"/>
                <a:ea typeface="Arial" panose="020B0604020202020204" pitchFamily="34" charset="0"/>
                <a:cs typeface="Arial" panose="020B0604020202020204" pitchFamily="34" charset="0"/>
                <a:sym typeface="Cabin"/>
              </a:rPr>
              <a:t>int</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and </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float()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to convert between strings and integers</a:t>
            </a:r>
          </a:p>
          <a:p>
            <a:pPr marL="749300" marR="0" lvl="0" indent="-533400" algn="just"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You will get an </a:t>
            </a:r>
            <a:r>
              <a:rPr lang="en-US" sz="3600" u="none" strike="noStrike" cap="none" dirty="0">
                <a:solidFill>
                  <a:srgbClr val="E06666"/>
                </a:solidFill>
                <a:latin typeface="Arial" panose="020B0604020202020204" pitchFamily="34" charset="0"/>
                <a:ea typeface="Arial" panose="020B0604020202020204" pitchFamily="34" charset="0"/>
                <a:cs typeface="Arial" panose="020B0604020202020204" pitchFamily="34" charset="0"/>
                <a:sym typeface="Cabin"/>
              </a:rPr>
              <a:t>error</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if the string does not contain numeric characters</a:t>
            </a:r>
          </a:p>
        </p:txBody>
      </p:sp>
      <p:sp>
        <p:nvSpPr>
          <p:cNvPr id="466" name="Shape 466"/>
          <p:cNvSpPr txBox="1"/>
          <p:nvPr/>
        </p:nvSpPr>
        <p:spPr>
          <a:xfrm>
            <a:off x="8394700" y="1375833"/>
            <a:ext cx="7607300" cy="709718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000" i="0" u="none" strike="noStrike" cap="none" dirty="0">
                <a:solidFill>
                  <a:schemeClr val="lt1"/>
                </a:solidFill>
                <a:latin typeface="Courier"/>
                <a:ea typeface="Courier"/>
                <a:cs typeface="Courier"/>
                <a:sym typeface="Courier New" panose="02070309020205020404"/>
              </a:rPr>
              <a:t>&gt;&gt;&gt; </a:t>
            </a:r>
            <a:r>
              <a:rPr lang="en-US" sz="2000" i="0" u="none" strike="noStrike" cap="none" dirty="0" err="1">
                <a:solidFill>
                  <a:srgbClr val="00FF00"/>
                </a:solidFill>
                <a:latin typeface="Courier"/>
                <a:ea typeface="Courier"/>
                <a:cs typeface="Courier"/>
                <a:sym typeface="Courier New" panose="02070309020205020404"/>
              </a:rPr>
              <a:t>sval</a:t>
            </a:r>
            <a:r>
              <a:rPr lang="en-US" sz="2000" i="0" u="none" strike="noStrike" cap="none" dirty="0">
                <a:solidFill>
                  <a:schemeClr val="lt1"/>
                </a:solidFill>
                <a:latin typeface="Courier"/>
                <a:ea typeface="Courier"/>
                <a:cs typeface="Courier"/>
                <a:sym typeface="Courier New" panose="02070309020205020404"/>
              </a:rPr>
              <a:t> = '123'</a:t>
            </a:r>
          </a:p>
          <a:p>
            <a:pPr marL="0" marR="0" lvl="0" indent="0" algn="l" rtl="0">
              <a:lnSpc>
                <a:spcPct val="100000"/>
              </a:lnSpc>
              <a:spcBef>
                <a:spcPts val="0"/>
              </a:spcBef>
              <a:spcAft>
                <a:spcPts val="0"/>
              </a:spcAft>
              <a:buClr>
                <a:schemeClr val="lt1"/>
              </a:buClr>
              <a:buSzPct val="25000"/>
              <a:buFont typeface="Cabin"/>
              <a:buNone/>
            </a:pPr>
            <a:r>
              <a:rPr lang="en-US" sz="2000" i="0" u="none" strike="noStrike" cap="none" dirty="0">
                <a:solidFill>
                  <a:schemeClr val="lt1"/>
                </a:solidFill>
                <a:latin typeface="Courier"/>
                <a:ea typeface="Courier"/>
                <a:cs typeface="Courier"/>
                <a:sym typeface="Courier New" panose="02070309020205020404"/>
              </a:rPr>
              <a:t>&gt;&gt;&gt; </a:t>
            </a:r>
            <a:r>
              <a:rPr lang="en-US" sz="2000" i="0" u="none" strike="noStrike" cap="none" dirty="0">
                <a:solidFill>
                  <a:srgbClr val="FFFF00"/>
                </a:solidFill>
                <a:latin typeface="Courier"/>
                <a:ea typeface="Courier"/>
                <a:cs typeface="Courier"/>
                <a:sym typeface="Courier New" panose="02070309020205020404"/>
              </a:rPr>
              <a:t>type</a:t>
            </a:r>
            <a:r>
              <a:rPr lang="en-US" sz="2000" i="0" u="none" strike="noStrike" cap="none" dirty="0">
                <a:solidFill>
                  <a:schemeClr val="lt1"/>
                </a:solidFill>
                <a:latin typeface="Courier"/>
                <a:ea typeface="Courier"/>
                <a:cs typeface="Courier"/>
                <a:sym typeface="Courier New" panose="02070309020205020404"/>
              </a:rPr>
              <a:t>(</a:t>
            </a:r>
            <a:r>
              <a:rPr lang="en-US" sz="2000" i="0" u="none" strike="noStrike" cap="none" dirty="0" err="1">
                <a:solidFill>
                  <a:srgbClr val="00FF00"/>
                </a:solidFill>
                <a:latin typeface="Courier"/>
                <a:ea typeface="Courier"/>
                <a:cs typeface="Courier"/>
                <a:sym typeface="Courier New" panose="02070309020205020404"/>
              </a:rPr>
              <a:t>sval</a:t>
            </a:r>
            <a:r>
              <a:rPr lang="en-US" sz="2000" i="0" u="none" strike="noStrike" cap="none" dirty="0">
                <a:solidFill>
                  <a:schemeClr val="lt1"/>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2000" i="0" u="none" strike="noStrike" cap="none" dirty="0" smtClean="0">
                <a:solidFill>
                  <a:schemeClr val="lt1"/>
                </a:solidFill>
                <a:latin typeface="Courier"/>
                <a:ea typeface="Courier"/>
                <a:cs typeface="Courier"/>
                <a:sym typeface="Courier New" panose="02070309020205020404"/>
              </a:rPr>
              <a:t>&lt;class '</a:t>
            </a:r>
            <a:r>
              <a:rPr lang="en-US" sz="2000" i="0" u="none" strike="noStrike" cap="none" dirty="0" err="1" smtClean="0">
                <a:solidFill>
                  <a:schemeClr val="lt1"/>
                </a:solidFill>
                <a:latin typeface="Courier"/>
                <a:ea typeface="Courier"/>
                <a:cs typeface="Courier"/>
                <a:sym typeface="Courier New" panose="02070309020205020404"/>
              </a:rPr>
              <a:t>str</a:t>
            </a:r>
            <a:r>
              <a:rPr lang="en-US" sz="2000" i="0" u="none" strike="noStrike" cap="none" dirty="0">
                <a:solidFill>
                  <a:schemeClr val="lt1"/>
                </a:solidFill>
                <a:latin typeface="Courier"/>
                <a:ea typeface="Courier"/>
                <a:cs typeface="Courier"/>
                <a:sym typeface="Courier New" panose="02070309020205020404"/>
              </a:rPr>
              <a:t>'&gt;</a:t>
            </a:r>
          </a:p>
          <a:p>
            <a:pPr marL="0" marR="0" lvl="0" indent="0" algn="l" rtl="0">
              <a:lnSpc>
                <a:spcPct val="100000"/>
              </a:lnSpc>
              <a:spcBef>
                <a:spcPts val="0"/>
              </a:spcBef>
              <a:spcAft>
                <a:spcPts val="0"/>
              </a:spcAft>
              <a:buClr>
                <a:schemeClr val="lt1"/>
              </a:buClr>
              <a:buSzPct val="25000"/>
              <a:buFont typeface="Cabin"/>
              <a:buNone/>
            </a:pPr>
            <a:r>
              <a:rPr lang="en-US" sz="2000" i="0" u="none" strike="noStrike" cap="none" dirty="0">
                <a:solidFill>
                  <a:schemeClr val="lt1"/>
                </a:solidFill>
                <a:latin typeface="Courier"/>
                <a:ea typeface="Courier"/>
                <a:cs typeface="Courier"/>
                <a:sym typeface="Courier New" panose="02070309020205020404"/>
              </a:rPr>
              <a:t>&gt;&gt;&gt; </a:t>
            </a:r>
            <a:r>
              <a:rPr lang="en-US" sz="2000" i="0" u="none" strike="noStrike" cap="none" dirty="0" smtClean="0">
                <a:solidFill>
                  <a:srgbClr val="FFFF00"/>
                </a:solidFill>
                <a:latin typeface="Courier"/>
                <a:ea typeface="Courier"/>
                <a:cs typeface="Courier"/>
                <a:sym typeface="Courier New" panose="02070309020205020404"/>
              </a:rPr>
              <a:t>print</a:t>
            </a:r>
            <a:r>
              <a:rPr lang="en-US" sz="2000" dirty="0">
                <a:solidFill>
                  <a:schemeClr val="lt1"/>
                </a:solidFill>
                <a:latin typeface="Courier"/>
                <a:ea typeface="Courier"/>
                <a:cs typeface="Courier"/>
                <a:sym typeface="Courier New" panose="02070309020205020404"/>
              </a:rPr>
              <a:t>(</a:t>
            </a:r>
            <a:r>
              <a:rPr lang="en-US" sz="2000" i="0" u="none" strike="noStrike" cap="none" dirty="0" err="1" smtClean="0">
                <a:solidFill>
                  <a:srgbClr val="00FF00"/>
                </a:solidFill>
                <a:latin typeface="Courier"/>
                <a:ea typeface="Courier"/>
                <a:cs typeface="Courier"/>
                <a:sym typeface="Courier New" panose="02070309020205020404"/>
              </a:rPr>
              <a:t>sval</a:t>
            </a:r>
            <a:r>
              <a:rPr lang="en-US" sz="2000" i="0" u="none" strike="noStrike" cap="none" dirty="0" smtClean="0">
                <a:solidFill>
                  <a:schemeClr val="lt1"/>
                </a:solidFill>
                <a:latin typeface="Courier"/>
                <a:ea typeface="Courier"/>
                <a:cs typeface="Courier"/>
                <a:sym typeface="Courier New" panose="02070309020205020404"/>
              </a:rPr>
              <a:t> </a:t>
            </a:r>
            <a:r>
              <a:rPr lang="en-US" sz="2000" i="0" u="none" strike="noStrike" cap="none" dirty="0">
                <a:solidFill>
                  <a:srgbClr val="00FFFF"/>
                </a:solidFill>
                <a:latin typeface="Courier"/>
                <a:ea typeface="Courier"/>
                <a:cs typeface="Courier"/>
                <a:sym typeface="Courier New" panose="02070309020205020404"/>
              </a:rPr>
              <a:t>+</a:t>
            </a:r>
            <a:r>
              <a:rPr lang="en-US" sz="2000" i="0" u="none" strike="noStrike" cap="none" dirty="0">
                <a:solidFill>
                  <a:schemeClr val="lt1"/>
                </a:solidFill>
                <a:latin typeface="Courier"/>
                <a:ea typeface="Courier"/>
                <a:cs typeface="Courier"/>
                <a:sym typeface="Courier New" panose="02070309020205020404"/>
              </a:rPr>
              <a:t> </a:t>
            </a:r>
            <a:r>
              <a:rPr lang="en-US" sz="2000" i="0" u="none" strike="noStrike" cap="none" dirty="0" smtClean="0">
                <a:solidFill>
                  <a:schemeClr val="lt1"/>
                </a:solidFill>
                <a:latin typeface="Courier"/>
                <a:ea typeface="Courier"/>
                <a:cs typeface="Courier"/>
                <a:sym typeface="Courier New" panose="02070309020205020404"/>
              </a:rPr>
              <a:t>1)</a:t>
            </a:r>
            <a:endParaRPr lang="en-US" sz="2000" i="0" u="none" strike="noStrike" cap="none" dirty="0">
              <a:solidFill>
                <a:schemeClr val="lt1"/>
              </a:solidFill>
              <a:latin typeface="Courier"/>
              <a:ea typeface="Courier"/>
              <a:cs typeface="Courier"/>
              <a:sym typeface="Courier New" panose="02070309020205020404"/>
            </a:endParaRPr>
          </a:p>
          <a:p>
            <a:pPr lvl="0">
              <a:buClr>
                <a:srgbClr val="FF0000"/>
              </a:buClr>
              <a:buSzPct val="25000"/>
            </a:pPr>
            <a:r>
              <a:rPr lang="en-US" sz="2000" dirty="0" err="1">
                <a:solidFill>
                  <a:srgbClr val="E06666"/>
                </a:solidFill>
                <a:latin typeface="Courier"/>
                <a:ea typeface="Courier"/>
                <a:cs typeface="Courier"/>
                <a:sym typeface="Courier New" panose="02070309020205020404"/>
              </a:rPr>
              <a:t>Traceback</a:t>
            </a:r>
            <a:r>
              <a:rPr lang="en-US" sz="2000" dirty="0">
                <a:solidFill>
                  <a:srgbClr val="E06666"/>
                </a:solidFill>
                <a:latin typeface="Courier"/>
                <a:ea typeface="Courier"/>
                <a:cs typeface="Courier"/>
                <a:sym typeface="Courier New" panose="02070309020205020404"/>
              </a:rPr>
              <a:t> (most recent call last):  File "&lt;</a:t>
            </a:r>
            <a:r>
              <a:rPr lang="en-US" sz="2000" dirty="0" err="1">
                <a:solidFill>
                  <a:srgbClr val="E06666"/>
                </a:solidFill>
                <a:latin typeface="Courier"/>
                <a:ea typeface="Courier"/>
                <a:cs typeface="Courier"/>
                <a:sym typeface="Courier New" panose="02070309020205020404"/>
              </a:rPr>
              <a:t>stdin</a:t>
            </a:r>
            <a:r>
              <a:rPr lang="en-US" sz="2000" dirty="0">
                <a:solidFill>
                  <a:srgbClr val="E06666"/>
                </a:solidFill>
                <a:latin typeface="Courier"/>
                <a:ea typeface="Courier"/>
                <a:cs typeface="Courier"/>
                <a:sym typeface="Courier New" panose="02070309020205020404"/>
              </a:rPr>
              <a:t>&gt;", line 1, in &lt;module</a:t>
            </a:r>
            <a:r>
              <a:rPr lang="en-US" sz="2000" dirty="0" smtClean="0">
                <a:solidFill>
                  <a:srgbClr val="E06666"/>
                </a:solidFill>
                <a:latin typeface="Courier"/>
                <a:ea typeface="Courier"/>
                <a:cs typeface="Courier"/>
                <a:sym typeface="Courier New" panose="02070309020205020404"/>
              </a:rPr>
              <a:t>&gt;</a:t>
            </a:r>
          </a:p>
          <a:p>
            <a:pPr lvl="0">
              <a:buClr>
                <a:srgbClr val="FF0000"/>
              </a:buClr>
              <a:buSzPct val="25000"/>
            </a:pPr>
            <a:r>
              <a:rPr lang="en-US" sz="2000" dirty="0" err="1" smtClean="0">
                <a:solidFill>
                  <a:srgbClr val="E06666"/>
                </a:solidFill>
                <a:latin typeface="Courier"/>
                <a:ea typeface="Courier"/>
                <a:cs typeface="Courier"/>
                <a:sym typeface="Courier New" panose="02070309020205020404"/>
              </a:rPr>
              <a:t>TypeError</a:t>
            </a:r>
            <a:r>
              <a:rPr lang="en-US" sz="2000" dirty="0">
                <a:solidFill>
                  <a:srgbClr val="E06666"/>
                </a:solidFill>
                <a:latin typeface="Courier"/>
                <a:ea typeface="Courier"/>
                <a:cs typeface="Courier"/>
                <a:sym typeface="Courier New" panose="02070309020205020404"/>
              </a:rPr>
              <a:t>: Can't convert '</a:t>
            </a:r>
            <a:r>
              <a:rPr lang="en-US" sz="2000" dirty="0" err="1">
                <a:solidFill>
                  <a:srgbClr val="E06666"/>
                </a:solidFill>
                <a:latin typeface="Courier"/>
                <a:ea typeface="Courier"/>
                <a:cs typeface="Courier"/>
                <a:sym typeface="Courier New" panose="02070309020205020404"/>
              </a:rPr>
              <a:t>int</a:t>
            </a:r>
            <a:r>
              <a:rPr lang="en-US" sz="2000" dirty="0">
                <a:solidFill>
                  <a:srgbClr val="E06666"/>
                </a:solidFill>
                <a:latin typeface="Courier"/>
                <a:ea typeface="Courier"/>
                <a:cs typeface="Courier"/>
                <a:sym typeface="Courier New" panose="02070309020205020404"/>
              </a:rPr>
              <a:t>' object to </a:t>
            </a:r>
            <a:r>
              <a:rPr lang="en-US" sz="2000" dirty="0" err="1">
                <a:solidFill>
                  <a:srgbClr val="E06666"/>
                </a:solidFill>
                <a:latin typeface="Courier"/>
                <a:ea typeface="Courier"/>
                <a:cs typeface="Courier"/>
                <a:sym typeface="Courier New" panose="02070309020205020404"/>
              </a:rPr>
              <a:t>str</a:t>
            </a:r>
            <a:r>
              <a:rPr lang="en-US" sz="2000" dirty="0">
                <a:solidFill>
                  <a:srgbClr val="E06666"/>
                </a:solidFill>
                <a:latin typeface="Courier"/>
                <a:ea typeface="Courier"/>
                <a:cs typeface="Courier"/>
                <a:sym typeface="Courier New" panose="02070309020205020404"/>
              </a:rPr>
              <a:t> implicitly</a:t>
            </a:r>
          </a:p>
          <a:p>
            <a:pPr marL="0" marR="0" lvl="0" indent="0" algn="l" rtl="0">
              <a:lnSpc>
                <a:spcPct val="100000"/>
              </a:lnSpc>
              <a:spcBef>
                <a:spcPts val="0"/>
              </a:spcBef>
              <a:spcAft>
                <a:spcPts val="0"/>
              </a:spcAft>
              <a:buClr>
                <a:schemeClr val="lt1"/>
              </a:buClr>
              <a:buSzPct val="25000"/>
              <a:buFont typeface="Cabin"/>
              <a:buNone/>
            </a:pPr>
            <a:r>
              <a:rPr lang="en-US" sz="2000" i="0" u="none" strike="noStrike" cap="none" dirty="0" smtClean="0">
                <a:solidFill>
                  <a:schemeClr val="lt1"/>
                </a:solidFill>
                <a:latin typeface="Courier"/>
                <a:ea typeface="Courier"/>
                <a:cs typeface="Courier"/>
                <a:sym typeface="Courier New" panose="02070309020205020404"/>
              </a:rPr>
              <a:t>&gt;&gt;&gt; </a:t>
            </a:r>
            <a:r>
              <a:rPr lang="en-US" sz="2000" i="0" u="none" strike="noStrike" cap="none" dirty="0" err="1">
                <a:solidFill>
                  <a:srgbClr val="00FF00"/>
                </a:solidFill>
                <a:latin typeface="Courier"/>
                <a:ea typeface="Courier"/>
                <a:cs typeface="Courier"/>
                <a:sym typeface="Courier New" panose="02070309020205020404"/>
              </a:rPr>
              <a:t>ival</a:t>
            </a:r>
            <a:r>
              <a:rPr lang="en-US" sz="2000" i="0" u="none" strike="noStrike" cap="none" dirty="0">
                <a:solidFill>
                  <a:schemeClr val="lt1"/>
                </a:solidFill>
                <a:latin typeface="Courier"/>
                <a:ea typeface="Courier"/>
                <a:cs typeface="Courier"/>
                <a:sym typeface="Courier New" panose="02070309020205020404"/>
              </a:rPr>
              <a:t> = </a:t>
            </a:r>
            <a:r>
              <a:rPr lang="en-US" sz="2000" i="0" u="none" strike="noStrike" cap="none" dirty="0" err="1">
                <a:solidFill>
                  <a:srgbClr val="FFFF00"/>
                </a:solidFill>
                <a:latin typeface="Courier"/>
                <a:ea typeface="Courier"/>
                <a:cs typeface="Courier"/>
                <a:sym typeface="Courier New" panose="02070309020205020404"/>
              </a:rPr>
              <a:t>int</a:t>
            </a:r>
            <a:r>
              <a:rPr lang="en-US" sz="2000" i="0" u="none" strike="noStrike" cap="none" dirty="0">
                <a:solidFill>
                  <a:schemeClr val="lt1"/>
                </a:solidFill>
                <a:latin typeface="Courier"/>
                <a:ea typeface="Courier"/>
                <a:cs typeface="Courier"/>
                <a:sym typeface="Courier New" panose="02070309020205020404"/>
              </a:rPr>
              <a:t>(</a:t>
            </a:r>
            <a:r>
              <a:rPr lang="en-US" sz="2000" i="0" u="none" strike="noStrike" cap="none" dirty="0" err="1">
                <a:solidFill>
                  <a:srgbClr val="00FF00"/>
                </a:solidFill>
                <a:latin typeface="Courier"/>
                <a:ea typeface="Courier"/>
                <a:cs typeface="Courier"/>
                <a:sym typeface="Courier New" panose="02070309020205020404"/>
              </a:rPr>
              <a:t>sval</a:t>
            </a:r>
            <a:r>
              <a:rPr lang="en-US" sz="2000" i="0" u="none" strike="noStrike" cap="none" dirty="0">
                <a:solidFill>
                  <a:schemeClr val="lt1"/>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2000" i="0" u="none" strike="noStrike" cap="none" dirty="0">
                <a:solidFill>
                  <a:schemeClr val="lt1"/>
                </a:solidFill>
                <a:latin typeface="Courier"/>
                <a:ea typeface="Courier"/>
                <a:cs typeface="Courier"/>
                <a:sym typeface="Courier New" panose="02070309020205020404"/>
              </a:rPr>
              <a:t>&gt;&gt;&gt; </a:t>
            </a:r>
            <a:r>
              <a:rPr lang="en-US" sz="2000" i="0" u="none" strike="noStrike" cap="none" dirty="0">
                <a:solidFill>
                  <a:srgbClr val="FFFF00"/>
                </a:solidFill>
                <a:latin typeface="Courier"/>
                <a:ea typeface="Courier"/>
                <a:cs typeface="Courier"/>
                <a:sym typeface="Courier New" panose="02070309020205020404"/>
              </a:rPr>
              <a:t>type</a:t>
            </a:r>
            <a:r>
              <a:rPr lang="en-US" sz="2000" i="0" u="none" strike="noStrike" cap="none" dirty="0">
                <a:solidFill>
                  <a:schemeClr val="lt1"/>
                </a:solidFill>
                <a:latin typeface="Courier"/>
                <a:ea typeface="Courier"/>
                <a:cs typeface="Courier"/>
                <a:sym typeface="Courier New" panose="02070309020205020404"/>
              </a:rPr>
              <a:t>(</a:t>
            </a:r>
            <a:r>
              <a:rPr lang="en-US" sz="2000" i="0" u="none" strike="noStrike" cap="none" dirty="0" err="1">
                <a:solidFill>
                  <a:srgbClr val="00FF00"/>
                </a:solidFill>
                <a:latin typeface="Courier"/>
                <a:ea typeface="Courier"/>
                <a:cs typeface="Courier"/>
                <a:sym typeface="Courier New" panose="02070309020205020404"/>
              </a:rPr>
              <a:t>ival</a:t>
            </a:r>
            <a:r>
              <a:rPr lang="en-US" sz="2000" i="0" u="none" strike="noStrike" cap="none" dirty="0">
                <a:solidFill>
                  <a:schemeClr val="lt1"/>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chemeClr val="lt1"/>
              </a:buClr>
              <a:buSzPct val="25000"/>
              <a:buFont typeface="Cabin"/>
              <a:buNone/>
            </a:pPr>
            <a:r>
              <a:rPr lang="en-US" sz="2000" i="0" u="none" strike="noStrike" cap="none" dirty="0" smtClean="0">
                <a:solidFill>
                  <a:schemeClr val="lt1"/>
                </a:solidFill>
                <a:latin typeface="Courier"/>
                <a:ea typeface="Courier"/>
                <a:cs typeface="Courier"/>
                <a:sym typeface="Courier New" panose="02070309020205020404"/>
              </a:rPr>
              <a:t>&lt;class '</a:t>
            </a:r>
            <a:r>
              <a:rPr lang="en-US" sz="2000" i="0" u="none" strike="noStrike" cap="none" dirty="0" err="1" smtClean="0">
                <a:solidFill>
                  <a:schemeClr val="lt1"/>
                </a:solidFill>
                <a:latin typeface="Courier"/>
                <a:ea typeface="Courier"/>
                <a:cs typeface="Courier"/>
                <a:sym typeface="Courier New" panose="02070309020205020404"/>
              </a:rPr>
              <a:t>int</a:t>
            </a:r>
            <a:r>
              <a:rPr lang="en-US" sz="2000" i="0" u="none" strike="noStrike" cap="none" dirty="0">
                <a:solidFill>
                  <a:schemeClr val="lt1"/>
                </a:solidFill>
                <a:latin typeface="Courier"/>
                <a:ea typeface="Courier"/>
                <a:cs typeface="Courier"/>
                <a:sym typeface="Courier New" panose="02070309020205020404"/>
              </a:rPr>
              <a:t>'&gt;</a:t>
            </a:r>
          </a:p>
          <a:p>
            <a:pPr marL="0" marR="0" lvl="0" indent="0" algn="l" rtl="0">
              <a:lnSpc>
                <a:spcPct val="100000"/>
              </a:lnSpc>
              <a:spcBef>
                <a:spcPts val="0"/>
              </a:spcBef>
              <a:spcAft>
                <a:spcPts val="0"/>
              </a:spcAft>
              <a:buClr>
                <a:schemeClr val="lt1"/>
              </a:buClr>
              <a:buSzPct val="25000"/>
              <a:buFont typeface="Cabin"/>
              <a:buNone/>
            </a:pPr>
            <a:r>
              <a:rPr lang="en-US" sz="2000" i="0" u="none" strike="noStrike" cap="none" dirty="0">
                <a:solidFill>
                  <a:schemeClr val="lt1"/>
                </a:solidFill>
                <a:latin typeface="Courier"/>
                <a:ea typeface="Courier"/>
                <a:cs typeface="Courier"/>
                <a:sym typeface="Courier New" panose="02070309020205020404"/>
              </a:rPr>
              <a:t>&gt;&gt;&gt; </a:t>
            </a:r>
            <a:r>
              <a:rPr lang="en-US" sz="2000" i="0" u="none" strike="noStrike" cap="none" dirty="0" smtClean="0">
                <a:solidFill>
                  <a:srgbClr val="FFFF00"/>
                </a:solidFill>
                <a:latin typeface="Courier"/>
                <a:ea typeface="Courier"/>
                <a:cs typeface="Courier"/>
                <a:sym typeface="Courier New" panose="02070309020205020404"/>
              </a:rPr>
              <a:t>print</a:t>
            </a:r>
            <a:r>
              <a:rPr lang="en-US" sz="2000" dirty="0">
                <a:solidFill>
                  <a:schemeClr val="lt1"/>
                </a:solidFill>
                <a:latin typeface="Courier"/>
                <a:ea typeface="Courier"/>
                <a:cs typeface="Courier"/>
                <a:sym typeface="Courier New" panose="02070309020205020404"/>
              </a:rPr>
              <a:t>(</a:t>
            </a:r>
            <a:r>
              <a:rPr lang="en-US" sz="2000" i="0" u="none" strike="noStrike" cap="none" dirty="0" err="1" smtClean="0">
                <a:solidFill>
                  <a:srgbClr val="00FF00"/>
                </a:solidFill>
                <a:latin typeface="Courier"/>
                <a:ea typeface="Courier"/>
                <a:cs typeface="Courier"/>
                <a:sym typeface="Courier New" panose="02070309020205020404"/>
              </a:rPr>
              <a:t>ival</a:t>
            </a:r>
            <a:r>
              <a:rPr lang="en-US" sz="2000" i="0" u="none" strike="noStrike" cap="none" dirty="0" smtClean="0">
                <a:solidFill>
                  <a:schemeClr val="lt1"/>
                </a:solidFill>
                <a:latin typeface="Courier"/>
                <a:ea typeface="Courier"/>
                <a:cs typeface="Courier"/>
                <a:sym typeface="Courier New" panose="02070309020205020404"/>
              </a:rPr>
              <a:t> </a:t>
            </a:r>
            <a:r>
              <a:rPr lang="en-US" sz="2000" i="0" u="none" strike="noStrike" cap="none" dirty="0">
                <a:solidFill>
                  <a:schemeClr val="lt1"/>
                </a:solidFill>
                <a:latin typeface="Courier"/>
                <a:ea typeface="Courier"/>
                <a:cs typeface="Courier"/>
                <a:sym typeface="Courier New" panose="02070309020205020404"/>
              </a:rPr>
              <a:t>+ </a:t>
            </a:r>
            <a:r>
              <a:rPr lang="en-US" sz="2000" i="0" u="none" strike="noStrike" cap="none" dirty="0" smtClean="0">
                <a:solidFill>
                  <a:schemeClr val="lt1"/>
                </a:solidFill>
                <a:latin typeface="Courier"/>
                <a:ea typeface="Courier"/>
                <a:cs typeface="Courier"/>
                <a:sym typeface="Courier New" panose="02070309020205020404"/>
              </a:rPr>
              <a:t>1)</a:t>
            </a:r>
            <a:endParaRPr lang="en-US" sz="2000" i="0" u="none" strike="noStrike" cap="none" dirty="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2000" i="0" u="none" strike="noStrike" cap="none" dirty="0">
                <a:solidFill>
                  <a:schemeClr val="lt1"/>
                </a:solidFill>
                <a:latin typeface="Courier"/>
                <a:ea typeface="Courier"/>
                <a:cs typeface="Courier"/>
                <a:sym typeface="Courier New" panose="02070309020205020404"/>
              </a:rPr>
              <a:t>124</a:t>
            </a:r>
          </a:p>
          <a:p>
            <a:pPr marL="0" marR="0" lvl="0" indent="0" algn="l" rtl="0">
              <a:lnSpc>
                <a:spcPct val="100000"/>
              </a:lnSpc>
              <a:spcBef>
                <a:spcPts val="0"/>
              </a:spcBef>
              <a:spcAft>
                <a:spcPts val="0"/>
              </a:spcAft>
              <a:buClr>
                <a:schemeClr val="lt1"/>
              </a:buClr>
              <a:buSzPct val="25000"/>
              <a:buFont typeface="Cabin"/>
              <a:buNone/>
            </a:pPr>
            <a:r>
              <a:rPr lang="en-US" sz="2000" i="0" u="none" strike="noStrike" cap="none" dirty="0">
                <a:solidFill>
                  <a:schemeClr val="lt1"/>
                </a:solidFill>
                <a:latin typeface="Courier"/>
                <a:ea typeface="Courier"/>
                <a:cs typeface="Courier"/>
                <a:sym typeface="Courier New" panose="02070309020205020404"/>
              </a:rPr>
              <a:t>&gt;&gt;&gt; </a:t>
            </a:r>
            <a:r>
              <a:rPr lang="en-US" sz="2000" i="0" u="none" strike="noStrike" cap="none" dirty="0" err="1">
                <a:solidFill>
                  <a:srgbClr val="00FF00"/>
                </a:solidFill>
                <a:latin typeface="Courier"/>
                <a:ea typeface="Courier"/>
                <a:cs typeface="Courier"/>
                <a:sym typeface="Courier New" panose="02070309020205020404"/>
              </a:rPr>
              <a:t>nsv</a:t>
            </a:r>
            <a:r>
              <a:rPr lang="en-US" sz="2000" i="0" u="none" strike="noStrike" cap="none" dirty="0">
                <a:solidFill>
                  <a:schemeClr val="lt1"/>
                </a:solidFill>
                <a:latin typeface="Courier"/>
                <a:ea typeface="Courier"/>
                <a:cs typeface="Courier"/>
                <a:sym typeface="Courier New" panose="02070309020205020404"/>
              </a:rPr>
              <a:t> = 'hello bob'</a:t>
            </a:r>
          </a:p>
          <a:p>
            <a:pPr marL="0" marR="0" lvl="0" indent="0" algn="l" rtl="0">
              <a:lnSpc>
                <a:spcPct val="100000"/>
              </a:lnSpc>
              <a:spcBef>
                <a:spcPts val="0"/>
              </a:spcBef>
              <a:spcAft>
                <a:spcPts val="0"/>
              </a:spcAft>
              <a:buClr>
                <a:schemeClr val="lt1"/>
              </a:buClr>
              <a:buSzPct val="25000"/>
              <a:buFont typeface="Cabin"/>
              <a:buNone/>
            </a:pPr>
            <a:r>
              <a:rPr lang="en-US" sz="2000" i="0" u="none" strike="noStrike" cap="none" dirty="0">
                <a:solidFill>
                  <a:schemeClr val="lt1"/>
                </a:solidFill>
                <a:latin typeface="Courier"/>
                <a:ea typeface="Courier"/>
                <a:cs typeface="Courier"/>
                <a:sym typeface="Courier New" panose="02070309020205020404"/>
              </a:rPr>
              <a:t>&gt;&gt;&gt; </a:t>
            </a:r>
            <a:r>
              <a:rPr lang="en-US" sz="2000" i="0" u="none" strike="noStrike" cap="none" dirty="0" err="1">
                <a:solidFill>
                  <a:srgbClr val="00FF00"/>
                </a:solidFill>
                <a:latin typeface="Courier"/>
                <a:ea typeface="Courier"/>
                <a:cs typeface="Courier"/>
                <a:sym typeface="Courier New" panose="02070309020205020404"/>
              </a:rPr>
              <a:t>niv</a:t>
            </a:r>
            <a:r>
              <a:rPr lang="en-US" sz="2000" i="0" u="none" strike="noStrike" cap="none" dirty="0">
                <a:solidFill>
                  <a:schemeClr val="lt1"/>
                </a:solidFill>
                <a:latin typeface="Courier"/>
                <a:ea typeface="Courier"/>
                <a:cs typeface="Courier"/>
                <a:sym typeface="Courier New" panose="02070309020205020404"/>
              </a:rPr>
              <a:t> = </a:t>
            </a:r>
            <a:r>
              <a:rPr lang="en-US" sz="2000" i="0" u="none" strike="noStrike" cap="none" dirty="0" err="1">
                <a:solidFill>
                  <a:srgbClr val="FFFF00"/>
                </a:solidFill>
                <a:latin typeface="Courier"/>
                <a:ea typeface="Courier"/>
                <a:cs typeface="Courier"/>
                <a:sym typeface="Courier New" panose="02070309020205020404"/>
              </a:rPr>
              <a:t>int</a:t>
            </a:r>
            <a:r>
              <a:rPr lang="en-US" sz="2000" i="0" u="none" strike="noStrike" cap="none" dirty="0">
                <a:solidFill>
                  <a:schemeClr val="lt1"/>
                </a:solidFill>
                <a:latin typeface="Courier"/>
                <a:ea typeface="Courier"/>
                <a:cs typeface="Courier"/>
                <a:sym typeface="Courier New" panose="02070309020205020404"/>
              </a:rPr>
              <a:t>(</a:t>
            </a:r>
            <a:r>
              <a:rPr lang="en-US" sz="2000" i="0" u="none" strike="noStrike" cap="none" dirty="0" err="1">
                <a:solidFill>
                  <a:srgbClr val="00FF00"/>
                </a:solidFill>
                <a:latin typeface="Courier"/>
                <a:ea typeface="Courier"/>
                <a:cs typeface="Courier"/>
                <a:sym typeface="Courier New" panose="02070309020205020404"/>
              </a:rPr>
              <a:t>nsv</a:t>
            </a:r>
            <a:r>
              <a:rPr lang="en-US" sz="2000" i="0" u="none" strike="noStrike" cap="none" dirty="0">
                <a:solidFill>
                  <a:schemeClr val="lt1"/>
                </a:solidFill>
                <a:latin typeface="Courier"/>
                <a:ea typeface="Courier"/>
                <a:cs typeface="Courier"/>
                <a:sym typeface="Courier New" panose="02070309020205020404"/>
              </a:rPr>
              <a:t>)</a:t>
            </a:r>
          </a:p>
          <a:p>
            <a:pPr lvl="0">
              <a:buClr>
                <a:srgbClr val="FF0000"/>
              </a:buClr>
              <a:buSzPct val="25000"/>
            </a:pPr>
            <a:r>
              <a:rPr lang="en-US" sz="2000" dirty="0" err="1" smtClean="0">
                <a:solidFill>
                  <a:srgbClr val="E06666"/>
                </a:solidFill>
                <a:latin typeface="Courier"/>
                <a:ea typeface="Courier"/>
                <a:cs typeface="Courier"/>
                <a:sym typeface="Courier New" panose="02070309020205020404"/>
              </a:rPr>
              <a:t>Traceback</a:t>
            </a:r>
            <a:r>
              <a:rPr lang="en-US" sz="2000" dirty="0" smtClean="0">
                <a:solidFill>
                  <a:srgbClr val="E06666"/>
                </a:solidFill>
                <a:latin typeface="Courier"/>
                <a:ea typeface="Courier"/>
                <a:cs typeface="Courier"/>
                <a:sym typeface="Courier New" panose="02070309020205020404"/>
              </a:rPr>
              <a:t> </a:t>
            </a:r>
            <a:r>
              <a:rPr lang="en-US" sz="2000" dirty="0">
                <a:solidFill>
                  <a:srgbClr val="E06666"/>
                </a:solidFill>
                <a:latin typeface="Courier"/>
                <a:ea typeface="Courier"/>
                <a:cs typeface="Courier"/>
                <a:sym typeface="Courier New" panose="02070309020205020404"/>
              </a:rPr>
              <a:t>(most recent call last):  File "&lt;</a:t>
            </a:r>
            <a:r>
              <a:rPr lang="en-US" sz="2000" dirty="0" err="1">
                <a:solidFill>
                  <a:srgbClr val="E06666"/>
                </a:solidFill>
                <a:latin typeface="Courier"/>
                <a:ea typeface="Courier"/>
                <a:cs typeface="Courier"/>
                <a:sym typeface="Courier New" panose="02070309020205020404"/>
              </a:rPr>
              <a:t>stdin</a:t>
            </a:r>
            <a:r>
              <a:rPr lang="en-US" sz="2000" dirty="0">
                <a:solidFill>
                  <a:srgbClr val="E06666"/>
                </a:solidFill>
                <a:latin typeface="Courier"/>
                <a:ea typeface="Courier"/>
                <a:cs typeface="Courier"/>
                <a:sym typeface="Courier New" panose="02070309020205020404"/>
              </a:rPr>
              <a:t>&gt;", line 1, in &lt;module</a:t>
            </a:r>
            <a:r>
              <a:rPr lang="en-US" sz="2000" dirty="0" smtClean="0">
                <a:solidFill>
                  <a:srgbClr val="E06666"/>
                </a:solidFill>
                <a:latin typeface="Courier"/>
                <a:ea typeface="Courier"/>
                <a:cs typeface="Courier"/>
                <a:sym typeface="Courier New" panose="02070309020205020404"/>
              </a:rPr>
              <a:t>&gt;</a:t>
            </a:r>
          </a:p>
          <a:p>
            <a:pPr lvl="0">
              <a:buClr>
                <a:srgbClr val="FF0000"/>
              </a:buClr>
              <a:buSzPct val="25000"/>
            </a:pPr>
            <a:r>
              <a:rPr lang="en-US" sz="2000" dirty="0" err="1" smtClean="0">
                <a:solidFill>
                  <a:srgbClr val="E06666"/>
                </a:solidFill>
                <a:latin typeface="Courier"/>
                <a:ea typeface="Courier"/>
                <a:cs typeface="Courier"/>
                <a:sym typeface="Courier New" panose="02070309020205020404"/>
              </a:rPr>
              <a:t>ValueError</a:t>
            </a:r>
            <a:r>
              <a:rPr lang="en-US" sz="2000" dirty="0">
                <a:solidFill>
                  <a:srgbClr val="E06666"/>
                </a:solidFill>
                <a:latin typeface="Courier"/>
                <a:ea typeface="Courier"/>
                <a:cs typeface="Courier"/>
                <a:sym typeface="Courier New" panose="02070309020205020404"/>
              </a:rPr>
              <a:t>: invalid literal for </a:t>
            </a:r>
            <a:r>
              <a:rPr lang="en-US" sz="2000" dirty="0" err="1">
                <a:solidFill>
                  <a:srgbClr val="E06666"/>
                </a:solidFill>
                <a:latin typeface="Courier"/>
                <a:ea typeface="Courier"/>
                <a:cs typeface="Courier"/>
                <a:sym typeface="Courier New" panose="02070309020205020404"/>
              </a:rPr>
              <a:t>int</a:t>
            </a:r>
            <a:r>
              <a:rPr lang="en-US" sz="2000" dirty="0">
                <a:solidFill>
                  <a:srgbClr val="E06666"/>
                </a:solidFill>
                <a:latin typeface="Courier"/>
                <a:ea typeface="Courier"/>
                <a:cs typeface="Courier"/>
                <a:sym typeface="Courier New" panose="02070309020205020404"/>
              </a:rPr>
              <a:t>() with base 10: 'x'</a:t>
            </a:r>
            <a:endParaRPr lang="en-US" sz="2000" i="0" u="none" strike="noStrike" cap="none" dirty="0">
              <a:solidFill>
                <a:srgbClr val="E06666"/>
              </a:solidFill>
              <a:latin typeface="Courier"/>
              <a:ea typeface="Courier"/>
              <a:cs typeface="Courier"/>
              <a:sym typeface="Courier New" panose="02070309020205020404"/>
            </a:endParaRPr>
          </a:p>
        </p:txBody>
      </p:sp>
      <p:sp>
        <p:nvSpPr>
          <p:cNvPr id="2" name="矩形 1"/>
          <p:cNvSpPr/>
          <p:nvPr/>
        </p:nvSpPr>
        <p:spPr>
          <a:xfrm>
            <a:off x="713174" y="6176068"/>
            <a:ext cx="7084626" cy="2862322"/>
          </a:xfrm>
          <a:prstGeom prst="rect">
            <a:avLst/>
          </a:prstGeom>
        </p:spPr>
        <p:txBody>
          <a:bodyPr wrap="square">
            <a:spAutoFit/>
          </a:bodyPr>
          <a:lstStyle/>
          <a:p>
            <a:pPr lvl="0">
              <a:buClr>
                <a:schemeClr val="lt1"/>
              </a:buClr>
              <a:buSzPct val="25000"/>
            </a:pPr>
            <a:r>
              <a:rPr lang="en-US" altLang="zh-CN" sz="2000" dirty="0">
                <a:solidFill>
                  <a:schemeClr val="lt1"/>
                </a:solidFill>
                <a:latin typeface="Courier"/>
                <a:ea typeface="Courier"/>
                <a:cs typeface="Courier"/>
                <a:sym typeface="Courier New" panose="02070309020205020404"/>
              </a:rPr>
              <a:t>&gt;&gt;&gt; </a:t>
            </a:r>
            <a:r>
              <a:rPr lang="en-US" altLang="zh-CN" sz="2000" dirty="0" err="1">
                <a:solidFill>
                  <a:srgbClr val="00FF00"/>
                </a:solidFill>
                <a:latin typeface="Courier"/>
                <a:ea typeface="Courier"/>
                <a:cs typeface="Courier"/>
                <a:sym typeface="Courier New" panose="02070309020205020404"/>
              </a:rPr>
              <a:t>sval</a:t>
            </a:r>
            <a:r>
              <a:rPr lang="en-US" altLang="zh-CN" sz="2000" dirty="0">
                <a:solidFill>
                  <a:schemeClr val="lt1"/>
                </a:solidFill>
                <a:latin typeface="Courier"/>
                <a:ea typeface="Courier"/>
                <a:cs typeface="Courier"/>
                <a:sym typeface="Courier New" panose="02070309020205020404"/>
              </a:rPr>
              <a:t> = </a:t>
            </a:r>
            <a:r>
              <a:rPr lang="en-US" altLang="zh-CN" sz="2000" dirty="0" smtClean="0">
                <a:solidFill>
                  <a:schemeClr val="lt1"/>
                </a:solidFill>
                <a:latin typeface="Courier"/>
                <a:ea typeface="Courier"/>
                <a:cs typeface="Courier"/>
                <a:sym typeface="Courier New" panose="02070309020205020404"/>
              </a:rPr>
              <a:t>'123hello‘</a:t>
            </a:r>
          </a:p>
          <a:p>
            <a:pPr>
              <a:buClr>
                <a:schemeClr val="lt1"/>
              </a:buClr>
              <a:buSzPct val="25000"/>
            </a:pPr>
            <a:r>
              <a:rPr lang="en-US" altLang="zh-CN" sz="2000" dirty="0">
                <a:solidFill>
                  <a:schemeClr val="lt1"/>
                </a:solidFill>
                <a:latin typeface="Courier"/>
                <a:ea typeface="Courier"/>
                <a:cs typeface="Courier"/>
                <a:sym typeface="Courier New" panose="02070309020205020404"/>
              </a:rPr>
              <a:t>&gt;&gt;&gt; </a:t>
            </a:r>
            <a:r>
              <a:rPr lang="en-US" altLang="zh-CN" sz="2000" dirty="0" err="1">
                <a:solidFill>
                  <a:srgbClr val="00FF00"/>
                </a:solidFill>
                <a:latin typeface="Courier"/>
                <a:ea typeface="Courier"/>
                <a:cs typeface="Courier"/>
                <a:sym typeface="Courier New" panose="02070309020205020404"/>
              </a:rPr>
              <a:t>ival</a:t>
            </a:r>
            <a:r>
              <a:rPr lang="en-US" altLang="zh-CN" sz="2000" dirty="0">
                <a:solidFill>
                  <a:schemeClr val="lt1"/>
                </a:solidFill>
                <a:latin typeface="Courier"/>
                <a:ea typeface="Courier"/>
                <a:cs typeface="Courier"/>
                <a:sym typeface="Courier New" panose="02070309020205020404"/>
              </a:rPr>
              <a:t> = </a:t>
            </a:r>
            <a:r>
              <a:rPr lang="en-US" altLang="zh-CN" sz="2000" dirty="0" err="1">
                <a:solidFill>
                  <a:srgbClr val="FFFF00"/>
                </a:solidFill>
                <a:latin typeface="Courier"/>
                <a:ea typeface="Courier"/>
                <a:cs typeface="Courier"/>
                <a:sym typeface="Courier New" panose="02070309020205020404"/>
              </a:rPr>
              <a:t>int</a:t>
            </a:r>
            <a:r>
              <a:rPr lang="en-US" altLang="zh-CN" sz="2000" dirty="0">
                <a:solidFill>
                  <a:schemeClr val="lt1"/>
                </a:solidFill>
                <a:latin typeface="Courier"/>
                <a:ea typeface="Courier"/>
                <a:cs typeface="Courier"/>
                <a:sym typeface="Courier New" panose="02070309020205020404"/>
              </a:rPr>
              <a:t>(</a:t>
            </a:r>
            <a:r>
              <a:rPr lang="en-US" altLang="zh-CN" sz="2000" dirty="0" err="1">
                <a:solidFill>
                  <a:srgbClr val="00FF00"/>
                </a:solidFill>
                <a:latin typeface="Courier"/>
                <a:ea typeface="Courier"/>
                <a:cs typeface="Courier"/>
                <a:sym typeface="Courier New" panose="02070309020205020404"/>
              </a:rPr>
              <a:t>sval</a:t>
            </a:r>
            <a:r>
              <a:rPr lang="en-US" altLang="zh-CN" sz="2000" dirty="0">
                <a:solidFill>
                  <a:schemeClr val="lt1"/>
                </a:solidFill>
                <a:latin typeface="Courier"/>
                <a:ea typeface="Courier"/>
                <a:cs typeface="Courier"/>
                <a:sym typeface="Courier New" panose="02070309020205020404"/>
              </a:rPr>
              <a:t>)</a:t>
            </a:r>
          </a:p>
          <a:p>
            <a:pPr>
              <a:buClr>
                <a:srgbClr val="FF0000"/>
              </a:buClr>
              <a:buSzPct val="25000"/>
            </a:pPr>
            <a:r>
              <a:rPr lang="en-US" altLang="zh-CN" sz="2000" dirty="0" err="1">
                <a:solidFill>
                  <a:srgbClr val="E06666"/>
                </a:solidFill>
                <a:latin typeface="Courier"/>
                <a:ea typeface="Courier"/>
                <a:cs typeface="Courier"/>
                <a:sym typeface="Courier New" panose="02070309020205020404"/>
              </a:rPr>
              <a:t>Traceback</a:t>
            </a:r>
            <a:r>
              <a:rPr lang="en-US" altLang="zh-CN" sz="2000" dirty="0">
                <a:solidFill>
                  <a:srgbClr val="E06666"/>
                </a:solidFill>
                <a:latin typeface="Courier"/>
                <a:ea typeface="Courier"/>
                <a:cs typeface="Courier"/>
                <a:sym typeface="Courier New" panose="02070309020205020404"/>
              </a:rPr>
              <a:t> (most recent call last):</a:t>
            </a:r>
          </a:p>
          <a:p>
            <a:pPr>
              <a:buClr>
                <a:srgbClr val="FF0000"/>
              </a:buClr>
              <a:buSzPct val="25000"/>
            </a:pPr>
            <a:r>
              <a:rPr lang="en-US" altLang="zh-CN" sz="2000" dirty="0">
                <a:solidFill>
                  <a:srgbClr val="E06666"/>
                </a:solidFill>
                <a:latin typeface="Courier"/>
                <a:ea typeface="Courier"/>
                <a:cs typeface="Courier"/>
                <a:sym typeface="Courier New" panose="02070309020205020404"/>
              </a:rPr>
              <a:t>  File "&lt;pyshell#2&gt;", line 1, in &lt;module&gt;</a:t>
            </a:r>
          </a:p>
          <a:p>
            <a:pPr>
              <a:buClr>
                <a:srgbClr val="FF0000"/>
              </a:buClr>
              <a:buSzPct val="25000"/>
            </a:pPr>
            <a:r>
              <a:rPr lang="en-US" altLang="zh-CN" sz="2000" dirty="0">
                <a:solidFill>
                  <a:srgbClr val="E06666"/>
                </a:solidFill>
                <a:latin typeface="Courier"/>
                <a:ea typeface="Courier"/>
                <a:cs typeface="Courier"/>
                <a:sym typeface="Courier New" panose="02070309020205020404"/>
              </a:rPr>
              <a:t>    </a:t>
            </a:r>
            <a:r>
              <a:rPr lang="en-US" altLang="zh-CN" sz="2000" dirty="0" err="1">
                <a:solidFill>
                  <a:srgbClr val="E06666"/>
                </a:solidFill>
                <a:latin typeface="Courier"/>
                <a:ea typeface="Courier"/>
                <a:cs typeface="Courier"/>
                <a:sym typeface="Courier New" panose="02070309020205020404"/>
              </a:rPr>
              <a:t>int</a:t>
            </a:r>
            <a:r>
              <a:rPr lang="en-US" altLang="zh-CN" sz="2000" dirty="0">
                <a:solidFill>
                  <a:srgbClr val="E06666"/>
                </a:solidFill>
                <a:latin typeface="Courier"/>
                <a:ea typeface="Courier"/>
                <a:cs typeface="Courier"/>
                <a:sym typeface="Courier New" panose="02070309020205020404"/>
              </a:rPr>
              <a:t>('123h')</a:t>
            </a:r>
          </a:p>
          <a:p>
            <a:pPr>
              <a:buClr>
                <a:srgbClr val="FF0000"/>
              </a:buClr>
              <a:buSzPct val="25000"/>
            </a:pPr>
            <a:r>
              <a:rPr lang="en-US" altLang="zh-CN" sz="2000" dirty="0" err="1">
                <a:solidFill>
                  <a:srgbClr val="E06666"/>
                </a:solidFill>
                <a:latin typeface="Courier"/>
                <a:ea typeface="Courier"/>
                <a:cs typeface="Courier"/>
                <a:sym typeface="Courier New" panose="02070309020205020404"/>
              </a:rPr>
              <a:t>ValueError</a:t>
            </a:r>
            <a:r>
              <a:rPr lang="en-US" altLang="zh-CN" sz="2000" dirty="0">
                <a:solidFill>
                  <a:srgbClr val="E06666"/>
                </a:solidFill>
                <a:latin typeface="Courier"/>
                <a:ea typeface="Courier"/>
                <a:cs typeface="Courier"/>
                <a:sym typeface="Courier New" panose="02070309020205020404"/>
              </a:rPr>
              <a:t>: invalid literal for </a:t>
            </a:r>
            <a:r>
              <a:rPr lang="en-US" altLang="zh-CN" sz="2000" dirty="0" err="1">
                <a:solidFill>
                  <a:srgbClr val="E06666"/>
                </a:solidFill>
                <a:latin typeface="Courier"/>
                <a:ea typeface="Courier"/>
                <a:cs typeface="Courier"/>
                <a:sym typeface="Courier New" panose="02070309020205020404"/>
              </a:rPr>
              <a:t>int</a:t>
            </a:r>
            <a:r>
              <a:rPr lang="en-US" altLang="zh-CN" sz="2000" dirty="0">
                <a:solidFill>
                  <a:srgbClr val="E06666"/>
                </a:solidFill>
                <a:latin typeface="Courier"/>
                <a:ea typeface="Courier"/>
                <a:cs typeface="Courier"/>
                <a:sym typeface="Courier New" panose="02070309020205020404"/>
              </a:rPr>
              <a:t>() with base 10: </a:t>
            </a:r>
            <a:r>
              <a:rPr lang="en-US" altLang="zh-CN" sz="2000" dirty="0">
                <a:solidFill>
                  <a:srgbClr val="E06666"/>
                </a:solidFill>
                <a:latin typeface="Courier"/>
                <a:ea typeface="Courier"/>
                <a:cs typeface="Courier"/>
                <a:sym typeface="Courier New" panose="02070309020205020404"/>
              </a:rPr>
              <a:t>'123hello'</a:t>
            </a:r>
          </a:p>
          <a:p>
            <a:pPr lvl="0">
              <a:buClr>
                <a:schemeClr val="lt1"/>
              </a:buClr>
              <a:buSzPct val="25000"/>
            </a:pPr>
            <a:endParaRPr lang="en-US" altLang="zh-CN" sz="2000" dirty="0" smtClean="0">
              <a:solidFill>
                <a:schemeClr val="lt1"/>
              </a:solidFill>
              <a:latin typeface="Courier"/>
              <a:ea typeface="Courier"/>
              <a:cs typeface="Courier"/>
              <a:sym typeface="Courier New" panose="02070309020205020404"/>
            </a:endParaRPr>
          </a:p>
          <a:p>
            <a:pPr lvl="0">
              <a:buClr>
                <a:schemeClr val="lt1"/>
              </a:buClr>
              <a:buSzPct val="25000"/>
            </a:pPr>
            <a:endParaRPr lang="en-US" altLang="zh-CN" sz="2000" dirty="0">
              <a:solidFill>
                <a:schemeClr val="lt1"/>
              </a:solidFill>
              <a:latin typeface="Courier"/>
              <a:ea typeface="Courier"/>
              <a:cs typeface="Courier"/>
              <a:sym typeface="Courier New" panose="02070309020205020404"/>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990600" y="286385"/>
            <a:ext cx="14130867" cy="200152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String Operations</a:t>
            </a:r>
          </a:p>
        </p:txBody>
      </p:sp>
      <p:sp>
        <p:nvSpPr>
          <p:cNvPr id="465" name="Shape 465"/>
          <p:cNvSpPr txBox="1">
            <a:spLocks noGrp="1"/>
          </p:cNvSpPr>
          <p:nvPr>
            <p:ph type="body" idx="1"/>
          </p:nvPr>
        </p:nvSpPr>
        <p:spPr>
          <a:xfrm>
            <a:off x="544195" y="2734521"/>
            <a:ext cx="7283450" cy="506253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The </a:t>
            </a:r>
            <a:r>
              <a:rPr lang="en-US" sz="3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operator works with strings, but it is not addition in the mathematical sense. Instead it performs concatenation, which means joining the strings by linking them end to end.</a:t>
            </a:r>
          </a:p>
          <a:p>
            <a:pPr marL="749300" marR="0" lvl="0" indent="-533400" algn="l" rtl="0">
              <a:lnSpc>
                <a:spcPct val="100000"/>
              </a:lnSpc>
              <a:spcBef>
                <a:spcPts val="0"/>
              </a:spcBef>
              <a:spcAft>
                <a:spcPts val="0"/>
              </a:spcAft>
              <a:buClr>
                <a:schemeClr val="lt1"/>
              </a:buClr>
              <a:buSzPct val="171000"/>
              <a:buFont typeface="Cabin"/>
              <a:buChar char="•"/>
            </a:pPr>
            <a:endPar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a:p>
            <a:pPr marL="749300" marR="0" lvl="0" indent="-533400" algn="l" rtl="0">
              <a:lnSpc>
                <a:spcPct val="100000"/>
              </a:lnSpc>
              <a:spcBef>
                <a:spcPts val="0"/>
              </a:spcBef>
              <a:spcAft>
                <a:spcPts val="0"/>
              </a:spcAft>
              <a:buClr>
                <a:schemeClr val="lt1"/>
              </a:buClr>
              <a:buSzPct val="171000"/>
              <a:buFont typeface="Cabin"/>
              <a:buChar char="•"/>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The </a:t>
            </a:r>
            <a:r>
              <a:rPr lang="en-US" sz="32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operator also works with strings by multiplying the content of a string by an integer.</a:t>
            </a:r>
          </a:p>
        </p:txBody>
      </p:sp>
      <p:sp>
        <p:nvSpPr>
          <p:cNvPr id="466" name="Shape 466"/>
          <p:cNvSpPr txBox="1"/>
          <p:nvPr/>
        </p:nvSpPr>
        <p:spPr>
          <a:xfrm>
            <a:off x="8408458" y="2127039"/>
            <a:ext cx="7633970" cy="654812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panose="02070309020205020404"/>
              </a:rPr>
              <a:t>&gt;</a:t>
            </a:r>
            <a:r>
              <a:rPr lang="en-US" sz="2600" i="0" u="none" strike="noStrike" cap="none" dirty="0">
                <a:solidFill>
                  <a:schemeClr val="lt1"/>
                </a:solidFill>
                <a:latin typeface="Courier"/>
                <a:ea typeface="Courier"/>
                <a:cs typeface="Courier"/>
                <a:sym typeface="Courier New" panose="02070309020205020404"/>
              </a:rPr>
              <a:t>&gt;&gt; </a:t>
            </a:r>
            <a:r>
              <a:rPr lang="en-US" sz="2600" i="0" u="none" strike="noStrike" cap="none" dirty="0" err="1">
                <a:solidFill>
                  <a:srgbClr val="00FF00"/>
                </a:solidFill>
                <a:latin typeface="Courier"/>
                <a:ea typeface="Courier"/>
                <a:cs typeface="Courier"/>
                <a:sym typeface="Courier New" panose="02070309020205020404"/>
              </a:rPr>
              <a:t>first</a:t>
            </a:r>
            <a:r>
              <a:rPr lang="en-US" sz="2600" i="0" u="none" strike="noStrike" cap="none" dirty="0">
                <a:solidFill>
                  <a:schemeClr val="lt1"/>
                </a:solidFill>
                <a:latin typeface="Courier"/>
                <a:ea typeface="Courier"/>
                <a:cs typeface="Courier"/>
                <a:sym typeface="Courier New" panose="02070309020205020404"/>
              </a:rPr>
              <a:t> = 'Test'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panose="02070309020205020404"/>
              </a:rPr>
              <a:t>&gt;&gt;&gt; </a:t>
            </a:r>
            <a:r>
              <a:rPr lang="en-US" sz="2600" i="0" u="none" strike="noStrike" cap="none" dirty="0" err="1">
                <a:solidFill>
                  <a:srgbClr val="00FF00"/>
                </a:solidFill>
                <a:latin typeface="Courier"/>
                <a:ea typeface="Courier"/>
                <a:cs typeface="Courier"/>
                <a:sym typeface="Courier New" panose="02070309020205020404"/>
              </a:rPr>
              <a:t>second </a:t>
            </a:r>
            <a:r>
              <a:rPr lang="en-US" sz="2600" dirty="0">
                <a:solidFill>
                  <a:schemeClr val="lt1"/>
                </a:solidFill>
                <a:latin typeface="Courier"/>
                <a:ea typeface="Courier"/>
                <a:cs typeface="Courier"/>
                <a:sym typeface="Courier New" panose="02070309020205020404"/>
              </a:rPr>
              <a:t>= '150'</a:t>
            </a:r>
            <a:endParaRPr lang="en-US" sz="2600" i="0" u="none" strike="noStrike" cap="none" dirty="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panose="02070309020205020404"/>
              </a:rPr>
              <a:t>&gt;&gt;&gt; </a:t>
            </a:r>
            <a:r>
              <a:rPr lang="en-US" sz="2600" i="0" u="none" strike="noStrike" cap="none" dirty="0" smtClean="0">
                <a:solidFill>
                  <a:srgbClr val="FFFF00"/>
                </a:solidFill>
                <a:latin typeface="Courier"/>
                <a:ea typeface="Courier"/>
                <a:cs typeface="Courier"/>
                <a:sym typeface="Courier New" panose="02070309020205020404"/>
              </a:rPr>
              <a:t>print</a:t>
            </a:r>
            <a:r>
              <a:rPr lang="en-US" sz="2600" dirty="0">
                <a:solidFill>
                  <a:schemeClr val="lt1"/>
                </a:solidFill>
                <a:latin typeface="Courier"/>
                <a:ea typeface="Courier"/>
                <a:cs typeface="Courier"/>
                <a:sym typeface="Courier New" panose="02070309020205020404"/>
              </a:rPr>
              <a:t>(</a:t>
            </a:r>
            <a:r>
              <a:rPr lang="en-US" sz="2600" i="0" u="none" strike="noStrike" cap="none" dirty="0" err="1" smtClean="0">
                <a:solidFill>
                  <a:srgbClr val="00FF00"/>
                </a:solidFill>
                <a:latin typeface="Courier"/>
                <a:ea typeface="Courier"/>
                <a:cs typeface="Courier"/>
                <a:sym typeface="Courier New" panose="02070309020205020404"/>
              </a:rPr>
              <a:t>first</a:t>
            </a:r>
            <a:r>
              <a:rPr lang="en-US" sz="2600" i="0" u="none" strike="noStrike" cap="none" dirty="0" smtClean="0">
                <a:solidFill>
                  <a:schemeClr val="lt1"/>
                </a:solidFill>
                <a:latin typeface="Courier"/>
                <a:ea typeface="Courier"/>
                <a:cs typeface="Courier"/>
                <a:sym typeface="Courier New" panose="02070309020205020404"/>
              </a:rPr>
              <a:t> </a:t>
            </a:r>
            <a:r>
              <a:rPr lang="en-US" sz="2600" i="0" u="none" strike="noStrike" cap="none" dirty="0">
                <a:solidFill>
                  <a:srgbClr val="00FFFF"/>
                </a:solidFill>
                <a:latin typeface="Courier"/>
                <a:ea typeface="Courier"/>
                <a:cs typeface="Courier"/>
                <a:sym typeface="Courier New" panose="02070309020205020404"/>
              </a:rPr>
              <a:t>+</a:t>
            </a:r>
            <a:r>
              <a:rPr lang="en-US" sz="2600" i="0" u="none" strike="noStrike" cap="none" dirty="0">
                <a:solidFill>
                  <a:schemeClr val="lt1"/>
                </a:solidFill>
                <a:latin typeface="Courier"/>
                <a:ea typeface="Courier"/>
                <a:cs typeface="Courier"/>
                <a:sym typeface="Courier New" panose="02070309020205020404"/>
              </a:rPr>
              <a:t> </a:t>
            </a:r>
            <a:r>
              <a:rPr lang="en-US" sz="2600" dirty="0" err="1" smtClean="0">
                <a:solidFill>
                  <a:srgbClr val="00FF00"/>
                </a:solidFill>
                <a:latin typeface="Courier"/>
                <a:ea typeface="Courier"/>
                <a:cs typeface="Courier"/>
                <a:sym typeface="Courier New" panose="02070309020205020404"/>
              </a:rPr>
              <a:t>second</a:t>
            </a:r>
            <a:r>
              <a:rPr lang="en-US" sz="2600" dirty="0" smtClean="0">
                <a:solidFill>
                  <a:schemeClr val="lt1"/>
                </a:solidFill>
                <a:latin typeface="Courier"/>
                <a:ea typeface="Courier"/>
                <a:cs typeface="Courier"/>
                <a:sym typeface="Courier New" panose="02070309020205020404"/>
              </a:rPr>
              <a:t> </a:t>
            </a:r>
            <a:r>
              <a:rPr lang="en-US" sz="2600" i="0" u="none" strike="noStrike" cap="none" dirty="0" smtClean="0">
                <a:solidFill>
                  <a:schemeClr val="lt1"/>
                </a:solidFill>
                <a:latin typeface="Courier"/>
                <a:ea typeface="Courier"/>
                <a:cs typeface="Courier"/>
                <a:sym typeface="Courier New" panose="02070309020205020404"/>
              </a:rPr>
              <a:t>)</a:t>
            </a:r>
            <a:endParaRPr lang="en-US" sz="2600" i="0" u="none" strike="noStrike" cap="none" dirty="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2600" dirty="0">
                <a:solidFill>
                  <a:schemeClr val="lt1"/>
                </a:solidFill>
                <a:latin typeface="Courier"/>
                <a:ea typeface="Courier"/>
                <a:cs typeface="Courier"/>
                <a:sym typeface="Courier New" panose="02070309020205020404"/>
              </a:rPr>
              <a:t>Test150</a:t>
            </a:r>
          </a:p>
          <a:p>
            <a:pPr marL="0" marR="0" lvl="0" indent="0" algn="l" rtl="0">
              <a:lnSpc>
                <a:spcPct val="100000"/>
              </a:lnSpc>
              <a:spcBef>
                <a:spcPts val="0"/>
              </a:spcBef>
              <a:spcAft>
                <a:spcPts val="0"/>
              </a:spcAft>
              <a:buClr>
                <a:schemeClr val="lt1"/>
              </a:buClr>
              <a:buSzPct val="25000"/>
              <a:buFont typeface="Cabin"/>
              <a:buNone/>
            </a:pPr>
            <a:endParaRPr lang="en-US" sz="2600" i="0" u="none" strike="noStrike" cap="none" dirty="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endParaRPr lang="en-US" sz="2600" i="0" u="none" strike="noStrike" cap="none" dirty="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endParaRPr lang="en-US" sz="2600" dirty="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2600" dirty="0">
                <a:solidFill>
                  <a:schemeClr val="lt1"/>
                </a:solidFill>
                <a:latin typeface="Courier"/>
                <a:ea typeface="Courier"/>
                <a:cs typeface="Courier"/>
                <a:sym typeface="Courier New" panose="02070309020205020404"/>
              </a:rPr>
              <a:t>&gt;&gt;&gt; </a:t>
            </a:r>
            <a:r>
              <a:rPr lang="en-US" sz="2600" dirty="0" err="1">
                <a:solidFill>
                  <a:srgbClr val="00FF00"/>
                </a:solidFill>
                <a:latin typeface="Courier"/>
                <a:ea typeface="Courier"/>
                <a:cs typeface="Courier"/>
                <a:sym typeface="Courier New" panose="02070309020205020404"/>
              </a:rPr>
              <a:t>first</a:t>
            </a:r>
            <a:r>
              <a:rPr lang="en-US" sz="2600" dirty="0">
                <a:solidFill>
                  <a:schemeClr val="lt1"/>
                </a:solidFill>
                <a:latin typeface="Courier"/>
                <a:ea typeface="Courier"/>
                <a:cs typeface="Courier"/>
                <a:sym typeface="Courier New" panose="02070309020205020404"/>
              </a:rPr>
              <a:t> = 'Test '</a:t>
            </a:r>
            <a:endParaRPr lang="en-US" sz="2600" i="0" u="none" strike="noStrike" cap="none" dirty="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2600" dirty="0">
                <a:solidFill>
                  <a:schemeClr val="lt1"/>
                </a:solidFill>
                <a:latin typeface="Courier"/>
                <a:ea typeface="Courier"/>
                <a:cs typeface="Courier"/>
                <a:sym typeface="Courier New" panose="02070309020205020404"/>
              </a:rPr>
              <a:t>&gt;&gt;&gt; </a:t>
            </a:r>
            <a:r>
              <a:rPr lang="en-US" sz="2600" dirty="0" err="1">
                <a:solidFill>
                  <a:srgbClr val="00FF00"/>
                </a:solidFill>
                <a:latin typeface="Courier"/>
                <a:ea typeface="Courier"/>
                <a:cs typeface="Courier"/>
                <a:sym typeface="Courier New" panose="02070309020205020404"/>
              </a:rPr>
              <a:t>second </a:t>
            </a:r>
            <a:r>
              <a:rPr lang="en-US" sz="2600" dirty="0">
                <a:solidFill>
                  <a:schemeClr val="lt1"/>
                </a:solidFill>
                <a:latin typeface="Courier"/>
                <a:ea typeface="Courier"/>
                <a:cs typeface="Courier"/>
                <a:sym typeface="Courier New" panose="02070309020205020404"/>
              </a:rPr>
              <a:t>= 3</a:t>
            </a:r>
            <a:endParaRPr lang="en-US" sz="2600" i="0" u="none" strike="noStrike" cap="none" dirty="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2600" dirty="0">
                <a:solidFill>
                  <a:schemeClr val="lt1"/>
                </a:solidFill>
                <a:latin typeface="Courier"/>
                <a:ea typeface="Courier"/>
                <a:cs typeface="Courier"/>
                <a:sym typeface="Courier New" panose="02070309020205020404"/>
              </a:rPr>
              <a:t>&gt;&gt;&gt; </a:t>
            </a:r>
            <a:r>
              <a:rPr lang="en-US" sz="2600" dirty="0" smtClean="0">
                <a:solidFill>
                  <a:srgbClr val="FFFF00"/>
                </a:solidFill>
                <a:latin typeface="Courier"/>
                <a:ea typeface="Courier"/>
                <a:cs typeface="Courier"/>
                <a:sym typeface="Courier New" panose="02070309020205020404"/>
              </a:rPr>
              <a:t>print</a:t>
            </a:r>
            <a:r>
              <a:rPr lang="en-US" sz="2600" dirty="0">
                <a:solidFill>
                  <a:schemeClr val="lt1"/>
                </a:solidFill>
                <a:latin typeface="Courier"/>
                <a:ea typeface="Courier"/>
                <a:cs typeface="Courier"/>
                <a:sym typeface="Courier New" panose="02070309020205020404"/>
              </a:rPr>
              <a:t>(</a:t>
            </a:r>
            <a:r>
              <a:rPr lang="en-US" sz="2600" dirty="0" err="1" smtClean="0">
                <a:solidFill>
                  <a:srgbClr val="00FF00"/>
                </a:solidFill>
                <a:latin typeface="Courier"/>
                <a:ea typeface="Courier"/>
                <a:cs typeface="Courier"/>
                <a:sym typeface="Courier New" panose="02070309020205020404"/>
              </a:rPr>
              <a:t>first</a:t>
            </a:r>
            <a:r>
              <a:rPr lang="en-US" sz="2600" dirty="0" smtClean="0">
                <a:solidFill>
                  <a:schemeClr val="lt1"/>
                </a:solidFill>
                <a:latin typeface="Courier"/>
                <a:ea typeface="Courier"/>
                <a:cs typeface="Courier"/>
                <a:sym typeface="Courier New" panose="02070309020205020404"/>
              </a:rPr>
              <a:t> </a:t>
            </a:r>
            <a:r>
              <a:rPr lang="en-US" sz="2600" dirty="0">
                <a:solidFill>
                  <a:srgbClr val="00FFFF"/>
                </a:solidFill>
                <a:latin typeface="Courier"/>
                <a:ea typeface="Courier"/>
                <a:cs typeface="Courier"/>
                <a:sym typeface="Courier New" panose="02070309020205020404"/>
              </a:rPr>
              <a:t>*</a:t>
            </a:r>
            <a:r>
              <a:rPr lang="en-US" sz="2600" dirty="0">
                <a:solidFill>
                  <a:schemeClr val="lt1"/>
                </a:solidFill>
                <a:latin typeface="Courier"/>
                <a:ea typeface="Courier"/>
                <a:cs typeface="Courier"/>
                <a:sym typeface="Courier New" panose="02070309020205020404"/>
              </a:rPr>
              <a:t> </a:t>
            </a:r>
            <a:r>
              <a:rPr lang="en-US" sz="2600" dirty="0" err="1" smtClean="0">
                <a:solidFill>
                  <a:srgbClr val="00FF00"/>
                </a:solidFill>
                <a:latin typeface="Courier"/>
                <a:ea typeface="Courier"/>
                <a:cs typeface="Courier"/>
                <a:sym typeface="Courier New" panose="02070309020205020404"/>
              </a:rPr>
              <a:t>second</a:t>
            </a:r>
            <a:r>
              <a:rPr lang="en-US" sz="2600" dirty="0" smtClean="0">
                <a:solidFill>
                  <a:schemeClr val="lt1"/>
                </a:solidFill>
                <a:latin typeface="Courier"/>
                <a:ea typeface="Courier"/>
                <a:cs typeface="Courier"/>
                <a:sym typeface="Courier New" panose="02070309020205020404"/>
              </a:rPr>
              <a:t> )</a:t>
            </a:r>
            <a:endParaRPr lang="en-US" sz="2600" i="0" u="none" strike="noStrike" cap="none" dirty="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r>
              <a:rPr lang="en-US" sz="2600" dirty="0">
                <a:solidFill>
                  <a:schemeClr val="lt1"/>
                </a:solidFill>
                <a:latin typeface="Courier"/>
                <a:ea typeface="Courier"/>
                <a:cs typeface="Courier"/>
                <a:sym typeface="Courier New" panose="02070309020205020404"/>
              </a:rPr>
              <a:t>Test Test Test</a:t>
            </a:r>
            <a:endParaRPr lang="en-US" sz="2600" i="0" u="none" strike="noStrike" cap="none" dirty="0">
              <a:solidFill>
                <a:schemeClr val="lt1"/>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chemeClr val="lt1"/>
              </a:buClr>
              <a:buSzPct val="25000"/>
              <a:buFont typeface="Cabin"/>
              <a:buNone/>
            </a:pPr>
            <a:endParaRPr lang="en-US" sz="2600" i="0" u="none" strike="noStrike" cap="none" dirty="0">
              <a:solidFill>
                <a:srgbClr val="E06666"/>
              </a:solidFill>
              <a:latin typeface="Courier"/>
              <a:ea typeface="Courier"/>
              <a:cs typeface="Courier"/>
              <a:sym typeface="Courier New" panose="02070309020205020404"/>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812800" y="785812"/>
            <a:ext cx="13652465"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User Input</a:t>
            </a:r>
          </a:p>
        </p:txBody>
      </p:sp>
      <p:sp>
        <p:nvSpPr>
          <p:cNvPr id="472" name="Shape 472"/>
          <p:cNvSpPr txBox="1">
            <a:spLocks noGrp="1"/>
          </p:cNvSpPr>
          <p:nvPr>
            <p:ph type="body" idx="1"/>
          </p:nvPr>
        </p:nvSpPr>
        <p:spPr>
          <a:xfrm>
            <a:off x="812800" y="2402205"/>
            <a:ext cx="14384867" cy="5295900"/>
          </a:xfrm>
          <a:prstGeom prst="rect">
            <a:avLst/>
          </a:prstGeom>
          <a:noFill/>
          <a:ln>
            <a:noFill/>
          </a:ln>
        </p:spPr>
        <p:txBody>
          <a:bodyPr lIns="50800" tIns="50800" rIns="50800" bIns="50800" anchor="ctr" anchorCtr="0">
            <a:noAutofit/>
          </a:bodyPr>
          <a:lstStyle/>
          <a:p>
            <a:pPr marL="1104900" marR="0" lvl="0" indent="-787400" algn="just" rtl="0">
              <a:lnSpc>
                <a:spcPct val="100000"/>
              </a:lnSpc>
              <a:spcBef>
                <a:spcPts val="0"/>
              </a:spcBef>
              <a:spcAft>
                <a:spcPts val="0"/>
              </a:spcAft>
              <a:buClr>
                <a:schemeClr val="lt1"/>
              </a:buClr>
              <a:buSzPct val="171000"/>
              <a:buFont typeface="Cabin"/>
              <a:buChar char="•"/>
            </a:pPr>
            <a:r>
              <a:rPr lang="en-US" sz="3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Sometimes we would like to take the value for a variable from the user via their keyboard. Python provides a built-in function called </a:t>
            </a:r>
            <a:r>
              <a:rPr lang="en-US" sz="38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input </a:t>
            </a:r>
            <a:r>
              <a:rPr lang="en-US" sz="3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that gets input from the keyboard</a:t>
            </a:r>
          </a:p>
          <a:p>
            <a:pPr marL="1104900" marR="0" lvl="0" indent="-787400" algn="just" rtl="0">
              <a:lnSpc>
                <a:spcPct val="100000"/>
              </a:lnSpc>
              <a:spcBef>
                <a:spcPts val="2300"/>
              </a:spcBef>
              <a:spcAft>
                <a:spcPts val="0"/>
              </a:spcAft>
              <a:buClr>
                <a:schemeClr val="lt1"/>
              </a:buClr>
              <a:buSzPct val="171000"/>
              <a:buFont typeface="Cabin"/>
              <a:buChar char="•"/>
            </a:pPr>
            <a:r>
              <a:rPr lang="en-US" sz="3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When this function is called, the program stops and waits for the user to type something. When the user presses Return or Enter, the program resumes and input returns what the user typed as a string.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812800" y="785812"/>
            <a:ext cx="13652465"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User Input</a:t>
            </a:r>
          </a:p>
        </p:txBody>
      </p:sp>
      <p:sp>
        <p:nvSpPr>
          <p:cNvPr id="472" name="Shape 472"/>
          <p:cNvSpPr txBox="1">
            <a:spLocks noGrp="1"/>
          </p:cNvSpPr>
          <p:nvPr>
            <p:ph type="body" idx="1"/>
          </p:nvPr>
        </p:nvSpPr>
        <p:spPr>
          <a:xfrm>
            <a:off x="812800" y="2133601"/>
            <a:ext cx="6864350" cy="5295900"/>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We can instruct Python to pause and read data from the user using the </a:t>
            </a:r>
            <a:r>
              <a:rPr lang="en-US" sz="38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input</a:t>
            </a:r>
            <a:r>
              <a:rPr lang="en-US" sz="38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a:t>
            </a:r>
            <a:r>
              <a:rPr lang="en-US" sz="38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The </a:t>
            </a:r>
            <a:r>
              <a:rPr lang="en-US" sz="3800" u="none" strike="noStrike" cap="none" dirty="0"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input</a:t>
            </a:r>
            <a:r>
              <a:rPr lang="en-US" sz="38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a:t>
            </a:r>
            <a:r>
              <a:rPr lang="en-US" sz="3800" u="none" strike="noStrike" cap="none" dirty="0">
                <a:solidFill>
                  <a:srgbClr val="FF00FF"/>
                </a:solidFill>
                <a:latin typeface="Arial" panose="020B0604020202020204" pitchFamily="34" charset="0"/>
                <a:ea typeface="Arial" panose="020B0604020202020204" pitchFamily="34" charset="0"/>
                <a:cs typeface="Arial" panose="020B0604020202020204" pitchFamily="34" charset="0"/>
                <a:sym typeface="Cabin"/>
              </a:rPr>
              <a:t> </a:t>
            </a:r>
            <a:r>
              <a:rPr lang="en-US" sz="3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function returns a string</a:t>
            </a:r>
          </a:p>
        </p:txBody>
      </p:sp>
      <p:sp>
        <p:nvSpPr>
          <p:cNvPr id="473" name="Shape 473"/>
          <p:cNvSpPr txBox="1"/>
          <p:nvPr/>
        </p:nvSpPr>
        <p:spPr>
          <a:xfrm>
            <a:off x="8691228" y="3002439"/>
            <a:ext cx="7077727"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panose="02070309020205020404"/>
              </a:rPr>
              <a:t>nam</a:t>
            </a:r>
            <a:r>
              <a:rPr lang="en-US" sz="3000" i="0" u="none" strike="noStrike" cap="none" dirty="0">
                <a:solidFill>
                  <a:schemeClr val="lt1"/>
                </a:solidFill>
                <a:latin typeface="Courier"/>
                <a:ea typeface="Courier"/>
                <a:cs typeface="Courier"/>
                <a:sym typeface="Courier New" panose="02070309020205020404"/>
              </a:rPr>
              <a:t> = </a:t>
            </a:r>
            <a:r>
              <a:rPr lang="en-US" sz="3000" i="0" u="none" strike="noStrike" cap="none" dirty="0" smtClean="0">
                <a:solidFill>
                  <a:srgbClr val="FFFF00"/>
                </a:solidFill>
                <a:latin typeface="Courier"/>
                <a:ea typeface="Courier"/>
                <a:cs typeface="Courier"/>
                <a:sym typeface="Courier New" panose="02070309020205020404"/>
              </a:rPr>
              <a:t>input</a:t>
            </a:r>
            <a:r>
              <a:rPr lang="en-US" sz="3000" i="0" u="none" strike="noStrike" cap="none" dirty="0">
                <a:solidFill>
                  <a:schemeClr val="lt1"/>
                </a:solidFill>
                <a:latin typeface="Courier"/>
                <a:ea typeface="Courier"/>
                <a:cs typeface="Courier"/>
                <a:sym typeface="Courier New" panose="02070309020205020404"/>
              </a:rPr>
              <a:t>(</a:t>
            </a:r>
            <a:r>
              <a:rPr lang="en-US" sz="3000" dirty="0">
                <a:solidFill>
                  <a:schemeClr val="lt1"/>
                </a:solidFill>
                <a:latin typeface="Courier"/>
                <a:ea typeface="Courier"/>
                <a:cs typeface="Courier"/>
                <a:sym typeface="Courier New" panose="02070309020205020404"/>
              </a:rPr>
              <a:t>'</a:t>
            </a:r>
            <a:r>
              <a:rPr lang="en-US" sz="3000" i="0" u="none" strike="noStrike" cap="none" dirty="0">
                <a:solidFill>
                  <a:schemeClr val="lt1"/>
                </a:solidFill>
                <a:latin typeface="Courier"/>
                <a:ea typeface="Courier"/>
                <a:cs typeface="Courier"/>
                <a:sym typeface="Courier New" panose="02070309020205020404"/>
              </a:rPr>
              <a:t>Who are you</a:t>
            </a:r>
            <a:r>
              <a:rPr lang="en-US" sz="3000" i="0" u="none" strike="noStrike" cap="none" dirty="0" smtClean="0">
                <a:solidFill>
                  <a:schemeClr val="lt1"/>
                </a:solidFill>
                <a:latin typeface="Courier"/>
                <a:ea typeface="Courier"/>
                <a:cs typeface="Courier"/>
                <a:sym typeface="Courier New" panose="02070309020205020404"/>
              </a:rPr>
              <a:t>? </a:t>
            </a:r>
            <a:r>
              <a:rPr lang="en-US" sz="3000" dirty="0" smtClean="0">
                <a:solidFill>
                  <a:schemeClr val="lt1"/>
                </a:solidFill>
                <a:latin typeface="Courier"/>
                <a:ea typeface="Courier"/>
                <a:cs typeface="Courier"/>
                <a:sym typeface="Courier New" panose="02070309020205020404"/>
              </a:rPr>
              <a:t>'</a:t>
            </a:r>
            <a:r>
              <a:rPr lang="en-US" sz="3000" i="0" u="none" strike="noStrike" cap="none" dirty="0" smtClean="0">
                <a:solidFill>
                  <a:schemeClr val="lt1"/>
                </a:solidFill>
                <a:latin typeface="Courier"/>
                <a:ea typeface="Courier"/>
                <a:cs typeface="Courier"/>
                <a:sym typeface="Courier New" panose="02070309020205020404"/>
              </a:rPr>
              <a:t>)</a:t>
            </a:r>
            <a:endParaRPr lang="en-US" sz="3000" i="0" u="none" strike="noStrike" cap="none" dirty="0">
              <a:solidFill>
                <a:schemeClr val="lt1"/>
              </a:solidFill>
              <a:latin typeface="Courier"/>
              <a:ea typeface="Courier"/>
              <a:cs typeface="Courier"/>
              <a:sym typeface="Courier New" panose="02070309020205020404"/>
            </a:endParaRPr>
          </a:p>
          <a:p>
            <a:pPr lvl="0">
              <a:buClr>
                <a:srgbClr val="FFFF00"/>
              </a:buClr>
              <a:buSzPct val="25000"/>
            </a:pPr>
            <a:r>
              <a:rPr lang="en-US" sz="3000" dirty="0">
                <a:solidFill>
                  <a:srgbClr val="FFFF00"/>
                </a:solidFill>
                <a:latin typeface="Courier"/>
                <a:ea typeface="Courier"/>
                <a:cs typeface="Courier"/>
                <a:sym typeface="Courier New" panose="02070309020205020404"/>
              </a:rPr>
              <a:t>p</a:t>
            </a:r>
            <a:r>
              <a:rPr lang="en-US" sz="3000" i="0" u="none" strike="noStrike" cap="none" dirty="0" smtClean="0">
                <a:solidFill>
                  <a:srgbClr val="FFFF00"/>
                </a:solidFill>
                <a:latin typeface="Courier"/>
                <a:ea typeface="Courier"/>
                <a:cs typeface="Courier"/>
                <a:sym typeface="Courier New" panose="02070309020205020404"/>
              </a:rPr>
              <a:t>rint(</a:t>
            </a:r>
            <a:r>
              <a:rPr lang="en-US" sz="3000" i="0" u="none" strike="noStrike" cap="none" dirty="0" smtClean="0">
                <a:solidFill>
                  <a:schemeClr val="lt1"/>
                </a:solidFill>
                <a:latin typeface="Courier"/>
                <a:ea typeface="Courier"/>
                <a:cs typeface="Courier"/>
                <a:sym typeface="Courier New" panose="02070309020205020404"/>
              </a:rPr>
              <a:t>'Welcome</a:t>
            </a:r>
            <a:r>
              <a:rPr lang="en-US" sz="3000" i="0" u="none" strike="noStrike" cap="none" dirty="0">
                <a:solidFill>
                  <a:schemeClr val="lt1"/>
                </a:solidFill>
                <a:latin typeface="Courier"/>
                <a:ea typeface="Courier"/>
                <a:cs typeface="Courier"/>
                <a:sym typeface="Courier New" panose="02070309020205020404"/>
              </a:rPr>
              <a:t>', </a:t>
            </a:r>
            <a:r>
              <a:rPr lang="en-US" sz="3000" i="0" u="none" strike="noStrike" cap="none" dirty="0" err="1" smtClean="0">
                <a:solidFill>
                  <a:srgbClr val="00FF00"/>
                </a:solidFill>
                <a:latin typeface="Courier"/>
                <a:ea typeface="Courier"/>
                <a:cs typeface="Courier"/>
                <a:sym typeface="Courier New" panose="02070309020205020404"/>
              </a:rPr>
              <a:t>nam</a:t>
            </a:r>
            <a:r>
              <a:rPr lang="en-US" sz="3000" dirty="0">
                <a:solidFill>
                  <a:srgbClr val="FFFF00"/>
                </a:solidFill>
                <a:latin typeface="Courier"/>
                <a:ea typeface="Courier"/>
                <a:cs typeface="Courier"/>
                <a:sym typeface="Courier New" panose="02070309020205020404"/>
              </a:rPr>
              <a:t>)</a:t>
            </a:r>
            <a:endParaRPr lang="en-US" sz="3000" i="0" u="none" strike="noStrike" cap="none" dirty="0">
              <a:solidFill>
                <a:srgbClr val="00FF00"/>
              </a:solidFill>
              <a:latin typeface="Courier"/>
              <a:ea typeface="Courier"/>
              <a:cs typeface="Courier"/>
              <a:sym typeface="Courier New" panose="02070309020205020404"/>
            </a:endParaRPr>
          </a:p>
        </p:txBody>
      </p:sp>
      <p:sp>
        <p:nvSpPr>
          <p:cNvPr id="474" name="Shape 474"/>
          <p:cNvSpPr txBox="1"/>
          <p:nvPr/>
        </p:nvSpPr>
        <p:spPr>
          <a:xfrm>
            <a:off x="8572697" y="4960409"/>
            <a:ext cx="6582636" cy="19212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Who are you? </a:t>
            </a:r>
            <a:r>
              <a:rPr lang="en-US" sz="38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Chuck</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Welcome Chuck</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812800" y="785812"/>
            <a:ext cx="10521950"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u="none" strike="noStrike" cap="none" dirty="0">
                <a:solidFill>
                  <a:srgbClr val="FFD966"/>
                </a:solidFill>
                <a:latin typeface="Arial" panose="020B0604020202020204" pitchFamily="34" charset="0"/>
                <a:ea typeface="Arial" panose="020B0604020202020204" pitchFamily="34" charset="0"/>
                <a:cs typeface="Arial" panose="020B0604020202020204" pitchFamily="34" charset="0"/>
                <a:sym typeface="Cabin"/>
              </a:rPr>
              <a:t>Converting User Input</a:t>
            </a:r>
          </a:p>
        </p:txBody>
      </p:sp>
      <p:sp>
        <p:nvSpPr>
          <p:cNvPr id="480" name="Shape 480"/>
          <p:cNvSpPr txBox="1">
            <a:spLocks noGrp="1"/>
          </p:cNvSpPr>
          <p:nvPr>
            <p:ph type="body" idx="1"/>
          </p:nvPr>
        </p:nvSpPr>
        <p:spPr>
          <a:xfrm>
            <a:off x="694267" y="2444056"/>
            <a:ext cx="7245350" cy="6034087"/>
          </a:xfrm>
          <a:prstGeom prst="rect">
            <a:avLst/>
          </a:prstGeom>
          <a:noFill/>
          <a:ln>
            <a:noFill/>
          </a:ln>
        </p:spPr>
        <p:txBody>
          <a:bodyPr lIns="50800" tIns="50800" rIns="50800" bIns="50800" anchor="ctr" anchorCtr="0">
            <a:noAutofit/>
          </a:bodyPr>
          <a:lstStyle/>
          <a:p>
            <a:pPr marL="1104900" marR="0" lvl="0" indent="-787400" algn="just" rtl="0">
              <a:lnSpc>
                <a:spcPct val="100000"/>
              </a:lnSpc>
              <a:spcBef>
                <a:spcPts val="0"/>
              </a:spcBef>
              <a:spcAft>
                <a:spcPts val="0"/>
              </a:spcAft>
              <a:buClr>
                <a:schemeClr val="lt1"/>
              </a:buClr>
              <a:buSzPct val="171000"/>
              <a:buFont typeface="Cabin"/>
              <a:buChar char="•"/>
            </a:pPr>
            <a:r>
              <a:rPr lang="en-US" sz="3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If we want to read a number from the user, we must convert it from a string to a number using a type conversion function</a:t>
            </a:r>
          </a:p>
          <a:p>
            <a:pPr marL="1104900" marR="0" lvl="0" indent="-787400" algn="just" rtl="0">
              <a:lnSpc>
                <a:spcPct val="100000"/>
              </a:lnSpc>
              <a:spcBef>
                <a:spcPts val="2300"/>
              </a:spcBef>
              <a:spcAft>
                <a:spcPts val="0"/>
              </a:spcAft>
              <a:buClr>
                <a:schemeClr val="lt1"/>
              </a:buClr>
              <a:buSzPct val="171000"/>
              <a:buFont typeface="Cabin"/>
              <a:buChar char="•"/>
            </a:pPr>
            <a:r>
              <a:rPr lang="en-US" sz="3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Later we will deal with bad input data</a:t>
            </a:r>
          </a:p>
        </p:txBody>
      </p:sp>
      <p:sp>
        <p:nvSpPr>
          <p:cNvPr id="481" name="Shape 481"/>
          <p:cNvSpPr txBox="1"/>
          <p:nvPr/>
        </p:nvSpPr>
        <p:spPr>
          <a:xfrm>
            <a:off x="8862999" y="3683000"/>
            <a:ext cx="6831899"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panose="02070309020205020404"/>
              </a:rPr>
              <a:t>inp</a:t>
            </a:r>
            <a:r>
              <a:rPr lang="en-US" sz="2800" i="0" u="none" strike="noStrike" cap="none" dirty="0">
                <a:solidFill>
                  <a:schemeClr val="lt1"/>
                </a:solidFill>
                <a:latin typeface="Courier"/>
                <a:ea typeface="Courier"/>
                <a:cs typeface="Courier"/>
                <a:sym typeface="Courier New" panose="02070309020205020404"/>
              </a:rPr>
              <a:t> = </a:t>
            </a:r>
            <a:r>
              <a:rPr lang="en-US" sz="2800" i="0" u="none" strike="noStrike" cap="none" dirty="0" smtClean="0">
                <a:solidFill>
                  <a:srgbClr val="FFFF00"/>
                </a:solidFill>
                <a:latin typeface="Courier"/>
                <a:ea typeface="Courier"/>
                <a:cs typeface="Courier"/>
                <a:sym typeface="Courier New" panose="02070309020205020404"/>
              </a:rPr>
              <a:t>input</a:t>
            </a:r>
            <a:r>
              <a:rPr lang="en-US" sz="2800" i="0" u="none" strike="noStrike" cap="none" dirty="0">
                <a:solidFill>
                  <a:srgbClr val="FFFF00"/>
                </a:solidFill>
                <a:latin typeface="Courier"/>
                <a:ea typeface="Courier"/>
                <a:cs typeface="Courier"/>
                <a:sym typeface="Courier New" panose="02070309020205020404"/>
              </a:rPr>
              <a:t>(</a:t>
            </a:r>
            <a:r>
              <a:rPr lang="en-US" sz="2800" dirty="0">
                <a:solidFill>
                  <a:schemeClr val="lt1"/>
                </a:solidFill>
                <a:latin typeface="Courier"/>
                <a:ea typeface="Courier"/>
                <a:cs typeface="Courier"/>
                <a:sym typeface="Courier New" panose="02070309020205020404"/>
              </a:rPr>
              <a:t>'</a:t>
            </a:r>
            <a:r>
              <a:rPr lang="en-US" sz="2800" i="0" u="none" strike="noStrike" cap="none" dirty="0">
                <a:solidFill>
                  <a:schemeClr val="lt1"/>
                </a:solidFill>
                <a:latin typeface="Courier"/>
                <a:ea typeface="Courier"/>
                <a:cs typeface="Courier"/>
                <a:sym typeface="Courier New" panose="02070309020205020404"/>
              </a:rPr>
              <a:t>Europe floor?</a:t>
            </a:r>
            <a:r>
              <a:rPr lang="en-US" sz="2800" dirty="0">
                <a:solidFill>
                  <a:schemeClr val="lt1"/>
                </a:solidFill>
                <a:latin typeface="Courier"/>
                <a:ea typeface="Courier"/>
                <a:cs typeface="Courier"/>
                <a:sym typeface="Courier New" panose="02070309020205020404"/>
              </a:rPr>
              <a:t>'</a:t>
            </a:r>
            <a:r>
              <a:rPr lang="en-US" sz="2800" i="0" u="none" strike="noStrike" cap="none" dirty="0">
                <a:solidFill>
                  <a:srgbClr val="FFFF00"/>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panose="02070309020205020404"/>
              </a:rPr>
              <a:t>usf</a:t>
            </a:r>
            <a:r>
              <a:rPr lang="en-US" sz="2800" i="0" u="none" strike="noStrike" cap="none" dirty="0">
                <a:solidFill>
                  <a:schemeClr val="lt1"/>
                </a:solidFill>
                <a:latin typeface="Courier"/>
                <a:ea typeface="Courier"/>
                <a:cs typeface="Courier"/>
                <a:sym typeface="Courier New" panose="02070309020205020404"/>
              </a:rPr>
              <a:t> = </a:t>
            </a:r>
            <a:r>
              <a:rPr lang="en-US" sz="2800" i="0" u="none" strike="noStrike" cap="none" dirty="0" err="1">
                <a:solidFill>
                  <a:srgbClr val="FFFF00"/>
                </a:solidFill>
                <a:latin typeface="Courier"/>
                <a:ea typeface="Courier"/>
                <a:cs typeface="Courier"/>
                <a:sym typeface="Courier New" panose="02070309020205020404"/>
              </a:rPr>
              <a:t>int</a:t>
            </a:r>
            <a:r>
              <a:rPr lang="en-US" sz="2800" i="0" u="none" strike="noStrike" cap="none" dirty="0">
                <a:solidFill>
                  <a:srgbClr val="FFFF00"/>
                </a:solidFill>
                <a:latin typeface="Courier"/>
                <a:ea typeface="Courier"/>
                <a:cs typeface="Courier"/>
                <a:sym typeface="Courier New" panose="02070309020205020404"/>
              </a:rPr>
              <a:t>(</a:t>
            </a:r>
            <a:r>
              <a:rPr lang="en-US" sz="2800" i="0" u="none" strike="noStrike" cap="none" dirty="0" err="1">
                <a:solidFill>
                  <a:srgbClr val="00FF00"/>
                </a:solidFill>
                <a:latin typeface="Courier"/>
                <a:ea typeface="Courier"/>
                <a:cs typeface="Courier"/>
                <a:sym typeface="Courier New" panose="02070309020205020404"/>
              </a:rPr>
              <a:t>inp</a:t>
            </a:r>
            <a:r>
              <a:rPr lang="en-US" sz="2800" i="0" u="none" strike="noStrike" cap="none" dirty="0">
                <a:solidFill>
                  <a:srgbClr val="FFFF00"/>
                </a:solidFill>
                <a:latin typeface="Courier"/>
                <a:ea typeface="Courier"/>
                <a:cs typeface="Courier"/>
                <a:sym typeface="Courier New" panose="02070309020205020404"/>
              </a:rPr>
              <a:t>)</a:t>
            </a:r>
            <a:r>
              <a:rPr lang="en-US" sz="2800" i="0" u="none" strike="noStrike" cap="none" dirty="0">
                <a:solidFill>
                  <a:schemeClr val="lt1"/>
                </a:solidFill>
                <a:latin typeface="Courier"/>
                <a:ea typeface="Courier"/>
                <a:cs typeface="Courier"/>
                <a:sym typeface="Courier New" panose="02070309020205020404"/>
              </a:rPr>
              <a:t> </a:t>
            </a:r>
            <a:r>
              <a:rPr lang="en-US" sz="2800" i="0" u="none" strike="noStrike" cap="none" dirty="0">
                <a:solidFill>
                  <a:srgbClr val="00FFFF"/>
                </a:solidFill>
                <a:latin typeface="Courier"/>
                <a:ea typeface="Courier"/>
                <a:cs typeface="Courier"/>
                <a:sym typeface="Courier New" panose="02070309020205020404"/>
              </a:rPr>
              <a:t>+</a:t>
            </a:r>
            <a:r>
              <a:rPr lang="en-US" sz="2800" i="0" u="none" strike="noStrike" cap="none" dirty="0">
                <a:solidFill>
                  <a:schemeClr val="lt1"/>
                </a:solidFill>
                <a:latin typeface="Courier"/>
                <a:ea typeface="Courier"/>
                <a:cs typeface="Courier"/>
                <a:sym typeface="Courier New" panose="02070309020205020404"/>
              </a:rPr>
              <a:t> 1</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smtClean="0">
                <a:solidFill>
                  <a:srgbClr val="FFFF00"/>
                </a:solidFill>
                <a:latin typeface="Courier"/>
                <a:ea typeface="Courier"/>
                <a:cs typeface="Courier"/>
                <a:sym typeface="Courier New" panose="02070309020205020404"/>
              </a:rPr>
              <a:t>print(</a:t>
            </a:r>
            <a:r>
              <a:rPr lang="en-US" sz="2800" i="0" u="none" strike="noStrike" cap="none" dirty="0" smtClean="0">
                <a:solidFill>
                  <a:schemeClr val="lt1"/>
                </a:solidFill>
                <a:latin typeface="Courier"/>
                <a:ea typeface="Courier"/>
                <a:cs typeface="Courier"/>
                <a:sym typeface="Courier New" panose="02070309020205020404"/>
              </a:rPr>
              <a:t>'US </a:t>
            </a:r>
            <a:r>
              <a:rPr lang="en-US" sz="2800" i="0" u="none" strike="noStrike" cap="none" dirty="0">
                <a:solidFill>
                  <a:schemeClr val="lt1"/>
                </a:solidFill>
                <a:latin typeface="Courier"/>
                <a:ea typeface="Courier"/>
                <a:cs typeface="Courier"/>
                <a:sym typeface="Courier New" panose="02070309020205020404"/>
              </a:rPr>
              <a:t>floor', </a:t>
            </a:r>
            <a:r>
              <a:rPr lang="en-US" sz="2800" i="0" u="none" strike="noStrike" cap="none" dirty="0" err="1" smtClean="0">
                <a:solidFill>
                  <a:srgbClr val="00FF00"/>
                </a:solidFill>
                <a:latin typeface="Courier"/>
                <a:ea typeface="Courier"/>
                <a:cs typeface="Courier"/>
                <a:sym typeface="Courier New" panose="02070309020205020404"/>
              </a:rPr>
              <a:t>usf</a:t>
            </a:r>
            <a:r>
              <a:rPr lang="en-US" sz="2800" i="0" u="none" strike="noStrike" cap="none" dirty="0" smtClean="0">
                <a:solidFill>
                  <a:srgbClr val="FFFF00"/>
                </a:solidFill>
                <a:latin typeface="Courier"/>
                <a:ea typeface="Courier"/>
                <a:cs typeface="Courier"/>
                <a:sym typeface="Courier New" panose="02070309020205020404"/>
              </a:rPr>
              <a:t>)</a:t>
            </a:r>
            <a:endParaRPr lang="en-US" sz="2800" i="0" u="none" strike="noStrike" cap="none" dirty="0">
              <a:solidFill>
                <a:srgbClr val="FFFF00"/>
              </a:solidFill>
              <a:latin typeface="Courier"/>
              <a:ea typeface="Courier"/>
              <a:cs typeface="Courier"/>
              <a:sym typeface="Courier New" panose="02070309020205020404"/>
            </a:endParaRPr>
          </a:p>
        </p:txBody>
      </p:sp>
      <p:sp>
        <p:nvSpPr>
          <p:cNvPr id="482" name="Shape 482"/>
          <p:cNvSpPr txBox="1"/>
          <p:nvPr/>
        </p:nvSpPr>
        <p:spPr>
          <a:xfrm>
            <a:off x="9266766" y="6038423"/>
            <a:ext cx="5947834"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Europe floor? </a:t>
            </a:r>
            <a:r>
              <a:rPr lang="en-US" sz="38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0</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US floor 1</a:t>
            </a:r>
          </a:p>
        </p:txBody>
      </p:sp>
      <p:pic>
        <p:nvPicPr>
          <p:cNvPr id="483" name="Shape 483"/>
          <p:cNvPicPr preferRelativeResize="0"/>
          <p:nvPr/>
        </p:nvPicPr>
        <p:blipFill rotWithShape="1">
          <a:blip r:embed="rId3"/>
          <a:srcRect/>
          <a:stretch>
            <a:fillRect/>
          </a:stretch>
        </p:blipFill>
        <p:spPr>
          <a:xfrm>
            <a:off x="12153875" y="1193800"/>
            <a:ext cx="3174900" cy="212100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Comments in Python</a:t>
            </a:r>
          </a:p>
        </p:txBody>
      </p:sp>
      <p:sp>
        <p:nvSpPr>
          <p:cNvPr id="489" name="Shape 489"/>
          <p:cNvSpPr txBox="1">
            <a:spLocks noGrp="1"/>
          </p:cNvSpPr>
          <p:nvPr>
            <p:ph type="body" idx="1"/>
          </p:nvPr>
        </p:nvSpPr>
        <p:spPr>
          <a:xfrm>
            <a:off x="812800" y="2794000"/>
            <a:ext cx="14630400" cy="5350933"/>
          </a:xfrm>
          <a:prstGeom prst="rect">
            <a:avLst/>
          </a:prstGeom>
          <a:noFill/>
          <a:ln>
            <a:noFill/>
          </a:ln>
        </p:spPr>
        <p:txBody>
          <a:bodyPr lIns="38100" tIns="38100" rIns="38100" bIns="38100" anchor="ctr" anchorCtr="0">
            <a:noAutofit/>
          </a:bodyPr>
          <a:lstStyle/>
          <a:p>
            <a:pPr marL="749300" marR="0" lvl="0" indent="-370840" algn="just"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As programs get bigger and more complicated, they get more difficult to read. Formal languages are dense, and it is often difficult to look at a piece of code and figure out what it is doing, or why.</a:t>
            </a:r>
          </a:p>
          <a:p>
            <a:pPr marL="749300" marR="0" lvl="0" indent="-370840" algn="just"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For this reason, it is a good idea to add notes to your programs to explain in natural language what the program is doing. These notes are called comments, and in Python they start with the </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symbol: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Comments in Python</a:t>
            </a: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0840"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Anything after a </a:t>
            </a:r>
            <a:r>
              <a:rPr lang="en-US" sz="3600" u="none"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rPr>
              <a:t># </a:t>
            </a:r>
            <a:r>
              <a:rPr lang="zh-CN" altLang="en-US" sz="3600" u="none" strike="noStrike" cap="none"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a:t>
            </a:r>
            <a:r>
              <a:rPr lang="en-US" altLang="zh-CN" sz="3600" u="none" strike="noStrike" cap="none"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hash</a:t>
            </a:r>
            <a:r>
              <a:rPr lang="zh-CN" altLang="en-US" sz="3600" u="none" strike="noStrike" cap="none" smtClean="0">
                <a:solidFill>
                  <a:srgbClr val="FFFF00"/>
                </a:solidFill>
                <a:latin typeface="Arial" panose="020B0604020202020204" pitchFamily="34" charset="0"/>
                <a:ea typeface="Arial" panose="020B0604020202020204" pitchFamily="34" charset="0"/>
                <a:cs typeface="Arial" panose="020B0604020202020204" pitchFamily="34" charset="0"/>
                <a:sym typeface="Cabin"/>
              </a:rPr>
              <a:t>）</a:t>
            </a:r>
            <a:r>
              <a:rPr lang="en-US" sz="3600" u="none" strike="noStrike" cap="none"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is </a:t>
            </a: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ignored by Python</a:t>
            </a:r>
          </a:p>
          <a:p>
            <a:pPr marL="749300" marR="0" lvl="0" indent="-370840"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Why comment?</a:t>
            </a:r>
          </a:p>
          <a:p>
            <a:pPr marL="670560"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  Describe what is going to happen in a sequence of code</a:t>
            </a:r>
          </a:p>
          <a:p>
            <a:pPr marL="670560"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  Document who wrote the code or other ancillary information</a:t>
            </a:r>
          </a:p>
          <a:p>
            <a:pPr marL="670560" marR="0" lvl="1" indent="0" algn="l" rtl="0">
              <a:lnSpc>
                <a:spcPct val="100000"/>
              </a:lnSpc>
              <a:spcBef>
                <a:spcPts val="3500"/>
              </a:spcBef>
              <a:spcAft>
                <a:spcPts val="0"/>
              </a:spcAft>
              <a:buClr>
                <a:schemeClr val="lt1"/>
              </a:buClr>
              <a:buSzPct val="100000"/>
              <a:buNone/>
            </a:pPr>
            <a:r>
              <a:rPr lang="en-US" sz="36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  Turn off a line of code - perhaps temporarily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2184400" y="364068"/>
            <a:ext cx="12776200" cy="857673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panose="02070309020205020404"/>
              </a:rPr>
              <a:t># Get the name of the file and open it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panose="02070309020205020404"/>
              </a:rPr>
              <a:t>name = </a:t>
            </a:r>
            <a:r>
              <a:rPr lang="en-US" sz="2400" i="0" u="none" strike="noStrike" cap="none" dirty="0" smtClean="0">
                <a:solidFill>
                  <a:schemeClr val="lt1"/>
                </a:solidFill>
                <a:latin typeface="Courier"/>
                <a:ea typeface="Courier"/>
                <a:cs typeface="Courier"/>
                <a:sym typeface="Courier New" panose="02070309020205020404"/>
              </a:rPr>
              <a:t>input</a:t>
            </a:r>
            <a:r>
              <a:rPr lang="en-US" sz="2400" i="0" u="none" strike="noStrike" cap="none" dirty="0">
                <a:solidFill>
                  <a:schemeClr val="lt1"/>
                </a:solidFill>
                <a:latin typeface="Courier"/>
                <a:ea typeface="Courier"/>
                <a:cs typeface="Courier"/>
                <a:sym typeface="Courier New" panose="02070309020205020404"/>
              </a:rPr>
              <a:t>('Enter file:')</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panose="02070309020205020404"/>
              </a:rPr>
              <a:t>handle = open(name, 'r')</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panose="02070309020205020404"/>
              </a:rPr>
              <a:t># Count word frequency</a:t>
            </a:r>
          </a:p>
          <a:p>
            <a:pPr lvl="0">
              <a:buClr>
                <a:srgbClr val="FFFFFF"/>
              </a:buClr>
              <a:buSzPct val="25000"/>
            </a:pPr>
            <a:r>
              <a:rPr lang="en-US" sz="2400" dirty="0">
                <a:solidFill>
                  <a:srgbClr val="FFFFFF"/>
                </a:solidFill>
                <a:latin typeface="Courier"/>
                <a:ea typeface="Courier"/>
                <a:cs typeface="Courier"/>
                <a:sym typeface="Courier New" panose="02070309020205020404"/>
              </a:rPr>
              <a:t>counts = </a:t>
            </a:r>
            <a:r>
              <a:rPr lang="en-US" sz="2400" dirty="0" err="1">
                <a:solidFill>
                  <a:srgbClr val="FFFFFF"/>
                </a:solidFill>
                <a:latin typeface="Courier"/>
                <a:ea typeface="Courier"/>
                <a:cs typeface="Courier"/>
                <a:sym typeface="Courier New" panose="02070309020205020404"/>
              </a:rPr>
              <a:t>dict</a:t>
            </a:r>
            <a:r>
              <a:rPr lang="en-US" sz="2400" dirty="0">
                <a:solidFill>
                  <a:srgbClr val="FFFFFF"/>
                </a:solidFill>
                <a:latin typeface="Courier"/>
                <a:ea typeface="Courier"/>
                <a:cs typeface="Courier"/>
                <a:sym typeface="Courier New" panose="02070309020205020404"/>
              </a:rPr>
              <a:t>()</a:t>
            </a:r>
          </a:p>
          <a:p>
            <a:pPr lvl="0">
              <a:buClr>
                <a:srgbClr val="FFFFFF"/>
              </a:buClr>
              <a:buSzPct val="25000"/>
            </a:pPr>
            <a:r>
              <a:rPr lang="en-US" sz="2400" dirty="0">
                <a:solidFill>
                  <a:srgbClr val="FFFFFF"/>
                </a:solidFill>
                <a:latin typeface="Courier"/>
                <a:ea typeface="Courier"/>
                <a:cs typeface="Courier"/>
                <a:sym typeface="Courier New" panose="02070309020205020404"/>
              </a:rPr>
              <a:t>for line in handle:</a:t>
            </a:r>
          </a:p>
          <a:p>
            <a:pPr lvl="0">
              <a:buClr>
                <a:srgbClr val="FFFFFF"/>
              </a:buClr>
              <a:buSzPct val="25000"/>
            </a:pPr>
            <a:r>
              <a:rPr lang="en-US" sz="2400" dirty="0">
                <a:solidFill>
                  <a:srgbClr val="FFFFFF"/>
                </a:solidFill>
                <a:latin typeface="Courier"/>
                <a:ea typeface="Courier"/>
                <a:cs typeface="Courier"/>
                <a:sym typeface="Courier New" panose="02070309020205020404"/>
              </a:rPr>
              <a:t>    words = </a:t>
            </a:r>
            <a:r>
              <a:rPr lang="en-US" sz="2400" dirty="0" err="1">
                <a:solidFill>
                  <a:srgbClr val="FFFFFF"/>
                </a:solidFill>
                <a:latin typeface="Courier"/>
                <a:ea typeface="Courier"/>
                <a:cs typeface="Courier"/>
                <a:sym typeface="Courier New" panose="02070309020205020404"/>
              </a:rPr>
              <a:t>line.split</a:t>
            </a:r>
            <a:r>
              <a:rPr lang="en-US" sz="2400" dirty="0">
                <a:solidFill>
                  <a:srgbClr val="FFFFFF"/>
                </a:solidFill>
                <a:latin typeface="Courier"/>
                <a:ea typeface="Courier"/>
                <a:cs typeface="Courier"/>
                <a:sym typeface="Courier New" panose="02070309020205020404"/>
              </a:rPr>
              <a:t>()</a:t>
            </a:r>
          </a:p>
          <a:p>
            <a:pPr lvl="0">
              <a:buClr>
                <a:srgbClr val="FFFFFF"/>
              </a:buClr>
              <a:buSzPct val="25000"/>
            </a:pPr>
            <a:r>
              <a:rPr lang="en-US" sz="2400" dirty="0">
                <a:solidFill>
                  <a:srgbClr val="FFFFFF"/>
                </a:solidFill>
                <a:latin typeface="Courier"/>
                <a:ea typeface="Courier"/>
                <a:cs typeface="Courier"/>
                <a:sym typeface="Courier New" panose="02070309020205020404"/>
              </a:rPr>
              <a:t>    for word in words:</a:t>
            </a:r>
          </a:p>
          <a:p>
            <a:pPr lvl="0">
              <a:buClr>
                <a:srgbClr val="FFFFFF"/>
              </a:buClr>
              <a:buSzPct val="25000"/>
            </a:pPr>
            <a:r>
              <a:rPr lang="en-US" sz="2400" dirty="0">
                <a:solidFill>
                  <a:srgbClr val="FFFFFF"/>
                </a:solidFill>
                <a:latin typeface="Courier"/>
                <a:ea typeface="Courier"/>
                <a:cs typeface="Courier"/>
                <a:sym typeface="Courier New" panose="02070309020205020404"/>
              </a:rPr>
              <a:t>        counts[word] = </a:t>
            </a:r>
            <a:r>
              <a:rPr lang="en-US" sz="2400" dirty="0" err="1">
                <a:solidFill>
                  <a:srgbClr val="FFFFFF"/>
                </a:solidFill>
                <a:latin typeface="Courier"/>
                <a:ea typeface="Courier"/>
                <a:cs typeface="Courier"/>
                <a:sym typeface="Courier New" panose="02070309020205020404"/>
              </a:rPr>
              <a:t>counts.get</a:t>
            </a:r>
            <a:r>
              <a:rPr lang="en-US" sz="2400" dirty="0">
                <a:solidFill>
                  <a:srgbClr val="FFFFFF"/>
                </a:solidFill>
                <a:latin typeface="Courier"/>
                <a:ea typeface="Courier"/>
                <a:cs typeface="Courier"/>
                <a:sym typeface="Courier New" panose="02070309020205020404"/>
              </a:rPr>
              <a:t>(word,0) + 1</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panose="02070309020205020404"/>
              </a:rPr>
              <a:t># Find the most common word</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err="1">
                <a:solidFill>
                  <a:srgbClr val="FFFFFF"/>
                </a:solidFill>
                <a:latin typeface="Courier"/>
                <a:ea typeface="Courier"/>
                <a:cs typeface="Courier"/>
                <a:sym typeface="Courier New" panose="02070309020205020404"/>
              </a:rPr>
              <a:t>bigcount</a:t>
            </a:r>
            <a:r>
              <a:rPr lang="en-US" sz="2400" i="0" u="none" strike="noStrike" cap="none" dirty="0">
                <a:solidFill>
                  <a:srgbClr val="FFFFFF"/>
                </a:solidFill>
                <a:latin typeface="Courier"/>
                <a:ea typeface="Courier"/>
                <a:cs typeface="Courier"/>
                <a:sym typeface="Courier New" panose="02070309020205020404"/>
              </a:rPr>
              <a:t> = None</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err="1">
                <a:solidFill>
                  <a:srgbClr val="FFFFFF"/>
                </a:solidFill>
                <a:latin typeface="Courier"/>
                <a:ea typeface="Courier"/>
                <a:cs typeface="Courier"/>
                <a:sym typeface="Courier New" panose="02070309020205020404"/>
              </a:rPr>
              <a:t>bigword</a:t>
            </a:r>
            <a:r>
              <a:rPr lang="en-US" sz="2400" i="0" u="none" strike="noStrike" cap="none" dirty="0">
                <a:solidFill>
                  <a:srgbClr val="FFFFFF"/>
                </a:solidFill>
                <a:latin typeface="Courier"/>
                <a:ea typeface="Courier"/>
                <a:cs typeface="Courier"/>
                <a:sym typeface="Courier New" panose="02070309020205020404"/>
              </a:rPr>
              <a:t> = None</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panose="02070309020205020404"/>
              </a:rPr>
              <a:t>for </a:t>
            </a:r>
            <a:r>
              <a:rPr lang="en-US" sz="2400" i="0" u="none" strike="noStrike" cap="none" dirty="0" err="1">
                <a:solidFill>
                  <a:srgbClr val="FFFFFF"/>
                </a:solidFill>
                <a:latin typeface="Courier"/>
                <a:ea typeface="Courier"/>
                <a:cs typeface="Courier"/>
                <a:sym typeface="Courier New" panose="02070309020205020404"/>
              </a:rPr>
              <a:t>word,count</a:t>
            </a:r>
            <a:r>
              <a:rPr lang="en-US" sz="2400" i="0" u="none" strike="noStrike" cap="none" dirty="0">
                <a:solidFill>
                  <a:srgbClr val="FFFFFF"/>
                </a:solidFill>
                <a:latin typeface="Courier"/>
                <a:ea typeface="Courier"/>
                <a:cs typeface="Courier"/>
                <a:sym typeface="Courier New" panose="02070309020205020404"/>
              </a:rPr>
              <a:t> in </a:t>
            </a:r>
            <a:r>
              <a:rPr lang="en-US" sz="2400" i="0" u="none" strike="noStrike" cap="none" dirty="0" err="1">
                <a:solidFill>
                  <a:srgbClr val="FFFFFF"/>
                </a:solidFill>
                <a:latin typeface="Courier"/>
                <a:ea typeface="Courier"/>
                <a:cs typeface="Courier"/>
                <a:sym typeface="Courier New" panose="02070309020205020404"/>
              </a:rPr>
              <a:t>counts.items</a:t>
            </a:r>
            <a:r>
              <a:rPr lang="en-US" sz="2400" i="0" u="none" strike="noStrike" cap="none" dirty="0">
                <a:solidFill>
                  <a:srgbClr val="FFFFFF"/>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panose="02070309020205020404"/>
              </a:rPr>
              <a:t>    if </a:t>
            </a:r>
            <a:r>
              <a:rPr lang="en-US" sz="2400" i="0" u="none" strike="noStrike" cap="none" dirty="0" err="1">
                <a:solidFill>
                  <a:srgbClr val="FFFFFF"/>
                </a:solidFill>
                <a:latin typeface="Courier"/>
                <a:ea typeface="Courier"/>
                <a:cs typeface="Courier"/>
                <a:sym typeface="Courier New" panose="02070309020205020404"/>
              </a:rPr>
              <a:t>bigcount</a:t>
            </a:r>
            <a:r>
              <a:rPr lang="en-US" sz="2400" i="0" u="none" strike="noStrike" cap="none" dirty="0">
                <a:solidFill>
                  <a:srgbClr val="FFFFFF"/>
                </a:solidFill>
                <a:latin typeface="Courier"/>
                <a:ea typeface="Courier"/>
                <a:cs typeface="Courier"/>
                <a:sym typeface="Courier New" panose="02070309020205020404"/>
              </a:rPr>
              <a:t> is None or count &gt; </a:t>
            </a:r>
            <a:r>
              <a:rPr lang="en-US" sz="2400" i="0" u="none" strike="noStrike" cap="none" dirty="0" err="1">
                <a:solidFill>
                  <a:srgbClr val="FFFFFF"/>
                </a:solidFill>
                <a:latin typeface="Courier"/>
                <a:ea typeface="Courier"/>
                <a:cs typeface="Courier"/>
                <a:sym typeface="Courier New" panose="02070309020205020404"/>
              </a:rPr>
              <a:t>bigcount</a:t>
            </a:r>
            <a:r>
              <a:rPr lang="en-US" sz="2400" i="0" u="none" strike="noStrike" cap="none" dirty="0">
                <a:solidFill>
                  <a:srgbClr val="FFFFFF"/>
                </a:solidFill>
                <a:latin typeface="Courier"/>
                <a:ea typeface="Courier"/>
                <a:cs typeface="Courier"/>
                <a:sym typeface="Courier New" panose="02070309020205020404"/>
              </a:rPr>
              <a:t>:</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panose="02070309020205020404"/>
              </a:rPr>
              <a:t>        </a:t>
            </a:r>
            <a:r>
              <a:rPr lang="en-US" sz="2400" i="0" u="none" strike="noStrike" cap="none" dirty="0" err="1">
                <a:solidFill>
                  <a:srgbClr val="FFFFFF"/>
                </a:solidFill>
                <a:latin typeface="Courier"/>
                <a:ea typeface="Courier"/>
                <a:cs typeface="Courier"/>
                <a:sym typeface="Courier New" panose="02070309020205020404"/>
              </a:rPr>
              <a:t>bigword</a:t>
            </a:r>
            <a:r>
              <a:rPr lang="en-US" sz="2400" i="0" u="none" strike="noStrike" cap="none" dirty="0">
                <a:solidFill>
                  <a:srgbClr val="FFFFFF"/>
                </a:solidFill>
                <a:latin typeface="Courier"/>
                <a:ea typeface="Courier"/>
                <a:cs typeface="Courier"/>
                <a:sym typeface="Courier New" panose="02070309020205020404"/>
              </a:rPr>
              <a:t> = word</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panose="02070309020205020404"/>
              </a:rPr>
              <a:t>        </a:t>
            </a:r>
            <a:r>
              <a:rPr lang="en-US" sz="2400" i="0" u="none" strike="noStrike" cap="none" dirty="0" err="1">
                <a:solidFill>
                  <a:srgbClr val="FFFFFF"/>
                </a:solidFill>
                <a:latin typeface="Courier"/>
                <a:ea typeface="Courier"/>
                <a:cs typeface="Courier"/>
                <a:sym typeface="Courier New" panose="02070309020205020404"/>
              </a:rPr>
              <a:t>bigcount</a:t>
            </a:r>
            <a:r>
              <a:rPr lang="en-US" sz="2400" i="0" u="none" strike="noStrike" cap="none" dirty="0">
                <a:solidFill>
                  <a:srgbClr val="FFFFFF"/>
                </a:solidFill>
                <a:latin typeface="Courier"/>
                <a:ea typeface="Courier"/>
                <a:cs typeface="Courier"/>
                <a:sym typeface="Courier New" panose="02070309020205020404"/>
              </a:rPr>
              <a:t> = count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panose="02070309020205020404"/>
              </a:rPr>
              <a:t># All </a:t>
            </a:r>
            <a:r>
              <a:rPr lang="en-US" sz="2400" dirty="0">
                <a:solidFill>
                  <a:srgbClr val="FFFF00"/>
                </a:solidFill>
                <a:latin typeface="Courier"/>
                <a:ea typeface="Courier"/>
                <a:cs typeface="Courier"/>
                <a:sym typeface="Courier New" panose="02070309020205020404"/>
              </a:rPr>
              <a:t>d</a:t>
            </a:r>
            <a:r>
              <a:rPr lang="en-US" sz="2400" i="0" u="none" strike="noStrike" cap="none" dirty="0" smtClean="0">
                <a:solidFill>
                  <a:srgbClr val="FFFF00"/>
                </a:solidFill>
                <a:latin typeface="Courier"/>
                <a:ea typeface="Courier"/>
                <a:cs typeface="Courier"/>
                <a:sym typeface="Courier New" panose="02070309020205020404"/>
              </a:rPr>
              <a:t>one</a:t>
            </a:r>
            <a:endParaRPr lang="en-US" sz="2400" i="0" u="none" strike="noStrike" cap="none" dirty="0">
              <a:solidFill>
                <a:srgbClr val="FFFF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FFFFFF"/>
              </a:buClr>
              <a:buSzPct val="25000"/>
              <a:buFont typeface="Cabin"/>
              <a:buNone/>
            </a:pPr>
            <a:r>
              <a:rPr lang="en-US" sz="2400" dirty="0">
                <a:solidFill>
                  <a:srgbClr val="FFFFFF"/>
                </a:solidFill>
                <a:latin typeface="Courier"/>
                <a:ea typeface="Courier"/>
                <a:cs typeface="Courier"/>
                <a:sym typeface="Courier New" panose="02070309020205020404"/>
              </a:rPr>
              <a:t>p</a:t>
            </a:r>
            <a:r>
              <a:rPr lang="en-US" sz="2400" i="0" u="none" strike="noStrike" cap="none" dirty="0" smtClean="0">
                <a:solidFill>
                  <a:srgbClr val="FFFFFF"/>
                </a:solidFill>
                <a:latin typeface="Courier"/>
                <a:ea typeface="Courier"/>
                <a:cs typeface="Courier"/>
                <a:sym typeface="Courier New" panose="02070309020205020404"/>
              </a:rPr>
              <a:t>rint(</a:t>
            </a:r>
            <a:r>
              <a:rPr lang="en-US" sz="2400" i="0" u="none" strike="noStrike" cap="none" dirty="0" err="1" smtClean="0">
                <a:solidFill>
                  <a:srgbClr val="FFFFFF"/>
                </a:solidFill>
                <a:latin typeface="Courier"/>
                <a:ea typeface="Courier"/>
                <a:cs typeface="Courier"/>
                <a:sym typeface="Courier New" panose="02070309020205020404"/>
              </a:rPr>
              <a:t>bigword</a:t>
            </a:r>
            <a:r>
              <a:rPr lang="en-US" sz="2400" i="0" u="none" strike="noStrike" cap="none" dirty="0">
                <a:solidFill>
                  <a:srgbClr val="FFFFFF"/>
                </a:solidFill>
                <a:latin typeface="Courier"/>
                <a:ea typeface="Courier"/>
                <a:cs typeface="Courier"/>
                <a:sym typeface="Courier New" panose="02070309020205020404"/>
              </a:rPr>
              <a:t>, </a:t>
            </a:r>
            <a:r>
              <a:rPr lang="en-US" sz="2400" i="0" u="none" strike="noStrike" cap="none" dirty="0" err="1" smtClean="0">
                <a:solidFill>
                  <a:srgbClr val="FFFFFF"/>
                </a:solidFill>
                <a:latin typeface="Courier"/>
                <a:ea typeface="Courier"/>
                <a:cs typeface="Courier"/>
                <a:sym typeface="Courier New" panose="02070309020205020404"/>
              </a:rPr>
              <a:t>bigcount</a:t>
            </a:r>
            <a:r>
              <a:rPr lang="en-US" sz="2400" i="0" u="none" strike="noStrike" cap="none" dirty="0" smtClean="0">
                <a:solidFill>
                  <a:srgbClr val="FFFFFF"/>
                </a:solidFill>
                <a:latin typeface="Courier"/>
                <a:ea typeface="Courier"/>
                <a:cs typeface="Courier"/>
                <a:sym typeface="Courier New" panose="02070309020205020404"/>
              </a:rPr>
              <a:t>)</a:t>
            </a:r>
            <a:endParaRPr lang="en-US" sz="2400" i="0" u="none" strike="noStrike" cap="none" dirty="0">
              <a:solidFill>
                <a:srgbClr val="FFFFFF"/>
              </a:solidFill>
              <a:latin typeface="Courier"/>
              <a:ea typeface="Courier"/>
              <a:cs typeface="Courier"/>
              <a:sym typeface="Courier New" panose="02070309020205020404"/>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812800" y="785812"/>
            <a:ext cx="13745390" cy="11048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Summary</a:t>
            </a:r>
          </a:p>
        </p:txBody>
      </p:sp>
      <p:sp>
        <p:nvSpPr>
          <p:cNvPr id="541" name="Shape 541"/>
          <p:cNvSpPr txBox="1">
            <a:spLocks noGrp="1"/>
          </p:cNvSpPr>
          <p:nvPr>
            <p:ph type="body" idx="1"/>
          </p:nvPr>
        </p:nvSpPr>
        <p:spPr>
          <a:xfrm>
            <a:off x="1362894" y="2659529"/>
            <a:ext cx="6427286" cy="5508158"/>
          </a:xfrm>
          <a:prstGeom prst="rect">
            <a:avLst/>
          </a:prstGeom>
          <a:noFill/>
          <a:ln>
            <a:noFill/>
          </a:ln>
        </p:spPr>
        <p:txBody>
          <a:bodyPr lIns="38100" tIns="38100" rIns="38100" bIns="38100" anchor="t" anchorCtr="0">
            <a:noAutofit/>
          </a:bodyPr>
          <a:lstStyle/>
          <a:p>
            <a:pPr marL="685800" marR="0" lvl="0" indent="-329565"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Type</a:t>
            </a:r>
          </a:p>
          <a:p>
            <a:pPr marL="685800" marR="0" lvl="0" indent="-329565" algn="l" rtl="0">
              <a:lnSpc>
                <a:spcPct val="100000"/>
              </a:lnSpc>
              <a:spcBef>
                <a:spcPts val="3500"/>
              </a:spcBef>
              <a:spcAft>
                <a:spcPts val="0"/>
              </a:spcAft>
              <a:buClr>
                <a:schemeClr val="lt1"/>
              </a:buClr>
              <a:buSzPct val="100000"/>
              <a:buFont typeface="Cabin"/>
              <a:buChar char="•"/>
            </a:pP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Variables </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(mnemonic)</a:t>
            </a:r>
          </a:p>
          <a:p>
            <a:pPr marL="685800" marR="0" lvl="0" indent="-329565"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Operators</a:t>
            </a:r>
          </a:p>
          <a:p>
            <a:pPr marL="685800" marR="0" lvl="0" indent="-329565"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Operator precedence</a:t>
            </a:r>
          </a:p>
          <a:p>
            <a:pPr marL="0" marR="0" lvl="0" indent="0" algn="l" rtl="0">
              <a:lnSpc>
                <a:spcPct val="100000"/>
              </a:lnSpc>
              <a:spcBef>
                <a:spcPts val="3500"/>
              </a:spcBef>
              <a:spcAft>
                <a:spcPts val="0"/>
              </a:spcAft>
              <a:buNone/>
            </a:pPr>
            <a:endParaRPr sz="3600" dirty="0"/>
          </a:p>
        </p:txBody>
      </p:sp>
      <p:sp>
        <p:nvSpPr>
          <p:cNvPr id="543" name="Shape 543"/>
          <p:cNvSpPr txBox="1">
            <a:spLocks noGrp="1"/>
          </p:cNvSpPr>
          <p:nvPr>
            <p:ph type="body" idx="4294967295"/>
          </p:nvPr>
        </p:nvSpPr>
        <p:spPr>
          <a:xfrm>
            <a:off x="8753402" y="2659529"/>
            <a:ext cx="6532697" cy="5395913"/>
          </a:xfrm>
          <a:prstGeom prst="rect">
            <a:avLst/>
          </a:prstGeom>
          <a:noFill/>
          <a:ln>
            <a:noFill/>
          </a:ln>
        </p:spPr>
        <p:txBody>
          <a:bodyPr lIns="38100" tIns="38100" rIns="38100" bIns="38100" anchor="t" anchorCtr="0">
            <a:noAutofit/>
          </a:bodyPr>
          <a:lstStyle/>
          <a:p>
            <a:pPr marL="685800" marR="0" lvl="0" indent="-329565"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Integer Division</a:t>
            </a:r>
          </a:p>
          <a:p>
            <a:pPr marL="685800" marR="0" lvl="0" indent="-329565"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Conversion between types</a:t>
            </a:r>
          </a:p>
          <a:p>
            <a:pPr marL="685800" marR="0" lvl="0" indent="-329565"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User input</a:t>
            </a:r>
          </a:p>
          <a:p>
            <a:pPr marL="685800" marR="0" lvl="0" indent="-329565"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Comments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496" y="199200"/>
            <a:ext cx="14630400" cy="1365504"/>
          </a:xfrm>
        </p:spPr>
        <p:txBody>
          <a:bodyPr/>
          <a:lstStyle/>
          <a:p>
            <a:pPr algn="ctr">
              <a:buClr>
                <a:srgbClr val="00FF00"/>
              </a:buClr>
              <a:buSzPct val="25000"/>
              <a:buFont typeface="Cabin"/>
            </a:pPr>
            <a:r>
              <a:rPr lang="en-US" sz="7600">
                <a:solidFill>
                  <a:srgbClr val="FFD966"/>
                </a:solidFill>
                <a:latin typeface="Arial" panose="020B0604020202020204" pitchFamily="34" charset="0"/>
                <a:ea typeface="Arial" panose="020B0604020202020204" pitchFamily="34" charset="0"/>
                <a:cs typeface="Arial" panose="020B0604020202020204" pitchFamily="34" charset="0"/>
              </a:rPr>
              <a:t>Exercises</a:t>
            </a:r>
          </a:p>
        </p:txBody>
      </p:sp>
      <p:sp>
        <p:nvSpPr>
          <p:cNvPr id="3" name="文本占位符 2"/>
          <p:cNvSpPr>
            <a:spLocks noGrp="1"/>
          </p:cNvSpPr>
          <p:nvPr>
            <p:ph type="body" idx="1"/>
          </p:nvPr>
        </p:nvSpPr>
        <p:spPr>
          <a:xfrm>
            <a:off x="386250" y="1835404"/>
            <a:ext cx="15251684" cy="7046130"/>
          </a:xfrm>
        </p:spPr>
        <p:txBody>
          <a:bodyPr/>
          <a:lstStyle/>
          <a:p>
            <a:pPr marL="607060" indent="0">
              <a:buNone/>
            </a:pPr>
            <a:r>
              <a:rPr lang="zh-CN" altLang="en-US" sz="3800" dirty="0">
                <a:solidFill>
                  <a:srgbClr val="FFC000"/>
                </a:solidFill>
              </a:rPr>
              <a:t>Exercise </a:t>
            </a:r>
            <a:r>
              <a:rPr lang="en-US" altLang="zh-CN" sz="3800" dirty="0">
                <a:solidFill>
                  <a:srgbClr val="FFC000"/>
                </a:solidFill>
              </a:rPr>
              <a:t>1</a:t>
            </a:r>
            <a:r>
              <a:rPr lang="zh-CN" altLang="en-US" sz="3800" dirty="0">
                <a:solidFill>
                  <a:schemeClr val="bg1"/>
                </a:solidFill>
              </a:rPr>
              <a:t>: Write a program that uses input to prompt a user for theirname and then welcomes them.</a:t>
            </a:r>
          </a:p>
          <a:p>
            <a:endParaRPr lang="zh-CN" altLang="en-US" dirty="0">
              <a:solidFill>
                <a:schemeClr val="bg1"/>
              </a:solidFill>
            </a:endParaRPr>
          </a:p>
          <a:p>
            <a:pPr marL="607060" indent="0">
              <a:buNone/>
            </a:pPr>
            <a:r>
              <a:rPr lang="zh-CN" altLang="en-US" sz="3800" dirty="0">
                <a:solidFill>
                  <a:schemeClr val="bg1"/>
                </a:solidFill>
              </a:rPr>
              <a:t>Exercise 2: Write a program to prompt the user for hours and rate </a:t>
            </a:r>
            <a:r>
              <a:rPr lang="zh-CN" altLang="en-US" sz="3800" dirty="0" smtClean="0">
                <a:solidFill>
                  <a:schemeClr val="bg1"/>
                </a:solidFill>
              </a:rPr>
              <a:t>per hour </a:t>
            </a:r>
            <a:r>
              <a:rPr lang="zh-CN" altLang="en-US" sz="3800" dirty="0">
                <a:solidFill>
                  <a:schemeClr val="bg1"/>
                </a:solidFill>
              </a:rPr>
              <a:t>to compute gross pay.</a:t>
            </a:r>
          </a:p>
          <a:p>
            <a:pPr marL="607060" indent="0">
              <a:buNone/>
            </a:pPr>
            <a:endParaRPr lang="zh-CN" altLang="en-US" sz="2400" dirty="0">
              <a:solidFill>
                <a:schemeClr val="bg1"/>
              </a:solidFill>
            </a:endParaRPr>
          </a:p>
          <a:p>
            <a:pPr marL="607060" indent="0">
              <a:buNone/>
            </a:pPr>
            <a:endParaRPr lang="zh-CN" altLang="en-US" sz="2400" dirty="0">
              <a:solidFill>
                <a:schemeClr val="bg1"/>
              </a:solidFill>
            </a:endParaRPr>
          </a:p>
          <a:p>
            <a:pPr marL="607060" indent="0">
              <a:buNone/>
            </a:pPr>
            <a:r>
              <a:rPr lang="zh-CN" altLang="en-US" sz="2400" dirty="0">
                <a:solidFill>
                  <a:schemeClr val="bg1"/>
                </a:solidFill>
              </a:rPr>
              <a:t>We won’t worry about making sure our pay has exactly two digits after the </a:t>
            </a:r>
            <a:r>
              <a:rPr lang="zh-CN" altLang="en-US" sz="2400" dirty="0" smtClean="0">
                <a:solidFill>
                  <a:schemeClr val="bg1"/>
                </a:solidFill>
              </a:rPr>
              <a:t>decimal place </a:t>
            </a:r>
            <a:r>
              <a:rPr lang="zh-CN" altLang="en-US" sz="2400" dirty="0">
                <a:solidFill>
                  <a:schemeClr val="bg1"/>
                </a:solidFill>
              </a:rPr>
              <a:t>for now. If you want, you can play with the built-in Python round function to properly round the resulting pay to two decimal places.</a:t>
            </a:r>
          </a:p>
          <a:p>
            <a:pPr marL="607060" indent="0">
              <a:lnSpc>
                <a:spcPct val="0"/>
              </a:lnSpc>
              <a:buNone/>
            </a:pPr>
            <a:endParaRPr lang="zh-CN" altLang="en-US" sz="2400" dirty="0">
              <a:solidFill>
                <a:schemeClr val="bg1"/>
              </a:solidFill>
            </a:endParaRPr>
          </a:p>
        </p:txBody>
      </p:sp>
      <p:pic>
        <p:nvPicPr>
          <p:cNvPr id="4" name="图片 3"/>
          <p:cNvPicPr>
            <a:picLocks noChangeAspect="1"/>
          </p:cNvPicPr>
          <p:nvPr/>
        </p:nvPicPr>
        <p:blipFill>
          <a:blip r:embed="rId2"/>
          <a:stretch>
            <a:fillRect/>
          </a:stretch>
        </p:blipFill>
        <p:spPr>
          <a:xfrm>
            <a:off x="1062990" y="3257550"/>
            <a:ext cx="5134610" cy="1242060"/>
          </a:xfrm>
          <a:prstGeom prst="rect">
            <a:avLst/>
          </a:prstGeom>
        </p:spPr>
      </p:pic>
      <p:pic>
        <p:nvPicPr>
          <p:cNvPr id="6" name="图片 5"/>
          <p:cNvPicPr>
            <a:picLocks noChangeAspect="1"/>
          </p:cNvPicPr>
          <p:nvPr/>
        </p:nvPicPr>
        <p:blipFill>
          <a:blip r:embed="rId3"/>
          <a:stretch>
            <a:fillRect/>
          </a:stretch>
        </p:blipFill>
        <p:spPr>
          <a:xfrm>
            <a:off x="1062990" y="5984875"/>
            <a:ext cx="4018280" cy="1577340"/>
          </a:xfrm>
          <a:prstGeom prst="rect">
            <a:avLst/>
          </a:prstGeom>
        </p:spPr>
      </p:pic>
    </p:spTree>
    <p:extLst>
      <p:ext uri="{BB962C8B-B14F-4D97-AF65-F5344CB8AC3E}">
        <p14:creationId xmlns:p14="http://schemas.microsoft.com/office/powerpoint/2010/main" val="455693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Variables</a:t>
            </a:r>
          </a:p>
        </p:txBody>
      </p:sp>
      <p:sp>
        <p:nvSpPr>
          <p:cNvPr id="258" name="Shape 258"/>
          <p:cNvSpPr txBox="1">
            <a:spLocks noGrp="1"/>
          </p:cNvSpPr>
          <p:nvPr>
            <p:ph type="body" idx="1"/>
          </p:nvPr>
        </p:nvSpPr>
        <p:spPr>
          <a:xfrm>
            <a:off x="812800" y="2133601"/>
            <a:ext cx="14630400" cy="2674938"/>
          </a:xfrm>
          <a:prstGeom prst="rect">
            <a:avLst/>
          </a:prstGeom>
          <a:noFill/>
          <a:ln>
            <a:noFill/>
          </a:ln>
        </p:spPr>
        <p:txBody>
          <a:bodyPr lIns="38100" tIns="38100" rIns="38100" bIns="38100" anchor="ctr" anchorCtr="0">
            <a:noAutofit/>
          </a:bodyPr>
          <a:lstStyle/>
          <a:p>
            <a:pPr marL="749300" marR="0" lvl="0" indent="-370840"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variable</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is a named place in the memory where a programmer can store data and later retrieve the data using the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variable</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3200" b="0" i="0" u="none" strike="noStrike" cap="none" dirty="0">
                <a:solidFill>
                  <a:schemeClr val="lt1"/>
                </a:solidFill>
                <a:sym typeface="Arial" panose="020B0604020202020204"/>
              </a:rPr>
              <a:t>“</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name</a:t>
            </a:r>
            <a:r>
              <a:rPr lang="en-US" sz="3200" b="0" i="0" u="none" strike="noStrike" cap="none" dirty="0">
                <a:solidFill>
                  <a:schemeClr val="lt1"/>
                </a:solidFill>
                <a:sym typeface="Arial" panose="020B0604020202020204"/>
              </a:rPr>
              <a:t>”</a:t>
            </a:r>
          </a:p>
          <a:p>
            <a:pPr marL="749300" marR="0" lvl="0" indent="-370840"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Programmers get to choose the names of the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variables</a:t>
            </a:r>
          </a:p>
          <a:p>
            <a:pPr marL="749300" marR="0" lvl="0" indent="-370840"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You can change the contents of a </a:t>
            </a:r>
            <a:r>
              <a:rPr lang="en-US" sz="3200" u="none" strike="noStrike" cap="none" dirty="0">
                <a:solidFill>
                  <a:srgbClr val="00FF00"/>
                </a:solidFill>
                <a:latin typeface="Arial" panose="020B0604020202020204" pitchFamily="34" charset="0"/>
                <a:ea typeface="Arial" panose="020B0604020202020204" pitchFamily="34" charset="0"/>
                <a:cs typeface="Arial" panose="020B0604020202020204" pitchFamily="34" charset="0"/>
                <a:sym typeface="Cabin"/>
              </a:rPr>
              <a:t>variable </a:t>
            </a:r>
            <a:r>
              <a:rPr lang="en-US" sz="32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in a later statement</a:t>
            </a:r>
          </a:p>
        </p:txBody>
      </p:sp>
      <p:sp>
        <p:nvSpPr>
          <p:cNvPr id="259" name="Shape 259"/>
          <p:cNvSpPr txBox="1"/>
          <p:nvPr/>
        </p:nvSpPr>
        <p:spPr>
          <a:xfrm>
            <a:off x="10457180" y="5245735"/>
            <a:ext cx="4438015" cy="89789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49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12.2</a:t>
            </a:r>
          </a:p>
        </p:txBody>
      </p:sp>
      <p:sp>
        <p:nvSpPr>
          <p:cNvPr id="260" name="Shape 260"/>
          <p:cNvSpPr txBox="1"/>
          <p:nvPr/>
        </p:nvSpPr>
        <p:spPr>
          <a:xfrm>
            <a:off x="9534525" y="5280014"/>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x</a:t>
            </a:r>
          </a:p>
        </p:txBody>
      </p:sp>
      <p:sp>
        <p:nvSpPr>
          <p:cNvPr id="261" name="Shape 261"/>
          <p:cNvSpPr txBox="1"/>
          <p:nvPr/>
        </p:nvSpPr>
        <p:spPr>
          <a:xfrm>
            <a:off x="10457180" y="6525895"/>
            <a:ext cx="4437380" cy="92583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r>
              <a:rPr lang="en-US" sz="49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14               </a:t>
            </a:r>
          </a:p>
        </p:txBody>
      </p:sp>
      <p:sp>
        <p:nvSpPr>
          <p:cNvPr id="262" name="Shape 262"/>
          <p:cNvSpPr txBox="1"/>
          <p:nvPr/>
        </p:nvSpPr>
        <p:spPr>
          <a:xfrm>
            <a:off x="9574530" y="6556999"/>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panose="020B0604020202020204" pitchFamily="34" charset="0"/>
                <a:ea typeface="Arial" panose="020B0604020202020204" pitchFamily="34" charset="0"/>
                <a:cs typeface="Arial" panose="020B0604020202020204" pitchFamily="34" charset="0"/>
                <a:sym typeface="Cabin"/>
              </a:rPr>
              <a:t>y</a:t>
            </a:r>
          </a:p>
        </p:txBody>
      </p:sp>
      <p:sp>
        <p:nvSpPr>
          <p:cNvPr id="263" name="Shape 263"/>
          <p:cNvSpPr txBox="1"/>
          <p:nvPr/>
        </p:nvSpPr>
        <p:spPr>
          <a:xfrm>
            <a:off x="2141220" y="5280025"/>
            <a:ext cx="7098665"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dirty="0">
                <a:solidFill>
                  <a:srgbClr val="00FF00"/>
                </a:solidFill>
                <a:latin typeface="Courier"/>
                <a:ea typeface="Courier"/>
                <a:cs typeface="Courier"/>
                <a:sym typeface="Courier New" panose="02070309020205020404"/>
              </a:rPr>
              <a:t>x </a:t>
            </a:r>
            <a:r>
              <a:rPr lang="en-US" sz="4800" dirty="0">
                <a:solidFill>
                  <a:srgbClr val="FFFFFF"/>
                </a:solidFill>
                <a:latin typeface="Courier"/>
                <a:ea typeface="Courier"/>
                <a:cs typeface="Courier"/>
                <a:sym typeface="Courier New" panose="02070309020205020404"/>
              </a:rPr>
              <a:t>=</a:t>
            </a:r>
            <a:r>
              <a:rPr lang="en-US" sz="4800" dirty="0">
                <a:solidFill>
                  <a:srgbClr val="FFFF00"/>
                </a:solidFill>
                <a:latin typeface="Courier"/>
                <a:ea typeface="Courier"/>
                <a:cs typeface="Courier"/>
                <a:sym typeface="Courier New" panose="02070309020205020404"/>
              </a:rPr>
              <a:t> </a:t>
            </a:r>
            <a:r>
              <a:rPr lang="en-US" sz="4800" dirty="0">
                <a:solidFill>
                  <a:srgbClr val="FF9900"/>
                </a:solidFill>
                <a:latin typeface="Courier"/>
                <a:ea typeface="Courier"/>
                <a:cs typeface="Courier"/>
                <a:sym typeface="Courier New" panose="02070309020205020404"/>
              </a:rPr>
              <a:t>12.2</a:t>
            </a:r>
            <a:endParaRPr lang="en-US" sz="4800" i="0" u="none" strike="noStrike" cap="none" dirty="0">
              <a:solidFill>
                <a:srgbClr val="FF99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00FF00"/>
              </a:buClr>
              <a:buSzPct val="25000"/>
              <a:buFont typeface="Cabin"/>
              <a:buNone/>
            </a:pPr>
            <a:r>
              <a:rPr lang="en-US" sz="4800" dirty="0">
                <a:solidFill>
                  <a:srgbClr val="00FF00"/>
                </a:solidFill>
                <a:latin typeface="Courier"/>
                <a:ea typeface="Courier"/>
                <a:cs typeface="Courier"/>
                <a:sym typeface="Courier New" panose="02070309020205020404"/>
              </a:rPr>
              <a:t>y</a:t>
            </a:r>
            <a:r>
              <a:rPr lang="en-US" sz="4800" dirty="0">
                <a:solidFill>
                  <a:srgbClr val="FFFF00"/>
                </a:solidFill>
                <a:latin typeface="Courier"/>
                <a:ea typeface="Courier"/>
                <a:cs typeface="Courier"/>
                <a:sym typeface="Courier New" panose="02070309020205020404"/>
              </a:rPr>
              <a:t> </a:t>
            </a:r>
            <a:r>
              <a:rPr lang="en-US" sz="4800" dirty="0">
                <a:solidFill>
                  <a:srgbClr val="FFFFFF"/>
                </a:solidFill>
                <a:latin typeface="Courier"/>
                <a:ea typeface="Courier"/>
                <a:cs typeface="Courier"/>
                <a:sym typeface="Courier New" panose="02070309020205020404"/>
              </a:rPr>
              <a:t>=</a:t>
            </a:r>
            <a:r>
              <a:rPr lang="en-US" sz="4800" dirty="0">
                <a:solidFill>
                  <a:srgbClr val="FFFF00"/>
                </a:solidFill>
                <a:latin typeface="Courier"/>
                <a:ea typeface="Courier"/>
                <a:cs typeface="Courier"/>
                <a:sym typeface="Courier New" panose="02070309020205020404"/>
              </a:rPr>
              <a:t> </a:t>
            </a:r>
            <a:r>
              <a:rPr lang="en-US" sz="4800" dirty="0">
                <a:solidFill>
                  <a:srgbClr val="FF9900"/>
                </a:solidFill>
                <a:latin typeface="Courier"/>
                <a:ea typeface="Courier"/>
                <a:cs typeface="Courier"/>
                <a:sym typeface="Courier New" panose="02070309020205020404"/>
              </a:rPr>
              <a:t>14</a:t>
            </a:r>
            <a:endParaRPr lang="en-US" sz="4800" i="0" u="none" strike="noStrike" cap="none" dirty="0">
              <a:solidFill>
                <a:srgbClr val="FF9900"/>
              </a:solidFill>
              <a:latin typeface="Courier"/>
              <a:ea typeface="Courier"/>
              <a:cs typeface="Courier"/>
              <a:sym typeface="Courier New" panose="02070309020205020404"/>
            </a:endParaRPr>
          </a:p>
          <a:p>
            <a:pPr marL="0" marR="0" lvl="0" indent="0" algn="l" rtl="0">
              <a:lnSpc>
                <a:spcPct val="100000"/>
              </a:lnSpc>
              <a:spcBef>
                <a:spcPts val="0"/>
              </a:spcBef>
              <a:spcAft>
                <a:spcPts val="0"/>
              </a:spcAft>
              <a:buClr>
                <a:srgbClr val="00FF00"/>
              </a:buClr>
              <a:buSzPct val="25000"/>
              <a:buFont typeface="Cabin"/>
              <a:buNone/>
            </a:pPr>
            <a:r>
              <a:rPr lang="en-US" sz="4800" dirty="0">
                <a:solidFill>
                  <a:srgbClr val="00FF00"/>
                </a:solidFill>
                <a:latin typeface="Courier"/>
                <a:ea typeface="Courier"/>
                <a:cs typeface="Courier"/>
                <a:sym typeface="Courier New" panose="02070309020205020404"/>
              </a:rPr>
              <a:t>z</a:t>
            </a:r>
            <a:r>
              <a:rPr lang="en-US" sz="4800" dirty="0">
                <a:solidFill>
                  <a:srgbClr val="FF9900"/>
                </a:solidFill>
                <a:latin typeface="Courier"/>
                <a:ea typeface="Courier"/>
                <a:cs typeface="Courier"/>
                <a:sym typeface="Courier New" panose="02070309020205020404"/>
              </a:rPr>
              <a:t> </a:t>
            </a:r>
            <a:r>
              <a:rPr lang="en-US" sz="4800" dirty="0">
                <a:solidFill>
                  <a:srgbClr val="FFFFFF"/>
                </a:solidFill>
                <a:latin typeface="Courier"/>
                <a:ea typeface="Courier"/>
                <a:cs typeface="Courier"/>
                <a:sym typeface="Courier New" panose="02070309020205020404"/>
              </a:rPr>
              <a:t>=</a:t>
            </a:r>
            <a:r>
              <a:rPr lang="en-US" sz="4800" dirty="0">
                <a:solidFill>
                  <a:srgbClr val="FF9900"/>
                </a:solidFill>
                <a:latin typeface="Courier"/>
                <a:ea typeface="Courier"/>
                <a:cs typeface="Courier"/>
                <a:sym typeface="Courier New" panose="02070309020205020404"/>
              </a:rPr>
              <a:t> 'the variable'</a:t>
            </a:r>
            <a:endParaRPr lang="en-US" sz="4800" i="0" u="none" strike="noStrike" cap="none" dirty="0">
              <a:solidFill>
                <a:srgbClr val="FF9900"/>
              </a:solidFill>
              <a:latin typeface="Courier"/>
              <a:ea typeface="Courier"/>
              <a:cs typeface="Courier"/>
              <a:sym typeface="Courier New" panose="02070309020205020404"/>
            </a:endParaRPr>
          </a:p>
          <a:p>
            <a:pPr marL="0" marR="0" lvl="0" indent="0" algn="ctr" rtl="0">
              <a:lnSpc>
                <a:spcPct val="100000"/>
              </a:lnSpc>
              <a:spcBef>
                <a:spcPts val="0"/>
              </a:spcBef>
              <a:spcAft>
                <a:spcPts val="0"/>
              </a:spcAft>
              <a:buNone/>
            </a:pPr>
            <a:endParaRPr sz="4800" b="1" dirty="0">
              <a:latin typeface="Courier"/>
              <a:ea typeface="Courier"/>
              <a:cs typeface="Courier"/>
              <a:sym typeface="Courier New" panose="02070309020205020404"/>
            </a:endParaRPr>
          </a:p>
        </p:txBody>
      </p:sp>
      <p:sp>
        <p:nvSpPr>
          <p:cNvPr id="264" name="Shape 264"/>
          <p:cNvSpPr txBox="1"/>
          <p:nvPr/>
        </p:nvSpPr>
        <p:spPr>
          <a:xfrm>
            <a:off x="2141525" y="7242480"/>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r>
              <a:rPr lang="en-US" sz="4800" dirty="0">
                <a:solidFill>
                  <a:srgbClr val="00FF00"/>
                </a:solidFill>
                <a:latin typeface="Courier"/>
                <a:ea typeface="Courier"/>
                <a:cs typeface="Courier"/>
                <a:sym typeface="Courier New" panose="02070309020205020404"/>
              </a:rPr>
              <a:t>x </a:t>
            </a:r>
            <a:r>
              <a:rPr lang="en-US" sz="4800" dirty="0">
                <a:solidFill>
                  <a:srgbClr val="FFFFFF"/>
                </a:solidFill>
                <a:latin typeface="Courier"/>
                <a:ea typeface="Courier"/>
                <a:cs typeface="Courier"/>
                <a:sym typeface="Courier New" panose="02070309020205020404"/>
              </a:rPr>
              <a:t>=</a:t>
            </a:r>
            <a:r>
              <a:rPr lang="en-US" sz="4800" dirty="0">
                <a:solidFill>
                  <a:srgbClr val="FFFF00"/>
                </a:solidFill>
                <a:latin typeface="Courier"/>
                <a:ea typeface="Courier"/>
                <a:cs typeface="Courier"/>
                <a:sym typeface="Courier New" panose="02070309020205020404"/>
              </a:rPr>
              <a:t> </a:t>
            </a:r>
            <a:r>
              <a:rPr lang="en-US" sz="4800" dirty="0" smtClean="0">
                <a:solidFill>
                  <a:srgbClr val="FF9900"/>
                </a:solidFill>
                <a:latin typeface="Courier"/>
                <a:ea typeface="Courier"/>
                <a:cs typeface="Courier"/>
                <a:sym typeface="Courier New" panose="02070309020205020404"/>
              </a:rPr>
              <a:t>100</a:t>
            </a:r>
            <a:endParaRPr sz="4800">
              <a:latin typeface="Courier"/>
              <a:ea typeface="Courier"/>
              <a:cs typeface="Courier"/>
              <a:sym typeface="Courier New" panose="02070309020205020404"/>
            </a:endParaRPr>
          </a:p>
        </p:txBody>
      </p:sp>
      <p:sp>
        <p:nvSpPr>
          <p:cNvPr id="6" name="Shape 261"/>
          <p:cNvSpPr txBox="1"/>
          <p:nvPr/>
        </p:nvSpPr>
        <p:spPr>
          <a:xfrm>
            <a:off x="10457180" y="7818120"/>
            <a:ext cx="4437380" cy="92583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panose="020B0604020202020204" pitchFamily="34" charset="0"/>
                <a:ea typeface="Arial" panose="020B0604020202020204" pitchFamily="34" charset="0"/>
                <a:cs typeface="Arial" panose="020B0604020202020204" pitchFamily="34" charset="0"/>
                <a:sym typeface="Cabin"/>
              </a:rPr>
              <a:t> the variable</a:t>
            </a:r>
            <a:r>
              <a:rPr lang="en-US" sz="49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               </a:t>
            </a:r>
          </a:p>
        </p:txBody>
      </p:sp>
      <p:sp>
        <p:nvSpPr>
          <p:cNvPr id="7" name="文本框 6"/>
          <p:cNvSpPr txBox="1"/>
          <p:nvPr/>
        </p:nvSpPr>
        <p:spPr>
          <a:xfrm>
            <a:off x="9563735" y="7818120"/>
            <a:ext cx="386080" cy="891540"/>
          </a:xfrm>
          <a:prstGeom prst="rect">
            <a:avLst/>
          </a:prstGeom>
          <a:noFill/>
        </p:spPr>
        <p:txBody>
          <a:bodyPr wrap="square" rtlCol="0">
            <a:spAutoFit/>
          </a:bodyPr>
          <a:lstStyle/>
          <a:p>
            <a:pPr algn="ctr">
              <a:buClr>
                <a:srgbClr val="00FF00"/>
              </a:buClr>
              <a:buSzPct val="25000"/>
              <a:buFont typeface="Cabin"/>
            </a:pPr>
            <a:r>
              <a:rPr lang="en-US" sz="5200">
                <a:solidFill>
                  <a:srgbClr val="00FF00"/>
                </a:solidFill>
                <a:latin typeface="Arial" panose="020B0604020202020204" pitchFamily="34" charset="0"/>
                <a:ea typeface="Arial" panose="020B0604020202020204" pitchFamily="34" charset="0"/>
                <a:cs typeface="Arial" panose="020B0604020202020204" pitchFamily="34" charset="0"/>
              </a:rPr>
              <a:t>z</a:t>
            </a:r>
          </a:p>
        </p:txBody>
      </p:sp>
      <p:grpSp>
        <p:nvGrpSpPr>
          <p:cNvPr id="10" name="Shape 276"/>
          <p:cNvGrpSpPr/>
          <p:nvPr/>
        </p:nvGrpSpPr>
        <p:grpSpPr>
          <a:xfrm>
            <a:off x="11060430" y="5280660"/>
            <a:ext cx="610870" cy="732790"/>
            <a:chOff x="0" y="0"/>
            <a:chExt cx="762000" cy="901775"/>
          </a:xfrm>
        </p:grpSpPr>
        <p:cxnSp>
          <p:nvCxnSpPr>
            <p:cNvPr id="11"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12"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13" name="Shape 279"/>
          <p:cNvSpPr txBox="1"/>
          <p:nvPr/>
        </p:nvSpPr>
        <p:spPr>
          <a:xfrm>
            <a:off x="12158980" y="5225087"/>
            <a:ext cx="1669799" cy="939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rPr>
              <a:t>100</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7385" y="303212"/>
            <a:ext cx="14630400" cy="1104899"/>
          </a:xfrm>
        </p:spPr>
        <p:txBody>
          <a:bodyPr/>
          <a:lstStyle/>
          <a:p>
            <a:pPr algn="ctr">
              <a:buClr>
                <a:srgbClr val="00FF00"/>
              </a:buClr>
              <a:buSzPct val="25000"/>
              <a:buFont typeface="Cabin"/>
            </a:pPr>
            <a:r>
              <a:rPr lang="en-US" sz="7600" dirty="0">
                <a:solidFill>
                  <a:srgbClr val="FFD966"/>
                </a:solidFill>
                <a:latin typeface="Arial" panose="020B0604020202020204" pitchFamily="34" charset="0"/>
                <a:ea typeface="Arial" panose="020B0604020202020204" pitchFamily="34" charset="0"/>
                <a:cs typeface="Arial" panose="020B0604020202020204" pitchFamily="34" charset="0"/>
              </a:rPr>
              <a:t>Exercises</a:t>
            </a:r>
          </a:p>
        </p:txBody>
      </p:sp>
      <p:sp>
        <p:nvSpPr>
          <p:cNvPr id="3" name="文本占位符 2"/>
          <p:cNvSpPr>
            <a:spLocks noGrp="1"/>
          </p:cNvSpPr>
          <p:nvPr>
            <p:ph type="body" idx="1"/>
          </p:nvPr>
        </p:nvSpPr>
        <p:spPr>
          <a:xfrm>
            <a:off x="667385" y="1699473"/>
            <a:ext cx="14630400" cy="1323128"/>
          </a:xfrm>
        </p:spPr>
        <p:txBody>
          <a:bodyPr/>
          <a:lstStyle/>
          <a:p>
            <a:pPr marL="607060" indent="0">
              <a:buNone/>
            </a:pPr>
            <a:r>
              <a:rPr lang="zh-CN" altLang="en-US" sz="3800" dirty="0">
                <a:solidFill>
                  <a:srgbClr val="FFFF00"/>
                </a:solidFill>
              </a:rPr>
              <a:t>Exercise 3</a:t>
            </a:r>
            <a:r>
              <a:rPr lang="zh-CN" altLang="en-US" dirty="0">
                <a:solidFill>
                  <a:schemeClr val="bg1"/>
                </a:solidFill>
              </a:rPr>
              <a:t>: Assume that we execute the following assignment statements:</a:t>
            </a:r>
          </a:p>
          <a:p>
            <a:pPr marL="607060" indent="0">
              <a:buNone/>
            </a:pPr>
            <a:endParaRPr lang="en-US" altLang="zh-CN" sz="3200" dirty="0">
              <a:solidFill>
                <a:schemeClr val="bg1"/>
              </a:solidFill>
            </a:endParaRPr>
          </a:p>
          <a:p>
            <a:pPr marL="607060" indent="0">
              <a:buNone/>
            </a:pPr>
            <a:endParaRPr lang="en-US" altLang="zh-CN" sz="3200" dirty="0">
              <a:solidFill>
                <a:schemeClr val="bg1"/>
              </a:solidFill>
            </a:endParaRPr>
          </a:p>
          <a:p>
            <a:pPr marL="607060" indent="0">
              <a:buNone/>
            </a:pPr>
            <a:endParaRPr lang="en-US" altLang="zh-CN" sz="3200" dirty="0">
              <a:solidFill>
                <a:schemeClr val="bg1"/>
              </a:solidFill>
            </a:endParaRPr>
          </a:p>
          <a:p>
            <a:pPr marL="607060" indent="0">
              <a:buNone/>
            </a:pPr>
            <a:endParaRPr lang="en-US" altLang="zh-CN" sz="3200" dirty="0">
              <a:solidFill>
                <a:schemeClr val="bg1"/>
              </a:solidFill>
            </a:endParaRPr>
          </a:p>
          <a:p>
            <a:pPr marL="607060" indent="0">
              <a:buNone/>
            </a:pPr>
            <a:endParaRPr lang="en-US" altLang="zh-CN" sz="3200" dirty="0">
              <a:solidFill>
                <a:schemeClr val="bg1"/>
              </a:solidFill>
            </a:endParaRPr>
          </a:p>
        </p:txBody>
      </p:sp>
      <p:pic>
        <p:nvPicPr>
          <p:cNvPr id="6" name="图片 5"/>
          <p:cNvPicPr>
            <a:picLocks noChangeAspect="1"/>
          </p:cNvPicPr>
          <p:nvPr/>
        </p:nvPicPr>
        <p:blipFill>
          <a:blip r:embed="rId2"/>
          <a:stretch>
            <a:fillRect/>
          </a:stretch>
        </p:blipFill>
        <p:spPr>
          <a:xfrm>
            <a:off x="1405890" y="3229610"/>
            <a:ext cx="10840085" cy="4853305"/>
          </a:xfrm>
          <a:prstGeom prst="rect">
            <a:avLst/>
          </a:prstGeom>
        </p:spPr>
      </p:pic>
      <p:sp>
        <p:nvSpPr>
          <p:cNvPr id="4" name="矩形 3"/>
          <p:cNvSpPr/>
          <p:nvPr/>
        </p:nvSpPr>
        <p:spPr>
          <a:xfrm>
            <a:off x="667385" y="8439779"/>
            <a:ext cx="8772594" cy="523220"/>
          </a:xfrm>
          <a:prstGeom prst="rect">
            <a:avLst/>
          </a:prstGeom>
        </p:spPr>
        <p:txBody>
          <a:bodyPr wrap="none">
            <a:spAutoFit/>
          </a:bodyPr>
          <a:lstStyle/>
          <a:p>
            <a:pPr marL="607060"/>
            <a:r>
              <a:rPr lang="en-US" altLang="zh-CN" sz="2800" dirty="0">
                <a:solidFill>
                  <a:schemeClr val="bg1"/>
                </a:solidFill>
              </a:rPr>
              <a:t>Use the Python interpreter to check your answers.</a:t>
            </a:r>
            <a:endParaRPr lang="en-US" altLang="zh-CN" sz="2800" dirty="0">
              <a:solidFill>
                <a:schemeClr val="bg1"/>
              </a:solidFill>
            </a:endParaRPr>
          </a:p>
        </p:txBody>
      </p:sp>
    </p:spTree>
    <p:extLst>
      <p:ext uri="{BB962C8B-B14F-4D97-AF65-F5344CB8AC3E}">
        <p14:creationId xmlns:p14="http://schemas.microsoft.com/office/powerpoint/2010/main" val="3860910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
                <a:srgbClr val="00FF00"/>
              </a:buClr>
              <a:buSzPct val="25000"/>
              <a:buFont typeface="Cabin"/>
            </a:pPr>
            <a:r>
              <a:rPr lang="en-US" sz="7600">
                <a:solidFill>
                  <a:srgbClr val="FFD966"/>
                </a:solidFill>
                <a:latin typeface="Arial" panose="020B0604020202020204" pitchFamily="34" charset="0"/>
                <a:ea typeface="Arial" panose="020B0604020202020204" pitchFamily="34" charset="0"/>
                <a:cs typeface="Arial" panose="020B0604020202020204" pitchFamily="34" charset="0"/>
              </a:rPr>
              <a:t>Exercises</a:t>
            </a:r>
          </a:p>
        </p:txBody>
      </p:sp>
      <p:sp>
        <p:nvSpPr>
          <p:cNvPr id="3" name="文本占位符 2"/>
          <p:cNvSpPr>
            <a:spLocks noGrp="1"/>
          </p:cNvSpPr>
          <p:nvPr>
            <p:ph type="body" idx="1"/>
          </p:nvPr>
        </p:nvSpPr>
        <p:spPr/>
        <p:txBody>
          <a:bodyPr/>
          <a:lstStyle/>
          <a:p>
            <a:pPr marL="607060" indent="0" algn="just">
              <a:buNone/>
            </a:pPr>
            <a:r>
              <a:rPr lang="zh-CN" altLang="en-US" sz="3800">
                <a:solidFill>
                  <a:srgbClr val="FFFF00"/>
                </a:solidFill>
              </a:rPr>
              <a:t>Exercise 4</a:t>
            </a:r>
            <a:r>
              <a:rPr lang="zh-CN" altLang="en-US"/>
              <a:t>: </a:t>
            </a:r>
            <a:r>
              <a:rPr lang="zh-CN" altLang="en-US">
                <a:solidFill>
                  <a:schemeClr val="bg1"/>
                </a:solidFill>
              </a:rPr>
              <a:t>Write a program which prompts the user for a Celsius temperature, convert the temperature to Fahrenheit, and print out the converted temperature.</a:t>
            </a:r>
          </a:p>
        </p:txBody>
      </p:sp>
    </p:spTree>
    <p:extLst>
      <p:ext uri="{BB962C8B-B14F-4D97-AF65-F5344CB8AC3E}">
        <p14:creationId xmlns:p14="http://schemas.microsoft.com/office/powerpoint/2010/main" val="4171169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Python Variable Name Rules</a:t>
            </a:r>
          </a:p>
        </p:txBody>
      </p:sp>
      <p:sp>
        <p:nvSpPr>
          <p:cNvPr id="286" name="Shape 286"/>
          <p:cNvSpPr txBox="1">
            <a:spLocks noGrp="1"/>
          </p:cNvSpPr>
          <p:nvPr>
            <p:ph type="body" idx="1"/>
          </p:nvPr>
        </p:nvSpPr>
        <p:spPr>
          <a:xfrm>
            <a:off x="735965" y="2649415"/>
            <a:ext cx="14949512" cy="6131170"/>
          </a:xfrm>
          <a:prstGeom prst="rect">
            <a:avLst/>
          </a:prstGeom>
          <a:noFill/>
          <a:ln>
            <a:noFill/>
          </a:ln>
        </p:spPr>
        <p:txBody>
          <a:bodyPr lIns="38100" tIns="38100" rIns="38100" bIns="38100" anchor="ctr" anchorCtr="0">
            <a:noAutofit/>
          </a:bodyPr>
          <a:lstStyle/>
          <a:p>
            <a:pPr marL="949960" indent="-571500" algn="just">
              <a:spcBef>
                <a:spcPts val="0"/>
              </a:spcBef>
              <a:buSzPct val="100000"/>
            </a:pPr>
            <a:r>
              <a:rPr lang="en-US" sz="34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Variable names can be arbitrarily long. They can contain both letters and numbers, but they cannot start with a number. It is legal to use uppercase letters, but it is a good idea to begin variable names with a lowercase letter  </a:t>
            </a:r>
          </a:p>
          <a:p>
            <a:pPr marL="949960" indent="-571500" algn="just">
              <a:buSzPct val="100000"/>
            </a:pPr>
            <a:r>
              <a:rPr lang="en-US" sz="34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The underscore character ( _ ) can appear in a name. It is often used in names withmultiple words, such as `my_name` or `airspeed_of_unladen_swallow`. Variable names can start with an underscore character, but we generally avoid </a:t>
            </a:r>
            <a:r>
              <a:rPr lang="en-US" sz="3400" u="none" strike="noStrike" cap="none"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doing this unless </a:t>
            </a:r>
            <a:r>
              <a:rPr lang="en-US" sz="34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we are writing library code for others to use.</a:t>
            </a:r>
            <a:r>
              <a:rPr lang="en-US" sz="34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
            </a:r>
            <a:br>
              <a:rPr lang="en-US" sz="34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br>
            <a:endParaRPr lang="en-US" sz="34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Python Variable Name Rules</a:t>
            </a:r>
          </a:p>
        </p:txBody>
      </p:sp>
      <p:sp>
        <p:nvSpPr>
          <p:cNvPr id="286" name="Shape 286"/>
          <p:cNvSpPr txBox="1">
            <a:spLocks noGrp="1"/>
          </p:cNvSpPr>
          <p:nvPr>
            <p:ph type="body" idx="1"/>
          </p:nvPr>
        </p:nvSpPr>
        <p:spPr>
          <a:xfrm>
            <a:off x="812800" y="2917826"/>
            <a:ext cx="14630400" cy="3124200"/>
          </a:xfrm>
          <a:prstGeom prst="rect">
            <a:avLst/>
          </a:prstGeom>
          <a:noFill/>
          <a:ln>
            <a:noFill/>
          </a:ln>
        </p:spPr>
        <p:txBody>
          <a:bodyPr lIns="38100" tIns="38100" rIns="38100" bIns="38100" anchor="ctr" anchorCtr="0">
            <a:noAutofit/>
          </a:bodyPr>
          <a:lstStyle/>
          <a:p>
            <a:pPr marL="949960" indent="-571500">
              <a:spcBef>
                <a:spcPts val="0"/>
              </a:spcBef>
              <a:buSzPct val="100000"/>
            </a:pP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Must start with a letter or underscore _ </a:t>
            </a:r>
          </a:p>
          <a:p>
            <a:pPr marL="949960" indent="-571500">
              <a:buSzPct val="100000"/>
            </a:pP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Must consist of letters, numbers, and underscores</a:t>
            </a:r>
          </a:p>
          <a:p>
            <a:pPr marL="949960" indent="-571500">
              <a:buSzPct val="100000"/>
            </a:pPr>
            <a:r>
              <a:rPr lang="en-US" sz="3600" u="none" strike="noStrike" cap="none"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Case Sensitive</a:t>
            </a:r>
            <a:r>
              <a:rPr lang="en-US" sz="36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t/>
            </a:r>
            <a:br>
              <a:rPr lang="en-US" sz="36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rPr>
            </a:br>
            <a:endParaRPr lang="en-US" sz="3600" dirty="0" smtClean="0">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3" name="TextBox 2"/>
          <p:cNvSpPr txBox="1"/>
          <p:nvPr/>
        </p:nvSpPr>
        <p:spPr>
          <a:xfrm>
            <a:off x="1733276" y="6120451"/>
            <a:ext cx="11551560" cy="1754326"/>
          </a:xfrm>
          <a:prstGeom prst="rect">
            <a:avLst/>
          </a:prstGeom>
          <a:noFill/>
        </p:spPr>
        <p:txBody>
          <a:bodyPr wrap="none" rtlCol="0">
            <a:spAutoFit/>
          </a:bodyPr>
          <a:lstStyle/>
          <a:p>
            <a:r>
              <a:rPr lang="en-US" sz="3600" dirty="0">
                <a:solidFill>
                  <a:srgbClr val="00FA00"/>
                </a:solidFill>
                <a:latin typeface="Courier" charset="0"/>
                <a:ea typeface="Courier" charset="0"/>
                <a:cs typeface="Courier" charset="0"/>
              </a:rPr>
              <a:t>Good:    </a:t>
            </a:r>
            <a:r>
              <a:rPr lang="en-US" sz="3600" dirty="0" smtClean="0">
                <a:solidFill>
                  <a:schemeClr val="bg1"/>
                </a:solidFill>
                <a:latin typeface="Courier" charset="0"/>
                <a:ea typeface="Courier" charset="0"/>
                <a:cs typeface="Courier" charset="0"/>
              </a:rPr>
              <a:t>spam    </a:t>
            </a:r>
            <a:r>
              <a:rPr lang="en-US" sz="3600" dirty="0">
                <a:solidFill>
                  <a:schemeClr val="bg1"/>
                </a:solidFill>
                <a:latin typeface="Courier" charset="0"/>
                <a:ea typeface="Courier" charset="0"/>
                <a:cs typeface="Courier" charset="0"/>
              </a:rPr>
              <a:t>eggs   spam23    _speed</a:t>
            </a:r>
          </a:p>
          <a:p>
            <a:r>
              <a:rPr lang="en-US" sz="3600" dirty="0">
                <a:solidFill>
                  <a:srgbClr val="FF545A"/>
                </a:solidFill>
                <a:latin typeface="Courier" charset="0"/>
                <a:ea typeface="Courier" charset="0"/>
                <a:cs typeface="Courier" charset="0"/>
              </a:rPr>
              <a:t>Bad:</a:t>
            </a:r>
            <a:r>
              <a:rPr lang="en-US" sz="3600" dirty="0">
                <a:solidFill>
                  <a:srgbClr val="FF0000"/>
                </a:solidFill>
                <a:latin typeface="Courier" charset="0"/>
                <a:ea typeface="Courier" charset="0"/>
                <a:cs typeface="Courier" charset="0"/>
              </a:rPr>
              <a:t>     </a:t>
            </a:r>
            <a:r>
              <a:rPr lang="en-US" sz="3600" dirty="0" smtClean="0">
                <a:solidFill>
                  <a:schemeClr val="bg1"/>
                </a:solidFill>
                <a:latin typeface="Courier" charset="0"/>
                <a:ea typeface="Courier" charset="0"/>
                <a:cs typeface="Courier" charset="0"/>
              </a:rPr>
              <a:t>23spam     </a:t>
            </a:r>
            <a:r>
              <a:rPr lang="en-US" sz="3600" dirty="0">
                <a:solidFill>
                  <a:schemeClr val="bg1"/>
                </a:solidFill>
                <a:latin typeface="Courier" charset="0"/>
                <a:ea typeface="Courier" charset="0"/>
                <a:cs typeface="Courier" charset="0"/>
              </a:rPr>
              <a:t>#sign  var.12</a:t>
            </a:r>
          </a:p>
          <a:p>
            <a:r>
              <a:rPr lang="en-US" sz="3600" dirty="0">
                <a:solidFill>
                  <a:srgbClr val="00FDFF"/>
                </a:solidFill>
                <a:latin typeface="Courier" charset="0"/>
                <a:ea typeface="Courier" charset="0"/>
                <a:cs typeface="Courier" charset="0"/>
              </a:rPr>
              <a:t>Different:    </a:t>
            </a:r>
            <a:r>
              <a:rPr lang="en-US" sz="3600" dirty="0">
                <a:solidFill>
                  <a:schemeClr val="bg1"/>
                </a:solidFill>
                <a:latin typeface="Courier" charset="0"/>
                <a:ea typeface="Courier" charset="0"/>
                <a:cs typeface="Courier" charset="0"/>
              </a:rPr>
              <a:t>spam   Spam   SPAM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u="none" strike="noStrike" cap="none">
                <a:solidFill>
                  <a:srgbClr val="FFD966"/>
                </a:solidFill>
                <a:latin typeface="Arial" panose="020B0604020202020204" pitchFamily="34" charset="0"/>
                <a:ea typeface="Arial" panose="020B0604020202020204" pitchFamily="34" charset="0"/>
                <a:cs typeface="Arial" panose="020B0604020202020204" pitchFamily="34" charset="0"/>
                <a:sym typeface="Cabin"/>
              </a:rPr>
              <a:t>Mnemonic Variable Names</a:t>
            </a:r>
          </a:p>
        </p:txBody>
      </p:sp>
      <p:sp>
        <p:nvSpPr>
          <p:cNvPr id="507" name="Shape 507"/>
          <p:cNvSpPr txBox="1">
            <a:spLocks noGrp="1"/>
          </p:cNvSpPr>
          <p:nvPr>
            <p:ph type="body" idx="1"/>
          </p:nvPr>
        </p:nvSpPr>
        <p:spPr>
          <a:xfrm>
            <a:off x="812800" y="2607945"/>
            <a:ext cx="14630400" cy="4995863"/>
          </a:xfrm>
          <a:prstGeom prst="rect">
            <a:avLst/>
          </a:prstGeom>
          <a:noFill/>
          <a:ln>
            <a:noFill/>
          </a:ln>
        </p:spPr>
        <p:txBody>
          <a:bodyPr lIns="50800" tIns="50800" rIns="50800" bIns="50800" anchor="ctr" anchorCtr="0">
            <a:noAutofit/>
          </a:bodyPr>
          <a:lstStyle/>
          <a:p>
            <a:pPr marL="1104900" marR="0" lvl="0" indent="-603250" algn="just"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Since we programmers are given a choice in how we choose our variable names, there is a bit of </a:t>
            </a:r>
            <a:r>
              <a:rPr lang="en-US" sz="36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best practice</a:t>
            </a:r>
            <a:r>
              <a:rPr lang="en-US" sz="36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p>
          <a:p>
            <a:pPr marL="1104900" marR="0" lvl="0" indent="-603250" algn="just" rtl="0">
              <a:lnSpc>
                <a:spcPct val="100000"/>
              </a:lnSpc>
              <a:spcBef>
                <a:spcPts val="23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The word “</a:t>
            </a:r>
            <a:r>
              <a:rPr lang="en-US" sz="3600" u="none" strike="noStrike" cap="none" dirty="0">
                <a:solidFill>
                  <a:srgbClr val="FFFF00"/>
                </a:solidFill>
                <a:latin typeface="Arial" panose="020B0604020202020204" pitchFamily="34" charset="0"/>
                <a:ea typeface="Arial" panose="020B0604020202020204" pitchFamily="34" charset="0"/>
                <a:cs typeface="Arial" panose="020B0604020202020204" pitchFamily="34" charset="0"/>
                <a:sym typeface="Cabin"/>
              </a:rPr>
              <a:t>mnemonic” </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means “memory aid”. We choose mnemonic variable names to help us remember why we created the variable in the first place. Mnemonic variable names can get in the way of a beginning programmer’s ability to parse and understand code.</a:t>
            </a:r>
          </a:p>
          <a:p>
            <a:pPr marL="1104900" marR="0" lvl="0" indent="-603250" algn="just" rtl="0">
              <a:lnSpc>
                <a:spcPct val="100000"/>
              </a:lnSpc>
              <a:spcBef>
                <a:spcPts val="2300"/>
              </a:spcBef>
              <a:spcAft>
                <a:spcPts val="0"/>
              </a:spcAft>
              <a:buClr>
                <a:schemeClr val="lt1"/>
              </a:buClr>
              <a:buSzPct val="100000"/>
              <a:buFont typeface="Cabin"/>
              <a:buChar char="•"/>
            </a:pP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This can confuse beginning students because well</a:t>
            </a:r>
            <a:r>
              <a:rPr lang="en-US" sz="3600"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named variables often </a:t>
            </a:r>
            <a:r>
              <a:rPr lang="en-US" sz="36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sound</a:t>
            </a:r>
            <a:r>
              <a:rPr lang="en-US" sz="3600" b="0" i="0" u="none" strike="noStrike" cap="none" dirty="0">
                <a:solidFill>
                  <a:schemeClr val="lt1"/>
                </a:solidFill>
                <a:latin typeface="Arial" panose="020B0604020202020204"/>
                <a:ea typeface="Arial" panose="020B0604020202020204"/>
                <a:cs typeface="Arial" panose="020B0604020202020204"/>
                <a:sym typeface="Arial" panose="020B0604020202020204"/>
              </a:rPr>
              <a:t>”</a:t>
            </a:r>
            <a:r>
              <a:rPr lang="en-US" sz="3600" u="none" strike="noStrike" cap="none" dirty="0">
                <a:solidFill>
                  <a:schemeClr val="lt1"/>
                </a:solidFill>
                <a:latin typeface="Arial" panose="020B0604020202020204" pitchFamily="34" charset="0"/>
                <a:ea typeface="Arial" panose="020B0604020202020204" pitchFamily="34" charset="0"/>
                <a:cs typeface="Arial" panose="020B0604020202020204" pitchFamily="34" charset="0"/>
                <a:sym typeface="Cabin"/>
              </a:rPr>
              <a:t> so good that they must be keywords</a:t>
            </a:r>
          </a:p>
        </p:txBody>
      </p:sp>
      <p:sp>
        <p:nvSpPr>
          <p:cNvPr id="508" name="Shape 508"/>
          <p:cNvSpPr txBox="1"/>
          <p:nvPr/>
        </p:nvSpPr>
        <p:spPr>
          <a:xfrm>
            <a:off x="5364650" y="8115300"/>
            <a:ext cx="82953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panose="020B0604020202020204" pitchFamily="34" charset="0"/>
                <a:ea typeface="Arial" panose="020B0604020202020204" pitchFamily="34" charset="0"/>
                <a:cs typeface="Arial" panose="020B0604020202020204" pitchFamily="34" charset="0"/>
                <a:sym typeface="Cabin"/>
                <a:hlinkClick r:id="rId3"/>
              </a:rPr>
              <a:t>http://en.wikipedia.org/wiki/Mnemonic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26768" y="2916555"/>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panose="02070309020205020404"/>
              </a:rPr>
              <a:t>print(x1q3p9afd)</a:t>
            </a:r>
            <a:endParaRPr lang="en-US" sz="3000" i="0" u="none" strike="noStrike" cap="none" dirty="0">
              <a:solidFill>
                <a:srgbClr val="FFFF00"/>
              </a:solidFill>
              <a:latin typeface="Courier"/>
              <a:ea typeface="Courier"/>
              <a:cs typeface="Courier"/>
              <a:sym typeface="Courier New" panose="02070309020205020404"/>
            </a:endParaRPr>
          </a:p>
        </p:txBody>
      </p:sp>
      <p:sp>
        <p:nvSpPr>
          <p:cNvPr id="529" name="Shape 529"/>
          <p:cNvSpPr txBox="1"/>
          <p:nvPr/>
        </p:nvSpPr>
        <p:spPr>
          <a:xfrm>
            <a:off x="926219" y="6141720"/>
            <a:ext cx="4249136"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a:solidFill>
                  <a:schemeClr val="lt1"/>
                </a:solidFill>
                <a:latin typeface="Arial" panose="020B0604020202020204" pitchFamily="34" charset="0"/>
                <a:ea typeface="Arial" panose="020B0604020202020204" pitchFamily="34" charset="0"/>
                <a:cs typeface="Arial" panose="020B0604020202020204" pitchFamily="34" charset="0"/>
                <a:sym typeface="Cabin"/>
              </a:rPr>
              <a:t>What is this bit of code doing?</a:t>
            </a:r>
            <a:endParaRPr lang="en-US" sz="38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 name="文本框 1"/>
          <p:cNvSpPr txBox="1"/>
          <p:nvPr/>
        </p:nvSpPr>
        <p:spPr>
          <a:xfrm>
            <a:off x="926465" y="1145540"/>
            <a:ext cx="13671550" cy="2061210"/>
          </a:xfrm>
          <a:prstGeom prst="rect">
            <a:avLst/>
          </a:prstGeom>
          <a:noFill/>
        </p:spPr>
        <p:txBody>
          <a:bodyPr wrap="square" rtlCol="0">
            <a:spAutoFit/>
          </a:bodyPr>
          <a:lstStyle/>
          <a:p>
            <a:pPr algn="just"/>
            <a:r>
              <a:rPr lang="en-US" altLang="zh-CN" sz="3200">
                <a:solidFill>
                  <a:schemeClr val="bg1"/>
                </a:solidFill>
              </a:rPr>
              <a:t>the following three programs are identical interms of what they accomplish, but very different when you read them and try to understand them.</a:t>
            </a:r>
          </a:p>
          <a:p>
            <a:endParaRPr lang="en-US" altLang="zh-CN" sz="3200">
              <a:solidFill>
                <a:schemeClr val="bg1"/>
              </a:solidFill>
            </a:endParaRPr>
          </a:p>
          <a:p>
            <a:endParaRPr lang="en-US" altLang="zh-CN" sz="320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26768" y="2916555"/>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panose="02070309020205020404"/>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smtClean="0">
                <a:solidFill>
                  <a:srgbClr val="FFFF00"/>
                </a:solidFill>
                <a:latin typeface="Courier"/>
                <a:ea typeface="Courier"/>
                <a:cs typeface="Courier"/>
                <a:sym typeface="Courier New" panose="02070309020205020404"/>
              </a:rPr>
              <a:t>print(x1q3p9afd)</a:t>
            </a:r>
            <a:endParaRPr lang="en-US" sz="3000" i="0" u="none" strike="noStrike" cap="none" dirty="0">
              <a:solidFill>
                <a:srgbClr val="FFFF00"/>
              </a:solidFill>
              <a:latin typeface="Courier"/>
              <a:ea typeface="Courier"/>
              <a:cs typeface="Courier"/>
              <a:sym typeface="Courier New" panose="02070309020205020404"/>
            </a:endParaRPr>
          </a:p>
        </p:txBody>
      </p:sp>
      <p:sp>
        <p:nvSpPr>
          <p:cNvPr id="528" name="Shape 528"/>
          <p:cNvSpPr txBox="1"/>
          <p:nvPr/>
        </p:nvSpPr>
        <p:spPr>
          <a:xfrm>
            <a:off x="8963660" y="2916555"/>
            <a:ext cx="2109786"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panose="02070309020205020404"/>
              </a:rPr>
              <a:t>a = 35.0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panose="02070309020205020404"/>
              </a:rPr>
              <a:t>b = 12.50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panose="02070309020205020404"/>
              </a:rPr>
              <a:t>c = a * b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smtClean="0">
                <a:solidFill>
                  <a:srgbClr val="00FFFF"/>
                </a:solidFill>
                <a:latin typeface="Courier"/>
                <a:ea typeface="Courier"/>
                <a:cs typeface="Courier"/>
                <a:sym typeface="Courier New" panose="02070309020205020404"/>
              </a:rPr>
              <a:t>print(c)</a:t>
            </a:r>
            <a:endParaRPr lang="en-US" sz="3000" i="0" u="none" strike="noStrike" cap="none" dirty="0">
              <a:solidFill>
                <a:srgbClr val="00FFFF"/>
              </a:solidFill>
              <a:latin typeface="Courier"/>
              <a:ea typeface="Courier"/>
              <a:cs typeface="Courier"/>
              <a:sym typeface="Courier New" panose="02070309020205020404"/>
            </a:endParaRPr>
          </a:p>
        </p:txBody>
      </p:sp>
      <p:sp>
        <p:nvSpPr>
          <p:cNvPr id="529" name="Shape 529"/>
          <p:cNvSpPr txBox="1"/>
          <p:nvPr/>
        </p:nvSpPr>
        <p:spPr>
          <a:xfrm>
            <a:off x="926219" y="6141720"/>
            <a:ext cx="4249136"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a:solidFill>
                  <a:schemeClr val="lt1"/>
                </a:solidFill>
                <a:latin typeface="Arial" panose="020B0604020202020204" pitchFamily="34" charset="0"/>
                <a:ea typeface="Arial" panose="020B0604020202020204" pitchFamily="34" charset="0"/>
                <a:cs typeface="Arial" panose="020B0604020202020204" pitchFamily="34" charset="0"/>
                <a:sym typeface="Cabin"/>
              </a:rPr>
              <a:t>What are these bits of code doing?</a:t>
            </a:r>
            <a:endParaRPr lang="en-US" sz="3800" u="none" strike="noStrike" cap="none">
              <a:solidFill>
                <a:schemeClr val="lt1"/>
              </a:solidFill>
              <a:latin typeface="Arial" panose="020B0604020202020204" pitchFamily="34" charset="0"/>
              <a:ea typeface="Arial" panose="020B0604020202020204" pitchFamily="34" charset="0"/>
              <a:cs typeface="Arial" panose="020B0604020202020204" pitchFamily="34" charset="0"/>
              <a:sym typeface="Cabin"/>
            </a:endParaRPr>
          </a:p>
        </p:txBody>
      </p:sp>
      <p:sp>
        <p:nvSpPr>
          <p:cNvPr id="2" name="文本框 1"/>
          <p:cNvSpPr txBox="1"/>
          <p:nvPr/>
        </p:nvSpPr>
        <p:spPr>
          <a:xfrm>
            <a:off x="926465" y="1145540"/>
            <a:ext cx="13671550" cy="2061210"/>
          </a:xfrm>
          <a:prstGeom prst="rect">
            <a:avLst/>
          </a:prstGeom>
          <a:noFill/>
        </p:spPr>
        <p:txBody>
          <a:bodyPr wrap="square" rtlCol="0">
            <a:spAutoFit/>
          </a:bodyPr>
          <a:lstStyle/>
          <a:p>
            <a:r>
              <a:rPr lang="en-US" altLang="zh-CN" sz="3200">
                <a:solidFill>
                  <a:schemeClr val="bg1"/>
                </a:solidFill>
              </a:rPr>
              <a:t>the following three programs are identical interms of what they accomplish, but very different when you read them and try to understand them.</a:t>
            </a:r>
          </a:p>
          <a:p>
            <a:endParaRPr lang="en-US" altLang="zh-CN" sz="3200">
              <a:solidFill>
                <a:schemeClr val="bg1"/>
              </a:solidFill>
            </a:endParaRPr>
          </a:p>
          <a:p>
            <a:endParaRPr lang="en-US" altLang="zh-CN" sz="3200">
              <a:solidFill>
                <a:schemeClr val="bg1"/>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c3307dde-206b-4513-aa50-7dded84148b0}"/>
</p:tagLst>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2841</Words>
  <Application>Microsoft Office PowerPoint</Application>
  <PresentationFormat>自定义</PresentationFormat>
  <Paragraphs>449</Paragraphs>
  <Slides>41</Slides>
  <Notes>37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Cabin</vt:lpstr>
      <vt:lpstr>Courier</vt:lpstr>
      <vt:lpstr>Gill Sans</vt:lpstr>
      <vt:lpstr>ヒラギノ角ゴ ProN W3</vt:lpstr>
      <vt:lpstr>Arial</vt:lpstr>
      <vt:lpstr>Courier New</vt:lpstr>
      <vt:lpstr>Wingdings</vt:lpstr>
      <vt:lpstr>Title &amp; Subtitle</vt:lpstr>
      <vt:lpstr>Variables, Expressions, and Statements</vt:lpstr>
      <vt:lpstr>Constants</vt:lpstr>
      <vt:lpstr>Variables</vt:lpstr>
      <vt:lpstr>Variables</vt:lpstr>
      <vt:lpstr>Python Variable Name Rules</vt:lpstr>
      <vt:lpstr>Python Variable Name Rules</vt:lpstr>
      <vt:lpstr>Mnemonic Variable Names</vt:lpstr>
      <vt:lpstr>PowerPoint 演示文稿</vt:lpstr>
      <vt:lpstr>PowerPoint 演示文稿</vt:lpstr>
      <vt:lpstr>PowerPoint 演示文稿</vt:lpstr>
      <vt:lpstr>Statements</vt:lpstr>
      <vt:lpstr>Sentences or Lines</vt:lpstr>
      <vt:lpstr>Sentences or Lines</vt:lpstr>
      <vt:lpstr>Assignment Statements</vt:lpstr>
      <vt:lpstr>PowerPoint 演示文稿</vt:lpstr>
      <vt:lpstr>PowerPoint 演示文稿</vt:lpstr>
      <vt:lpstr>Expressions…</vt:lpstr>
      <vt:lpstr>Numeric Expressions</vt:lpstr>
      <vt:lpstr>Numeric Expressions</vt:lpstr>
      <vt:lpstr>Order of Evaluation</vt:lpstr>
      <vt:lpstr>Operator Precedence Rules</vt:lpstr>
      <vt:lpstr>PowerPoint 演示文稿</vt:lpstr>
      <vt:lpstr>Operator Precedence</vt:lpstr>
      <vt:lpstr>What Does “Type” Mean?</vt:lpstr>
      <vt:lpstr>Type Matters</vt:lpstr>
      <vt:lpstr>Several Types of Numbers</vt:lpstr>
      <vt:lpstr>Type Conversions</vt:lpstr>
      <vt:lpstr>Integer Division</vt:lpstr>
      <vt:lpstr>Integer Division</vt:lpstr>
      <vt:lpstr>String Conversions</vt:lpstr>
      <vt:lpstr>String Operations</vt:lpstr>
      <vt:lpstr>User Input</vt:lpstr>
      <vt:lpstr>User Input</vt:lpstr>
      <vt:lpstr>Converting User Input</vt:lpstr>
      <vt:lpstr>Comments in Python</vt:lpstr>
      <vt:lpstr>Comments in Python</vt:lpstr>
      <vt:lpstr>PowerPoint 演示文稿</vt:lpstr>
      <vt:lpstr>Summary</vt:lpstr>
      <vt:lpstr>Exercises</vt:lpstr>
      <vt:lpstr>Exercises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Expressions, and Statements</dc:title>
  <dc:creator/>
  <cp:lastModifiedBy>yzchen</cp:lastModifiedBy>
  <cp:revision>254</cp:revision>
  <cp:lastPrinted>2016-11-29T05:21:00Z</cp:lastPrinted>
  <dcterms:created xsi:type="dcterms:W3CDTF">2020-08-26T02:16:00Z</dcterms:created>
  <dcterms:modified xsi:type="dcterms:W3CDTF">2021-09-23T10:59:01Z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