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55"/>
  </p:notesMasterIdLst>
  <p:sldIdLst>
    <p:sldId id="256" r:id="rId2"/>
    <p:sldId id="426" r:id="rId3"/>
    <p:sldId id="257" r:id="rId4"/>
    <p:sldId id="362" r:id="rId5"/>
    <p:sldId id="427" r:id="rId6"/>
    <p:sldId id="258" r:id="rId7"/>
    <p:sldId id="363" r:id="rId8"/>
    <p:sldId id="365" r:id="rId9"/>
    <p:sldId id="308" r:id="rId10"/>
    <p:sldId id="428" r:id="rId11"/>
    <p:sldId id="260" r:id="rId12"/>
    <p:sldId id="261" r:id="rId13"/>
    <p:sldId id="262" r:id="rId14"/>
    <p:sldId id="429" r:id="rId15"/>
    <p:sldId id="263" r:id="rId16"/>
    <p:sldId id="264" r:id="rId17"/>
    <p:sldId id="265" r:id="rId18"/>
    <p:sldId id="266" r:id="rId19"/>
    <p:sldId id="318" r:id="rId20"/>
    <p:sldId id="267" r:id="rId21"/>
    <p:sldId id="268" r:id="rId22"/>
    <p:sldId id="269" r:id="rId23"/>
    <p:sldId id="270" r:id="rId24"/>
    <p:sldId id="271" r:id="rId25"/>
    <p:sldId id="273" r:id="rId26"/>
    <p:sldId id="430" r:id="rId27"/>
    <p:sldId id="275" r:id="rId28"/>
    <p:sldId id="277" r:id="rId29"/>
    <p:sldId id="278" r:id="rId30"/>
    <p:sldId id="434" r:id="rId31"/>
    <p:sldId id="309" r:id="rId32"/>
    <p:sldId id="310" r:id="rId33"/>
    <p:sldId id="311" r:id="rId34"/>
    <p:sldId id="312" r:id="rId35"/>
    <p:sldId id="313" r:id="rId36"/>
    <p:sldId id="314" r:id="rId37"/>
    <p:sldId id="315" r:id="rId38"/>
    <p:sldId id="316" r:id="rId39"/>
    <p:sldId id="295" r:id="rId40"/>
    <p:sldId id="319" r:id="rId41"/>
    <p:sldId id="431" r:id="rId42"/>
    <p:sldId id="296" r:id="rId43"/>
    <p:sldId id="432" r:id="rId44"/>
    <p:sldId id="433" r:id="rId45"/>
    <p:sldId id="298" r:id="rId46"/>
    <p:sldId id="299" r:id="rId47"/>
    <p:sldId id="300" r:id="rId48"/>
    <p:sldId id="304" r:id="rId49"/>
    <p:sldId id="306" r:id="rId50"/>
    <p:sldId id="417" r:id="rId51"/>
    <p:sldId id="421" r:id="rId52"/>
    <p:sldId id="423" r:id="rId53"/>
    <p:sldId id="425" r:id="rId54"/>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820">
          <p15:clr>
            <a:srgbClr val="A4A3A4"/>
          </p15:clr>
        </p15:guide>
        <p15:guide id="2" pos="51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2FF"/>
    <a:srgbClr val="FF7F00"/>
    <a:srgbClr val="00FF00"/>
    <a:srgbClr val="FFFF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22" autoAdjust="0"/>
    <p:restoredTop sz="81659" autoAdjust="0"/>
  </p:normalViewPr>
  <p:slideViewPr>
    <p:cSldViewPr snapToGrid="0" snapToObjects="1">
      <p:cViewPr varScale="1">
        <p:scale>
          <a:sx n="101" d="100"/>
          <a:sy n="101" d="100"/>
        </p:scale>
        <p:origin x="4050" y="114"/>
      </p:cViewPr>
      <p:guideLst>
        <p:guide orient="horz" pos="2820"/>
        <p:guide pos="5119"/>
      </p:guideLst>
    </p:cSldViewPr>
  </p:slideViewPr>
  <p:outlineViewPr>
    <p:cViewPr>
      <p:scale>
        <a:sx n="33" d="100"/>
        <a:sy n="33" d="100"/>
      </p:scale>
      <p:origin x="0" y="-27208"/>
    </p:cViewPr>
  </p:outlineViewPr>
  <p:notesTextViewPr>
    <p:cViewPr>
      <p:scale>
        <a:sx n="1" d="1"/>
        <a:sy n="1" d="1"/>
      </p:scale>
      <p:origin x="0" y="0"/>
    </p:cViewPr>
  </p:notesTextViewPr>
  <p:notesViewPr>
    <p:cSldViewPr snapToGrid="0" snapToObjects="1">
      <p:cViewPr varScale="1">
        <p:scale>
          <a:sx n="70" d="100"/>
          <a:sy n="70" d="100"/>
        </p:scale>
        <p:origin x="3360"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dirty="0" smtClean="0">
                <a:solidFill>
                  <a:schemeClr val="dk2"/>
                </a:solidFill>
              </a:rPr>
              <a:t>Note from Chuck.  </a:t>
            </a:r>
            <a:r>
              <a:rPr lang="en-US" smtClean="0">
                <a:solidFill>
                  <a:schemeClr val="dk2"/>
                </a:solidFill>
              </a:rPr>
              <a:t>If you are using these materials, you can remove the UM logo and replace it with your own, but please retain the CC-BY logo on the first page as well as retain the acknowledgement page(s)</a:t>
            </a:r>
            <a:r>
              <a:rPr lang="en-US" baseline="0" smtClean="0">
                <a:solidFill>
                  <a:schemeClr val="dk2"/>
                </a:solidFill>
              </a:rPr>
              <a:t> at the end.</a:t>
            </a:r>
            <a:endParaRPr lang="en-US" dirty="0">
              <a:solidFill>
                <a:schemeClr val="dk2"/>
              </a:solidFill>
            </a:endParaRP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8" name="Shape 3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8" name="Shape 3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Shape 3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6" name="Shape 3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6" name="Shape 3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Shape 38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4" name="Shape 3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0" name="Shape 3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6" name="Shape 3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3" name="Shape 4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Shape 4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14" name="Shape 4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8" name="Shape 4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r>
              <a:rPr lang="en-US" altLang="zh-CN" sz="1100" b="0" i="0" u="none" strike="noStrike" kern="1200" baseline="0" smtClean="0">
                <a:solidFill>
                  <a:schemeClr val="tx1"/>
                </a:solidFill>
                <a:latin typeface="+mn-lt"/>
                <a:ea typeface="+mn-ea"/>
                <a:cs typeface="+mn-cs"/>
              </a:rPr>
              <a:t>While n is greater than 0, display the value of n and then reduce the value of n by 1.</a:t>
            </a:r>
          </a:p>
          <a:p>
            <a:r>
              <a:rPr lang="en-US" altLang="zh-CN" sz="1100" b="0" i="0" u="none" strike="noStrike" kern="1200" baseline="0" smtClean="0">
                <a:solidFill>
                  <a:schemeClr val="tx1"/>
                </a:solidFill>
                <a:latin typeface="+mn-lt"/>
                <a:ea typeface="+mn-ea"/>
                <a:cs typeface="+mn-cs"/>
              </a:rPr>
              <a:t>When you get to 0, exit the while statement and display the word Blastoff</a:t>
            </a: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Shape 51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5" name="Shape 5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37792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Shape 51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5" name="Shape 5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Shape 5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0" name="Shape 5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Shape 53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7" name="Shape 5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Shape 7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49" name="Shape 7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19069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Shape 53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7" name="Shape 5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54" name="Shape 5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0" name="Shape 5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6" name="Shape 5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2" name="Shape 5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Shape 58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83" name="Shape 5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Shape 66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70" name="Shape 6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Shape 6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78" name="Shape 6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50418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Shape 6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78" name="Shape 6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Shape 68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86" name="Shape 6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15469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Shape 68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86" name="Shape 6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0046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Shape 6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94" name="Shape 6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Shape 7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02" name="Shape 7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Shape 7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10" name="Shape 7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Shape 7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41" name="Shape 7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Shape 7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56" name="Shape 7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Shape 7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56" name="Shape 7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Shape 7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56" name="Shape 7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Shape 7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56" name="Shape 7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Shape 7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56" name="Shape 7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Bumper">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solidFill>
                  <a:srgbClr val="FFFF00"/>
                </a:solidFill>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solidFill>
                  <a:schemeClr val="bg1"/>
                </a:solidFill>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Bullets">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155700" y="817418"/>
            <a:ext cx="13932000" cy="1722482"/>
          </a:xfrm>
          <a:prstGeom prst="rect">
            <a:avLst/>
          </a:prstGeom>
          <a:noFill/>
          <a:ln>
            <a:noFill/>
          </a:ln>
        </p:spPr>
        <p:txBody>
          <a:bodyPr lIns="91425" tIns="91425" rIns="91425" bIns="91425" anchor="ctr" anchorCtr="0"/>
          <a:lstStyle>
            <a:lvl1pPr lvl="0" algn="ctr" rtl="0">
              <a:spcBef>
                <a:spcPts val="0"/>
              </a:spcBef>
              <a:spcAft>
                <a:spcPts val="0"/>
              </a:spcAft>
              <a:defRPr>
                <a:solidFill>
                  <a:srgbClr val="FFFF00"/>
                </a:solidFill>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195" name="Shape 195"/>
          <p:cNvSpPr txBox="1">
            <a:spLocks noGrp="1"/>
          </p:cNvSpPr>
          <p:nvPr>
            <p:ph type="body" idx="1"/>
          </p:nvPr>
        </p:nvSpPr>
        <p:spPr>
          <a:xfrm>
            <a:off x="1155700" y="2603500"/>
            <a:ext cx="13932000" cy="5702399"/>
          </a:xfrm>
          <a:prstGeom prst="rect">
            <a:avLst/>
          </a:prstGeom>
          <a:noFill/>
          <a:ln>
            <a:noFill/>
          </a:ln>
        </p:spPr>
        <p:txBody>
          <a:bodyPr lIns="91425" tIns="91425" rIns="91425" bIns="91425" anchor="ctr" anchorCtr="0"/>
          <a:lstStyle>
            <a:lvl1pPr marL="711200" lvl="0" indent="-142240" algn="l" rtl="0">
              <a:spcBef>
                <a:spcPts val="3500"/>
              </a:spcBef>
              <a:spcAft>
                <a:spcPts val="0"/>
              </a:spcAft>
              <a:buClr>
                <a:schemeClr val="lt1"/>
              </a:buClr>
              <a:buFont typeface="Cabin"/>
              <a:buChar char="•"/>
              <a:defRPr sz="3200">
                <a:solidFill>
                  <a:schemeClr val="bg1"/>
                </a:solidFill>
              </a:defRPr>
            </a:lvl1pPr>
            <a:lvl2pPr marL="1003300" lvl="1" indent="-142240" algn="l" rtl="0">
              <a:spcBef>
                <a:spcPts val="3500"/>
              </a:spcBef>
              <a:spcAft>
                <a:spcPts val="0"/>
              </a:spcAft>
              <a:buClr>
                <a:schemeClr val="lt1"/>
              </a:buClr>
              <a:buFont typeface="Cabin"/>
              <a:buChar char="•"/>
              <a:defRPr/>
            </a:lvl2pPr>
            <a:lvl3pPr marL="1295400" lvl="2" indent="-142240" algn="l" rtl="0">
              <a:spcBef>
                <a:spcPts val="3500"/>
              </a:spcBef>
              <a:spcAft>
                <a:spcPts val="0"/>
              </a:spcAft>
              <a:buClr>
                <a:schemeClr val="lt1"/>
              </a:buClr>
              <a:buFont typeface="Cabin"/>
              <a:buChar char="•"/>
              <a:defRPr/>
            </a:lvl3pPr>
            <a:lvl4pPr marL="1600200" lvl="3" indent="-142240" algn="l" rtl="0">
              <a:spcBef>
                <a:spcPts val="3500"/>
              </a:spcBef>
              <a:spcAft>
                <a:spcPts val="0"/>
              </a:spcAft>
              <a:buClr>
                <a:schemeClr val="lt1"/>
              </a:buClr>
              <a:buFont typeface="Cabin"/>
              <a:buChar char="•"/>
              <a:defRPr/>
            </a:lvl4pPr>
            <a:lvl5pPr marL="1892300" lvl="4" indent="-142240" algn="l" rtl="0">
              <a:spcBef>
                <a:spcPts val="3500"/>
              </a:spcBef>
              <a:spcAft>
                <a:spcPts val="0"/>
              </a:spcAft>
              <a:buClr>
                <a:schemeClr val="lt1"/>
              </a:buClr>
              <a:buFont typeface="Cabin"/>
              <a:buChar char="•"/>
              <a:defRPr/>
            </a:lvl5pPr>
            <a:lvl6pPr marL="2349500" lvl="5" indent="-142240" algn="l" rtl="0">
              <a:spcBef>
                <a:spcPts val="3500"/>
              </a:spcBef>
              <a:spcAft>
                <a:spcPts val="0"/>
              </a:spcAft>
              <a:buClr>
                <a:schemeClr val="lt1"/>
              </a:buClr>
              <a:buFont typeface="Cabin"/>
              <a:buChar char="•"/>
              <a:defRPr/>
            </a:lvl6pPr>
            <a:lvl7pPr marL="2806700" lvl="6" indent="-142240" algn="l" rtl="0">
              <a:spcBef>
                <a:spcPts val="3500"/>
              </a:spcBef>
              <a:spcAft>
                <a:spcPts val="0"/>
              </a:spcAft>
              <a:buClr>
                <a:schemeClr val="lt1"/>
              </a:buClr>
              <a:buFont typeface="Cabin"/>
              <a:buChar char="•"/>
              <a:defRPr/>
            </a:lvl7pPr>
            <a:lvl8pPr marL="3263900" lvl="7" indent="-142240" algn="l" rtl="0">
              <a:spcBef>
                <a:spcPts val="3500"/>
              </a:spcBef>
              <a:spcAft>
                <a:spcPts val="0"/>
              </a:spcAft>
              <a:buClr>
                <a:schemeClr val="lt1"/>
              </a:buClr>
              <a:buFont typeface="Cabin"/>
              <a:buChar char="•"/>
              <a:defRPr/>
            </a:lvl8pPr>
            <a:lvl9pPr marL="3721100" lvl="8" indent="-142240" algn="l" rtl="0">
              <a:spcBef>
                <a:spcPts val="3500"/>
              </a:spcBef>
              <a:spcAft>
                <a:spcPts val="0"/>
              </a:spcAft>
              <a:buClr>
                <a:schemeClr val="lt1"/>
              </a:buClr>
              <a:buFont typeface="Cabin"/>
              <a:buChar char="•"/>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155700" y="817418"/>
            <a:ext cx="13932000" cy="1722482"/>
          </a:xfrm>
          <a:prstGeom prst="rect">
            <a:avLst/>
          </a:prstGeom>
          <a:noFill/>
          <a:ln>
            <a:noFill/>
          </a:ln>
        </p:spPr>
        <p:txBody>
          <a:bodyPr lIns="91425" tIns="91425" rIns="91425" bIns="91425" anchor="ctr" anchorCtr="0"/>
          <a:lstStyle>
            <a:lvl1pPr lvl="0" algn="ctr" rtl="0">
              <a:spcBef>
                <a:spcPts val="0"/>
              </a:spcBef>
              <a:spcAft>
                <a:spcPts val="0"/>
              </a:spcAft>
              <a:defRPr>
                <a:solidFill>
                  <a:srgbClr val="FFFF00"/>
                </a:solidFill>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9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7200" b="0" i="0" u="none" strike="noStrike" cap="none">
          <a:solidFill>
            <a:srgbClr val="FFFF00"/>
          </a:solidFill>
          <a:latin typeface="Arial" panose="020B0604020202020204"/>
          <a:ea typeface="Arial" panose="020B0604020202020204"/>
          <a:cs typeface="Arial" panose="020B0604020202020204"/>
          <a:sym typeface="Arial" panose="020B0604020202020204"/>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3200" b="0" i="0" u="none" strike="noStrike" cap="none">
          <a:solidFill>
            <a:schemeClr val="bg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rPr>
              <a:t>Loops and Iteration</a:t>
            </a:r>
          </a:p>
        </p:txBody>
      </p:sp>
      <p:sp>
        <p:nvSpPr>
          <p:cNvPr id="204" name="Shape 20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Chapter </a:t>
            </a:r>
            <a:r>
              <a:rPr lang="en-US" sz="4800" u="none" strike="noStrike" cap="none"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4</a:t>
            </a:r>
            <a:endParaRPr lang="en-US" sz="48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205" name="Shape 205"/>
          <p:cNvSpPr txBox="1"/>
          <p:nvPr/>
        </p:nvSpPr>
        <p:spPr>
          <a:xfrm>
            <a:off x="3934250" y="6959474"/>
            <a:ext cx="83747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smtClean="0">
                <a:solidFill>
                  <a:srgbClr val="FFFF00"/>
                </a:solidFill>
                <a:latin typeface="Arial" panose="020B0604020202020204" pitchFamily="34" charset="0"/>
                <a:ea typeface="Arial" panose="020B0604020202020204" pitchFamily="34" charset="0"/>
                <a:cs typeface="Arial" panose="020B0604020202020204" pitchFamily="34" charset="0"/>
                <a:sym typeface="Cabin"/>
              </a:rPr>
              <a:t>Python for Everybody</a:t>
            </a:r>
            <a:endParaRPr lang="en-US" sz="32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dirty="0" smtClean="0">
                <a:solidFill>
                  <a:srgbClr val="FFFF00"/>
                </a:solidFill>
                <a:latin typeface="Arial" panose="020B0604020202020204" pitchFamily="34" charset="0"/>
                <a:ea typeface="Arial" panose="020B0604020202020204" pitchFamily="34" charset="0"/>
                <a:cs typeface="Arial" panose="020B0604020202020204" pitchFamily="34" charset="0"/>
                <a:sym typeface="Cabin"/>
                <a:hlinkClick r:id="rId3"/>
              </a:rPr>
              <a:t>www.py4e.com</a:t>
            </a:r>
            <a:endParaRPr lang="en-US" sz="3200" u="sng"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hlinkClick r:id="rId3"/>
            </a:endParaRPr>
          </a:p>
        </p:txBody>
      </p:sp>
      <p:pic>
        <p:nvPicPr>
          <p:cNvPr id="206" name="Shape 206"/>
          <p:cNvPicPr preferRelativeResize="0"/>
          <p:nvPr/>
        </p:nvPicPr>
        <p:blipFill rotWithShape="1">
          <a:blip r:embed="rId4"/>
          <a:srcRect/>
          <a:stretch>
            <a:fillRect/>
          </a:stretch>
        </p:blipFill>
        <p:spPr>
          <a:xfrm>
            <a:off x="13740562" y="7307173"/>
            <a:ext cx="1968599" cy="6684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rgbClr val="FFD966"/>
                </a:solidFill>
                <a:latin typeface="Arial" panose="020B0604020202020204" pitchFamily="34" charset="0"/>
                <a:ea typeface="Arial" panose="020B0604020202020204" pitchFamily="34" charset="0"/>
                <a:cs typeface="Arial" panose="020B0604020202020204" pitchFamily="34" charset="0"/>
                <a:sym typeface="Cabin"/>
              </a:rPr>
              <a:t>Breaking Out of a Loop</a:t>
            </a:r>
            <a:endParaRPr lang="zh-CN" altLang="en-US"/>
          </a:p>
        </p:txBody>
      </p:sp>
      <p:sp>
        <p:nvSpPr>
          <p:cNvPr id="3" name="矩形 2"/>
          <p:cNvSpPr/>
          <p:nvPr/>
        </p:nvSpPr>
        <p:spPr>
          <a:xfrm>
            <a:off x="7839310" y="2536826"/>
            <a:ext cx="7490335" cy="6247864"/>
          </a:xfrm>
          <a:prstGeom prst="rect">
            <a:avLst/>
          </a:prstGeom>
        </p:spPr>
        <p:txBody>
          <a:bodyPr wrap="square">
            <a:spAutoFit/>
          </a:bodyPr>
          <a:lstStyle/>
          <a:p>
            <a:pPr algn="just"/>
            <a:r>
              <a:rPr lang="en-US" altLang="zh-CN" sz="4000">
                <a:solidFill>
                  <a:schemeClr val="bg1"/>
                </a:solidFill>
                <a:latin typeface="Arial" panose="020B0604020202020204" pitchFamily="34" charset="0"/>
                <a:cs typeface="Arial" panose="020B0604020202020204" pitchFamily="34" charset="0"/>
              </a:rPr>
              <a:t>Sometimes you don’t know it’s time to end a loop until you get half way </a:t>
            </a:r>
            <a:r>
              <a:rPr lang="en-US" altLang="zh-CN" sz="4000" smtClean="0">
                <a:solidFill>
                  <a:schemeClr val="bg1"/>
                </a:solidFill>
                <a:latin typeface="Arial" panose="020B0604020202020204" pitchFamily="34" charset="0"/>
                <a:cs typeface="Arial" panose="020B0604020202020204" pitchFamily="34" charset="0"/>
              </a:rPr>
              <a:t>through the </a:t>
            </a:r>
            <a:r>
              <a:rPr lang="en-US" altLang="zh-CN" sz="4000">
                <a:solidFill>
                  <a:schemeClr val="bg1"/>
                </a:solidFill>
                <a:latin typeface="Arial" panose="020B0604020202020204" pitchFamily="34" charset="0"/>
                <a:cs typeface="Arial" panose="020B0604020202020204" pitchFamily="34" charset="0"/>
              </a:rPr>
              <a:t>body. In that case you can write an infinite loop on purpose and then use </a:t>
            </a:r>
            <a:r>
              <a:rPr lang="en-US" altLang="zh-CN" sz="4000" smtClean="0">
                <a:solidFill>
                  <a:schemeClr val="bg1"/>
                </a:solidFill>
                <a:latin typeface="Arial" panose="020B0604020202020204" pitchFamily="34" charset="0"/>
                <a:cs typeface="Arial" panose="020B0604020202020204" pitchFamily="34" charset="0"/>
              </a:rPr>
              <a:t>the </a:t>
            </a:r>
            <a:r>
              <a:rPr lang="en-US" altLang="zh-CN" sz="4000" smtClean="0">
                <a:solidFill>
                  <a:srgbClr val="FFC000"/>
                </a:solidFill>
                <a:latin typeface="Arial" panose="020B0604020202020204" pitchFamily="34" charset="0"/>
                <a:cs typeface="Arial" panose="020B0604020202020204" pitchFamily="34" charset="0"/>
              </a:rPr>
              <a:t>break</a:t>
            </a:r>
            <a:r>
              <a:rPr lang="en-US" altLang="zh-CN" sz="4000" smtClean="0">
                <a:solidFill>
                  <a:schemeClr val="bg1"/>
                </a:solidFill>
                <a:latin typeface="Arial" panose="020B0604020202020204" pitchFamily="34" charset="0"/>
                <a:cs typeface="Arial" panose="020B0604020202020204" pitchFamily="34" charset="0"/>
              </a:rPr>
              <a:t> </a:t>
            </a:r>
            <a:r>
              <a:rPr lang="en-US" altLang="zh-CN" sz="4000">
                <a:solidFill>
                  <a:schemeClr val="bg1"/>
                </a:solidFill>
                <a:latin typeface="Arial" panose="020B0604020202020204" pitchFamily="34" charset="0"/>
                <a:cs typeface="Arial" panose="020B0604020202020204" pitchFamily="34" charset="0"/>
              </a:rPr>
              <a:t>statement to jump out of the </a:t>
            </a:r>
            <a:r>
              <a:rPr lang="en-US" altLang="zh-CN" sz="4000" smtClean="0">
                <a:solidFill>
                  <a:schemeClr val="bg1"/>
                </a:solidFill>
                <a:latin typeface="Arial" panose="020B0604020202020204" pitchFamily="34" charset="0"/>
                <a:cs typeface="Arial" panose="020B0604020202020204" pitchFamily="34" charset="0"/>
              </a:rPr>
              <a:t>loop. </a:t>
            </a:r>
            <a:r>
              <a:rPr lang="en-US" altLang="zh-CN" sz="4000">
                <a:solidFill>
                  <a:schemeClr val="lt1"/>
                </a:solidFill>
                <a:latin typeface="Arial" panose="020B0604020202020204" pitchFamily="34" charset="0"/>
                <a:ea typeface="Arial" panose="020B0604020202020204" pitchFamily="34" charset="0"/>
                <a:cs typeface="Arial" panose="020B0604020202020204" pitchFamily="34" charset="0"/>
                <a:sym typeface="Cabin"/>
              </a:rPr>
              <a:t>For example, </a:t>
            </a:r>
            <a:r>
              <a:rPr lang="en-US" altLang="zh-CN" sz="400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you </a:t>
            </a:r>
            <a:r>
              <a:rPr lang="en-US" altLang="zh-CN" sz="4000">
                <a:solidFill>
                  <a:schemeClr val="lt1"/>
                </a:solidFill>
                <a:latin typeface="Arial" panose="020B0604020202020204" pitchFamily="34" charset="0"/>
                <a:ea typeface="Arial" panose="020B0604020202020204" pitchFamily="34" charset="0"/>
                <a:cs typeface="Arial" panose="020B0604020202020204" pitchFamily="34" charset="0"/>
                <a:sym typeface="Cabin"/>
              </a:rPr>
              <a:t>want to take input from the user until they type done</a:t>
            </a:r>
            <a:endParaRPr lang="zh-CN" altLang="en-US" sz="4000">
              <a:solidFill>
                <a:schemeClr val="bg1"/>
              </a:solidFill>
              <a:latin typeface="Arial" panose="020B0604020202020204" pitchFamily="34" charset="0"/>
              <a:cs typeface="Arial" panose="020B0604020202020204" pitchFamily="34" charset="0"/>
            </a:endParaRPr>
          </a:p>
        </p:txBody>
      </p:sp>
      <p:sp>
        <p:nvSpPr>
          <p:cNvPr id="4" name="Shape 295"/>
          <p:cNvSpPr txBox="1"/>
          <p:nvPr/>
        </p:nvSpPr>
        <p:spPr>
          <a:xfrm>
            <a:off x="532278" y="3461534"/>
            <a:ext cx="7011521" cy="482185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4000" i="0" u="none" strike="noStrike" cap="none" dirty="0">
                <a:solidFill>
                  <a:srgbClr val="FFFF00"/>
                </a:solidFill>
                <a:latin typeface="Courier"/>
                <a:ea typeface="Courier"/>
                <a:cs typeface="Courier"/>
                <a:sym typeface="Courier New" panose="02070309020205020404"/>
              </a:rPr>
              <a:t>while</a:t>
            </a:r>
            <a:r>
              <a:rPr lang="en-US" sz="4000" i="0" u="none" strike="noStrike" cap="none" dirty="0">
                <a:solidFill>
                  <a:schemeClr val="lt1"/>
                </a:solidFill>
                <a:latin typeface="Courier"/>
                <a:ea typeface="Courier"/>
                <a:cs typeface="Courier"/>
                <a:sym typeface="Courier New" panose="02070309020205020404"/>
              </a:rPr>
              <a:t> </a:t>
            </a:r>
            <a:r>
              <a:rPr lang="en-US" sz="4000" i="0" u="none" strike="noStrike" cap="none" dirty="0">
                <a:solidFill>
                  <a:srgbClr val="FF9900"/>
                </a:solidFill>
                <a:latin typeface="Courier"/>
                <a:ea typeface="Courier"/>
                <a:cs typeface="Courier"/>
                <a:sym typeface="Courier New" panose="02070309020205020404"/>
              </a:rPr>
              <a:t>True</a:t>
            </a:r>
            <a:r>
              <a:rPr lang="en-US" sz="4000" i="0" u="none" strike="noStrike" cap="none" dirty="0">
                <a:solidFill>
                  <a:srgbClr val="FFFF00"/>
                </a:solidFill>
                <a:latin typeface="Courier"/>
                <a:ea typeface="Courier"/>
                <a:cs typeface="Courier"/>
                <a:sym typeface="Courier New" panose="02070309020205020404"/>
              </a:rPr>
              <a:t>:</a:t>
            </a:r>
          </a:p>
          <a:p>
            <a:pPr marL="0" marR="0" lvl="0" indent="0" algn="l" rtl="0">
              <a:lnSpc>
                <a:spcPct val="100000"/>
              </a:lnSpc>
              <a:spcBef>
                <a:spcPts val="0"/>
              </a:spcBef>
              <a:spcAft>
                <a:spcPts val="0"/>
              </a:spcAft>
              <a:buClr>
                <a:schemeClr val="lt1"/>
              </a:buClr>
              <a:buSzPct val="25000"/>
              <a:buFont typeface="Cabin"/>
              <a:buNone/>
            </a:pPr>
            <a:r>
              <a:rPr lang="en-US" sz="4000" i="0" u="none" strike="noStrike" cap="none" dirty="0">
                <a:solidFill>
                  <a:schemeClr val="lt1"/>
                </a:solidFill>
                <a:latin typeface="Courier"/>
                <a:ea typeface="Courier"/>
                <a:cs typeface="Courier"/>
                <a:sym typeface="Courier New" panose="02070309020205020404"/>
              </a:rPr>
              <a:t>    </a:t>
            </a:r>
            <a:r>
              <a:rPr lang="en-US" sz="4000" i="0" u="none" strike="noStrike" cap="none" dirty="0">
                <a:solidFill>
                  <a:srgbClr val="00FF00"/>
                </a:solidFill>
                <a:latin typeface="Courier"/>
                <a:ea typeface="Courier"/>
                <a:cs typeface="Courier"/>
                <a:sym typeface="Courier New" panose="02070309020205020404"/>
              </a:rPr>
              <a:t>line</a:t>
            </a:r>
            <a:r>
              <a:rPr lang="en-US" sz="4000" i="0" u="none" strike="noStrike" cap="none" dirty="0">
                <a:solidFill>
                  <a:schemeClr val="lt1"/>
                </a:solidFill>
                <a:latin typeface="Courier"/>
                <a:ea typeface="Courier"/>
                <a:cs typeface="Courier"/>
                <a:sym typeface="Courier New" panose="02070309020205020404"/>
              </a:rPr>
              <a:t> </a:t>
            </a:r>
            <a:r>
              <a:rPr lang="en-US" sz="4000" i="0" u="none" strike="noStrike" cap="none" dirty="0">
                <a:solidFill>
                  <a:srgbClr val="00FFFF"/>
                </a:solidFill>
                <a:latin typeface="Courier"/>
                <a:ea typeface="Courier"/>
                <a:cs typeface="Courier"/>
                <a:sym typeface="Courier New" panose="02070309020205020404"/>
              </a:rPr>
              <a:t>=</a:t>
            </a:r>
            <a:r>
              <a:rPr lang="en-US" sz="4000" i="0" u="none" strike="noStrike" cap="none" dirty="0">
                <a:solidFill>
                  <a:schemeClr val="lt1"/>
                </a:solidFill>
                <a:latin typeface="Courier"/>
                <a:ea typeface="Courier"/>
                <a:cs typeface="Courier"/>
                <a:sym typeface="Courier New" panose="02070309020205020404"/>
              </a:rPr>
              <a:t> </a:t>
            </a:r>
            <a:r>
              <a:rPr lang="en-US" sz="4000" i="0" u="none" strike="noStrike" cap="none" dirty="0" smtClean="0">
                <a:solidFill>
                  <a:srgbClr val="FF9900"/>
                </a:solidFill>
                <a:latin typeface="Courier"/>
                <a:ea typeface="Courier"/>
                <a:cs typeface="Courier"/>
                <a:sym typeface="Courier New" panose="02070309020205020404"/>
              </a:rPr>
              <a:t>input</a:t>
            </a:r>
            <a:r>
              <a:rPr lang="en-US" sz="4000" i="0" u="none" strike="noStrike" cap="none" dirty="0">
                <a:solidFill>
                  <a:srgbClr val="FF9900"/>
                </a:solidFill>
                <a:latin typeface="Courier"/>
                <a:ea typeface="Courier"/>
                <a:cs typeface="Courier"/>
                <a:sym typeface="Courier New" panose="02070309020205020404"/>
              </a:rPr>
              <a:t>(</a:t>
            </a:r>
            <a:r>
              <a:rPr lang="en-US" sz="4000" i="0" u="none" strike="noStrike" cap="none" dirty="0">
                <a:solidFill>
                  <a:srgbClr val="FFFFFF"/>
                </a:solidFill>
                <a:latin typeface="Courier"/>
                <a:ea typeface="Courier"/>
                <a:cs typeface="Courier"/>
                <a:sym typeface="Courier New" panose="02070309020205020404"/>
              </a:rPr>
              <a:t>'&gt; '</a:t>
            </a:r>
            <a:r>
              <a:rPr lang="en-US" sz="4000" i="0" u="none" strike="noStrike" cap="none" dirty="0">
                <a:solidFill>
                  <a:srgbClr val="FF9900"/>
                </a:solidFill>
                <a:latin typeface="Courier"/>
                <a:ea typeface="Courier"/>
                <a:cs typeface="Courier"/>
                <a:sym typeface="Courier New" panose="02070309020205020404"/>
              </a:rPr>
              <a:t>)</a:t>
            </a:r>
          </a:p>
          <a:p>
            <a:pPr marL="0" marR="0" lvl="0" indent="0" algn="l" rtl="0">
              <a:lnSpc>
                <a:spcPct val="100000"/>
              </a:lnSpc>
              <a:spcBef>
                <a:spcPts val="0"/>
              </a:spcBef>
              <a:spcAft>
                <a:spcPts val="0"/>
              </a:spcAft>
              <a:buClr>
                <a:schemeClr val="lt1"/>
              </a:buClr>
              <a:buSzPct val="25000"/>
              <a:buFont typeface="Cabin"/>
              <a:buNone/>
            </a:pPr>
            <a:r>
              <a:rPr lang="en-US" sz="4000" i="0" u="none" strike="noStrike" cap="none" dirty="0">
                <a:solidFill>
                  <a:schemeClr val="lt1"/>
                </a:solidFill>
                <a:latin typeface="Courier"/>
                <a:ea typeface="Courier"/>
                <a:cs typeface="Courier"/>
                <a:sym typeface="Courier New" panose="02070309020205020404"/>
              </a:rPr>
              <a:t>    </a:t>
            </a:r>
            <a:r>
              <a:rPr lang="en-US" sz="4000" i="0" u="none" strike="noStrike" cap="none" dirty="0">
                <a:solidFill>
                  <a:srgbClr val="FFFF00"/>
                </a:solidFill>
                <a:latin typeface="Courier"/>
                <a:ea typeface="Courier"/>
                <a:cs typeface="Courier"/>
                <a:sym typeface="Courier New" panose="02070309020205020404"/>
              </a:rPr>
              <a:t>if </a:t>
            </a:r>
            <a:r>
              <a:rPr lang="en-US" sz="4000" i="0" u="none" strike="noStrike" cap="none" dirty="0">
                <a:solidFill>
                  <a:srgbClr val="00FF00"/>
                </a:solidFill>
                <a:latin typeface="Courier"/>
                <a:ea typeface="Courier"/>
                <a:cs typeface="Courier"/>
                <a:sym typeface="Courier New" panose="02070309020205020404"/>
              </a:rPr>
              <a:t>line</a:t>
            </a:r>
            <a:r>
              <a:rPr lang="en-US" sz="4000" i="0" u="none" strike="noStrike" cap="none" dirty="0">
                <a:solidFill>
                  <a:schemeClr val="lt1"/>
                </a:solidFill>
                <a:latin typeface="Courier"/>
                <a:ea typeface="Courier"/>
                <a:cs typeface="Courier"/>
                <a:sym typeface="Courier New" panose="02070309020205020404"/>
              </a:rPr>
              <a:t> </a:t>
            </a:r>
            <a:r>
              <a:rPr lang="en-US" sz="4000" i="0" u="none" strike="noStrike" cap="none" dirty="0">
                <a:solidFill>
                  <a:srgbClr val="00FFFF"/>
                </a:solidFill>
                <a:latin typeface="Courier"/>
                <a:ea typeface="Courier"/>
                <a:cs typeface="Courier"/>
                <a:sym typeface="Courier New" panose="02070309020205020404"/>
              </a:rPr>
              <a:t>==</a:t>
            </a:r>
            <a:r>
              <a:rPr lang="en-US" sz="4000" i="0" u="none" strike="noStrike" cap="none" dirty="0">
                <a:solidFill>
                  <a:srgbClr val="FF9900"/>
                </a:solidFill>
                <a:latin typeface="Courier"/>
                <a:ea typeface="Courier"/>
                <a:cs typeface="Courier"/>
                <a:sym typeface="Courier New" panose="02070309020205020404"/>
              </a:rPr>
              <a:t> </a:t>
            </a:r>
            <a:r>
              <a:rPr lang="en-US" sz="4000" i="0" u="none" strike="noStrike" cap="none" dirty="0">
                <a:solidFill>
                  <a:srgbClr val="FFFFFF"/>
                </a:solidFill>
                <a:latin typeface="Courier"/>
                <a:ea typeface="Courier"/>
                <a:cs typeface="Courier"/>
                <a:sym typeface="Courier New" panose="02070309020205020404"/>
              </a:rPr>
              <a:t>'done'</a:t>
            </a:r>
            <a:r>
              <a:rPr lang="en-US" sz="4000" i="0" u="none" strike="noStrike" cap="none" dirty="0">
                <a:solidFill>
                  <a:srgbClr val="FF7F00"/>
                </a:solidFill>
                <a:latin typeface="Courier"/>
                <a:ea typeface="Courier"/>
                <a:cs typeface="Courier"/>
                <a:sym typeface="Courier New" panose="02070309020205020404"/>
              </a:rPr>
              <a:t> </a:t>
            </a:r>
            <a:r>
              <a:rPr lang="en-US" sz="4000" i="0" u="none" strike="noStrike" cap="none" dirty="0">
                <a:solidFill>
                  <a:srgbClr val="FFFF00"/>
                </a:solidFill>
                <a:latin typeface="Courier"/>
                <a:ea typeface="Courier"/>
                <a:cs typeface="Courier"/>
                <a:sym typeface="Courier New" panose="02070309020205020404"/>
              </a:rPr>
              <a:t>:</a:t>
            </a:r>
          </a:p>
          <a:p>
            <a:pPr marL="0" marR="0" lvl="0" indent="0" algn="l" rtl="0">
              <a:lnSpc>
                <a:spcPct val="100000"/>
              </a:lnSpc>
              <a:spcBef>
                <a:spcPts val="0"/>
              </a:spcBef>
              <a:spcAft>
                <a:spcPts val="0"/>
              </a:spcAft>
              <a:buClr>
                <a:schemeClr val="lt1"/>
              </a:buClr>
              <a:buSzPct val="25000"/>
              <a:buFont typeface="Cabin"/>
              <a:buNone/>
            </a:pPr>
            <a:r>
              <a:rPr lang="en-US" sz="4000" i="0" u="none" strike="noStrike" cap="none" dirty="0">
                <a:solidFill>
                  <a:schemeClr val="lt1"/>
                </a:solidFill>
                <a:latin typeface="Courier"/>
                <a:ea typeface="Courier"/>
                <a:cs typeface="Courier"/>
                <a:sym typeface="Courier New" panose="02070309020205020404"/>
              </a:rPr>
              <a:t>        </a:t>
            </a:r>
            <a:r>
              <a:rPr lang="en-US" sz="4000" i="0" u="none" strike="noStrike" cap="none" dirty="0">
                <a:solidFill>
                  <a:srgbClr val="FFFF00"/>
                </a:solidFill>
                <a:latin typeface="Courier"/>
                <a:ea typeface="Courier"/>
                <a:cs typeface="Courier"/>
                <a:sym typeface="Courier New" panose="02070309020205020404"/>
              </a:rPr>
              <a:t>break</a:t>
            </a:r>
          </a:p>
          <a:p>
            <a:pPr marL="0" marR="0" lvl="0" indent="0" algn="l" rtl="0">
              <a:lnSpc>
                <a:spcPct val="100000"/>
              </a:lnSpc>
              <a:spcBef>
                <a:spcPts val="0"/>
              </a:spcBef>
              <a:spcAft>
                <a:spcPts val="0"/>
              </a:spcAft>
              <a:buClr>
                <a:schemeClr val="lt1"/>
              </a:buClr>
              <a:buSzPct val="25000"/>
              <a:buFont typeface="Cabin"/>
              <a:buNone/>
            </a:pPr>
            <a:r>
              <a:rPr lang="en-US" sz="4000" i="0" u="none" strike="noStrike" cap="none" dirty="0">
                <a:solidFill>
                  <a:schemeClr val="lt1"/>
                </a:solidFill>
                <a:latin typeface="Courier"/>
                <a:ea typeface="Courier"/>
                <a:cs typeface="Courier"/>
                <a:sym typeface="Courier New" panose="02070309020205020404"/>
              </a:rPr>
              <a:t>    </a:t>
            </a:r>
            <a:r>
              <a:rPr lang="en-US" sz="4000" i="0" u="none" strike="noStrike" cap="none" dirty="0" smtClean="0">
                <a:solidFill>
                  <a:srgbClr val="FFFF00"/>
                </a:solidFill>
                <a:latin typeface="Courier"/>
                <a:ea typeface="Courier"/>
                <a:cs typeface="Courier"/>
                <a:sym typeface="Courier New" panose="02070309020205020404"/>
              </a:rPr>
              <a:t>print</a:t>
            </a:r>
            <a:r>
              <a:rPr lang="en-US" sz="4000" dirty="0" smtClean="0">
                <a:solidFill>
                  <a:schemeClr val="lt1"/>
                </a:solidFill>
                <a:latin typeface="Courier"/>
                <a:ea typeface="Courier"/>
                <a:cs typeface="Courier"/>
                <a:sym typeface="Courier New" panose="02070309020205020404"/>
              </a:rPr>
              <a:t>(</a:t>
            </a:r>
            <a:r>
              <a:rPr lang="en-US" sz="4000" i="0" u="none" strike="noStrike" cap="none" dirty="0" smtClean="0">
                <a:solidFill>
                  <a:srgbClr val="00FF00"/>
                </a:solidFill>
                <a:latin typeface="Courier"/>
                <a:ea typeface="Courier"/>
                <a:cs typeface="Courier"/>
                <a:sym typeface="Courier New" panose="02070309020205020404"/>
              </a:rPr>
              <a:t>line</a:t>
            </a:r>
            <a:r>
              <a:rPr lang="en-US" sz="4000" i="0" u="none" strike="noStrike" cap="none" dirty="0" smtClean="0">
                <a:solidFill>
                  <a:schemeClr val="bg1"/>
                </a:solidFill>
                <a:latin typeface="Courier"/>
                <a:ea typeface="Courier"/>
                <a:cs typeface="Courier"/>
                <a:sym typeface="Courier New" panose="02070309020205020404"/>
              </a:rPr>
              <a:t>)</a:t>
            </a:r>
            <a:endParaRPr lang="en-US" sz="4000" i="0" u="none" strike="noStrike" cap="none" dirty="0">
              <a:solidFill>
                <a:schemeClr val="bg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FFFF00"/>
              </a:buClr>
              <a:buSzPct val="25000"/>
              <a:buFont typeface="Cabin"/>
              <a:buNone/>
            </a:pPr>
            <a:r>
              <a:rPr lang="en-US" sz="4000" i="0" u="none" strike="noStrike" cap="none" dirty="0" smtClean="0">
                <a:solidFill>
                  <a:srgbClr val="FFFF00"/>
                </a:solidFill>
                <a:latin typeface="Courier"/>
                <a:ea typeface="Courier"/>
                <a:cs typeface="Courier"/>
                <a:sym typeface="Courier New" panose="02070309020205020404"/>
              </a:rPr>
              <a:t>print</a:t>
            </a:r>
            <a:r>
              <a:rPr lang="en-US" sz="4000" dirty="0">
                <a:solidFill>
                  <a:schemeClr val="lt1"/>
                </a:solidFill>
                <a:latin typeface="Courier"/>
                <a:ea typeface="Courier"/>
                <a:cs typeface="Courier"/>
                <a:sym typeface="Courier New" panose="02070309020205020404"/>
              </a:rPr>
              <a:t>(</a:t>
            </a:r>
            <a:r>
              <a:rPr lang="en-US" sz="4000" i="0" u="none" strike="noStrike" cap="none" dirty="0" smtClean="0">
                <a:solidFill>
                  <a:srgbClr val="FFFFFF"/>
                </a:solidFill>
                <a:latin typeface="Courier"/>
                <a:ea typeface="Courier"/>
                <a:cs typeface="Courier"/>
                <a:sym typeface="Courier New" panose="02070309020205020404"/>
              </a:rPr>
              <a:t>'Done!')</a:t>
            </a:r>
            <a:endParaRPr lang="en-US" sz="4000" i="0" u="none" strike="noStrike" cap="none" dirty="0">
              <a:solidFill>
                <a:srgbClr val="FFFFFF"/>
              </a:solidFill>
              <a:latin typeface="Courier"/>
              <a:ea typeface="Courier"/>
              <a:cs typeface="Courier"/>
              <a:sym typeface="Courier New" panose="02070309020205020404"/>
            </a:endParaRPr>
          </a:p>
        </p:txBody>
      </p:sp>
    </p:spTree>
    <p:extLst>
      <p:ext uri="{BB962C8B-B14F-4D97-AF65-F5344CB8AC3E}">
        <p14:creationId xmlns:p14="http://schemas.microsoft.com/office/powerpoint/2010/main" val="897178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1048124" y="400559"/>
            <a:ext cx="1393200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rPr>
              <a:t>Breaking Out of a Loop</a:t>
            </a:r>
          </a:p>
        </p:txBody>
      </p:sp>
      <p:sp>
        <p:nvSpPr>
          <p:cNvPr id="293" name="Shape 293"/>
          <p:cNvSpPr txBox="1">
            <a:spLocks noGrp="1"/>
          </p:cNvSpPr>
          <p:nvPr>
            <p:ph type="body" idx="1"/>
          </p:nvPr>
        </p:nvSpPr>
        <p:spPr>
          <a:xfrm>
            <a:off x="900206" y="3070163"/>
            <a:ext cx="14613890" cy="3181484"/>
          </a:xfrm>
          <a:prstGeom prst="rect">
            <a:avLst/>
          </a:prstGeom>
          <a:noFill/>
          <a:ln>
            <a:noFill/>
          </a:ln>
        </p:spPr>
        <p:txBody>
          <a:bodyPr lIns="38100" tIns="38100" rIns="38100" bIns="38100" anchor="ctr" anchorCtr="0">
            <a:noAutofit/>
          </a:bodyPr>
          <a:lstStyle/>
          <a:p>
            <a:pPr marL="787400" marR="0" lvl="0" indent="-571500" algn="just" rtl="0">
              <a:lnSpc>
                <a:spcPct val="100000"/>
              </a:lnSpc>
              <a:spcBef>
                <a:spcPts val="0"/>
              </a:spcBef>
              <a:spcAft>
                <a:spcPts val="0"/>
              </a:spcAft>
              <a:buClr>
                <a:schemeClr val="lt1"/>
              </a:buClr>
              <a:buSzPct val="100000"/>
              <a:buFont typeface="Wingdings" panose="05000000000000000000" pitchFamily="2" charset="2"/>
              <a:buChar char="l"/>
            </a:pPr>
            <a:r>
              <a:rPr lang="en-US" sz="44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The </a:t>
            </a:r>
            <a:r>
              <a:rPr lang="en-US" sz="44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break</a:t>
            </a:r>
            <a:r>
              <a:rPr lang="en-US" sz="44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statement ends the current loop and jumps to the statement immediately following the loop</a:t>
            </a:r>
          </a:p>
          <a:p>
            <a:pPr marL="787400" marR="0" lvl="0" indent="-571500" algn="just" rtl="0">
              <a:lnSpc>
                <a:spcPct val="100000"/>
              </a:lnSpc>
              <a:spcBef>
                <a:spcPts val="3500"/>
              </a:spcBef>
              <a:spcAft>
                <a:spcPts val="0"/>
              </a:spcAft>
              <a:buClr>
                <a:schemeClr val="lt1"/>
              </a:buClr>
              <a:buSzPct val="100000"/>
              <a:buFont typeface="Wingdings" panose="05000000000000000000" pitchFamily="2" charset="2"/>
              <a:buChar char="l"/>
            </a:pPr>
            <a:r>
              <a:rPr lang="en-US" sz="44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It is like a loop test that can happen anywhere in the body of the loop</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1148347" y="263640"/>
            <a:ext cx="1393200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Breaking Out of a Loop</a:t>
            </a:r>
          </a:p>
        </p:txBody>
      </p:sp>
      <p:sp>
        <p:nvSpPr>
          <p:cNvPr id="301" name="Shape 301"/>
          <p:cNvSpPr txBox="1">
            <a:spLocks noGrp="1"/>
          </p:cNvSpPr>
          <p:nvPr>
            <p:ph type="body" idx="1"/>
          </p:nvPr>
        </p:nvSpPr>
        <p:spPr>
          <a:xfrm>
            <a:off x="460038" y="1706567"/>
            <a:ext cx="15308617" cy="4042994"/>
          </a:xfrm>
          <a:prstGeom prst="rect">
            <a:avLst/>
          </a:prstGeom>
          <a:noFill/>
          <a:ln>
            <a:noFill/>
          </a:ln>
        </p:spPr>
        <p:txBody>
          <a:bodyPr lIns="38100" tIns="38100" rIns="38100" bIns="38100" anchor="ctr" anchorCtr="0">
            <a:noAutofit/>
          </a:bodyPr>
          <a:lstStyle/>
          <a:p>
            <a:pPr marL="215900" marR="0" lvl="0" indent="0" algn="just" rtl="0" eaLnBrk="1" fontAlgn="auto" latinLnBrk="0" hangingPunct="1">
              <a:lnSpc>
                <a:spcPct val="100000"/>
              </a:lnSpc>
              <a:spcBef>
                <a:spcPts val="0"/>
              </a:spcBef>
              <a:spcAft>
                <a:spcPts val="0"/>
              </a:spcAft>
              <a:buClr>
                <a:schemeClr val="lt1"/>
              </a:buClr>
              <a:buSzPct val="171000"/>
              <a:buFont typeface="Cabin"/>
              <a:buNone/>
            </a:pPr>
            <a:r>
              <a:rPr lang="en-US" sz="3600" u="none" strike="noStrike" cap="none"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The </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loop condition is True, which is always true, so the loop </a:t>
            </a:r>
            <a:r>
              <a:rPr lang="en-US" sz="36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runs repeatedly</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untilit </a:t>
            </a:r>
            <a:r>
              <a:rPr lang="en-US" sz="36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hits the break </a:t>
            </a:r>
            <a:r>
              <a:rPr lang="en-US" sz="36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rPr>
              <a:t>statement</a:t>
            </a:r>
            <a:r>
              <a:rPr lang="en-US" sz="3600" u="none" strike="noStrike" cap="none" smtClean="0">
                <a:solidFill>
                  <a:srgbClr val="00FF00"/>
                </a:solidFill>
                <a:latin typeface="Arial" panose="020B0604020202020204" pitchFamily="34" charset="0"/>
                <a:ea typeface="Arial" panose="020B0604020202020204" pitchFamily="34" charset="0"/>
                <a:cs typeface="Arial" panose="020B0604020202020204" pitchFamily="34" charset="0"/>
                <a:sym typeface="Cabin"/>
              </a:rPr>
              <a:t>.</a:t>
            </a:r>
          </a:p>
          <a:p>
            <a:pPr marL="215900" indent="0" algn="just">
              <a:spcBef>
                <a:spcPts val="0"/>
              </a:spcBef>
              <a:buSzPct val="171000"/>
              <a:buNone/>
            </a:pPr>
            <a:r>
              <a:rPr lang="en-US" altLang="zh-CN" sz="3600" smtClean="0">
                <a:solidFill>
                  <a:schemeClr val="lt1"/>
                </a:solidFill>
                <a:latin typeface="Arial" panose="020B0604020202020204" pitchFamily="34" charset="0"/>
                <a:ea typeface="Arial" panose="020B0604020202020204" pitchFamily="34" charset="0"/>
                <a:cs typeface="Arial" panose="020B0604020202020204" pitchFamily="34" charset="0"/>
              </a:rPr>
              <a:t>Each </a:t>
            </a:r>
            <a:r>
              <a:rPr lang="en-US" altLang="zh-CN" sz="3600">
                <a:solidFill>
                  <a:schemeClr val="lt1"/>
                </a:solidFill>
                <a:latin typeface="Arial" panose="020B0604020202020204" pitchFamily="34" charset="0"/>
                <a:ea typeface="Arial" panose="020B0604020202020204" pitchFamily="34" charset="0"/>
                <a:cs typeface="Arial" panose="020B0604020202020204" pitchFamily="34" charset="0"/>
              </a:rPr>
              <a:t>time through, it prompts the user with an angle bracket. If the user </a:t>
            </a:r>
            <a:r>
              <a:rPr lang="en-US" altLang="zh-CN" sz="3600">
                <a:solidFill>
                  <a:srgbClr val="00FF00"/>
                </a:solidFill>
                <a:latin typeface="Arial" panose="020B0604020202020204" pitchFamily="34" charset="0"/>
                <a:ea typeface="Arial" panose="020B0604020202020204" pitchFamily="34" charset="0"/>
                <a:cs typeface="Arial" panose="020B0604020202020204" pitchFamily="34" charset="0"/>
              </a:rPr>
              <a:t>types done</a:t>
            </a:r>
            <a:r>
              <a:rPr lang="en-US" altLang="zh-CN" sz="3600">
                <a:solidFill>
                  <a:schemeClr val="lt1"/>
                </a:solidFill>
                <a:latin typeface="Arial" panose="020B0604020202020204" pitchFamily="34" charset="0"/>
                <a:ea typeface="Arial" panose="020B0604020202020204" pitchFamily="34" charset="0"/>
                <a:cs typeface="Arial" panose="020B0604020202020204" pitchFamily="34" charset="0"/>
              </a:rPr>
              <a:t>, the break statement </a:t>
            </a:r>
            <a:r>
              <a:rPr lang="en-US" altLang="zh-CN" sz="3600">
                <a:solidFill>
                  <a:srgbClr val="00FF00"/>
                </a:solidFill>
                <a:latin typeface="Arial" panose="020B0604020202020204" pitchFamily="34" charset="0"/>
                <a:ea typeface="Arial" panose="020B0604020202020204" pitchFamily="34" charset="0"/>
                <a:cs typeface="Arial" panose="020B0604020202020204" pitchFamily="34" charset="0"/>
              </a:rPr>
              <a:t>exits the loop</a:t>
            </a:r>
            <a:r>
              <a:rPr lang="en-US" altLang="zh-CN" sz="3600">
                <a:solidFill>
                  <a:schemeClr val="lt1"/>
                </a:solidFill>
                <a:latin typeface="Arial" panose="020B0604020202020204" pitchFamily="34" charset="0"/>
                <a:ea typeface="Arial" panose="020B0604020202020204" pitchFamily="34" charset="0"/>
                <a:cs typeface="Arial" panose="020B0604020202020204" pitchFamily="34" charset="0"/>
              </a:rPr>
              <a:t>. Otherwise the program echoes whatever the user types and goes </a:t>
            </a:r>
            <a:r>
              <a:rPr lang="en-US" altLang="zh-CN" sz="3600">
                <a:solidFill>
                  <a:srgbClr val="00FF00"/>
                </a:solidFill>
                <a:latin typeface="Arial" panose="020B0604020202020204" pitchFamily="34" charset="0"/>
                <a:ea typeface="Arial" panose="020B0604020202020204" pitchFamily="34" charset="0"/>
                <a:cs typeface="Arial" panose="020B0604020202020204" pitchFamily="34" charset="0"/>
              </a:rPr>
              <a:t>back to the top of the loop</a:t>
            </a:r>
            <a:r>
              <a:rPr lang="en-US" altLang="zh-CN" sz="3600" smtClean="0">
                <a:solidFill>
                  <a:srgbClr val="00FF00"/>
                </a:solidFill>
                <a:latin typeface="Arial" panose="020B0604020202020204" pitchFamily="34" charset="0"/>
                <a:ea typeface="Arial" panose="020B0604020202020204" pitchFamily="34" charset="0"/>
                <a:cs typeface="Arial" panose="020B0604020202020204" pitchFamily="34" charset="0"/>
              </a:rPr>
              <a:t>.</a:t>
            </a:r>
            <a:endParaRPr lang="en-US" altLang="zh-CN" sz="3600">
              <a:solidFill>
                <a:srgbClr val="00FF00"/>
              </a:solidFill>
              <a:latin typeface="Arial" panose="020B0604020202020204" pitchFamily="34" charset="0"/>
              <a:ea typeface="Arial" panose="020B0604020202020204" pitchFamily="34" charset="0"/>
              <a:cs typeface="Arial" panose="020B0604020202020204" pitchFamily="34" charset="0"/>
            </a:endParaRPr>
          </a:p>
        </p:txBody>
      </p:sp>
      <p:sp>
        <p:nvSpPr>
          <p:cNvPr id="303" name="Shape 303"/>
          <p:cNvSpPr txBox="1"/>
          <p:nvPr/>
        </p:nvSpPr>
        <p:spPr>
          <a:xfrm>
            <a:off x="10829925" y="5373052"/>
            <a:ext cx="24350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&gt; </a:t>
            </a:r>
            <a:r>
              <a:rPr lang="en-US" sz="32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rPr>
              <a:t>hello there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hello there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&gt; </a:t>
            </a:r>
            <a:r>
              <a:rPr lang="en-US" sz="32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rPr>
              <a:t>finished</a:t>
            </a:r>
          </a:p>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panose="020B0604020202020204" pitchFamily="34" charset="0"/>
                <a:ea typeface="Arial" panose="020B0604020202020204" pitchFamily="34" charset="0"/>
                <a:cs typeface="Arial" panose="020B0604020202020204" pitchFamily="34" charset="0"/>
                <a:sym typeface="Cabin"/>
              </a:rPr>
              <a:t>f</a:t>
            </a:r>
            <a:r>
              <a:rPr lang="en-US" sz="32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inished</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&gt; </a:t>
            </a:r>
            <a:r>
              <a:rPr lang="en-US" sz="32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rPr>
              <a:t>done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Done!</a:t>
            </a:r>
          </a:p>
        </p:txBody>
      </p:sp>
      <p:cxnSp>
        <p:nvCxnSpPr>
          <p:cNvPr id="304" name="Shape 304"/>
          <p:cNvCxnSpPr/>
          <p:nvPr/>
        </p:nvCxnSpPr>
        <p:spPr>
          <a:xfrm flipH="1" flipV="1">
            <a:off x="2929714" y="7757746"/>
            <a:ext cx="574851" cy="349299"/>
          </a:xfrm>
          <a:prstGeom prst="straightConnector1">
            <a:avLst/>
          </a:prstGeom>
          <a:noFill/>
          <a:ln w="50800" cap="rnd" cmpd="sng">
            <a:solidFill>
              <a:srgbClr val="FFFF00"/>
            </a:solidFill>
            <a:prstDash val="solid"/>
            <a:miter/>
            <a:headEnd type="stealth" w="med" len="med"/>
            <a:tailEnd type="none" w="med" len="med"/>
          </a:ln>
        </p:spPr>
      </p:cxnSp>
      <p:cxnSp>
        <p:nvCxnSpPr>
          <p:cNvPr id="305" name="Shape 305"/>
          <p:cNvCxnSpPr/>
          <p:nvPr/>
        </p:nvCxnSpPr>
        <p:spPr>
          <a:xfrm flipV="1">
            <a:off x="2929890" y="7224078"/>
            <a:ext cx="2332038" cy="533398"/>
          </a:xfrm>
          <a:prstGeom prst="straightConnector1">
            <a:avLst/>
          </a:prstGeom>
          <a:noFill/>
          <a:ln w="50800" cap="rnd" cmpd="sng">
            <a:solidFill>
              <a:srgbClr val="FFFF00"/>
            </a:solidFill>
            <a:prstDash val="solid"/>
            <a:miter/>
            <a:headEnd type="stealth" w="med" len="med"/>
            <a:tailEnd type="none" w="med" len="med"/>
          </a:ln>
        </p:spPr>
      </p:cxnSp>
      <p:sp>
        <p:nvSpPr>
          <p:cNvPr id="8" name="Shape 295"/>
          <p:cNvSpPr txBox="1"/>
          <p:nvPr/>
        </p:nvSpPr>
        <p:spPr>
          <a:xfrm>
            <a:off x="3657810" y="5543920"/>
            <a:ext cx="6430500" cy="29822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panose="02070309020205020404"/>
              </a:rPr>
              <a:t>while</a:t>
            </a:r>
            <a:r>
              <a:rPr lang="en-US" sz="3000" i="0" u="none" strike="noStrike" cap="none" dirty="0">
                <a:solidFill>
                  <a:schemeClr val="lt1"/>
                </a:solidFill>
                <a:latin typeface="Courier"/>
                <a:ea typeface="Courier"/>
                <a:cs typeface="Courier"/>
                <a:sym typeface="Courier New" panose="02070309020205020404"/>
              </a:rPr>
              <a:t> </a:t>
            </a:r>
            <a:r>
              <a:rPr lang="en-US" sz="3000" i="0" u="none" strike="noStrike" cap="none" dirty="0">
                <a:solidFill>
                  <a:srgbClr val="FF9900"/>
                </a:solidFill>
                <a:latin typeface="Courier"/>
                <a:ea typeface="Courier"/>
                <a:cs typeface="Courier"/>
                <a:sym typeface="Courier New" panose="02070309020205020404"/>
              </a:rPr>
              <a:t>True</a:t>
            </a:r>
            <a:r>
              <a:rPr lang="en-US" sz="3000" i="0" u="none" strike="noStrike" cap="none" dirty="0">
                <a:solidFill>
                  <a:srgbClr val="FFFF00"/>
                </a:solidFill>
                <a:latin typeface="Courier"/>
                <a:ea typeface="Courier"/>
                <a:cs typeface="Courier"/>
                <a:sym typeface="Courier New" panose="02070309020205020404"/>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panose="02070309020205020404"/>
              </a:rPr>
              <a:t>    </a:t>
            </a:r>
            <a:r>
              <a:rPr lang="en-US" sz="3000" i="0" u="none" strike="noStrike" cap="none" dirty="0">
                <a:solidFill>
                  <a:srgbClr val="00FF00"/>
                </a:solidFill>
                <a:latin typeface="Courier"/>
                <a:ea typeface="Courier"/>
                <a:cs typeface="Courier"/>
                <a:sym typeface="Courier New" panose="02070309020205020404"/>
              </a:rPr>
              <a:t>line</a:t>
            </a:r>
            <a:r>
              <a:rPr lang="en-US" sz="3000" i="0" u="none" strike="noStrike" cap="none" dirty="0">
                <a:solidFill>
                  <a:schemeClr val="lt1"/>
                </a:solidFill>
                <a:latin typeface="Courier"/>
                <a:ea typeface="Courier"/>
                <a:cs typeface="Courier"/>
                <a:sym typeface="Courier New" panose="02070309020205020404"/>
              </a:rPr>
              <a:t> </a:t>
            </a:r>
            <a:r>
              <a:rPr lang="en-US" sz="3000" i="0" u="none" strike="noStrike" cap="none" dirty="0">
                <a:solidFill>
                  <a:srgbClr val="00FFFF"/>
                </a:solidFill>
                <a:latin typeface="Courier"/>
                <a:ea typeface="Courier"/>
                <a:cs typeface="Courier"/>
                <a:sym typeface="Courier New" panose="02070309020205020404"/>
              </a:rPr>
              <a:t>=</a:t>
            </a:r>
            <a:r>
              <a:rPr lang="en-US" sz="3000" i="0" u="none" strike="noStrike" cap="none" dirty="0">
                <a:solidFill>
                  <a:schemeClr val="lt1"/>
                </a:solidFill>
                <a:latin typeface="Courier"/>
                <a:ea typeface="Courier"/>
                <a:cs typeface="Courier"/>
                <a:sym typeface="Courier New" panose="02070309020205020404"/>
              </a:rPr>
              <a:t> </a:t>
            </a:r>
            <a:r>
              <a:rPr lang="en-US" sz="3000" i="0" u="none" strike="noStrike" cap="none" dirty="0" smtClean="0">
                <a:solidFill>
                  <a:srgbClr val="FF9900"/>
                </a:solidFill>
                <a:latin typeface="Courier"/>
                <a:ea typeface="Courier"/>
                <a:cs typeface="Courier"/>
                <a:sym typeface="Courier New" panose="02070309020205020404"/>
              </a:rPr>
              <a:t>input</a:t>
            </a:r>
            <a:r>
              <a:rPr lang="en-US" sz="3000" i="0" u="none" strike="noStrike" cap="none" dirty="0">
                <a:solidFill>
                  <a:srgbClr val="FF9900"/>
                </a:solidFill>
                <a:latin typeface="Courier"/>
                <a:ea typeface="Courier"/>
                <a:cs typeface="Courier"/>
                <a:sym typeface="Courier New" panose="02070309020205020404"/>
              </a:rPr>
              <a:t>(</a:t>
            </a:r>
            <a:r>
              <a:rPr lang="en-US" sz="3000" i="0" u="none" strike="noStrike" cap="none" dirty="0">
                <a:solidFill>
                  <a:srgbClr val="FFFFFF"/>
                </a:solidFill>
                <a:latin typeface="Courier"/>
                <a:ea typeface="Courier"/>
                <a:cs typeface="Courier"/>
                <a:sym typeface="Courier New" panose="02070309020205020404"/>
              </a:rPr>
              <a:t>'&gt; '</a:t>
            </a:r>
            <a:r>
              <a:rPr lang="en-US" sz="3000" i="0" u="none" strike="noStrike" cap="none" dirty="0">
                <a:solidFill>
                  <a:srgbClr val="FF9900"/>
                </a:solidFill>
                <a:latin typeface="Courier"/>
                <a:ea typeface="Courier"/>
                <a:cs typeface="Courier"/>
                <a:sym typeface="Courier New" panose="02070309020205020404"/>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panose="02070309020205020404"/>
              </a:rPr>
              <a:t>    </a:t>
            </a:r>
            <a:r>
              <a:rPr lang="en-US" sz="3000" i="0" u="none" strike="noStrike" cap="none" dirty="0">
                <a:solidFill>
                  <a:srgbClr val="FFFF00"/>
                </a:solidFill>
                <a:latin typeface="Courier"/>
                <a:ea typeface="Courier"/>
                <a:cs typeface="Courier"/>
                <a:sym typeface="Courier New" panose="02070309020205020404"/>
              </a:rPr>
              <a:t>if </a:t>
            </a:r>
            <a:r>
              <a:rPr lang="en-US" sz="3000" i="0" u="none" strike="noStrike" cap="none" dirty="0">
                <a:solidFill>
                  <a:srgbClr val="00FF00"/>
                </a:solidFill>
                <a:latin typeface="Courier"/>
                <a:ea typeface="Courier"/>
                <a:cs typeface="Courier"/>
                <a:sym typeface="Courier New" panose="02070309020205020404"/>
              </a:rPr>
              <a:t>line</a:t>
            </a:r>
            <a:r>
              <a:rPr lang="en-US" sz="3000" i="0" u="none" strike="noStrike" cap="none" dirty="0">
                <a:solidFill>
                  <a:schemeClr val="lt1"/>
                </a:solidFill>
                <a:latin typeface="Courier"/>
                <a:ea typeface="Courier"/>
                <a:cs typeface="Courier"/>
                <a:sym typeface="Courier New" panose="02070309020205020404"/>
              </a:rPr>
              <a:t> </a:t>
            </a:r>
            <a:r>
              <a:rPr lang="en-US" sz="3000" i="0" u="none" strike="noStrike" cap="none" dirty="0">
                <a:solidFill>
                  <a:srgbClr val="00FFFF"/>
                </a:solidFill>
                <a:latin typeface="Courier"/>
                <a:ea typeface="Courier"/>
                <a:cs typeface="Courier"/>
                <a:sym typeface="Courier New" panose="02070309020205020404"/>
              </a:rPr>
              <a:t>==</a:t>
            </a:r>
            <a:r>
              <a:rPr lang="en-US" sz="3000" i="0" u="none" strike="noStrike" cap="none" dirty="0">
                <a:solidFill>
                  <a:srgbClr val="FF9900"/>
                </a:solidFill>
                <a:latin typeface="Courier"/>
                <a:ea typeface="Courier"/>
                <a:cs typeface="Courier"/>
                <a:sym typeface="Courier New" panose="02070309020205020404"/>
              </a:rPr>
              <a:t> </a:t>
            </a:r>
            <a:r>
              <a:rPr lang="en-US" sz="3000" i="0" u="none" strike="noStrike" cap="none" dirty="0">
                <a:solidFill>
                  <a:srgbClr val="FFFFFF"/>
                </a:solidFill>
                <a:latin typeface="Courier"/>
                <a:ea typeface="Courier"/>
                <a:cs typeface="Courier"/>
                <a:sym typeface="Courier New" panose="02070309020205020404"/>
              </a:rPr>
              <a:t>'done'</a:t>
            </a:r>
            <a:r>
              <a:rPr lang="en-US" sz="3000" i="0" u="none" strike="noStrike" cap="none" dirty="0">
                <a:solidFill>
                  <a:srgbClr val="FF7F00"/>
                </a:solidFill>
                <a:latin typeface="Courier"/>
                <a:ea typeface="Courier"/>
                <a:cs typeface="Courier"/>
                <a:sym typeface="Courier New" panose="02070309020205020404"/>
              </a:rPr>
              <a:t> </a:t>
            </a:r>
            <a:r>
              <a:rPr lang="en-US" sz="3000" i="0" u="none" strike="noStrike" cap="none" dirty="0">
                <a:solidFill>
                  <a:srgbClr val="FFFF00"/>
                </a:solidFill>
                <a:latin typeface="Courier"/>
                <a:ea typeface="Courier"/>
                <a:cs typeface="Courier"/>
                <a:sym typeface="Courier New" panose="02070309020205020404"/>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panose="02070309020205020404"/>
              </a:rPr>
              <a:t>        </a:t>
            </a:r>
            <a:r>
              <a:rPr lang="en-US" sz="3000" i="0" u="none" strike="noStrike" cap="none" dirty="0">
                <a:solidFill>
                  <a:srgbClr val="FFFF00"/>
                </a:solidFill>
                <a:latin typeface="Courier"/>
                <a:ea typeface="Courier"/>
                <a:cs typeface="Courier"/>
                <a:sym typeface="Courier New" panose="02070309020205020404"/>
              </a:rPr>
              <a:t>break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panose="02070309020205020404"/>
              </a:rPr>
              <a:t>    </a:t>
            </a:r>
            <a:r>
              <a:rPr lang="en-US" sz="3000" i="0" u="none" strike="noStrike" cap="none" dirty="0" smtClean="0">
                <a:solidFill>
                  <a:srgbClr val="FFFF00"/>
                </a:solidFill>
                <a:latin typeface="Courier"/>
                <a:ea typeface="Courier"/>
                <a:cs typeface="Courier"/>
                <a:sym typeface="Courier New" panose="02070309020205020404"/>
              </a:rPr>
              <a:t>print</a:t>
            </a:r>
            <a:r>
              <a:rPr lang="en-US" sz="3000" dirty="0" smtClean="0">
                <a:solidFill>
                  <a:schemeClr val="lt1"/>
                </a:solidFill>
                <a:latin typeface="Courier"/>
                <a:ea typeface="Courier"/>
                <a:cs typeface="Courier"/>
                <a:sym typeface="Courier New" panose="02070309020205020404"/>
              </a:rPr>
              <a:t>(</a:t>
            </a:r>
            <a:r>
              <a:rPr lang="en-US" sz="3000" i="0" u="none" strike="noStrike" cap="none" dirty="0" smtClean="0">
                <a:solidFill>
                  <a:srgbClr val="00FF00"/>
                </a:solidFill>
                <a:latin typeface="Courier"/>
                <a:ea typeface="Courier"/>
                <a:cs typeface="Courier"/>
                <a:sym typeface="Courier New" panose="02070309020205020404"/>
              </a:rPr>
              <a:t>line</a:t>
            </a:r>
            <a:r>
              <a:rPr lang="en-US" sz="3000" i="0" u="none" strike="noStrike" cap="none" dirty="0" smtClean="0">
                <a:solidFill>
                  <a:schemeClr val="bg1"/>
                </a:solidFill>
                <a:latin typeface="Courier"/>
                <a:ea typeface="Courier"/>
                <a:cs typeface="Courier"/>
                <a:sym typeface="Courier New" panose="02070309020205020404"/>
              </a:rPr>
              <a:t>)</a:t>
            </a:r>
            <a:endParaRPr lang="en-US" sz="3000" i="0" u="none" strike="noStrike" cap="none" dirty="0">
              <a:solidFill>
                <a:schemeClr val="bg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smtClean="0">
                <a:solidFill>
                  <a:srgbClr val="FFFF00"/>
                </a:solidFill>
                <a:latin typeface="Courier"/>
                <a:ea typeface="Courier"/>
                <a:cs typeface="Courier"/>
                <a:sym typeface="Courier New" panose="02070309020205020404"/>
              </a:rPr>
              <a:t>print</a:t>
            </a:r>
            <a:r>
              <a:rPr lang="en-US" sz="3000" dirty="0">
                <a:solidFill>
                  <a:schemeClr val="lt1"/>
                </a:solidFill>
                <a:latin typeface="Courier"/>
                <a:ea typeface="Courier"/>
                <a:cs typeface="Courier"/>
                <a:sym typeface="Courier New" panose="02070309020205020404"/>
              </a:rPr>
              <a:t>(</a:t>
            </a:r>
            <a:r>
              <a:rPr lang="en-US" sz="3000" i="0" u="none" strike="noStrike" cap="none" dirty="0" smtClean="0">
                <a:solidFill>
                  <a:srgbClr val="FFFFFF"/>
                </a:solidFill>
                <a:latin typeface="Courier"/>
                <a:ea typeface="Courier"/>
                <a:cs typeface="Courier"/>
                <a:sym typeface="Courier New" panose="02070309020205020404"/>
              </a:rPr>
              <a:t>'Done!')</a:t>
            </a:r>
            <a:endParaRPr lang="en-US" sz="3000" i="0" u="none" strike="noStrike" cap="none" dirty="0">
              <a:solidFill>
                <a:srgbClr val="FFFFFF"/>
              </a:solidFill>
              <a:latin typeface="Courier"/>
              <a:ea typeface="Courier"/>
              <a:cs typeface="Courier"/>
              <a:sym typeface="Courier New" panose="02070309020205020404"/>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cxnSp>
        <p:nvCxnSpPr>
          <p:cNvPr id="310" name="Shape 310"/>
          <p:cNvCxnSpPr/>
          <p:nvPr/>
        </p:nvCxnSpPr>
        <p:spPr>
          <a:xfrm rot="10800000">
            <a:off x="11017136" y="55724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311" name="Shape 311"/>
          <p:cNvSpPr/>
          <p:nvPr/>
        </p:nvSpPr>
        <p:spPr>
          <a:xfrm>
            <a:off x="9601200" y="1117600"/>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u="none" strike="noStrike" cap="none">
                <a:solidFill>
                  <a:srgbClr val="FF9900"/>
                </a:solidFill>
                <a:latin typeface="Arial" panose="020B0604020202020204" pitchFamily="34" charset="0"/>
                <a:ea typeface="Arial" panose="020B0604020202020204" pitchFamily="34" charset="0"/>
                <a:cs typeface="Arial" panose="020B0604020202020204" pitchFamily="34" charset="0"/>
                <a:sym typeface="Cabin"/>
              </a:rPr>
              <a:t>True ?</a:t>
            </a:r>
          </a:p>
        </p:txBody>
      </p:sp>
      <p:cxnSp>
        <p:nvCxnSpPr>
          <p:cNvPr id="312" name="Shape 312"/>
          <p:cNvCxnSpPr/>
          <p:nvPr/>
        </p:nvCxnSpPr>
        <p:spPr>
          <a:xfrm rot="10800000" flipH="1">
            <a:off x="10985100" y="2425800"/>
            <a:ext cx="51300" cy="3954599"/>
          </a:xfrm>
          <a:prstGeom prst="straightConnector1">
            <a:avLst/>
          </a:prstGeom>
          <a:noFill/>
          <a:ln w="76200" cap="rnd" cmpd="sng">
            <a:solidFill>
              <a:srgbClr val="00FFFF"/>
            </a:solidFill>
            <a:prstDash val="solid"/>
            <a:miter/>
            <a:headEnd type="none" w="med" len="med"/>
            <a:tailEnd type="stealth" w="med" len="med"/>
          </a:ln>
        </p:spPr>
      </p:cxnSp>
      <p:cxnSp>
        <p:nvCxnSpPr>
          <p:cNvPr id="313" name="Shape 313"/>
          <p:cNvCxnSpPr/>
          <p:nvPr/>
        </p:nvCxnSpPr>
        <p:spPr>
          <a:xfrm rot="10800000">
            <a:off x="12382475" y="1746225"/>
            <a:ext cx="777899" cy="15899"/>
          </a:xfrm>
          <a:prstGeom prst="straightConnector1">
            <a:avLst/>
          </a:prstGeom>
          <a:noFill/>
          <a:ln w="76200" cap="rnd" cmpd="sng">
            <a:solidFill>
              <a:srgbClr val="00FFFF"/>
            </a:solidFill>
            <a:prstDash val="solid"/>
            <a:miter/>
            <a:headEnd type="none" w="med" len="med"/>
            <a:tailEnd type="none" w="med" len="med"/>
          </a:ln>
        </p:spPr>
      </p:cxnSp>
      <p:cxnSp>
        <p:nvCxnSpPr>
          <p:cNvPr id="314" name="Shape 314"/>
          <p:cNvCxnSpPr>
            <a:stCxn id="315" idx="0"/>
            <a:endCxn id="316" idx="2"/>
          </p:cNvCxnSpPr>
          <p:nvPr/>
        </p:nvCxnSpPr>
        <p:spPr>
          <a:xfrm rot="10800000" flipH="1">
            <a:off x="13169949" y="3149800"/>
            <a:ext cx="50700" cy="2044500"/>
          </a:xfrm>
          <a:prstGeom prst="straightConnector1">
            <a:avLst/>
          </a:prstGeom>
          <a:noFill/>
          <a:ln w="76200" cap="rnd" cmpd="sng">
            <a:solidFill>
              <a:srgbClr val="00FFFF"/>
            </a:solidFill>
            <a:prstDash val="solid"/>
            <a:miter/>
            <a:headEnd type="none" w="med" len="med"/>
            <a:tailEnd type="none" w="med" len="med"/>
          </a:ln>
        </p:spPr>
      </p:cxnSp>
      <p:cxnSp>
        <p:nvCxnSpPr>
          <p:cNvPr id="317" name="Shape 317"/>
          <p:cNvCxnSpPr/>
          <p:nvPr/>
        </p:nvCxnSpPr>
        <p:spPr>
          <a:xfrm>
            <a:off x="10973000" y="6380400"/>
            <a:ext cx="2223899" cy="0"/>
          </a:xfrm>
          <a:prstGeom prst="straightConnector1">
            <a:avLst/>
          </a:prstGeom>
          <a:noFill/>
          <a:ln w="76200" cap="rnd" cmpd="sng">
            <a:solidFill>
              <a:srgbClr val="00FFFF"/>
            </a:solidFill>
            <a:prstDash val="solid"/>
            <a:miter/>
            <a:headEnd type="none" w="med" len="med"/>
            <a:tailEnd type="none" w="med" len="med"/>
          </a:ln>
        </p:spPr>
      </p:cxnSp>
      <p:cxnSp>
        <p:nvCxnSpPr>
          <p:cNvPr id="318" name="Shape 318"/>
          <p:cNvCxnSpPr/>
          <p:nvPr/>
        </p:nvCxnSpPr>
        <p:spPr>
          <a:xfrm flipH="1">
            <a:off x="9245574" y="1762125"/>
            <a:ext cx="396900" cy="3299"/>
          </a:xfrm>
          <a:prstGeom prst="straightConnector1">
            <a:avLst/>
          </a:prstGeom>
          <a:noFill/>
          <a:ln w="76200" cap="rnd" cmpd="sng">
            <a:solidFill>
              <a:srgbClr val="00FFFF"/>
            </a:solidFill>
            <a:prstDash val="solid"/>
            <a:miter/>
            <a:headEnd type="none" w="med" len="med"/>
            <a:tailEnd type="stealth" w="med" len="med"/>
          </a:ln>
        </p:spPr>
      </p:cxnSp>
      <p:cxnSp>
        <p:nvCxnSpPr>
          <p:cNvPr id="319" name="Shape 319"/>
          <p:cNvCxnSpPr/>
          <p:nvPr/>
        </p:nvCxnSpPr>
        <p:spPr>
          <a:xfrm rot="10800000" flipH="1">
            <a:off x="10942636" y="6889874"/>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320" name="Shape 320"/>
          <p:cNvCxnSpPr/>
          <p:nvPr/>
        </p:nvCxnSpPr>
        <p:spPr>
          <a:xfrm rot="10800000" flipH="1">
            <a:off x="9202736" y="1752611"/>
            <a:ext cx="58800" cy="5154599"/>
          </a:xfrm>
          <a:prstGeom prst="straightConnector1">
            <a:avLst/>
          </a:prstGeom>
          <a:noFill/>
          <a:ln w="76200" cap="rnd" cmpd="sng">
            <a:solidFill>
              <a:srgbClr val="00FFFF"/>
            </a:solidFill>
            <a:prstDash val="solid"/>
            <a:miter/>
            <a:headEnd type="stealth" w="med" len="med"/>
            <a:tailEnd type="none" w="med" len="med"/>
          </a:ln>
        </p:spPr>
      </p:cxnSp>
      <p:cxnSp>
        <p:nvCxnSpPr>
          <p:cNvPr id="321" name="Shape 321"/>
          <p:cNvCxnSpPr/>
          <p:nvPr/>
        </p:nvCxnSpPr>
        <p:spPr>
          <a:xfrm>
            <a:off x="9216150" y="6870200"/>
            <a:ext cx="1723200" cy="36899"/>
          </a:xfrm>
          <a:prstGeom prst="straightConnector1">
            <a:avLst/>
          </a:prstGeom>
          <a:noFill/>
          <a:ln w="76200" cap="rnd" cmpd="sng">
            <a:solidFill>
              <a:srgbClr val="00FFFF"/>
            </a:solidFill>
            <a:prstDash val="solid"/>
            <a:miter/>
            <a:headEnd type="none" w="med" len="med"/>
            <a:tailEnd type="none" w="med" len="med"/>
          </a:ln>
        </p:spPr>
      </p:cxnSp>
      <p:sp>
        <p:nvSpPr>
          <p:cNvPr id="322" name="Shape 322"/>
          <p:cNvSpPr txBox="1"/>
          <p:nvPr/>
        </p:nvSpPr>
        <p:spPr>
          <a:xfrm>
            <a:off x="8721725" y="100330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No</a:t>
            </a:r>
          </a:p>
        </p:txBody>
      </p:sp>
      <p:sp>
        <p:nvSpPr>
          <p:cNvPr id="323" name="Shape 323"/>
          <p:cNvSpPr txBox="1"/>
          <p:nvPr/>
        </p:nvSpPr>
        <p:spPr>
          <a:xfrm>
            <a:off x="9499600" y="75057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print('Done')</a:t>
            </a:r>
            <a:endParaRPr lang="en-US" sz="35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324" name="Shape 324"/>
          <p:cNvSpPr txBox="1"/>
          <p:nvPr/>
        </p:nvSpPr>
        <p:spPr>
          <a:xfrm>
            <a:off x="12838111" y="1003300"/>
            <a:ext cx="1049125"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Yes</a:t>
            </a:r>
          </a:p>
        </p:txBody>
      </p:sp>
      <p:sp>
        <p:nvSpPr>
          <p:cNvPr id="316" name="Shape 316"/>
          <p:cNvSpPr txBox="1"/>
          <p:nvPr/>
        </p:nvSpPr>
        <p:spPr>
          <a:xfrm>
            <a:off x="11760200" y="24003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a:t>
            </a:r>
          </a:p>
        </p:txBody>
      </p:sp>
      <p:sp>
        <p:nvSpPr>
          <p:cNvPr id="315" name="Shape 315"/>
          <p:cNvSpPr txBox="1"/>
          <p:nvPr/>
        </p:nvSpPr>
        <p:spPr>
          <a:xfrm>
            <a:off x="11709400" y="51943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a:t>
            </a:r>
          </a:p>
        </p:txBody>
      </p:sp>
      <p:cxnSp>
        <p:nvCxnSpPr>
          <p:cNvPr id="325" name="Shape 325"/>
          <p:cNvCxnSpPr/>
          <p:nvPr/>
        </p:nvCxnSpPr>
        <p:spPr>
          <a:xfrm rot="10800000">
            <a:off x="14816037" y="4679911"/>
            <a:ext cx="1016099" cy="1490699"/>
          </a:xfrm>
          <a:prstGeom prst="straightConnector1">
            <a:avLst/>
          </a:prstGeom>
          <a:noFill/>
          <a:ln w="76200" cap="rnd" cmpd="sng">
            <a:solidFill>
              <a:srgbClr val="FFFF00"/>
            </a:solidFill>
            <a:prstDash val="solid"/>
            <a:miter/>
            <a:headEnd type="stealth" w="med" len="med"/>
            <a:tailEnd type="none" w="med" len="med"/>
          </a:ln>
        </p:spPr>
      </p:cxnSp>
      <p:cxnSp>
        <p:nvCxnSpPr>
          <p:cNvPr id="326" name="Shape 326"/>
          <p:cNvCxnSpPr/>
          <p:nvPr/>
        </p:nvCxnSpPr>
        <p:spPr>
          <a:xfrm rot="10800000" flipH="1">
            <a:off x="11952286" y="6145311"/>
            <a:ext cx="3849600" cy="1346100"/>
          </a:xfrm>
          <a:prstGeom prst="straightConnector1">
            <a:avLst/>
          </a:prstGeom>
          <a:noFill/>
          <a:ln w="76200" cap="rnd" cmpd="sng">
            <a:solidFill>
              <a:srgbClr val="FFFF00"/>
            </a:solidFill>
            <a:prstDash val="solid"/>
            <a:miter/>
            <a:headEnd type="stealth" w="med" len="med"/>
            <a:tailEnd type="none" w="med" len="med"/>
          </a:ln>
        </p:spPr>
      </p:cxnSp>
      <p:sp>
        <p:nvSpPr>
          <p:cNvPr id="327" name="Shape 327"/>
          <p:cNvSpPr txBox="1"/>
          <p:nvPr/>
        </p:nvSpPr>
        <p:spPr>
          <a:xfrm>
            <a:off x="1097005" y="1442766"/>
            <a:ext cx="7326772" cy="374481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4000" i="0" u="none" strike="noStrike" cap="none" dirty="0">
                <a:solidFill>
                  <a:srgbClr val="FFFF00"/>
                </a:solidFill>
                <a:latin typeface="Courier"/>
                <a:ea typeface="Courier"/>
                <a:cs typeface="Courier"/>
                <a:sym typeface="Courier New" panose="02070309020205020404"/>
              </a:rPr>
              <a:t>while</a:t>
            </a:r>
            <a:r>
              <a:rPr lang="en-US" sz="4000" i="0" u="none" strike="noStrike" cap="none" dirty="0">
                <a:solidFill>
                  <a:schemeClr val="lt1"/>
                </a:solidFill>
                <a:latin typeface="Courier"/>
                <a:ea typeface="Courier"/>
                <a:cs typeface="Courier"/>
                <a:sym typeface="Courier New" panose="02070309020205020404"/>
              </a:rPr>
              <a:t> </a:t>
            </a:r>
            <a:r>
              <a:rPr lang="en-US" sz="4000" i="0" u="none" strike="noStrike" cap="none" dirty="0">
                <a:solidFill>
                  <a:srgbClr val="FF9900"/>
                </a:solidFill>
                <a:latin typeface="Courier"/>
                <a:ea typeface="Courier"/>
                <a:cs typeface="Courier"/>
                <a:sym typeface="Courier New" panose="02070309020205020404"/>
              </a:rPr>
              <a:t>True</a:t>
            </a:r>
            <a:r>
              <a:rPr lang="en-US" sz="4000" i="0" u="none" strike="noStrike" cap="none" dirty="0">
                <a:solidFill>
                  <a:srgbClr val="FFFF00"/>
                </a:solidFill>
                <a:latin typeface="Courier"/>
                <a:ea typeface="Courier"/>
                <a:cs typeface="Courier"/>
                <a:sym typeface="Courier New" panose="02070309020205020404"/>
              </a:rPr>
              <a:t>:</a:t>
            </a:r>
          </a:p>
          <a:p>
            <a:pPr marL="0" marR="0" lvl="0" indent="0" algn="l" rtl="0">
              <a:lnSpc>
                <a:spcPct val="100000"/>
              </a:lnSpc>
              <a:spcBef>
                <a:spcPts val="0"/>
              </a:spcBef>
              <a:spcAft>
                <a:spcPts val="0"/>
              </a:spcAft>
              <a:buClr>
                <a:schemeClr val="lt1"/>
              </a:buClr>
              <a:buSzPct val="25000"/>
              <a:buFont typeface="Cabin"/>
              <a:buNone/>
            </a:pPr>
            <a:r>
              <a:rPr lang="en-US" sz="4000" i="0" u="none" strike="noStrike" cap="none" dirty="0">
                <a:solidFill>
                  <a:schemeClr val="lt1"/>
                </a:solidFill>
                <a:latin typeface="Courier"/>
                <a:ea typeface="Courier"/>
                <a:cs typeface="Courier"/>
                <a:sym typeface="Courier New" panose="02070309020205020404"/>
              </a:rPr>
              <a:t>    </a:t>
            </a:r>
            <a:r>
              <a:rPr lang="en-US" sz="4000" i="0" u="none" strike="noStrike" cap="none" dirty="0">
                <a:solidFill>
                  <a:srgbClr val="00FF00"/>
                </a:solidFill>
                <a:latin typeface="Courier"/>
                <a:ea typeface="Courier"/>
                <a:cs typeface="Courier"/>
                <a:sym typeface="Courier New" panose="02070309020205020404"/>
              </a:rPr>
              <a:t>line</a:t>
            </a:r>
            <a:r>
              <a:rPr lang="en-US" sz="4000" i="0" u="none" strike="noStrike" cap="none" dirty="0">
                <a:solidFill>
                  <a:schemeClr val="lt1"/>
                </a:solidFill>
                <a:latin typeface="Courier"/>
                <a:ea typeface="Courier"/>
                <a:cs typeface="Courier"/>
                <a:sym typeface="Courier New" panose="02070309020205020404"/>
              </a:rPr>
              <a:t> </a:t>
            </a:r>
            <a:r>
              <a:rPr lang="en-US" sz="4000" i="0" u="none" strike="noStrike" cap="none" dirty="0">
                <a:solidFill>
                  <a:srgbClr val="00FFFF"/>
                </a:solidFill>
                <a:latin typeface="Courier"/>
                <a:ea typeface="Courier"/>
                <a:cs typeface="Courier"/>
                <a:sym typeface="Courier New" panose="02070309020205020404"/>
              </a:rPr>
              <a:t>=</a:t>
            </a:r>
            <a:r>
              <a:rPr lang="en-US" sz="4000" i="0" u="none" strike="noStrike" cap="none" dirty="0">
                <a:solidFill>
                  <a:schemeClr val="lt1"/>
                </a:solidFill>
                <a:latin typeface="Courier"/>
                <a:ea typeface="Courier"/>
                <a:cs typeface="Courier"/>
                <a:sym typeface="Courier New" panose="02070309020205020404"/>
              </a:rPr>
              <a:t> </a:t>
            </a:r>
            <a:r>
              <a:rPr lang="en-US" sz="4000" i="0" u="none" strike="noStrike" cap="none" dirty="0" smtClean="0">
                <a:solidFill>
                  <a:srgbClr val="FF9900"/>
                </a:solidFill>
                <a:latin typeface="Courier"/>
                <a:ea typeface="Courier"/>
                <a:cs typeface="Courier"/>
                <a:sym typeface="Courier New" panose="02070309020205020404"/>
              </a:rPr>
              <a:t>input</a:t>
            </a:r>
            <a:r>
              <a:rPr lang="en-US" sz="4000" i="0" u="none" strike="noStrike" cap="none" dirty="0">
                <a:solidFill>
                  <a:srgbClr val="FF9900"/>
                </a:solidFill>
                <a:latin typeface="Courier"/>
                <a:ea typeface="Courier"/>
                <a:cs typeface="Courier"/>
                <a:sym typeface="Courier New" panose="02070309020205020404"/>
              </a:rPr>
              <a:t>(</a:t>
            </a:r>
            <a:r>
              <a:rPr lang="en-US" sz="4000" i="0" u="none" strike="noStrike" cap="none" dirty="0">
                <a:solidFill>
                  <a:srgbClr val="FFFFFF"/>
                </a:solidFill>
                <a:latin typeface="Courier"/>
                <a:ea typeface="Courier"/>
                <a:cs typeface="Courier"/>
                <a:sym typeface="Courier New" panose="02070309020205020404"/>
              </a:rPr>
              <a:t>'&gt; '</a:t>
            </a:r>
            <a:r>
              <a:rPr lang="en-US" sz="4000" i="0" u="none" strike="noStrike" cap="none" dirty="0">
                <a:solidFill>
                  <a:srgbClr val="FF9900"/>
                </a:solidFill>
                <a:latin typeface="Courier"/>
                <a:ea typeface="Courier"/>
                <a:cs typeface="Courier"/>
                <a:sym typeface="Courier New" panose="02070309020205020404"/>
              </a:rPr>
              <a:t>)</a:t>
            </a:r>
          </a:p>
          <a:p>
            <a:pPr marL="0" marR="0" lvl="0" indent="0" algn="l" rtl="0">
              <a:lnSpc>
                <a:spcPct val="100000"/>
              </a:lnSpc>
              <a:spcBef>
                <a:spcPts val="0"/>
              </a:spcBef>
              <a:spcAft>
                <a:spcPts val="0"/>
              </a:spcAft>
              <a:buClr>
                <a:schemeClr val="lt1"/>
              </a:buClr>
              <a:buSzPct val="25000"/>
              <a:buFont typeface="Cabin"/>
              <a:buNone/>
            </a:pPr>
            <a:r>
              <a:rPr lang="en-US" sz="4000" i="0" u="none" strike="noStrike" cap="none" dirty="0">
                <a:solidFill>
                  <a:schemeClr val="lt1"/>
                </a:solidFill>
                <a:latin typeface="Courier"/>
                <a:ea typeface="Courier"/>
                <a:cs typeface="Courier"/>
                <a:sym typeface="Courier New" panose="02070309020205020404"/>
              </a:rPr>
              <a:t>    </a:t>
            </a:r>
            <a:r>
              <a:rPr lang="en-US" sz="4000" i="0" u="none" strike="noStrike" cap="none" dirty="0">
                <a:solidFill>
                  <a:srgbClr val="FFFF00"/>
                </a:solidFill>
                <a:latin typeface="Courier"/>
                <a:ea typeface="Courier"/>
                <a:cs typeface="Courier"/>
                <a:sym typeface="Courier New" panose="02070309020205020404"/>
              </a:rPr>
              <a:t>if </a:t>
            </a:r>
            <a:r>
              <a:rPr lang="en-US" sz="4000" i="0" u="none" strike="noStrike" cap="none" dirty="0">
                <a:solidFill>
                  <a:srgbClr val="00FF00"/>
                </a:solidFill>
                <a:latin typeface="Courier"/>
                <a:ea typeface="Courier"/>
                <a:cs typeface="Courier"/>
                <a:sym typeface="Courier New" panose="02070309020205020404"/>
              </a:rPr>
              <a:t>line</a:t>
            </a:r>
            <a:r>
              <a:rPr lang="en-US" sz="4000" i="0" u="none" strike="noStrike" cap="none" dirty="0">
                <a:solidFill>
                  <a:schemeClr val="lt1"/>
                </a:solidFill>
                <a:latin typeface="Courier"/>
                <a:ea typeface="Courier"/>
                <a:cs typeface="Courier"/>
                <a:sym typeface="Courier New" panose="02070309020205020404"/>
              </a:rPr>
              <a:t> </a:t>
            </a:r>
            <a:r>
              <a:rPr lang="en-US" sz="4000" i="0" u="none" strike="noStrike" cap="none" dirty="0">
                <a:solidFill>
                  <a:srgbClr val="00FFFF"/>
                </a:solidFill>
                <a:latin typeface="Courier"/>
                <a:ea typeface="Courier"/>
                <a:cs typeface="Courier"/>
                <a:sym typeface="Courier New" panose="02070309020205020404"/>
              </a:rPr>
              <a:t>==</a:t>
            </a:r>
            <a:r>
              <a:rPr lang="en-US" sz="4000" i="0" u="none" strike="noStrike" cap="none" dirty="0">
                <a:solidFill>
                  <a:schemeClr val="lt1"/>
                </a:solidFill>
                <a:latin typeface="Courier"/>
                <a:ea typeface="Courier"/>
                <a:cs typeface="Courier"/>
                <a:sym typeface="Courier New" panose="02070309020205020404"/>
              </a:rPr>
              <a:t> </a:t>
            </a:r>
            <a:r>
              <a:rPr lang="en-US" sz="4000" i="0" u="none" strike="noStrike" cap="none">
                <a:solidFill>
                  <a:srgbClr val="FFFFFF"/>
                </a:solidFill>
                <a:latin typeface="Courier"/>
                <a:ea typeface="Courier"/>
                <a:cs typeface="Courier"/>
                <a:sym typeface="Courier New" panose="02070309020205020404"/>
              </a:rPr>
              <a:t>'done</a:t>
            </a:r>
            <a:r>
              <a:rPr lang="en-US" sz="4000" i="0" u="none" strike="noStrike" cap="none" smtClean="0">
                <a:solidFill>
                  <a:srgbClr val="FFFFFF"/>
                </a:solidFill>
                <a:latin typeface="Courier"/>
                <a:ea typeface="Courier"/>
                <a:cs typeface="Courier"/>
                <a:sym typeface="Courier New" panose="02070309020205020404"/>
              </a:rPr>
              <a:t>'</a:t>
            </a:r>
            <a:r>
              <a:rPr lang="en-US" sz="4000" i="0" u="none" strike="noStrike" cap="none" smtClean="0">
                <a:solidFill>
                  <a:srgbClr val="FFFF00"/>
                </a:solidFill>
                <a:latin typeface="Courier"/>
                <a:ea typeface="Courier"/>
                <a:cs typeface="Courier"/>
                <a:sym typeface="Courier New" panose="02070309020205020404"/>
              </a:rPr>
              <a:t>:</a:t>
            </a:r>
            <a:r>
              <a:rPr lang="en-US" sz="4000" i="0" u="none" strike="noStrike" cap="none" smtClean="0">
                <a:solidFill>
                  <a:schemeClr val="lt1"/>
                </a:solidFill>
                <a:latin typeface="Courier"/>
                <a:ea typeface="Courier"/>
                <a:cs typeface="Courier"/>
                <a:sym typeface="Courier New" panose="02070309020205020404"/>
              </a:rPr>
              <a:t> </a:t>
            </a:r>
            <a:endParaRPr lang="en-US" sz="4000" i="0" u="none" strike="noStrike" cap="none" dirty="0">
              <a:solidFill>
                <a:schemeClr val="lt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chemeClr val="lt1"/>
              </a:buClr>
              <a:buSzPct val="25000"/>
              <a:buFont typeface="Cabin"/>
              <a:buNone/>
            </a:pPr>
            <a:r>
              <a:rPr lang="en-US" sz="4000" i="0" u="none" strike="noStrike" cap="none" dirty="0">
                <a:solidFill>
                  <a:schemeClr val="lt1"/>
                </a:solidFill>
                <a:latin typeface="Courier"/>
                <a:ea typeface="Courier"/>
                <a:cs typeface="Courier"/>
                <a:sym typeface="Courier New" panose="02070309020205020404"/>
              </a:rPr>
              <a:t>       </a:t>
            </a:r>
            <a:r>
              <a:rPr lang="en-US" sz="4000" i="0" u="none" strike="noStrike" cap="none" dirty="0">
                <a:solidFill>
                  <a:srgbClr val="FFFF00"/>
                </a:solidFill>
                <a:latin typeface="Courier"/>
                <a:ea typeface="Courier"/>
                <a:cs typeface="Courier"/>
                <a:sym typeface="Courier New" panose="02070309020205020404"/>
              </a:rPr>
              <a:t>break</a:t>
            </a:r>
          </a:p>
          <a:p>
            <a:pPr marL="0" marR="0" lvl="0" indent="0" algn="l" rtl="0">
              <a:lnSpc>
                <a:spcPct val="100000"/>
              </a:lnSpc>
              <a:spcBef>
                <a:spcPts val="0"/>
              </a:spcBef>
              <a:spcAft>
                <a:spcPts val="0"/>
              </a:spcAft>
              <a:buClr>
                <a:schemeClr val="lt1"/>
              </a:buClr>
              <a:buSzPct val="25000"/>
              <a:buFont typeface="Cabin"/>
              <a:buNone/>
            </a:pPr>
            <a:r>
              <a:rPr lang="en-US" sz="4000" i="0" u="none" strike="noStrike" cap="none" dirty="0">
                <a:solidFill>
                  <a:schemeClr val="lt1"/>
                </a:solidFill>
                <a:latin typeface="Courier"/>
                <a:ea typeface="Courier"/>
                <a:cs typeface="Courier"/>
                <a:sym typeface="Courier New" panose="02070309020205020404"/>
              </a:rPr>
              <a:t>    </a:t>
            </a:r>
            <a:r>
              <a:rPr lang="en-US" sz="4000" i="0" u="none" strike="noStrike" cap="none" dirty="0" smtClean="0">
                <a:solidFill>
                  <a:srgbClr val="FFFF00"/>
                </a:solidFill>
                <a:latin typeface="Courier"/>
                <a:ea typeface="Courier"/>
                <a:cs typeface="Courier"/>
                <a:sym typeface="Courier New" panose="02070309020205020404"/>
              </a:rPr>
              <a:t>print</a:t>
            </a:r>
            <a:r>
              <a:rPr lang="en-US" sz="4000" dirty="0" smtClean="0">
                <a:solidFill>
                  <a:schemeClr val="lt1"/>
                </a:solidFill>
                <a:latin typeface="Courier"/>
                <a:ea typeface="Courier"/>
                <a:cs typeface="Courier"/>
                <a:sym typeface="Courier New" panose="02070309020205020404"/>
              </a:rPr>
              <a:t>(</a:t>
            </a:r>
            <a:r>
              <a:rPr lang="en-US" sz="4000" i="0" u="none" strike="noStrike" cap="none" dirty="0" smtClean="0">
                <a:solidFill>
                  <a:srgbClr val="00FF00"/>
                </a:solidFill>
                <a:latin typeface="Courier"/>
                <a:ea typeface="Courier"/>
                <a:cs typeface="Courier"/>
                <a:sym typeface="Courier New" panose="02070309020205020404"/>
              </a:rPr>
              <a:t>line</a:t>
            </a:r>
            <a:r>
              <a:rPr lang="en-US" sz="4000" i="0" u="none" strike="noStrike" cap="none" dirty="0" smtClean="0">
                <a:solidFill>
                  <a:schemeClr val="bg1"/>
                </a:solidFill>
                <a:latin typeface="Courier"/>
                <a:ea typeface="Courier"/>
                <a:cs typeface="Courier"/>
                <a:sym typeface="Courier New" panose="02070309020205020404"/>
              </a:rPr>
              <a:t>)</a:t>
            </a:r>
            <a:endParaRPr lang="en-US" sz="4000" i="0" u="none" strike="noStrike" cap="none" dirty="0">
              <a:solidFill>
                <a:schemeClr val="bg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FFFF00"/>
              </a:buClr>
              <a:buSzPct val="25000"/>
              <a:buFont typeface="Cabin"/>
              <a:buNone/>
            </a:pPr>
            <a:r>
              <a:rPr lang="en-US" sz="4000" i="0" u="none" strike="noStrike" cap="none" dirty="0" smtClean="0">
                <a:solidFill>
                  <a:srgbClr val="FFFF00"/>
                </a:solidFill>
                <a:latin typeface="Courier"/>
                <a:ea typeface="Courier"/>
                <a:cs typeface="Courier"/>
                <a:sym typeface="Courier New" panose="02070309020205020404"/>
              </a:rPr>
              <a:t>print</a:t>
            </a:r>
            <a:r>
              <a:rPr lang="en-US" sz="4000" dirty="0">
                <a:solidFill>
                  <a:schemeClr val="lt1"/>
                </a:solidFill>
                <a:latin typeface="Courier"/>
                <a:ea typeface="Courier"/>
                <a:cs typeface="Courier"/>
                <a:sym typeface="Courier New" panose="02070309020205020404"/>
              </a:rPr>
              <a:t>(</a:t>
            </a:r>
            <a:r>
              <a:rPr lang="en-US" sz="4000" i="0" u="none" strike="noStrike" cap="none" dirty="0" smtClean="0">
                <a:solidFill>
                  <a:srgbClr val="FFFFFF"/>
                </a:solidFill>
                <a:latin typeface="Courier"/>
                <a:ea typeface="Courier"/>
                <a:cs typeface="Courier"/>
                <a:sym typeface="Courier New" panose="02070309020205020404"/>
              </a:rPr>
              <a:t>'Done!')</a:t>
            </a:r>
            <a:endParaRPr lang="en-US" sz="4000" i="0" u="none" strike="noStrike" cap="none" dirty="0">
              <a:solidFill>
                <a:srgbClr val="FFFFFF"/>
              </a:solidFill>
              <a:latin typeface="Courier"/>
              <a:ea typeface="Courier"/>
              <a:cs typeface="Courier"/>
              <a:sym typeface="Courier New" panose="02070309020205020404"/>
            </a:endParaRPr>
          </a:p>
        </p:txBody>
      </p:sp>
      <p:cxnSp>
        <p:nvCxnSpPr>
          <p:cNvPr id="328" name="Shape 328"/>
          <p:cNvCxnSpPr/>
          <p:nvPr/>
        </p:nvCxnSpPr>
        <p:spPr>
          <a:xfrm rot="10800000">
            <a:off x="504775" y="4313715"/>
            <a:ext cx="348900" cy="544500"/>
          </a:xfrm>
          <a:prstGeom prst="straightConnector1">
            <a:avLst/>
          </a:prstGeom>
          <a:noFill/>
          <a:ln w="50800" cap="rnd" cmpd="sng">
            <a:solidFill>
              <a:srgbClr val="FFFF00"/>
            </a:solidFill>
            <a:prstDash val="solid"/>
            <a:miter/>
            <a:headEnd type="stealth" w="med" len="med"/>
            <a:tailEnd type="none" w="med" len="med"/>
          </a:ln>
        </p:spPr>
      </p:cxnSp>
      <p:cxnSp>
        <p:nvCxnSpPr>
          <p:cNvPr id="329" name="Shape 329"/>
          <p:cNvCxnSpPr/>
          <p:nvPr/>
        </p:nvCxnSpPr>
        <p:spPr>
          <a:xfrm rot="10800000" flipH="1">
            <a:off x="424005" y="3639865"/>
            <a:ext cx="1787100" cy="377099"/>
          </a:xfrm>
          <a:prstGeom prst="straightConnector1">
            <a:avLst/>
          </a:prstGeom>
          <a:noFill/>
          <a:ln w="50800" cap="rnd" cmpd="sng">
            <a:solidFill>
              <a:srgbClr val="FFFF00"/>
            </a:solidFill>
            <a:prstDash val="solid"/>
            <a:miter/>
            <a:headEnd type="stealth" w="med" len="med"/>
            <a:tailEnd type="none" w="med" len="med"/>
          </a:ln>
        </p:spPr>
      </p:cxnSp>
      <p:cxnSp>
        <p:nvCxnSpPr>
          <p:cNvPr id="330" name="Shape 330"/>
          <p:cNvCxnSpPr/>
          <p:nvPr/>
        </p:nvCxnSpPr>
        <p:spPr>
          <a:xfrm rot="10800000">
            <a:off x="13209400" y="3186225"/>
            <a:ext cx="1026899" cy="619799"/>
          </a:xfrm>
          <a:prstGeom prst="straightConnector1">
            <a:avLst/>
          </a:prstGeom>
          <a:noFill/>
          <a:ln w="76200" cap="rnd" cmpd="sng">
            <a:solidFill>
              <a:srgbClr val="00FFFF"/>
            </a:solidFill>
            <a:prstDash val="solid"/>
            <a:miter/>
            <a:headEnd type="none" w="med" len="med"/>
            <a:tailEnd type="none" w="med" len="med"/>
          </a:ln>
        </p:spPr>
      </p:cxnSp>
      <p:sp>
        <p:nvSpPr>
          <p:cNvPr id="333" name="Shape 333"/>
          <p:cNvSpPr txBox="1"/>
          <p:nvPr/>
        </p:nvSpPr>
        <p:spPr>
          <a:xfrm>
            <a:off x="13665200" y="3873500"/>
            <a:ext cx="2184300"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rgbClr val="FFFFFF"/>
                </a:solidFill>
                <a:latin typeface="Arial" panose="020B0604020202020204" pitchFamily="34" charset="0"/>
                <a:ea typeface="Arial" panose="020B0604020202020204" pitchFamily="34" charset="0"/>
                <a:cs typeface="Arial" panose="020B0604020202020204" pitchFamily="34" charset="0"/>
                <a:sym typeface="Cabin"/>
              </a:rPr>
              <a:t>break</a:t>
            </a:r>
          </a:p>
        </p:txBody>
      </p:sp>
      <p:cxnSp>
        <p:nvCxnSpPr>
          <p:cNvPr id="334" name="Shape 334"/>
          <p:cNvCxnSpPr/>
          <p:nvPr/>
        </p:nvCxnSpPr>
        <p:spPr>
          <a:xfrm rot="10800000">
            <a:off x="13213562" y="5921398"/>
            <a:ext cx="14400" cy="566699"/>
          </a:xfrm>
          <a:prstGeom prst="straightConnector1">
            <a:avLst/>
          </a:prstGeom>
          <a:noFill/>
          <a:ln w="76200" cap="rnd" cmpd="sng">
            <a:solidFill>
              <a:srgbClr val="00FFFF"/>
            </a:solidFill>
            <a:prstDash val="solid"/>
            <a:miter/>
            <a:headEnd type="stealth" w="med" len="med"/>
            <a:tailEnd type="none" w="med" len="med"/>
          </a:ln>
        </p:spPr>
      </p:cxnSp>
      <p:cxnSp>
        <p:nvCxnSpPr>
          <p:cNvPr id="335" name="Shape 335"/>
          <p:cNvCxnSpPr/>
          <p:nvPr/>
        </p:nvCxnSpPr>
        <p:spPr>
          <a:xfrm rot="10800000">
            <a:off x="13128537" y="180574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2" name="矩形 1"/>
          <p:cNvSpPr/>
          <p:nvPr/>
        </p:nvSpPr>
        <p:spPr>
          <a:xfrm>
            <a:off x="457512" y="5999270"/>
            <a:ext cx="8128000" cy="1815882"/>
          </a:xfrm>
          <a:prstGeom prst="rect">
            <a:avLst/>
          </a:prstGeom>
        </p:spPr>
        <p:txBody>
          <a:bodyPr>
            <a:spAutoFit/>
          </a:bodyPr>
          <a:lstStyle/>
          <a:p>
            <a:pPr algn="just"/>
            <a:r>
              <a:rPr lang="en-US" altLang="zh-CN" sz="2800">
                <a:solidFill>
                  <a:schemeClr val="bg1"/>
                </a:solidFill>
                <a:latin typeface="Arial" panose="020B0604020202020204" pitchFamily="34" charset="0"/>
                <a:cs typeface="Arial" panose="020B0604020202020204" pitchFamily="34" charset="0"/>
              </a:rPr>
              <a:t>This way of writing while loops is common because you can check the </a:t>
            </a:r>
            <a:r>
              <a:rPr lang="en-US" altLang="zh-CN" sz="2800" smtClean="0">
                <a:solidFill>
                  <a:schemeClr val="bg1"/>
                </a:solidFill>
                <a:latin typeface="Arial" panose="020B0604020202020204" pitchFamily="34" charset="0"/>
                <a:cs typeface="Arial" panose="020B0604020202020204" pitchFamily="34" charset="0"/>
              </a:rPr>
              <a:t>condition </a:t>
            </a:r>
            <a:r>
              <a:rPr lang="en-US" altLang="zh-CN" sz="2800" smtClean="0">
                <a:solidFill>
                  <a:srgbClr val="FFC000"/>
                </a:solidFill>
                <a:latin typeface="Arial" panose="020B0604020202020204" pitchFamily="34" charset="0"/>
                <a:cs typeface="Arial" panose="020B0604020202020204" pitchFamily="34" charset="0"/>
              </a:rPr>
              <a:t>anywhere</a:t>
            </a:r>
            <a:r>
              <a:rPr lang="en-US" altLang="zh-CN" sz="2800" smtClean="0">
                <a:solidFill>
                  <a:schemeClr val="bg1"/>
                </a:solidFill>
                <a:latin typeface="Arial" panose="020B0604020202020204" pitchFamily="34" charset="0"/>
                <a:cs typeface="Arial" panose="020B0604020202020204" pitchFamily="34" charset="0"/>
              </a:rPr>
              <a:t> </a:t>
            </a:r>
            <a:r>
              <a:rPr lang="en-US" altLang="zh-CN" sz="2800">
                <a:solidFill>
                  <a:schemeClr val="bg1"/>
                </a:solidFill>
                <a:latin typeface="Arial" panose="020B0604020202020204" pitchFamily="34" charset="0"/>
                <a:cs typeface="Arial" panose="020B0604020202020204" pitchFamily="34" charset="0"/>
              </a:rPr>
              <a:t>in the loop (not just at the top) and you can express the stop </a:t>
            </a:r>
            <a:r>
              <a:rPr lang="en-US" altLang="zh-CN" sz="2800" smtClean="0">
                <a:solidFill>
                  <a:schemeClr val="bg1"/>
                </a:solidFill>
                <a:latin typeface="Arial" panose="020B0604020202020204" pitchFamily="34" charset="0"/>
                <a:cs typeface="Arial" panose="020B0604020202020204" pitchFamily="34" charset="0"/>
              </a:rPr>
              <a:t>condition affirmatively</a:t>
            </a:r>
            <a:endParaRPr lang="zh-CN" altLang="en-US" sz="2800">
              <a:solidFill>
                <a:schemeClr val="bg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2576" y="3160694"/>
            <a:ext cx="14720047" cy="3477875"/>
          </a:xfrm>
          <a:prstGeom prst="rect">
            <a:avLst/>
          </a:prstGeom>
        </p:spPr>
        <p:txBody>
          <a:bodyPr wrap="square">
            <a:spAutoFit/>
          </a:bodyPr>
          <a:lstStyle/>
          <a:p>
            <a:pPr algn="just"/>
            <a:r>
              <a:rPr lang="en-US" altLang="zh-CN" sz="4400">
                <a:solidFill>
                  <a:schemeClr val="bg1"/>
                </a:solidFill>
                <a:latin typeface="+mn-lt"/>
              </a:rPr>
              <a:t>Sometimes you are in an iteration of a loop and want to finish the current </a:t>
            </a:r>
            <a:r>
              <a:rPr lang="en-US" altLang="zh-CN" sz="4400" smtClean="0">
                <a:solidFill>
                  <a:schemeClr val="bg1"/>
                </a:solidFill>
                <a:latin typeface="+mn-lt"/>
              </a:rPr>
              <a:t>iteration and </a:t>
            </a:r>
            <a:r>
              <a:rPr lang="en-US" altLang="zh-CN" sz="4400">
                <a:solidFill>
                  <a:srgbClr val="FFC000"/>
                </a:solidFill>
                <a:latin typeface="+mn-lt"/>
              </a:rPr>
              <a:t>immediately jump to the </a:t>
            </a:r>
            <a:r>
              <a:rPr lang="en-US" altLang="zh-CN" sz="4400" smtClean="0">
                <a:solidFill>
                  <a:srgbClr val="FFC000"/>
                </a:solidFill>
                <a:latin typeface="+mn-lt"/>
              </a:rPr>
              <a:t>next iteration</a:t>
            </a:r>
            <a:r>
              <a:rPr lang="en-US" altLang="zh-CN" sz="4400">
                <a:solidFill>
                  <a:schemeClr val="bg1"/>
                </a:solidFill>
                <a:latin typeface="+mn-lt"/>
              </a:rPr>
              <a:t>. In that case you can use the </a:t>
            </a:r>
            <a:r>
              <a:rPr lang="en-US" altLang="zh-CN" sz="4400" smtClean="0">
                <a:solidFill>
                  <a:srgbClr val="FFC000"/>
                </a:solidFill>
                <a:latin typeface="+mn-lt"/>
              </a:rPr>
              <a:t>continue</a:t>
            </a:r>
            <a:r>
              <a:rPr lang="en-US" altLang="zh-CN" sz="4400" smtClean="0">
                <a:solidFill>
                  <a:schemeClr val="bg1"/>
                </a:solidFill>
                <a:latin typeface="+mn-lt"/>
              </a:rPr>
              <a:t> statement </a:t>
            </a:r>
            <a:r>
              <a:rPr lang="en-US" altLang="zh-CN" sz="4400">
                <a:solidFill>
                  <a:schemeClr val="bg1"/>
                </a:solidFill>
                <a:latin typeface="+mn-lt"/>
              </a:rPr>
              <a:t>to skip to the next iteration without finishing the body of the loop </a:t>
            </a:r>
            <a:r>
              <a:rPr lang="en-US" altLang="zh-CN" sz="4400" smtClean="0">
                <a:solidFill>
                  <a:schemeClr val="bg1"/>
                </a:solidFill>
                <a:latin typeface="+mn-lt"/>
              </a:rPr>
              <a:t>for the </a:t>
            </a:r>
            <a:r>
              <a:rPr lang="en-US" altLang="zh-CN" sz="4400">
                <a:solidFill>
                  <a:schemeClr val="bg1"/>
                </a:solidFill>
                <a:latin typeface="+mn-lt"/>
              </a:rPr>
              <a:t>current iteration.</a:t>
            </a:r>
            <a:endParaRPr lang="zh-CN" altLang="en-US" sz="4400">
              <a:solidFill>
                <a:schemeClr val="bg1"/>
              </a:solidFill>
              <a:latin typeface="+mn-lt"/>
            </a:endParaRPr>
          </a:p>
        </p:txBody>
      </p:sp>
      <p:sp>
        <p:nvSpPr>
          <p:cNvPr id="3" name="Shape 343"/>
          <p:cNvSpPr txBox="1">
            <a:spLocks/>
          </p:cNvSpPr>
          <p:nvPr/>
        </p:nvSpPr>
        <p:spPr>
          <a:xfrm>
            <a:off x="759062" y="772557"/>
            <a:ext cx="14725276" cy="1722482"/>
          </a:xfrm>
          <a:prstGeom prst="rect">
            <a:avLst/>
          </a:prstGeom>
          <a:noFill/>
          <a:ln>
            <a:noFill/>
          </a:ln>
        </p:spPr>
        <p:txBody>
          <a:bodyPr lIns="38100" tIns="38100" rIns="38100" bIns="381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7200" b="0" i="0" u="none" strike="noStrike" cap="none">
                <a:solidFill>
                  <a:srgbClr val="FFFF00"/>
                </a:solidFill>
                <a:latin typeface="Arial" panose="020B0604020202020204"/>
                <a:ea typeface="Arial" panose="020B0604020202020204"/>
                <a:cs typeface="Arial" panose="020B0604020202020204"/>
                <a:sym typeface="Arial" panose="020B0604020202020204"/>
              </a:defRPr>
            </a:lvl1pPr>
          </a:lstStyle>
          <a:p>
            <a:pPr algn="ctr">
              <a:buClr>
                <a:srgbClr val="FFFF00"/>
              </a:buClr>
              <a:buSzPct val="25000"/>
              <a:buFont typeface="Cabin"/>
              <a:buNone/>
            </a:pPr>
            <a:r>
              <a:rPr lang="en-US" smtClean="0">
                <a:solidFill>
                  <a:srgbClr val="FFD966"/>
                </a:solidFill>
                <a:latin typeface="Arial" panose="020B0604020202020204" pitchFamily="34" charset="0"/>
                <a:ea typeface="Arial" panose="020B0604020202020204" pitchFamily="34" charset="0"/>
                <a:cs typeface="Arial" panose="020B0604020202020204" pitchFamily="34" charset="0"/>
                <a:sym typeface="Cabin"/>
              </a:rPr>
              <a:t>Finishing an Iteration with continue</a:t>
            </a:r>
            <a:endParaRPr lang="en-US" dirty="0">
              <a:solidFill>
                <a:srgbClr val="FFD966"/>
              </a:solidFill>
              <a:latin typeface="Arial" panose="020B0604020202020204" pitchFamily="34" charset="0"/>
              <a:ea typeface="Arial" panose="020B0604020202020204" pitchFamily="34" charset="0"/>
              <a:cs typeface="Arial" panose="020B0604020202020204" pitchFamily="34" charset="0"/>
              <a:sym typeface="Cabin"/>
            </a:endParaRPr>
          </a:p>
        </p:txBody>
      </p:sp>
    </p:spTree>
    <p:extLst>
      <p:ext uri="{BB962C8B-B14F-4D97-AF65-F5344CB8AC3E}">
        <p14:creationId xmlns:p14="http://schemas.microsoft.com/office/powerpoint/2010/main" val="2408012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3" name="Shape 343"/>
          <p:cNvSpPr txBox="1">
            <a:spLocks noGrp="1"/>
          </p:cNvSpPr>
          <p:nvPr>
            <p:ph type="title"/>
          </p:nvPr>
        </p:nvSpPr>
        <p:spPr>
          <a:xfrm>
            <a:off x="759062" y="355698"/>
            <a:ext cx="14725276" cy="125794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2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rPr>
              <a:t>Finishing an </a:t>
            </a:r>
            <a:r>
              <a:rPr lang="en-US" dirty="0">
                <a:solidFill>
                  <a:srgbClr val="FFD966"/>
                </a:solidFill>
                <a:latin typeface="Arial" panose="020B0604020202020204" pitchFamily="34" charset="0"/>
                <a:ea typeface="Arial" panose="020B0604020202020204" pitchFamily="34" charset="0"/>
                <a:cs typeface="Arial" panose="020B0604020202020204" pitchFamily="34" charset="0"/>
                <a:sym typeface="Cabin"/>
              </a:rPr>
              <a:t>Iteration with continue</a:t>
            </a:r>
          </a:p>
        </p:txBody>
      </p:sp>
      <p:sp>
        <p:nvSpPr>
          <p:cNvPr id="340" name="Shape 340"/>
          <p:cNvSpPr txBox="1">
            <a:spLocks noGrp="1"/>
          </p:cNvSpPr>
          <p:nvPr>
            <p:ph type="body" idx="1"/>
          </p:nvPr>
        </p:nvSpPr>
        <p:spPr>
          <a:xfrm>
            <a:off x="335529" y="1613648"/>
            <a:ext cx="15148809" cy="2513176"/>
          </a:xfrm>
          <a:prstGeom prst="rect">
            <a:avLst/>
          </a:prstGeom>
          <a:noFill/>
          <a:ln>
            <a:noFill/>
          </a:ln>
        </p:spPr>
        <p:txBody>
          <a:bodyPr lIns="38100" tIns="38100" rIns="38100" bIns="38100" anchor="ctr" anchorCtr="0">
            <a:noAutofit/>
          </a:bodyPr>
          <a:lstStyle/>
          <a:p>
            <a:pPr marL="568960" indent="0" algn="just">
              <a:buNone/>
            </a:pPr>
            <a:r>
              <a:rPr lang="en-US" sz="3600">
                <a:solidFill>
                  <a:schemeClr val="lt1"/>
                </a:solidFill>
                <a:latin typeface="Arial" panose="020B0604020202020204" pitchFamily="34" charset="0"/>
                <a:ea typeface="Arial" panose="020B0604020202020204" pitchFamily="34" charset="0"/>
                <a:cs typeface="Arial" panose="020B0604020202020204" pitchFamily="34" charset="0"/>
                <a:sym typeface="Cabin"/>
              </a:rPr>
              <a:t>The </a:t>
            </a:r>
            <a:r>
              <a:rPr lang="en-US" sz="3600">
                <a:solidFill>
                  <a:srgbClr val="FFC000"/>
                </a:solidFill>
                <a:latin typeface="Arial" panose="020B0604020202020204" pitchFamily="34" charset="0"/>
                <a:ea typeface="Arial" panose="020B0604020202020204" pitchFamily="34" charset="0"/>
                <a:cs typeface="Arial" panose="020B0604020202020204" pitchFamily="34" charset="0"/>
                <a:sym typeface="Cabin"/>
              </a:rPr>
              <a:t>continue</a:t>
            </a:r>
            <a:r>
              <a:rPr lang="en-US" sz="3600">
                <a:solidFill>
                  <a:schemeClr val="lt1"/>
                </a:solidFill>
                <a:latin typeface="Arial" panose="020B0604020202020204" pitchFamily="34" charset="0"/>
                <a:ea typeface="Arial" panose="020B0604020202020204" pitchFamily="34" charset="0"/>
                <a:cs typeface="Arial" panose="020B0604020202020204" pitchFamily="34" charset="0"/>
                <a:sym typeface="Cabin"/>
              </a:rPr>
              <a:t> statement ends the current iteration and jumps to the top of the loop and starts the next iteration. </a:t>
            </a:r>
            <a:r>
              <a:rPr lang="en-US" altLang="zh-CN" sz="3600">
                <a:solidFill>
                  <a:schemeClr val="lt1"/>
                </a:solidFill>
                <a:latin typeface="Arial" panose="020B0604020202020204" pitchFamily="34" charset="0"/>
                <a:ea typeface="Arial" panose="020B0604020202020204" pitchFamily="34" charset="0"/>
                <a:cs typeface="Arial" panose="020B0604020202020204" pitchFamily="34" charset="0"/>
              </a:rPr>
              <a:t>Here is an example of a loop that copies its input until the user types “done”, </a:t>
            </a:r>
            <a:r>
              <a:rPr lang="en-US" altLang="zh-CN" sz="3600" smtClean="0">
                <a:solidFill>
                  <a:schemeClr val="lt1"/>
                </a:solidFill>
                <a:latin typeface="Arial" panose="020B0604020202020204" pitchFamily="34" charset="0"/>
                <a:ea typeface="Arial" panose="020B0604020202020204" pitchFamily="34" charset="0"/>
                <a:cs typeface="Arial" panose="020B0604020202020204" pitchFamily="34" charset="0"/>
              </a:rPr>
              <a:t>but treats </a:t>
            </a:r>
            <a:r>
              <a:rPr lang="en-US" altLang="zh-CN" sz="3600">
                <a:solidFill>
                  <a:schemeClr val="lt1"/>
                </a:solidFill>
                <a:latin typeface="Arial" panose="020B0604020202020204" pitchFamily="34" charset="0"/>
                <a:ea typeface="Arial" panose="020B0604020202020204" pitchFamily="34" charset="0"/>
                <a:cs typeface="Arial" panose="020B0604020202020204" pitchFamily="34" charset="0"/>
              </a:rPr>
              <a:t>lines that start with the hash character as lines not to be </a:t>
            </a:r>
            <a:r>
              <a:rPr lang="en-US" altLang="zh-CN" sz="3600" smtClean="0">
                <a:solidFill>
                  <a:schemeClr val="lt1"/>
                </a:solidFill>
                <a:latin typeface="Arial" panose="020B0604020202020204" pitchFamily="34" charset="0"/>
                <a:ea typeface="Arial" panose="020B0604020202020204" pitchFamily="34" charset="0"/>
                <a:cs typeface="Arial" panose="020B0604020202020204" pitchFamily="34" charset="0"/>
              </a:rPr>
              <a:t>printed</a:t>
            </a:r>
            <a:endParaRPr lang="zh-CN" altLang="en-US" sz="3600">
              <a:solidFill>
                <a:schemeClr val="lt1"/>
              </a:solidFill>
              <a:latin typeface="Arial" panose="020B0604020202020204" pitchFamily="34" charset="0"/>
              <a:ea typeface="Arial" panose="020B0604020202020204" pitchFamily="34" charset="0"/>
              <a:cs typeface="Arial" panose="020B0604020202020204" pitchFamily="34" charset="0"/>
            </a:endParaRPr>
          </a:p>
        </p:txBody>
      </p:sp>
      <p:sp>
        <p:nvSpPr>
          <p:cNvPr id="341" name="Shape 341"/>
          <p:cNvSpPr txBox="1"/>
          <p:nvPr/>
        </p:nvSpPr>
        <p:spPr>
          <a:xfrm>
            <a:off x="1648673" y="3938612"/>
            <a:ext cx="6032399"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panose="02070309020205020404"/>
              </a:rPr>
              <a:t>while</a:t>
            </a:r>
            <a:r>
              <a:rPr lang="en-US" sz="3000" i="0" u="none" strike="noStrike" cap="none" dirty="0">
                <a:solidFill>
                  <a:schemeClr val="lt1"/>
                </a:solidFill>
                <a:latin typeface="Courier"/>
                <a:ea typeface="Courier"/>
                <a:cs typeface="Courier"/>
                <a:sym typeface="Courier New" panose="02070309020205020404"/>
              </a:rPr>
              <a:t> </a:t>
            </a:r>
            <a:r>
              <a:rPr lang="en-US" sz="3000" i="0" u="none" strike="noStrike" cap="none" dirty="0">
                <a:solidFill>
                  <a:srgbClr val="FF9900"/>
                </a:solidFill>
                <a:latin typeface="Courier"/>
                <a:ea typeface="Courier"/>
                <a:cs typeface="Courier"/>
                <a:sym typeface="Courier New" panose="02070309020205020404"/>
              </a:rPr>
              <a:t>True</a:t>
            </a:r>
            <a:r>
              <a:rPr lang="en-US" sz="3000" i="0" u="none" strike="noStrike" cap="none" dirty="0">
                <a:solidFill>
                  <a:srgbClr val="FFFF00"/>
                </a:solidFill>
                <a:latin typeface="Courier"/>
                <a:ea typeface="Courier"/>
                <a:cs typeface="Courier"/>
                <a:sym typeface="Courier New" panose="02070309020205020404"/>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panose="02070309020205020404"/>
              </a:rPr>
              <a:t>    </a:t>
            </a:r>
            <a:r>
              <a:rPr lang="en-US" sz="3000" i="0" u="none" strike="noStrike" cap="none" dirty="0">
                <a:solidFill>
                  <a:srgbClr val="00FF00"/>
                </a:solidFill>
                <a:latin typeface="Courier"/>
                <a:ea typeface="Courier"/>
                <a:cs typeface="Courier"/>
                <a:sym typeface="Courier New" panose="02070309020205020404"/>
              </a:rPr>
              <a:t>line</a:t>
            </a:r>
            <a:r>
              <a:rPr lang="en-US" sz="3000" i="0" u="none" strike="noStrike" cap="none" dirty="0">
                <a:solidFill>
                  <a:schemeClr val="lt1"/>
                </a:solidFill>
                <a:latin typeface="Courier"/>
                <a:ea typeface="Courier"/>
                <a:cs typeface="Courier"/>
                <a:sym typeface="Courier New" panose="02070309020205020404"/>
              </a:rPr>
              <a:t> </a:t>
            </a:r>
            <a:r>
              <a:rPr lang="en-US" sz="3000" i="0" u="none" strike="noStrike" cap="none" dirty="0">
                <a:solidFill>
                  <a:srgbClr val="00FFFF"/>
                </a:solidFill>
                <a:latin typeface="Courier"/>
                <a:ea typeface="Courier"/>
                <a:cs typeface="Courier"/>
                <a:sym typeface="Courier New" panose="02070309020205020404"/>
              </a:rPr>
              <a:t>=</a:t>
            </a:r>
            <a:r>
              <a:rPr lang="en-US" sz="3000" i="0" u="none" strike="noStrike" cap="none" dirty="0">
                <a:solidFill>
                  <a:schemeClr val="lt1"/>
                </a:solidFill>
                <a:latin typeface="Courier"/>
                <a:ea typeface="Courier"/>
                <a:cs typeface="Courier"/>
                <a:sym typeface="Courier New" panose="02070309020205020404"/>
              </a:rPr>
              <a:t> </a:t>
            </a:r>
            <a:r>
              <a:rPr lang="en-US" sz="3000" i="0" u="none" strike="noStrike" cap="none" dirty="0" smtClean="0">
                <a:solidFill>
                  <a:srgbClr val="FF9900"/>
                </a:solidFill>
                <a:latin typeface="Courier"/>
                <a:ea typeface="Courier"/>
                <a:cs typeface="Courier"/>
                <a:sym typeface="Courier New" panose="02070309020205020404"/>
              </a:rPr>
              <a:t>input</a:t>
            </a:r>
            <a:r>
              <a:rPr lang="en-US" sz="3000" i="0" u="none" strike="noStrike" cap="none" dirty="0">
                <a:solidFill>
                  <a:srgbClr val="FF9900"/>
                </a:solidFill>
                <a:latin typeface="Courier"/>
                <a:ea typeface="Courier"/>
                <a:cs typeface="Courier"/>
                <a:sym typeface="Courier New" panose="02070309020205020404"/>
              </a:rPr>
              <a:t>(</a:t>
            </a:r>
            <a:r>
              <a:rPr lang="en-US" sz="3000" i="0" u="none" strike="noStrike" cap="none" dirty="0">
                <a:solidFill>
                  <a:srgbClr val="FFFFFF"/>
                </a:solidFill>
                <a:latin typeface="Courier"/>
                <a:ea typeface="Courier"/>
                <a:cs typeface="Courier"/>
                <a:sym typeface="Courier New" panose="02070309020205020404"/>
              </a:rPr>
              <a:t>'&gt; '</a:t>
            </a:r>
            <a:r>
              <a:rPr lang="en-US" sz="3000" i="0" u="none" strike="noStrike" cap="none" dirty="0">
                <a:solidFill>
                  <a:srgbClr val="FF9900"/>
                </a:solidFill>
                <a:latin typeface="Courier"/>
                <a:ea typeface="Courier"/>
                <a:cs typeface="Courier"/>
                <a:sym typeface="Courier New" panose="02070309020205020404"/>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panose="02070309020205020404"/>
              </a:rPr>
              <a:t>    </a:t>
            </a:r>
            <a:r>
              <a:rPr lang="en-US" sz="3000" i="0" u="none" strike="noStrike" cap="none" dirty="0">
                <a:solidFill>
                  <a:srgbClr val="FFFF00"/>
                </a:solidFill>
                <a:latin typeface="Courier"/>
                <a:ea typeface="Courier"/>
                <a:cs typeface="Courier"/>
                <a:sym typeface="Courier New" panose="02070309020205020404"/>
              </a:rPr>
              <a:t>if</a:t>
            </a:r>
            <a:r>
              <a:rPr lang="en-US" sz="3000" i="0" u="none" strike="noStrike" cap="none" dirty="0">
                <a:solidFill>
                  <a:srgbClr val="00FF00"/>
                </a:solidFill>
                <a:latin typeface="Courier"/>
                <a:ea typeface="Courier"/>
                <a:cs typeface="Courier"/>
                <a:sym typeface="Courier New" panose="02070309020205020404"/>
              </a:rPr>
              <a:t> line[0]</a:t>
            </a:r>
            <a:r>
              <a:rPr lang="en-US" sz="3000" i="0" u="none" strike="noStrike" cap="none" dirty="0">
                <a:solidFill>
                  <a:schemeClr val="lt1"/>
                </a:solidFill>
                <a:latin typeface="Courier"/>
                <a:ea typeface="Courier"/>
                <a:cs typeface="Courier"/>
                <a:sym typeface="Courier New" panose="02070309020205020404"/>
              </a:rPr>
              <a:t> </a:t>
            </a:r>
            <a:r>
              <a:rPr lang="en-US" sz="3000" i="0" u="none" strike="noStrike" cap="none" dirty="0">
                <a:solidFill>
                  <a:srgbClr val="00FFFF"/>
                </a:solidFill>
                <a:latin typeface="Courier"/>
                <a:ea typeface="Courier"/>
                <a:cs typeface="Courier"/>
                <a:sym typeface="Courier New" panose="02070309020205020404"/>
              </a:rPr>
              <a:t>== </a:t>
            </a:r>
            <a:r>
              <a:rPr lang="en-US" sz="3000" i="0" u="none" strike="noStrike" cap="none" dirty="0">
                <a:solidFill>
                  <a:srgbClr val="FFFFFF"/>
                </a:solidFill>
                <a:latin typeface="Courier"/>
                <a:ea typeface="Courier"/>
                <a:cs typeface="Courier"/>
                <a:sym typeface="Courier New" panose="02070309020205020404"/>
              </a:rPr>
              <a:t>'#'</a:t>
            </a:r>
            <a:r>
              <a:rPr lang="en-US" sz="3000" i="0" u="none" strike="noStrike" cap="none" dirty="0">
                <a:solidFill>
                  <a:srgbClr val="FF7F00"/>
                </a:solidFill>
                <a:latin typeface="Courier"/>
                <a:ea typeface="Courier"/>
                <a:cs typeface="Courier"/>
                <a:sym typeface="Courier New" panose="02070309020205020404"/>
              </a:rPr>
              <a:t> </a:t>
            </a:r>
            <a:r>
              <a:rPr lang="en-US" sz="3000" i="0" u="none" strike="noStrike" cap="none" dirty="0">
                <a:solidFill>
                  <a:srgbClr val="FFFF00"/>
                </a:solidFill>
                <a:latin typeface="Courier"/>
                <a:ea typeface="Courier"/>
                <a:cs typeface="Courier"/>
                <a:sym typeface="Courier New" panose="02070309020205020404"/>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panose="02070309020205020404"/>
              </a:rPr>
              <a:t>        </a:t>
            </a:r>
            <a:r>
              <a:rPr lang="en-US" sz="3000" i="0" u="none" strike="noStrike" cap="none" dirty="0">
                <a:solidFill>
                  <a:srgbClr val="FFFF00"/>
                </a:solidFill>
                <a:latin typeface="Courier"/>
                <a:ea typeface="Courier"/>
                <a:cs typeface="Courier"/>
                <a:sym typeface="Courier New" panose="02070309020205020404"/>
              </a:rPr>
              <a:t>continue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panose="02070309020205020404"/>
              </a:rPr>
              <a:t>    </a:t>
            </a:r>
            <a:r>
              <a:rPr lang="en-US" sz="3000" i="0" u="none" strike="noStrike" cap="none" dirty="0">
                <a:solidFill>
                  <a:srgbClr val="FFFF00"/>
                </a:solidFill>
                <a:latin typeface="Courier"/>
                <a:ea typeface="Courier"/>
                <a:cs typeface="Courier"/>
                <a:sym typeface="Courier New" panose="02070309020205020404"/>
              </a:rPr>
              <a:t>if </a:t>
            </a:r>
            <a:r>
              <a:rPr lang="en-US" sz="3000" i="0" u="none" strike="noStrike" cap="none" dirty="0">
                <a:solidFill>
                  <a:srgbClr val="00FF00"/>
                </a:solidFill>
                <a:latin typeface="Courier"/>
                <a:ea typeface="Courier"/>
                <a:cs typeface="Courier"/>
                <a:sym typeface="Courier New" panose="02070309020205020404"/>
              </a:rPr>
              <a:t>line</a:t>
            </a:r>
            <a:r>
              <a:rPr lang="en-US" sz="3000" i="0" u="none" strike="noStrike" cap="none" dirty="0">
                <a:solidFill>
                  <a:schemeClr val="lt1"/>
                </a:solidFill>
                <a:latin typeface="Courier"/>
                <a:ea typeface="Courier"/>
                <a:cs typeface="Courier"/>
                <a:sym typeface="Courier New" panose="02070309020205020404"/>
              </a:rPr>
              <a:t> </a:t>
            </a:r>
            <a:r>
              <a:rPr lang="en-US" sz="3000" i="0" u="none" strike="noStrike" cap="none" dirty="0" smtClean="0">
                <a:solidFill>
                  <a:srgbClr val="00FFFF"/>
                </a:solidFill>
                <a:latin typeface="Courier"/>
                <a:ea typeface="Courier"/>
                <a:cs typeface="Courier"/>
                <a:sym typeface="Courier New" panose="02070309020205020404"/>
              </a:rPr>
              <a:t>==</a:t>
            </a:r>
            <a:r>
              <a:rPr lang="en-US" sz="3000" i="0" u="none" strike="noStrike" cap="none" dirty="0" smtClean="0">
                <a:solidFill>
                  <a:schemeClr val="lt1"/>
                </a:solidFill>
                <a:latin typeface="Courier"/>
                <a:ea typeface="Courier"/>
                <a:cs typeface="Courier"/>
                <a:sym typeface="Courier New" panose="02070309020205020404"/>
              </a:rPr>
              <a:t> </a:t>
            </a:r>
            <a:r>
              <a:rPr lang="en-US" sz="3000" i="0" u="none" strike="noStrike" cap="none" dirty="0">
                <a:solidFill>
                  <a:srgbClr val="FFFFFF"/>
                </a:solidFill>
                <a:latin typeface="Courier"/>
                <a:ea typeface="Courier"/>
                <a:cs typeface="Courier"/>
                <a:sym typeface="Courier New" panose="02070309020205020404"/>
              </a:rPr>
              <a:t>'done'</a:t>
            </a:r>
            <a:r>
              <a:rPr lang="en-US" sz="3000" i="0" u="none" strike="noStrike" cap="none" dirty="0">
                <a:solidFill>
                  <a:srgbClr val="FF7F00"/>
                </a:solidFill>
                <a:latin typeface="Courier"/>
                <a:ea typeface="Courier"/>
                <a:cs typeface="Courier"/>
                <a:sym typeface="Courier New" panose="02070309020205020404"/>
              </a:rPr>
              <a:t> </a:t>
            </a:r>
            <a:r>
              <a:rPr lang="en-US" sz="3000" dirty="0">
                <a:solidFill>
                  <a:srgbClr val="FFFF00"/>
                </a:solidFill>
                <a:latin typeface="Courier"/>
                <a:ea typeface="Courier"/>
                <a:cs typeface="Courier"/>
                <a:sym typeface="Courier New" panose="02070309020205020404"/>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panose="02070309020205020404"/>
              </a:rPr>
              <a:t>        </a:t>
            </a:r>
            <a:r>
              <a:rPr lang="en-US" sz="3000" i="0" u="none" strike="noStrike" cap="none" dirty="0">
                <a:solidFill>
                  <a:srgbClr val="FFFF00"/>
                </a:solidFill>
                <a:latin typeface="Courier"/>
                <a:ea typeface="Courier"/>
                <a:cs typeface="Courier"/>
                <a:sym typeface="Courier New" panose="02070309020205020404"/>
              </a:rPr>
              <a:t>break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panose="02070309020205020404"/>
              </a:rPr>
              <a:t>    </a:t>
            </a:r>
            <a:r>
              <a:rPr lang="en-US" sz="3000" i="0" u="none" strike="noStrike" cap="none" dirty="0" smtClean="0">
                <a:solidFill>
                  <a:srgbClr val="FFFF00"/>
                </a:solidFill>
                <a:latin typeface="Courier"/>
                <a:ea typeface="Courier"/>
                <a:cs typeface="Courier"/>
                <a:sym typeface="Courier New" panose="02070309020205020404"/>
              </a:rPr>
              <a:t>print</a:t>
            </a:r>
            <a:r>
              <a:rPr lang="en-US" sz="3000" dirty="0" smtClean="0">
                <a:solidFill>
                  <a:schemeClr val="lt1"/>
                </a:solidFill>
                <a:latin typeface="Courier"/>
                <a:ea typeface="Courier"/>
                <a:cs typeface="Courier"/>
                <a:sym typeface="Courier New" panose="02070309020205020404"/>
              </a:rPr>
              <a:t>(</a:t>
            </a:r>
            <a:r>
              <a:rPr lang="en-US" sz="3000" i="0" u="none" strike="noStrike" cap="none" dirty="0" smtClean="0">
                <a:solidFill>
                  <a:srgbClr val="00FF00"/>
                </a:solidFill>
                <a:latin typeface="Courier"/>
                <a:ea typeface="Courier"/>
                <a:cs typeface="Courier"/>
                <a:sym typeface="Courier New" panose="02070309020205020404"/>
              </a:rPr>
              <a:t>line</a:t>
            </a:r>
            <a:r>
              <a:rPr lang="en-US" sz="3000" i="0" u="none" strike="noStrike" cap="none" dirty="0" smtClean="0">
                <a:solidFill>
                  <a:schemeClr val="bg1"/>
                </a:solidFill>
                <a:latin typeface="Courier"/>
                <a:ea typeface="Courier"/>
                <a:cs typeface="Courier"/>
                <a:sym typeface="Courier New" panose="02070309020205020404"/>
              </a:rPr>
              <a:t>)</a:t>
            </a:r>
            <a:endParaRPr lang="en-US" sz="3000" i="0" u="none" strike="noStrike" cap="none" dirty="0">
              <a:solidFill>
                <a:schemeClr val="bg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smtClean="0">
                <a:solidFill>
                  <a:srgbClr val="FFFF00"/>
                </a:solidFill>
                <a:latin typeface="Courier"/>
                <a:ea typeface="Courier"/>
                <a:cs typeface="Courier"/>
                <a:sym typeface="Courier New" panose="02070309020205020404"/>
              </a:rPr>
              <a:t>print</a:t>
            </a:r>
            <a:r>
              <a:rPr lang="en-US" sz="3000" dirty="0">
                <a:solidFill>
                  <a:schemeClr val="lt1"/>
                </a:solidFill>
                <a:latin typeface="Courier"/>
                <a:ea typeface="Courier"/>
                <a:cs typeface="Courier"/>
                <a:sym typeface="Courier New" panose="02070309020205020404"/>
              </a:rPr>
              <a:t>(</a:t>
            </a:r>
            <a:r>
              <a:rPr lang="en-US" sz="3000" i="0" u="none" strike="noStrike" cap="none" dirty="0" smtClean="0">
                <a:solidFill>
                  <a:srgbClr val="FFFFFF"/>
                </a:solidFill>
                <a:latin typeface="Courier"/>
                <a:ea typeface="Courier"/>
                <a:cs typeface="Courier"/>
                <a:sym typeface="Courier New" panose="02070309020205020404"/>
              </a:rPr>
              <a:t>'Done!')</a:t>
            </a:r>
            <a:endParaRPr lang="en-US" sz="3000" i="0" u="none" strike="noStrike" cap="none" dirty="0">
              <a:solidFill>
                <a:srgbClr val="FFFFFF"/>
              </a:solidFill>
              <a:latin typeface="Courier"/>
              <a:ea typeface="Courier"/>
              <a:cs typeface="Courier"/>
              <a:sym typeface="Courier New" panose="02070309020205020404"/>
            </a:endParaRPr>
          </a:p>
        </p:txBody>
      </p:sp>
      <p:sp>
        <p:nvSpPr>
          <p:cNvPr id="342" name="Shape 342"/>
          <p:cNvSpPr txBox="1"/>
          <p:nvPr/>
        </p:nvSpPr>
        <p:spPr>
          <a:xfrm>
            <a:off x="9630896" y="4156657"/>
            <a:ext cx="35765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&gt; </a:t>
            </a:r>
            <a:r>
              <a:rPr lang="en-US" sz="32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hello there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hello there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&gt; </a:t>
            </a:r>
            <a:r>
              <a:rPr lang="en-US" sz="32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 don't print this</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&gt; </a:t>
            </a:r>
            <a:r>
              <a:rPr lang="en-US" sz="32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print this!</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print this!</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&gt; </a:t>
            </a:r>
            <a:r>
              <a:rPr lang="en-US" sz="32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done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Done!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Shape 348"/>
          <p:cNvSpPr txBox="1">
            <a:spLocks noGrp="1"/>
          </p:cNvSpPr>
          <p:nvPr>
            <p:ph type="title"/>
          </p:nvPr>
        </p:nvSpPr>
        <p:spPr>
          <a:xfrm>
            <a:off x="342153" y="415563"/>
            <a:ext cx="15558994"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2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Finishing an </a:t>
            </a:r>
            <a:r>
              <a:rPr lang="en-US">
                <a:solidFill>
                  <a:srgbClr val="FFD966"/>
                </a:solidFill>
                <a:latin typeface="Arial" panose="020B0604020202020204" pitchFamily="34" charset="0"/>
                <a:ea typeface="Arial" panose="020B0604020202020204" pitchFamily="34" charset="0"/>
                <a:cs typeface="Arial" panose="020B0604020202020204" pitchFamily="34" charset="0"/>
                <a:sym typeface="Cabin"/>
              </a:rPr>
              <a:t>Iteration with continue</a:t>
            </a:r>
          </a:p>
        </p:txBody>
      </p:sp>
      <p:sp>
        <p:nvSpPr>
          <p:cNvPr id="349" name="Shape 349"/>
          <p:cNvSpPr txBox="1">
            <a:spLocks noGrp="1"/>
          </p:cNvSpPr>
          <p:nvPr>
            <p:ph type="body" idx="1"/>
          </p:nvPr>
        </p:nvSpPr>
        <p:spPr>
          <a:xfrm>
            <a:off x="860612" y="2126932"/>
            <a:ext cx="15040535" cy="2390775"/>
          </a:xfrm>
          <a:prstGeom prst="rect">
            <a:avLst/>
          </a:prstGeom>
          <a:noFill/>
          <a:ln>
            <a:noFill/>
          </a:ln>
        </p:spPr>
        <p:txBody>
          <a:bodyPr lIns="38100" tIns="38100" rIns="38100" bIns="38100" anchor="ctr" anchorCtr="0">
            <a:noAutofit/>
          </a:bodyPr>
          <a:lstStyle/>
          <a:p>
            <a:pPr marL="0" marR="0" lvl="0" indent="0" algn="just" rtl="0">
              <a:lnSpc>
                <a:spcPct val="100000"/>
              </a:lnSpc>
              <a:spcBef>
                <a:spcPts val="0"/>
              </a:spcBef>
              <a:spcAft>
                <a:spcPts val="0"/>
              </a:spcAft>
              <a:buNone/>
            </a:pPr>
            <a:r>
              <a:rPr lang="en-US"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All the lines are printed except the one that starts with the hash sign because when the </a:t>
            </a:r>
            <a:r>
              <a:rPr lang="en-US"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continue is executed</a:t>
            </a:r>
            <a:r>
              <a:rPr lang="en-US"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it </a:t>
            </a:r>
            <a:r>
              <a:rPr lang="en-US"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ends the current iteration</a:t>
            </a:r>
            <a:r>
              <a:rPr lang="en-US"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and jumps back to the while statement to </a:t>
            </a:r>
            <a:r>
              <a:rPr lang="en-US"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start the next iteration</a:t>
            </a:r>
            <a:r>
              <a:rPr lang="en-US"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thus skipping the print </a:t>
            </a:r>
            <a:r>
              <a:rPr lang="en-US">
                <a:solidFill>
                  <a:schemeClr val="lt1"/>
                </a:solidFill>
                <a:latin typeface="Arial" panose="020B0604020202020204" pitchFamily="34" charset="0"/>
                <a:ea typeface="Arial" panose="020B0604020202020204" pitchFamily="34" charset="0"/>
                <a:cs typeface="Arial" panose="020B0604020202020204" pitchFamily="34" charset="0"/>
                <a:sym typeface="Cabin"/>
              </a:rPr>
              <a:t>statement</a:t>
            </a:r>
            <a:r>
              <a:rPr lang="en-US"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a:t>
            </a:r>
            <a:endParaRPr lang="en-US"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350" name="Shape 350"/>
          <p:cNvSpPr txBox="1"/>
          <p:nvPr/>
        </p:nvSpPr>
        <p:spPr>
          <a:xfrm>
            <a:off x="3081655" y="4494530"/>
            <a:ext cx="6499225" cy="408432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smtClean="0">
                <a:solidFill>
                  <a:srgbClr val="FFFF00"/>
                </a:solidFill>
                <a:latin typeface="Courier"/>
                <a:ea typeface="Courier"/>
                <a:cs typeface="Courier"/>
                <a:sym typeface="Courier New" panose="02070309020205020404"/>
              </a:rPr>
              <a:t>while</a:t>
            </a:r>
            <a:r>
              <a:rPr lang="en-US" sz="3000" i="0" u="none" strike="noStrike" cap="none" dirty="0" smtClean="0">
                <a:solidFill>
                  <a:schemeClr val="lt1"/>
                </a:solidFill>
                <a:latin typeface="Courier"/>
                <a:ea typeface="Courier"/>
                <a:cs typeface="Courier"/>
                <a:sym typeface="Courier New" panose="02070309020205020404"/>
              </a:rPr>
              <a:t> </a:t>
            </a:r>
            <a:r>
              <a:rPr lang="en-US" sz="3000" i="0" u="none" strike="noStrike" cap="none" dirty="0" smtClean="0">
                <a:solidFill>
                  <a:srgbClr val="FF9900"/>
                </a:solidFill>
                <a:latin typeface="Courier"/>
                <a:ea typeface="Courier"/>
                <a:cs typeface="Courier"/>
                <a:sym typeface="Courier New" panose="02070309020205020404"/>
              </a:rPr>
              <a:t>True</a:t>
            </a:r>
            <a:r>
              <a:rPr lang="en-US" sz="3000" i="0" u="none" strike="noStrike" cap="none" dirty="0" smtClean="0">
                <a:solidFill>
                  <a:srgbClr val="FFFF00"/>
                </a:solidFill>
                <a:latin typeface="Courier"/>
                <a:ea typeface="Courier"/>
                <a:cs typeface="Courier"/>
                <a:sym typeface="Courier New" panose="02070309020205020404"/>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smtClean="0">
                <a:solidFill>
                  <a:schemeClr val="lt1"/>
                </a:solidFill>
                <a:latin typeface="Courier"/>
                <a:ea typeface="Courier"/>
                <a:cs typeface="Courier"/>
                <a:sym typeface="Courier New" panose="02070309020205020404"/>
              </a:rPr>
              <a:t>    </a:t>
            </a:r>
            <a:r>
              <a:rPr lang="en-US" sz="3000" i="0" u="none" strike="noStrike" cap="none" dirty="0" smtClean="0">
                <a:solidFill>
                  <a:srgbClr val="00FF00"/>
                </a:solidFill>
                <a:latin typeface="Courier"/>
                <a:ea typeface="Courier"/>
                <a:cs typeface="Courier"/>
                <a:sym typeface="Courier New" panose="02070309020205020404"/>
              </a:rPr>
              <a:t>line</a:t>
            </a:r>
            <a:r>
              <a:rPr lang="en-US" sz="3000" i="0" u="none" strike="noStrike" cap="none" dirty="0" smtClean="0">
                <a:solidFill>
                  <a:schemeClr val="lt1"/>
                </a:solidFill>
                <a:latin typeface="Courier"/>
                <a:ea typeface="Courier"/>
                <a:cs typeface="Courier"/>
                <a:sym typeface="Courier New" panose="02070309020205020404"/>
              </a:rPr>
              <a:t> </a:t>
            </a:r>
            <a:r>
              <a:rPr lang="en-US" sz="3000" i="0" u="none" strike="noStrike" cap="none" dirty="0" smtClean="0">
                <a:solidFill>
                  <a:srgbClr val="00FFFF"/>
                </a:solidFill>
                <a:latin typeface="Courier"/>
                <a:ea typeface="Courier"/>
                <a:cs typeface="Courier"/>
                <a:sym typeface="Courier New" panose="02070309020205020404"/>
              </a:rPr>
              <a:t>=</a:t>
            </a:r>
            <a:r>
              <a:rPr lang="en-US" sz="3000" i="0" u="none" strike="noStrike" cap="none" dirty="0" smtClean="0">
                <a:solidFill>
                  <a:schemeClr val="lt1"/>
                </a:solidFill>
                <a:latin typeface="Courier"/>
                <a:ea typeface="Courier"/>
                <a:cs typeface="Courier"/>
                <a:sym typeface="Courier New" panose="02070309020205020404"/>
              </a:rPr>
              <a:t> </a:t>
            </a:r>
            <a:r>
              <a:rPr lang="en-US" sz="3000" i="0" u="none" strike="noStrike" cap="none" dirty="0" smtClean="0">
                <a:solidFill>
                  <a:srgbClr val="FF9900"/>
                </a:solidFill>
                <a:latin typeface="Courier"/>
                <a:ea typeface="Courier"/>
                <a:cs typeface="Courier"/>
                <a:sym typeface="Courier New" panose="02070309020205020404"/>
              </a:rPr>
              <a:t>input(</a:t>
            </a:r>
            <a:r>
              <a:rPr lang="en-US" sz="3000" i="0" u="none" strike="noStrike" cap="none" dirty="0" smtClean="0">
                <a:solidFill>
                  <a:srgbClr val="FFFFFF"/>
                </a:solidFill>
                <a:latin typeface="Courier"/>
                <a:ea typeface="Courier"/>
                <a:cs typeface="Courier"/>
                <a:sym typeface="Courier New" panose="02070309020205020404"/>
              </a:rPr>
              <a:t>'&gt; '</a:t>
            </a:r>
            <a:r>
              <a:rPr lang="en-US" sz="3000" i="0" u="none" strike="noStrike" cap="none" dirty="0" smtClean="0">
                <a:solidFill>
                  <a:srgbClr val="FF9900"/>
                </a:solidFill>
                <a:latin typeface="Courier"/>
                <a:ea typeface="Courier"/>
                <a:cs typeface="Courier"/>
                <a:sym typeface="Courier New" panose="02070309020205020404"/>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smtClean="0">
                <a:solidFill>
                  <a:schemeClr val="lt1"/>
                </a:solidFill>
                <a:latin typeface="Courier"/>
                <a:ea typeface="Courier"/>
                <a:cs typeface="Courier"/>
                <a:sym typeface="Courier New" panose="02070309020205020404"/>
              </a:rPr>
              <a:t>    </a:t>
            </a:r>
            <a:r>
              <a:rPr lang="en-US" sz="3000" i="0" u="none" strike="noStrike" cap="none" dirty="0" smtClean="0">
                <a:solidFill>
                  <a:srgbClr val="FFFF00"/>
                </a:solidFill>
                <a:latin typeface="Courier"/>
                <a:ea typeface="Courier"/>
                <a:cs typeface="Courier"/>
                <a:sym typeface="Courier New" panose="02070309020205020404"/>
              </a:rPr>
              <a:t>if</a:t>
            </a:r>
            <a:r>
              <a:rPr lang="en-US" sz="3000" i="0" u="none" strike="noStrike" cap="none" dirty="0" smtClean="0">
                <a:solidFill>
                  <a:srgbClr val="00FF00"/>
                </a:solidFill>
                <a:latin typeface="Courier"/>
                <a:ea typeface="Courier"/>
                <a:cs typeface="Courier"/>
                <a:sym typeface="Courier New" panose="02070309020205020404"/>
              </a:rPr>
              <a:t> line[0]</a:t>
            </a:r>
            <a:r>
              <a:rPr lang="en-US" sz="3000" i="0" u="none" strike="noStrike" cap="none" dirty="0" smtClean="0">
                <a:solidFill>
                  <a:schemeClr val="lt1"/>
                </a:solidFill>
                <a:latin typeface="Courier"/>
                <a:ea typeface="Courier"/>
                <a:cs typeface="Courier"/>
                <a:sym typeface="Courier New" panose="02070309020205020404"/>
              </a:rPr>
              <a:t> </a:t>
            </a:r>
            <a:r>
              <a:rPr lang="en-US" sz="3000" i="0" u="none" strike="noStrike" cap="none" dirty="0" smtClean="0">
                <a:solidFill>
                  <a:srgbClr val="00FFFF"/>
                </a:solidFill>
                <a:latin typeface="Courier"/>
                <a:ea typeface="Courier"/>
                <a:cs typeface="Courier"/>
                <a:sym typeface="Courier New" panose="02070309020205020404"/>
              </a:rPr>
              <a:t>== </a:t>
            </a:r>
            <a:r>
              <a:rPr lang="en-US" sz="3000" i="0" u="none" strike="noStrike" cap="none" dirty="0" smtClean="0">
                <a:solidFill>
                  <a:srgbClr val="FFFFFF"/>
                </a:solidFill>
                <a:latin typeface="Courier"/>
                <a:ea typeface="Courier"/>
                <a:cs typeface="Courier"/>
                <a:sym typeface="Courier New" panose="02070309020205020404"/>
              </a:rPr>
              <a:t>'#'</a:t>
            </a:r>
            <a:r>
              <a:rPr lang="en-US" sz="3000" i="0" u="none" strike="noStrike" cap="none" dirty="0" smtClean="0">
                <a:solidFill>
                  <a:srgbClr val="FF7F00"/>
                </a:solidFill>
                <a:latin typeface="Courier"/>
                <a:ea typeface="Courier"/>
                <a:cs typeface="Courier"/>
                <a:sym typeface="Courier New" panose="02070309020205020404"/>
              </a:rPr>
              <a:t> </a:t>
            </a:r>
            <a:r>
              <a:rPr lang="en-US" sz="3000" i="0" u="none" strike="noStrike" cap="none" dirty="0" smtClean="0">
                <a:solidFill>
                  <a:srgbClr val="FFFF00"/>
                </a:solidFill>
                <a:latin typeface="Courier"/>
                <a:ea typeface="Courier"/>
                <a:cs typeface="Courier"/>
                <a:sym typeface="Courier New" panose="02070309020205020404"/>
              </a:rPr>
              <a:t>:</a:t>
            </a:r>
            <a:r>
              <a:rPr lang="en-US" sz="3000" i="0" u="none" strike="noStrike" cap="none" dirty="0" smtClean="0">
                <a:solidFill>
                  <a:schemeClr val="lt1"/>
                </a:solidFill>
                <a:latin typeface="Courier"/>
                <a:ea typeface="Courier"/>
                <a:cs typeface="Courier"/>
                <a:sym typeface="Courier New" panose="02070309020205020404"/>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smtClean="0">
                <a:solidFill>
                  <a:schemeClr val="lt1"/>
                </a:solidFill>
                <a:latin typeface="Courier"/>
                <a:ea typeface="Courier"/>
                <a:cs typeface="Courier"/>
                <a:sym typeface="Courier New" panose="02070309020205020404"/>
              </a:rPr>
              <a:t>        </a:t>
            </a:r>
            <a:r>
              <a:rPr lang="en-US" sz="3000" i="0" u="none" strike="noStrike" cap="none" dirty="0" smtClean="0">
                <a:solidFill>
                  <a:srgbClr val="FFFF00"/>
                </a:solidFill>
                <a:latin typeface="Courier"/>
                <a:ea typeface="Courier"/>
                <a:cs typeface="Courier"/>
                <a:sym typeface="Courier New" panose="02070309020205020404"/>
              </a:rPr>
              <a:t>continue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smtClean="0">
                <a:solidFill>
                  <a:schemeClr val="lt1"/>
                </a:solidFill>
                <a:latin typeface="Courier"/>
                <a:ea typeface="Courier"/>
                <a:cs typeface="Courier"/>
                <a:sym typeface="Courier New" panose="02070309020205020404"/>
              </a:rPr>
              <a:t>    </a:t>
            </a:r>
            <a:r>
              <a:rPr lang="en-US" sz="3000" i="0" u="none" strike="noStrike" cap="none" dirty="0" smtClean="0">
                <a:solidFill>
                  <a:srgbClr val="FFFF00"/>
                </a:solidFill>
                <a:latin typeface="Courier"/>
                <a:ea typeface="Courier"/>
                <a:cs typeface="Courier"/>
                <a:sym typeface="Courier New" panose="02070309020205020404"/>
              </a:rPr>
              <a:t>if </a:t>
            </a:r>
            <a:r>
              <a:rPr lang="en-US" sz="3000" i="0" u="none" strike="noStrike" cap="none" dirty="0" smtClean="0">
                <a:solidFill>
                  <a:srgbClr val="00FF00"/>
                </a:solidFill>
                <a:latin typeface="Courier"/>
                <a:ea typeface="Courier"/>
                <a:cs typeface="Courier"/>
                <a:sym typeface="Courier New" panose="02070309020205020404"/>
              </a:rPr>
              <a:t>line</a:t>
            </a:r>
            <a:r>
              <a:rPr lang="en-US" sz="3000" i="0" u="none" strike="noStrike" cap="none" dirty="0" smtClean="0">
                <a:solidFill>
                  <a:schemeClr val="lt1"/>
                </a:solidFill>
                <a:latin typeface="Courier"/>
                <a:ea typeface="Courier"/>
                <a:cs typeface="Courier"/>
                <a:sym typeface="Courier New" panose="02070309020205020404"/>
              </a:rPr>
              <a:t> </a:t>
            </a:r>
            <a:r>
              <a:rPr lang="en-US" sz="3000" i="0" u="none" strike="noStrike" cap="none" dirty="0" smtClean="0">
                <a:solidFill>
                  <a:srgbClr val="00FFFF"/>
                </a:solidFill>
                <a:latin typeface="Courier"/>
                <a:ea typeface="Courier"/>
                <a:cs typeface="Courier"/>
                <a:sym typeface="Courier New" panose="02070309020205020404"/>
              </a:rPr>
              <a:t>==</a:t>
            </a:r>
            <a:r>
              <a:rPr lang="en-US" sz="3000" i="0" u="none" strike="noStrike" cap="none" dirty="0" smtClean="0">
                <a:solidFill>
                  <a:schemeClr val="lt1"/>
                </a:solidFill>
                <a:latin typeface="Courier"/>
                <a:ea typeface="Courier"/>
                <a:cs typeface="Courier"/>
                <a:sym typeface="Courier New" panose="02070309020205020404"/>
              </a:rPr>
              <a:t> </a:t>
            </a:r>
            <a:r>
              <a:rPr lang="en-US" sz="3000" i="0" u="none" strike="noStrike" cap="none" dirty="0" smtClean="0">
                <a:solidFill>
                  <a:srgbClr val="FFFFFF"/>
                </a:solidFill>
                <a:latin typeface="Courier"/>
                <a:ea typeface="Courier"/>
                <a:cs typeface="Courier"/>
                <a:sym typeface="Courier New" panose="02070309020205020404"/>
              </a:rPr>
              <a:t>'done'</a:t>
            </a:r>
            <a:r>
              <a:rPr lang="en-US" sz="3000" i="0" u="none" strike="noStrike" cap="none" dirty="0" smtClean="0">
                <a:solidFill>
                  <a:srgbClr val="FF7F00"/>
                </a:solidFill>
                <a:latin typeface="Courier"/>
                <a:ea typeface="Courier"/>
                <a:cs typeface="Courier"/>
                <a:sym typeface="Courier New" panose="02070309020205020404"/>
              </a:rPr>
              <a:t> </a:t>
            </a:r>
            <a:r>
              <a:rPr lang="en-US" sz="3000" i="0" u="none" strike="noStrike" cap="none" dirty="0" smtClean="0">
                <a:solidFill>
                  <a:srgbClr val="FFFF00"/>
                </a:solidFill>
                <a:latin typeface="Courier"/>
                <a:ea typeface="Courier"/>
                <a:cs typeface="Courier"/>
                <a:sym typeface="Courier New" panose="02070309020205020404"/>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smtClean="0">
                <a:solidFill>
                  <a:schemeClr val="lt1"/>
                </a:solidFill>
                <a:latin typeface="Courier"/>
                <a:ea typeface="Courier"/>
                <a:cs typeface="Courier"/>
                <a:sym typeface="Courier New" panose="02070309020205020404"/>
              </a:rPr>
              <a:t>        </a:t>
            </a:r>
            <a:r>
              <a:rPr lang="en-US" sz="3000" i="0" u="none" strike="noStrike" cap="none" dirty="0" smtClean="0">
                <a:solidFill>
                  <a:srgbClr val="FFFF00"/>
                </a:solidFill>
                <a:latin typeface="Courier"/>
                <a:ea typeface="Courier"/>
                <a:cs typeface="Courier"/>
                <a:sym typeface="Courier New" panose="02070309020205020404"/>
              </a:rPr>
              <a:t>break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smtClean="0">
                <a:solidFill>
                  <a:schemeClr val="lt1"/>
                </a:solidFill>
                <a:latin typeface="Courier"/>
                <a:ea typeface="Courier"/>
                <a:cs typeface="Courier"/>
                <a:sym typeface="Courier New" panose="02070309020205020404"/>
              </a:rPr>
              <a:t>    </a:t>
            </a:r>
            <a:r>
              <a:rPr lang="en-US" sz="3000" i="0" u="none" strike="noStrike" cap="none" dirty="0" smtClean="0">
                <a:solidFill>
                  <a:srgbClr val="FFFF00"/>
                </a:solidFill>
                <a:latin typeface="Courier"/>
                <a:ea typeface="Courier"/>
                <a:cs typeface="Courier"/>
                <a:sym typeface="Courier New" panose="02070309020205020404"/>
              </a:rPr>
              <a:t>print</a:t>
            </a:r>
            <a:r>
              <a:rPr lang="en-US" sz="3000" dirty="0" smtClean="0">
                <a:solidFill>
                  <a:schemeClr val="lt1"/>
                </a:solidFill>
                <a:latin typeface="Courier"/>
                <a:ea typeface="Courier"/>
                <a:cs typeface="Courier"/>
                <a:sym typeface="Courier New" panose="02070309020205020404"/>
              </a:rPr>
              <a:t>(</a:t>
            </a:r>
            <a:r>
              <a:rPr lang="en-US" sz="3000" i="0" u="none" strike="noStrike" cap="none" dirty="0" smtClean="0">
                <a:solidFill>
                  <a:srgbClr val="00FF00"/>
                </a:solidFill>
                <a:latin typeface="Courier"/>
                <a:ea typeface="Courier"/>
                <a:cs typeface="Courier"/>
                <a:sym typeface="Courier New" panose="02070309020205020404"/>
              </a:rPr>
              <a:t>line</a:t>
            </a:r>
            <a:r>
              <a:rPr lang="en-US" sz="3000" i="0" u="none" strike="noStrike" cap="none" dirty="0" smtClean="0">
                <a:solidFill>
                  <a:schemeClr val="bg1"/>
                </a:solidFill>
                <a:latin typeface="Courier"/>
                <a:ea typeface="Courier"/>
                <a:cs typeface="Courier"/>
                <a:sym typeface="Courier New" panose="02070309020205020404"/>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smtClean="0">
                <a:solidFill>
                  <a:srgbClr val="FFFF00"/>
                </a:solidFill>
                <a:latin typeface="Courier"/>
                <a:ea typeface="Courier"/>
                <a:cs typeface="Courier"/>
                <a:sym typeface="Courier New" panose="02070309020205020404"/>
              </a:rPr>
              <a:t>print</a:t>
            </a:r>
            <a:r>
              <a:rPr lang="en-US" sz="3000" dirty="0" smtClean="0">
                <a:solidFill>
                  <a:schemeClr val="lt1"/>
                </a:solidFill>
                <a:latin typeface="Courier"/>
                <a:ea typeface="Courier"/>
                <a:cs typeface="Courier"/>
                <a:sym typeface="Courier New" panose="02070309020205020404"/>
              </a:rPr>
              <a:t>(</a:t>
            </a:r>
            <a:r>
              <a:rPr lang="en-US" sz="3000" i="0" u="none" strike="noStrike" cap="none" dirty="0" smtClean="0">
                <a:solidFill>
                  <a:srgbClr val="FFFFFF"/>
                </a:solidFill>
                <a:latin typeface="Courier"/>
                <a:ea typeface="Courier"/>
                <a:cs typeface="Courier"/>
                <a:sym typeface="Courier New" panose="02070309020205020404"/>
              </a:rPr>
              <a:t>'Done!')</a:t>
            </a:r>
            <a:endParaRPr lang="en-US" sz="3000" i="0" u="none" strike="noStrike" cap="none" dirty="0">
              <a:solidFill>
                <a:srgbClr val="FFFFFF"/>
              </a:solidFill>
              <a:latin typeface="Courier"/>
              <a:ea typeface="Courier"/>
              <a:cs typeface="Courier"/>
              <a:sym typeface="Courier New" panose="02070309020205020404"/>
            </a:endParaRPr>
          </a:p>
        </p:txBody>
      </p:sp>
      <p:sp>
        <p:nvSpPr>
          <p:cNvPr id="351" name="Shape 351"/>
          <p:cNvSpPr txBox="1"/>
          <p:nvPr/>
        </p:nvSpPr>
        <p:spPr>
          <a:xfrm>
            <a:off x="10173335" y="4693920"/>
            <a:ext cx="4496435" cy="368554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&gt; </a:t>
            </a:r>
            <a:r>
              <a:rPr lang="en-US" sz="32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hello there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hello there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&gt; </a:t>
            </a:r>
            <a:r>
              <a:rPr lang="en-US" sz="32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 don't print this</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&gt; </a:t>
            </a:r>
            <a:r>
              <a:rPr lang="en-US" sz="32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print this!</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print this!</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&gt; </a:t>
            </a:r>
            <a:r>
              <a:rPr lang="en-US" sz="32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done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Done!</a:t>
            </a:r>
          </a:p>
        </p:txBody>
      </p:sp>
      <p:cxnSp>
        <p:nvCxnSpPr>
          <p:cNvPr id="352" name="Shape 352"/>
          <p:cNvCxnSpPr/>
          <p:nvPr/>
        </p:nvCxnSpPr>
        <p:spPr>
          <a:xfrm flipH="1">
            <a:off x="2930400" y="4975800"/>
            <a:ext cx="150899" cy="719999"/>
          </a:xfrm>
          <a:prstGeom prst="straightConnector1">
            <a:avLst/>
          </a:prstGeom>
          <a:noFill/>
          <a:ln w="50800" cap="rnd" cmpd="sng">
            <a:solidFill>
              <a:srgbClr val="FFFF00"/>
            </a:solidFill>
            <a:prstDash val="solid"/>
            <a:miter/>
            <a:headEnd type="stealth" w="med" len="med"/>
            <a:tailEnd type="none" w="med" len="med"/>
          </a:ln>
        </p:spPr>
      </p:cxnSp>
      <p:cxnSp>
        <p:nvCxnSpPr>
          <p:cNvPr id="353" name="Shape 353"/>
          <p:cNvCxnSpPr/>
          <p:nvPr/>
        </p:nvCxnSpPr>
        <p:spPr>
          <a:xfrm>
            <a:off x="2930525" y="5695950"/>
            <a:ext cx="1812925" cy="657860"/>
          </a:xfrm>
          <a:prstGeom prst="straightConnector1">
            <a:avLst/>
          </a:prstGeom>
          <a:noFill/>
          <a:ln w="50800" cap="rnd" cmpd="sng">
            <a:solidFill>
              <a:srgbClr val="FFFF00"/>
            </a:solidFill>
            <a:prstDash val="solid"/>
            <a:miter/>
            <a:headEnd type="stealth" w="med" len="med"/>
            <a:tailEnd type="none" w="med" len="med"/>
          </a:ln>
        </p:spPr>
      </p:cxnSp>
      <p:cxnSp>
        <p:nvCxnSpPr>
          <p:cNvPr id="2" name="Shape 353"/>
          <p:cNvCxnSpPr/>
          <p:nvPr/>
        </p:nvCxnSpPr>
        <p:spPr>
          <a:xfrm>
            <a:off x="7565390" y="5913755"/>
            <a:ext cx="2607945" cy="217170"/>
          </a:xfrm>
          <a:prstGeom prst="straightConnector1">
            <a:avLst/>
          </a:prstGeom>
          <a:noFill/>
          <a:ln w="50800" cap="rnd" cmpd="sng">
            <a:solidFill>
              <a:srgbClr val="FFFF00"/>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cxnSp>
        <p:nvCxnSpPr>
          <p:cNvPr id="358" name="Shape 358"/>
          <p:cNvCxnSpPr/>
          <p:nvPr/>
        </p:nvCxnSpPr>
        <p:spPr>
          <a:xfrm rot="10800000">
            <a:off x="10991736" y="93824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359" name="Shape 359"/>
          <p:cNvSpPr/>
          <p:nvPr/>
        </p:nvSpPr>
        <p:spPr>
          <a:xfrm>
            <a:off x="9575800" y="1498600"/>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u="none" strike="noStrike" cap="none">
                <a:solidFill>
                  <a:srgbClr val="FF9900"/>
                </a:solidFill>
                <a:latin typeface="Arial" panose="020B0604020202020204" pitchFamily="34" charset="0"/>
                <a:ea typeface="Arial" panose="020B0604020202020204" pitchFamily="34" charset="0"/>
                <a:cs typeface="Arial" panose="020B0604020202020204" pitchFamily="34" charset="0"/>
                <a:sym typeface="Cabin"/>
              </a:rPr>
              <a:t>True ?</a:t>
            </a:r>
          </a:p>
        </p:txBody>
      </p:sp>
      <p:cxnSp>
        <p:nvCxnSpPr>
          <p:cNvPr id="360" name="Shape 360"/>
          <p:cNvCxnSpPr/>
          <p:nvPr/>
        </p:nvCxnSpPr>
        <p:spPr>
          <a:xfrm flipH="1" flipV="1">
            <a:off x="10995701" y="2681851"/>
            <a:ext cx="34625" cy="3920559"/>
          </a:xfrm>
          <a:prstGeom prst="straightConnector1">
            <a:avLst/>
          </a:prstGeom>
          <a:noFill/>
          <a:ln w="76200" cap="rnd" cmpd="sng">
            <a:solidFill>
              <a:srgbClr val="00FFFF"/>
            </a:solidFill>
            <a:prstDash val="solid"/>
            <a:miter/>
            <a:headEnd type="none" w="med" len="med"/>
            <a:tailEnd type="stealth" w="med" len="med"/>
          </a:ln>
        </p:spPr>
      </p:cxnSp>
      <p:cxnSp>
        <p:nvCxnSpPr>
          <p:cNvPr id="361" name="Shape 361"/>
          <p:cNvCxnSpPr/>
          <p:nvPr/>
        </p:nvCxnSpPr>
        <p:spPr>
          <a:xfrm rot="10800000">
            <a:off x="12433374" y="2127325"/>
            <a:ext cx="678900" cy="10799"/>
          </a:xfrm>
          <a:prstGeom prst="straightConnector1">
            <a:avLst/>
          </a:prstGeom>
          <a:noFill/>
          <a:ln w="76200" cap="rnd" cmpd="sng">
            <a:solidFill>
              <a:srgbClr val="00FFFF"/>
            </a:solidFill>
            <a:prstDash val="solid"/>
            <a:miter/>
            <a:headEnd type="none" w="med" len="med"/>
            <a:tailEnd type="none" w="med" len="med"/>
          </a:ln>
        </p:spPr>
      </p:cxnSp>
      <p:cxnSp>
        <p:nvCxnSpPr>
          <p:cNvPr id="362" name="Shape 362"/>
          <p:cNvCxnSpPr/>
          <p:nvPr/>
        </p:nvCxnSpPr>
        <p:spPr>
          <a:xfrm>
            <a:off x="10991725" y="6602410"/>
            <a:ext cx="2178300" cy="3299"/>
          </a:xfrm>
          <a:prstGeom prst="straightConnector1">
            <a:avLst/>
          </a:prstGeom>
          <a:noFill/>
          <a:ln w="76200" cap="rnd" cmpd="sng">
            <a:solidFill>
              <a:srgbClr val="00FFFF"/>
            </a:solidFill>
            <a:prstDash val="solid"/>
            <a:miter/>
            <a:headEnd type="none" w="med" len="med"/>
            <a:tailEnd type="none" w="med" len="med"/>
          </a:ln>
        </p:spPr>
      </p:cxnSp>
      <p:cxnSp>
        <p:nvCxnSpPr>
          <p:cNvPr id="363" name="Shape 363"/>
          <p:cNvCxnSpPr/>
          <p:nvPr/>
        </p:nvCxnSpPr>
        <p:spPr>
          <a:xfrm flipH="1">
            <a:off x="9220174" y="2143125"/>
            <a:ext cx="396900" cy="3299"/>
          </a:xfrm>
          <a:prstGeom prst="straightConnector1">
            <a:avLst/>
          </a:prstGeom>
          <a:noFill/>
          <a:ln w="76200" cap="rnd" cmpd="sng">
            <a:solidFill>
              <a:srgbClr val="00FFFF"/>
            </a:solidFill>
            <a:prstDash val="solid"/>
            <a:miter/>
            <a:headEnd type="none" w="med" len="med"/>
            <a:tailEnd type="stealth" w="med" len="med"/>
          </a:ln>
        </p:spPr>
      </p:cxnSp>
      <p:cxnSp>
        <p:nvCxnSpPr>
          <p:cNvPr id="364" name="Shape 364"/>
          <p:cNvCxnSpPr/>
          <p:nvPr/>
        </p:nvCxnSpPr>
        <p:spPr>
          <a:xfrm rot="10800000" flipH="1">
            <a:off x="10917236" y="7027978"/>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365" name="Shape 365"/>
          <p:cNvCxnSpPr/>
          <p:nvPr/>
        </p:nvCxnSpPr>
        <p:spPr>
          <a:xfrm flipV="1">
            <a:off x="9245749" y="2133612"/>
            <a:ext cx="33237" cy="4911703"/>
          </a:xfrm>
          <a:prstGeom prst="straightConnector1">
            <a:avLst/>
          </a:prstGeom>
          <a:noFill/>
          <a:ln w="76200" cap="rnd" cmpd="sng">
            <a:solidFill>
              <a:srgbClr val="00FFFF"/>
            </a:solidFill>
            <a:prstDash val="solid"/>
            <a:miter/>
            <a:headEnd type="stealth" w="med" len="med"/>
            <a:tailEnd type="none" w="med" len="med"/>
          </a:ln>
        </p:spPr>
      </p:cxnSp>
      <p:cxnSp>
        <p:nvCxnSpPr>
          <p:cNvPr id="366" name="Shape 366"/>
          <p:cNvCxnSpPr/>
          <p:nvPr/>
        </p:nvCxnSpPr>
        <p:spPr>
          <a:xfrm>
            <a:off x="9161461" y="7045315"/>
            <a:ext cx="1752600" cy="0"/>
          </a:xfrm>
          <a:prstGeom prst="straightConnector1">
            <a:avLst/>
          </a:prstGeom>
          <a:noFill/>
          <a:ln w="76200" cap="rnd" cmpd="sng">
            <a:solidFill>
              <a:srgbClr val="00FFFF"/>
            </a:solidFill>
            <a:prstDash val="solid"/>
            <a:miter/>
            <a:headEnd type="none" w="med" len="med"/>
            <a:tailEnd type="none" w="med" len="med"/>
          </a:ln>
        </p:spPr>
      </p:cxnSp>
      <p:sp>
        <p:nvSpPr>
          <p:cNvPr id="367" name="Shape 367"/>
          <p:cNvSpPr txBox="1"/>
          <p:nvPr/>
        </p:nvSpPr>
        <p:spPr>
          <a:xfrm>
            <a:off x="8696325" y="138430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No</a:t>
            </a:r>
          </a:p>
        </p:txBody>
      </p:sp>
      <p:sp>
        <p:nvSpPr>
          <p:cNvPr id="368" name="Shape 368"/>
          <p:cNvSpPr txBox="1"/>
          <p:nvPr/>
        </p:nvSpPr>
        <p:spPr>
          <a:xfrm>
            <a:off x="9474200" y="7643804"/>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print('Done')</a:t>
            </a:r>
            <a:endParaRPr lang="en-US" sz="35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369" name="Shape 369"/>
          <p:cNvSpPr txBox="1"/>
          <p:nvPr/>
        </p:nvSpPr>
        <p:spPr>
          <a:xfrm>
            <a:off x="13295312" y="1828800"/>
            <a:ext cx="877888"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Yes</a:t>
            </a:r>
          </a:p>
        </p:txBody>
      </p:sp>
      <p:cxnSp>
        <p:nvCxnSpPr>
          <p:cNvPr id="370" name="Shape 370"/>
          <p:cNvCxnSpPr/>
          <p:nvPr/>
        </p:nvCxnSpPr>
        <p:spPr>
          <a:xfrm rot="10800000" flipH="1">
            <a:off x="11563350" y="1304775"/>
            <a:ext cx="3002099" cy="285899"/>
          </a:xfrm>
          <a:prstGeom prst="straightConnector1">
            <a:avLst/>
          </a:prstGeom>
          <a:noFill/>
          <a:ln w="76200" cap="rnd" cmpd="sng">
            <a:solidFill>
              <a:srgbClr val="FFFF00"/>
            </a:solidFill>
            <a:prstDash val="solid"/>
            <a:miter/>
            <a:headEnd type="stealth" w="med" len="med"/>
            <a:tailEnd type="none" w="med" len="med"/>
          </a:ln>
        </p:spPr>
      </p:cxnSp>
      <p:sp>
        <p:nvSpPr>
          <p:cNvPr id="371" name="Shape 371"/>
          <p:cNvSpPr txBox="1"/>
          <p:nvPr/>
        </p:nvSpPr>
        <p:spPr>
          <a:xfrm>
            <a:off x="2057400" y="2355850"/>
            <a:ext cx="6290999"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panose="02070309020205020404"/>
              </a:rPr>
              <a:t>while</a:t>
            </a:r>
            <a:r>
              <a:rPr lang="en-US" sz="3000" i="0" u="none" strike="noStrike" cap="none" dirty="0">
                <a:solidFill>
                  <a:schemeClr val="lt1"/>
                </a:solidFill>
                <a:latin typeface="Courier"/>
                <a:ea typeface="Courier"/>
                <a:cs typeface="Courier"/>
                <a:sym typeface="Courier New" panose="02070309020205020404"/>
              </a:rPr>
              <a:t> </a:t>
            </a:r>
            <a:r>
              <a:rPr lang="en-US" sz="3000" i="0" u="none" strike="noStrike" cap="none" dirty="0">
                <a:solidFill>
                  <a:srgbClr val="FF9900"/>
                </a:solidFill>
                <a:latin typeface="Courier"/>
                <a:ea typeface="Courier"/>
                <a:cs typeface="Courier"/>
                <a:sym typeface="Courier New" panose="02070309020205020404"/>
              </a:rPr>
              <a:t>True</a:t>
            </a:r>
            <a:r>
              <a:rPr lang="en-US" sz="3000" i="0" u="none" strike="noStrike" cap="none" dirty="0">
                <a:solidFill>
                  <a:srgbClr val="FFFF00"/>
                </a:solidFill>
                <a:latin typeface="Courier"/>
                <a:ea typeface="Courier"/>
                <a:cs typeface="Courier"/>
                <a:sym typeface="Courier New" panose="02070309020205020404"/>
              </a:rPr>
              <a:t>:</a:t>
            </a:r>
            <a:r>
              <a:rPr lang="en-US" sz="3000" i="0" u="none" strike="noStrike" cap="none" dirty="0">
                <a:solidFill>
                  <a:schemeClr val="lt1"/>
                </a:solidFill>
                <a:latin typeface="Courier"/>
                <a:ea typeface="Courier"/>
                <a:cs typeface="Courier"/>
                <a:sym typeface="Courier New" panose="02070309020205020404"/>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panose="02070309020205020404"/>
              </a:rPr>
              <a:t>   </a:t>
            </a:r>
            <a:r>
              <a:rPr lang="en-US" sz="3000" i="0" u="none" strike="noStrike" cap="none" dirty="0">
                <a:solidFill>
                  <a:srgbClr val="00FF00"/>
                </a:solidFill>
                <a:latin typeface="Courier"/>
                <a:ea typeface="Courier"/>
                <a:cs typeface="Courier"/>
                <a:sym typeface="Courier New" panose="02070309020205020404"/>
              </a:rPr>
              <a:t>line</a:t>
            </a:r>
            <a:r>
              <a:rPr lang="en-US" sz="3000" i="0" u="none" strike="noStrike" cap="none" dirty="0">
                <a:solidFill>
                  <a:schemeClr val="lt1"/>
                </a:solidFill>
                <a:latin typeface="Courier"/>
                <a:ea typeface="Courier"/>
                <a:cs typeface="Courier"/>
                <a:sym typeface="Courier New" panose="02070309020205020404"/>
              </a:rPr>
              <a:t> </a:t>
            </a:r>
            <a:r>
              <a:rPr lang="en-US" sz="3000" i="0" u="none" strike="noStrike" cap="none" dirty="0">
                <a:solidFill>
                  <a:srgbClr val="00FFFF"/>
                </a:solidFill>
                <a:latin typeface="Courier"/>
                <a:ea typeface="Courier"/>
                <a:cs typeface="Courier"/>
                <a:sym typeface="Courier New" panose="02070309020205020404"/>
              </a:rPr>
              <a:t>=</a:t>
            </a:r>
            <a:r>
              <a:rPr lang="en-US" sz="3000" i="0" u="none" strike="noStrike" cap="none" dirty="0">
                <a:solidFill>
                  <a:schemeClr val="lt1"/>
                </a:solidFill>
                <a:latin typeface="Courier"/>
                <a:ea typeface="Courier"/>
                <a:cs typeface="Courier"/>
                <a:sym typeface="Courier New" panose="02070309020205020404"/>
              </a:rPr>
              <a:t> </a:t>
            </a:r>
            <a:r>
              <a:rPr lang="en-US" sz="3000" i="0" u="none" strike="noStrike" cap="none" dirty="0" err="1">
                <a:solidFill>
                  <a:srgbClr val="FF9900"/>
                </a:solidFill>
                <a:latin typeface="Courier"/>
                <a:ea typeface="Courier"/>
                <a:cs typeface="Courier"/>
                <a:sym typeface="Courier New" panose="02070309020205020404"/>
              </a:rPr>
              <a:t>raw_input</a:t>
            </a:r>
            <a:r>
              <a:rPr lang="en-US" sz="3000" i="0" u="none" strike="noStrike" cap="none" dirty="0">
                <a:solidFill>
                  <a:srgbClr val="FF9900"/>
                </a:solidFill>
                <a:latin typeface="Courier"/>
                <a:ea typeface="Courier"/>
                <a:cs typeface="Courier"/>
                <a:sym typeface="Courier New" panose="02070309020205020404"/>
              </a:rPr>
              <a:t>(</a:t>
            </a:r>
            <a:r>
              <a:rPr lang="en-US" sz="3000" i="0" u="none" strike="noStrike" cap="none" dirty="0">
                <a:solidFill>
                  <a:srgbClr val="FFFFFF"/>
                </a:solidFill>
                <a:latin typeface="Courier"/>
                <a:ea typeface="Courier"/>
                <a:cs typeface="Courier"/>
                <a:sym typeface="Courier New" panose="02070309020205020404"/>
              </a:rPr>
              <a:t>'&gt; </a:t>
            </a:r>
            <a:r>
              <a:rPr lang="en-US" sz="3000" dirty="0">
                <a:solidFill>
                  <a:srgbClr val="FFFFFF"/>
                </a:solidFill>
                <a:latin typeface="Courier"/>
                <a:ea typeface="Courier"/>
                <a:cs typeface="Courier"/>
                <a:sym typeface="Courier New" panose="02070309020205020404"/>
              </a:rPr>
              <a:t>'</a:t>
            </a:r>
            <a:r>
              <a:rPr lang="en-US" sz="3000" i="0" u="none" strike="noStrike" cap="none" dirty="0">
                <a:solidFill>
                  <a:srgbClr val="FF9900"/>
                </a:solidFill>
                <a:latin typeface="Courier"/>
                <a:ea typeface="Courier"/>
                <a:cs typeface="Courier"/>
                <a:sym typeface="Courier New" panose="02070309020205020404"/>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panose="02070309020205020404"/>
              </a:rPr>
              <a:t>   </a:t>
            </a:r>
            <a:r>
              <a:rPr lang="en-US" sz="3000" i="0" u="none" strike="noStrike" cap="none" dirty="0">
                <a:solidFill>
                  <a:srgbClr val="FFFF00"/>
                </a:solidFill>
                <a:latin typeface="Courier"/>
                <a:ea typeface="Courier"/>
                <a:cs typeface="Courier"/>
                <a:sym typeface="Courier New" panose="02070309020205020404"/>
              </a:rPr>
              <a:t>if</a:t>
            </a:r>
            <a:r>
              <a:rPr lang="en-US" sz="3000" i="0" u="none" strike="noStrike" cap="none" dirty="0">
                <a:solidFill>
                  <a:srgbClr val="00FF00"/>
                </a:solidFill>
                <a:latin typeface="Courier"/>
                <a:ea typeface="Courier"/>
                <a:cs typeface="Courier"/>
                <a:sym typeface="Courier New" panose="02070309020205020404"/>
              </a:rPr>
              <a:t> line[0]</a:t>
            </a:r>
            <a:r>
              <a:rPr lang="en-US" sz="3000" i="0" u="none" strike="noStrike" cap="none" dirty="0">
                <a:solidFill>
                  <a:schemeClr val="lt1"/>
                </a:solidFill>
                <a:latin typeface="Courier"/>
                <a:ea typeface="Courier"/>
                <a:cs typeface="Courier"/>
                <a:sym typeface="Courier New" panose="02070309020205020404"/>
              </a:rPr>
              <a:t> </a:t>
            </a:r>
            <a:r>
              <a:rPr lang="en-US" sz="3000" i="0" u="none" strike="noStrike" cap="none" dirty="0">
                <a:solidFill>
                  <a:srgbClr val="00FFFF"/>
                </a:solidFill>
                <a:latin typeface="Courier"/>
                <a:ea typeface="Courier"/>
                <a:cs typeface="Courier"/>
                <a:sym typeface="Courier New" panose="02070309020205020404"/>
              </a:rPr>
              <a:t>== </a:t>
            </a:r>
            <a:r>
              <a:rPr lang="en-US" sz="3000" i="0" u="none" strike="noStrike" cap="none" dirty="0">
                <a:solidFill>
                  <a:srgbClr val="F3F3F3"/>
                </a:solidFill>
                <a:latin typeface="Courier"/>
                <a:ea typeface="Courier"/>
                <a:cs typeface="Courier"/>
                <a:sym typeface="Courier New" panose="02070309020205020404"/>
              </a:rPr>
              <a:t>'#' </a:t>
            </a:r>
            <a:r>
              <a:rPr lang="en-US" sz="3000" i="0" u="none" strike="noStrike" cap="none" dirty="0">
                <a:solidFill>
                  <a:srgbClr val="FFFF00"/>
                </a:solidFill>
                <a:latin typeface="Courier"/>
                <a:ea typeface="Courier"/>
                <a:cs typeface="Courier"/>
                <a:sym typeface="Courier New" panose="02070309020205020404"/>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panose="02070309020205020404"/>
              </a:rPr>
              <a:t>        </a:t>
            </a:r>
            <a:r>
              <a:rPr lang="en-US" sz="3000" i="0" u="none" strike="noStrike" cap="none" dirty="0">
                <a:solidFill>
                  <a:srgbClr val="FFFF00"/>
                </a:solidFill>
                <a:latin typeface="Courier"/>
                <a:ea typeface="Courier"/>
                <a:cs typeface="Courier"/>
                <a:sym typeface="Courier New" panose="02070309020205020404"/>
              </a:rPr>
              <a:t>continue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panose="02070309020205020404"/>
              </a:rPr>
              <a:t>    </a:t>
            </a:r>
            <a:r>
              <a:rPr lang="en-US" sz="3000" i="0" u="none" strike="noStrike" cap="none" dirty="0">
                <a:solidFill>
                  <a:srgbClr val="FFFF00"/>
                </a:solidFill>
                <a:latin typeface="Courier"/>
                <a:ea typeface="Courier"/>
                <a:cs typeface="Courier"/>
                <a:sym typeface="Courier New" panose="02070309020205020404"/>
              </a:rPr>
              <a:t>if </a:t>
            </a:r>
            <a:r>
              <a:rPr lang="en-US" sz="3000" i="0" u="none" strike="noStrike" cap="none" dirty="0">
                <a:solidFill>
                  <a:srgbClr val="00FF00"/>
                </a:solidFill>
                <a:latin typeface="Courier"/>
                <a:ea typeface="Courier"/>
                <a:cs typeface="Courier"/>
                <a:sym typeface="Courier New" panose="02070309020205020404"/>
              </a:rPr>
              <a:t>line</a:t>
            </a:r>
            <a:r>
              <a:rPr lang="en-US" sz="3000" i="0" u="none" strike="noStrike" cap="none" dirty="0">
                <a:solidFill>
                  <a:schemeClr val="lt1"/>
                </a:solidFill>
                <a:latin typeface="Courier"/>
                <a:ea typeface="Courier"/>
                <a:cs typeface="Courier"/>
                <a:sym typeface="Courier New" panose="02070309020205020404"/>
              </a:rPr>
              <a:t> </a:t>
            </a:r>
            <a:r>
              <a:rPr lang="en-US" sz="3000" i="0" u="none" strike="noStrike" cap="none" dirty="0">
                <a:solidFill>
                  <a:srgbClr val="00FFFF"/>
                </a:solidFill>
                <a:latin typeface="Courier"/>
                <a:ea typeface="Courier"/>
                <a:cs typeface="Courier"/>
                <a:sym typeface="Courier New" panose="02070309020205020404"/>
              </a:rPr>
              <a:t>==</a:t>
            </a:r>
            <a:r>
              <a:rPr lang="en-US" sz="3000" i="0" u="none" strike="noStrike" cap="none" dirty="0">
                <a:solidFill>
                  <a:schemeClr val="lt1"/>
                </a:solidFill>
                <a:latin typeface="Courier"/>
                <a:ea typeface="Courier"/>
                <a:cs typeface="Courier"/>
                <a:sym typeface="Courier New" panose="02070309020205020404"/>
              </a:rPr>
              <a:t> </a:t>
            </a:r>
            <a:r>
              <a:rPr lang="en-US" sz="3000" i="0" u="none" strike="noStrike" cap="none" dirty="0">
                <a:solidFill>
                  <a:srgbClr val="FFFFFF"/>
                </a:solidFill>
                <a:latin typeface="Courier"/>
                <a:ea typeface="Courier"/>
                <a:cs typeface="Courier"/>
                <a:sym typeface="Courier New" panose="02070309020205020404"/>
              </a:rPr>
              <a:t>'done' </a:t>
            </a:r>
            <a:r>
              <a:rPr lang="en-US" sz="3000" i="0" u="none" strike="noStrike" cap="none" dirty="0">
                <a:solidFill>
                  <a:srgbClr val="FFFF00"/>
                </a:solidFill>
                <a:latin typeface="Courier"/>
                <a:ea typeface="Courier"/>
                <a:cs typeface="Courier"/>
                <a:sym typeface="Courier New" panose="02070309020205020404"/>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panose="02070309020205020404"/>
              </a:rPr>
              <a:t>        </a:t>
            </a:r>
            <a:r>
              <a:rPr lang="en-US" sz="3000" i="0" u="none" strike="noStrike" cap="none" dirty="0">
                <a:solidFill>
                  <a:srgbClr val="FFFF00"/>
                </a:solidFill>
                <a:latin typeface="Courier"/>
                <a:ea typeface="Courier"/>
                <a:cs typeface="Courier"/>
                <a:sym typeface="Courier New" panose="02070309020205020404"/>
              </a:rPr>
              <a:t>break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panose="02070309020205020404"/>
              </a:rPr>
              <a:t>    </a:t>
            </a:r>
            <a:r>
              <a:rPr lang="en-US" sz="3000" i="0" u="none" strike="noStrike" cap="none" dirty="0" smtClean="0">
                <a:solidFill>
                  <a:srgbClr val="FFFF00"/>
                </a:solidFill>
                <a:latin typeface="Courier"/>
                <a:ea typeface="Courier"/>
                <a:cs typeface="Courier"/>
                <a:sym typeface="Courier New" panose="02070309020205020404"/>
              </a:rPr>
              <a:t>print</a:t>
            </a:r>
            <a:r>
              <a:rPr lang="en-US" sz="3000" dirty="0" smtClean="0">
                <a:solidFill>
                  <a:schemeClr val="lt1"/>
                </a:solidFill>
                <a:latin typeface="Courier"/>
                <a:ea typeface="Courier"/>
                <a:cs typeface="Courier"/>
                <a:sym typeface="Courier New" panose="02070309020205020404"/>
              </a:rPr>
              <a:t>(</a:t>
            </a:r>
            <a:r>
              <a:rPr lang="en-US" sz="3000" i="0" u="none" strike="noStrike" cap="none" dirty="0" smtClean="0">
                <a:solidFill>
                  <a:srgbClr val="00FF00"/>
                </a:solidFill>
                <a:latin typeface="Courier"/>
                <a:ea typeface="Courier"/>
                <a:cs typeface="Courier"/>
                <a:sym typeface="Courier New" panose="02070309020205020404"/>
              </a:rPr>
              <a:t>line</a:t>
            </a:r>
            <a:r>
              <a:rPr lang="en-US" sz="3000" i="0" u="none" strike="noStrike" cap="none" dirty="0" smtClean="0">
                <a:solidFill>
                  <a:schemeClr val="bg1"/>
                </a:solidFill>
                <a:latin typeface="Courier"/>
                <a:ea typeface="Courier"/>
                <a:cs typeface="Courier"/>
                <a:sym typeface="Courier New" panose="02070309020205020404"/>
              </a:rPr>
              <a:t>)</a:t>
            </a:r>
            <a:endParaRPr lang="en-US" sz="3000" i="0" u="none" strike="noStrike" cap="none" dirty="0">
              <a:solidFill>
                <a:schemeClr val="bg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smtClean="0">
                <a:solidFill>
                  <a:srgbClr val="FFFF00"/>
                </a:solidFill>
                <a:latin typeface="Courier"/>
                <a:ea typeface="Courier"/>
                <a:cs typeface="Courier"/>
                <a:sym typeface="Courier New" panose="02070309020205020404"/>
              </a:rPr>
              <a:t>print</a:t>
            </a:r>
            <a:r>
              <a:rPr lang="en-US" sz="3000" dirty="0">
                <a:solidFill>
                  <a:schemeClr val="lt1"/>
                </a:solidFill>
                <a:latin typeface="Courier"/>
                <a:ea typeface="Courier"/>
                <a:cs typeface="Courier"/>
                <a:sym typeface="Courier New" panose="02070309020205020404"/>
              </a:rPr>
              <a:t>(</a:t>
            </a:r>
            <a:r>
              <a:rPr lang="en-US" sz="3000" i="0" u="none" strike="noStrike" cap="none" dirty="0" smtClean="0">
                <a:solidFill>
                  <a:srgbClr val="FFFFFF"/>
                </a:solidFill>
                <a:latin typeface="Courier"/>
                <a:ea typeface="Courier"/>
                <a:cs typeface="Courier"/>
                <a:sym typeface="Courier New" panose="02070309020205020404"/>
              </a:rPr>
              <a:t>'Done!')</a:t>
            </a:r>
            <a:endParaRPr lang="en-US" sz="3000" i="0" u="none" strike="noStrike" cap="none" dirty="0">
              <a:solidFill>
                <a:srgbClr val="FFFFFF"/>
              </a:solidFill>
              <a:latin typeface="Courier"/>
              <a:ea typeface="Courier"/>
              <a:cs typeface="Courier"/>
              <a:sym typeface="Courier New" panose="02070309020205020404"/>
            </a:endParaRPr>
          </a:p>
        </p:txBody>
      </p:sp>
      <p:cxnSp>
        <p:nvCxnSpPr>
          <p:cNvPr id="372" name="Shape 372"/>
          <p:cNvCxnSpPr/>
          <p:nvPr/>
        </p:nvCxnSpPr>
        <p:spPr>
          <a:xfrm flipH="1">
            <a:off x="1703325" y="3029550"/>
            <a:ext cx="265199" cy="837599"/>
          </a:xfrm>
          <a:prstGeom prst="straightConnector1">
            <a:avLst/>
          </a:prstGeom>
          <a:noFill/>
          <a:ln w="50800" cap="rnd" cmpd="sng">
            <a:solidFill>
              <a:srgbClr val="FFFF00"/>
            </a:solidFill>
            <a:prstDash val="solid"/>
            <a:miter/>
            <a:headEnd type="stealth" w="med" len="med"/>
            <a:tailEnd type="none" w="med" len="med"/>
          </a:ln>
        </p:spPr>
      </p:cxnSp>
      <p:cxnSp>
        <p:nvCxnSpPr>
          <p:cNvPr id="373" name="Shape 373"/>
          <p:cNvCxnSpPr/>
          <p:nvPr/>
        </p:nvCxnSpPr>
        <p:spPr>
          <a:xfrm>
            <a:off x="1701738" y="3878074"/>
            <a:ext cx="1237200" cy="464399"/>
          </a:xfrm>
          <a:prstGeom prst="straightConnector1">
            <a:avLst/>
          </a:prstGeom>
          <a:noFill/>
          <a:ln w="50800" cap="rnd" cmpd="sng">
            <a:solidFill>
              <a:srgbClr val="FFFF00"/>
            </a:solidFill>
            <a:prstDash val="solid"/>
            <a:miter/>
            <a:headEnd type="stealth" w="med" len="med"/>
            <a:tailEnd type="none" w="med" len="med"/>
          </a:ln>
        </p:spPr>
      </p:cxnSp>
      <p:sp>
        <p:nvSpPr>
          <p:cNvPr id="374" name="Shape 374"/>
          <p:cNvSpPr txBox="1"/>
          <p:nvPr/>
        </p:nvSpPr>
        <p:spPr>
          <a:xfrm>
            <a:off x="11696700" y="54991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a:t>
            </a:r>
          </a:p>
        </p:txBody>
      </p:sp>
      <p:cxnSp>
        <p:nvCxnSpPr>
          <p:cNvPr id="375" name="Shape 375"/>
          <p:cNvCxnSpPr/>
          <p:nvPr/>
        </p:nvCxnSpPr>
        <p:spPr>
          <a:xfrm>
            <a:off x="14546262" y="1285875"/>
            <a:ext cx="846000" cy="2917799"/>
          </a:xfrm>
          <a:prstGeom prst="straightConnector1">
            <a:avLst/>
          </a:prstGeom>
          <a:noFill/>
          <a:ln w="76200" cap="rnd" cmpd="sng">
            <a:solidFill>
              <a:srgbClr val="FFFF00"/>
            </a:solidFill>
            <a:prstDash val="solid"/>
            <a:miter/>
            <a:headEnd type="stealth" w="med" len="med"/>
            <a:tailEnd type="none" w="med" len="med"/>
          </a:ln>
        </p:spPr>
      </p:cxnSp>
      <p:cxnSp>
        <p:nvCxnSpPr>
          <p:cNvPr id="376" name="Shape 376"/>
          <p:cNvCxnSpPr>
            <a:endCxn id="377" idx="2"/>
          </p:cNvCxnSpPr>
          <p:nvPr/>
        </p:nvCxnSpPr>
        <p:spPr>
          <a:xfrm rot="10800000">
            <a:off x="13144549" y="3573512"/>
            <a:ext cx="1454100" cy="739800"/>
          </a:xfrm>
          <a:prstGeom prst="straightConnector1">
            <a:avLst/>
          </a:prstGeom>
          <a:noFill/>
          <a:ln w="76200" cap="rnd" cmpd="sng">
            <a:solidFill>
              <a:srgbClr val="00FFFF"/>
            </a:solidFill>
            <a:prstDash val="solid"/>
            <a:miter/>
            <a:headEnd type="none" w="med" len="med"/>
            <a:tailEnd type="none" w="med" len="med"/>
          </a:ln>
        </p:spPr>
      </p:cxnSp>
      <p:sp>
        <p:nvSpPr>
          <p:cNvPr id="377" name="Shape 377"/>
          <p:cNvSpPr txBox="1"/>
          <p:nvPr/>
        </p:nvSpPr>
        <p:spPr>
          <a:xfrm>
            <a:off x="11684000" y="2824112"/>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a:t>
            </a:r>
          </a:p>
        </p:txBody>
      </p:sp>
      <p:sp>
        <p:nvSpPr>
          <p:cNvPr id="378" name="Shape 378"/>
          <p:cNvSpPr txBox="1"/>
          <p:nvPr/>
        </p:nvSpPr>
        <p:spPr>
          <a:xfrm>
            <a:off x="13500100" y="4330700"/>
            <a:ext cx="2184300"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continue</a:t>
            </a:r>
          </a:p>
        </p:txBody>
      </p:sp>
      <p:cxnSp>
        <p:nvCxnSpPr>
          <p:cNvPr id="379" name="Shape 379"/>
          <p:cNvCxnSpPr>
            <a:endCxn id="377" idx="2"/>
          </p:cNvCxnSpPr>
          <p:nvPr/>
        </p:nvCxnSpPr>
        <p:spPr>
          <a:xfrm rot="10800000">
            <a:off x="13144549" y="3573512"/>
            <a:ext cx="25500" cy="1925700"/>
          </a:xfrm>
          <a:prstGeom prst="straightConnector1">
            <a:avLst/>
          </a:prstGeom>
          <a:noFill/>
          <a:ln w="76200" cap="rnd" cmpd="sng">
            <a:solidFill>
              <a:srgbClr val="00FFFF"/>
            </a:solidFill>
            <a:prstDash val="solid"/>
            <a:miter/>
            <a:headEnd type="none" w="med" len="med"/>
            <a:tailEnd type="none" w="med" len="med"/>
          </a:ln>
        </p:spPr>
      </p:cxnSp>
      <p:cxnSp>
        <p:nvCxnSpPr>
          <p:cNvPr id="380" name="Shape 380"/>
          <p:cNvCxnSpPr/>
          <p:nvPr/>
        </p:nvCxnSpPr>
        <p:spPr>
          <a:xfrm flipH="1" flipV="1">
            <a:off x="13213562" y="6226200"/>
            <a:ext cx="16663" cy="403200"/>
          </a:xfrm>
          <a:prstGeom prst="straightConnector1">
            <a:avLst/>
          </a:prstGeom>
          <a:noFill/>
          <a:ln w="76200" cap="rnd" cmpd="sng">
            <a:solidFill>
              <a:srgbClr val="00FFFF"/>
            </a:solidFill>
            <a:prstDash val="solid"/>
            <a:miter/>
            <a:headEnd type="stealth" w="med" len="med"/>
            <a:tailEnd type="none" w="med" len="med"/>
          </a:ln>
        </p:spPr>
      </p:cxnSp>
      <p:cxnSp>
        <p:nvCxnSpPr>
          <p:cNvPr id="381" name="Shape 381"/>
          <p:cNvCxnSpPr/>
          <p:nvPr/>
        </p:nvCxnSpPr>
        <p:spPr>
          <a:xfrm rot="10800000">
            <a:off x="13128537" y="2186749"/>
            <a:ext cx="14400" cy="566699"/>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Shape 38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Indefinite Loops</a:t>
            </a:r>
          </a:p>
        </p:txBody>
      </p:sp>
      <p:sp>
        <p:nvSpPr>
          <p:cNvPr id="387" name="Shape 387"/>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0840" algn="just"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While loops are called </a:t>
            </a:r>
            <a:r>
              <a:rPr lang="en-US" sz="3600">
                <a:solidFill>
                  <a:srgbClr val="FFFF00"/>
                </a:solidFill>
                <a:latin typeface="Arial" panose="020B0604020202020204" pitchFamily="34" charset="0"/>
                <a:ea typeface="Arial" panose="020B0604020202020204" pitchFamily="34" charset="0"/>
                <a:cs typeface="Arial" panose="020B0604020202020204" pitchFamily="34" charset="0"/>
                <a:sym typeface="Cabin"/>
              </a:rPr>
              <a:t>“</a:t>
            </a:r>
            <a:r>
              <a:rPr lang="en-US" sz="3600" u="none" strike="noStrike" cap="none">
                <a:solidFill>
                  <a:srgbClr val="FFFF00"/>
                </a:solidFill>
                <a:latin typeface="Arial" panose="020B0604020202020204" pitchFamily="34" charset="0"/>
                <a:ea typeface="Arial" panose="020B0604020202020204" pitchFamily="34" charset="0"/>
                <a:cs typeface="Arial" panose="020B0604020202020204" pitchFamily="34" charset="0"/>
                <a:sym typeface="Cabin"/>
              </a:rPr>
              <a:t>indefinite loops</a:t>
            </a:r>
            <a:r>
              <a:rPr lang="en-US" sz="3600">
                <a:solidFill>
                  <a:srgbClr val="FFFF00"/>
                </a:solidFill>
                <a:latin typeface="Arial" panose="020B0604020202020204" pitchFamily="34" charset="0"/>
                <a:ea typeface="Arial" panose="020B0604020202020204" pitchFamily="34" charset="0"/>
                <a:cs typeface="Arial" panose="020B0604020202020204" pitchFamily="34" charset="0"/>
                <a:sym typeface="Cabin"/>
              </a:rPr>
              <a:t>”</a:t>
            </a: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 because they keep going until  a logical condition becomes </a:t>
            </a:r>
            <a:r>
              <a:rPr lang="en-US" sz="3600" u="none" strike="noStrike" cap="none">
                <a:solidFill>
                  <a:srgbClr val="FF7F00"/>
                </a:solidFill>
                <a:latin typeface="Arial" panose="020B0604020202020204" pitchFamily="34" charset="0"/>
                <a:ea typeface="Arial" panose="020B0604020202020204" pitchFamily="34" charset="0"/>
                <a:cs typeface="Arial" panose="020B0604020202020204" pitchFamily="34" charset="0"/>
                <a:sym typeface="Cabin"/>
              </a:rPr>
              <a:t>False</a:t>
            </a:r>
          </a:p>
          <a:p>
            <a:pPr marL="749300" marR="0" lvl="0" indent="-370840" algn="just"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The loops we have seen so far are pretty easy to examine to see if they will terminate or if they will be </a:t>
            </a:r>
            <a:r>
              <a:rPr lang="en-US" sz="3600">
                <a:solidFill>
                  <a:schemeClr val="lt1"/>
                </a:solidFill>
                <a:latin typeface="Arial" panose="020B0604020202020204" pitchFamily="34" charset="0"/>
                <a:ea typeface="Arial" panose="020B0604020202020204" pitchFamily="34" charset="0"/>
                <a:cs typeface="Arial" panose="020B0604020202020204" pitchFamily="34" charset="0"/>
                <a:sym typeface="Cabin"/>
              </a:rPr>
              <a:t>“</a:t>
            </a: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infinite loops</a:t>
            </a:r>
            <a:r>
              <a:rPr lang="en-US" sz="3600">
                <a:solidFill>
                  <a:schemeClr val="lt1"/>
                </a:solidFill>
                <a:latin typeface="Arial" panose="020B0604020202020204" pitchFamily="34" charset="0"/>
                <a:ea typeface="Arial" panose="020B0604020202020204" pitchFamily="34" charset="0"/>
                <a:cs typeface="Arial" panose="020B0604020202020204" pitchFamily="34" charset="0"/>
                <a:sym typeface="Cabin"/>
              </a:rPr>
              <a:t>”</a:t>
            </a:r>
          </a:p>
          <a:p>
            <a:pPr marL="749300" marR="0" lvl="0" indent="-370840" algn="just"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Sometimes it is a little harder to be sure if a loop will terminate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FFD966"/>
                </a:solidFill>
              </a:rPr>
              <a:t>Definite Loops</a:t>
            </a:r>
            <a:endParaRPr lang="en-US" dirty="0">
              <a:solidFill>
                <a:srgbClr val="FFD966"/>
              </a:solidFill>
            </a:endParaRPr>
          </a:p>
        </p:txBody>
      </p:sp>
      <p:sp>
        <p:nvSpPr>
          <p:cNvPr id="5" name="Text Placeholder 4"/>
          <p:cNvSpPr>
            <a:spLocks noGrp="1"/>
          </p:cNvSpPr>
          <p:nvPr>
            <p:ph type="body" idx="1"/>
          </p:nvPr>
        </p:nvSpPr>
        <p:spPr/>
        <p:txBody>
          <a:bodyPr/>
          <a:lstStyle/>
          <a:p>
            <a:r>
              <a:rPr lang="en-US" dirty="0" smtClean="0">
                <a:solidFill>
                  <a:schemeClr val="bg1"/>
                </a:solidFill>
              </a:rPr>
              <a:t>Iterating over a set of items</a:t>
            </a:r>
            <a:r>
              <a:rPr lang="is-IS" dirty="0" smtClean="0">
                <a:solidFill>
                  <a:schemeClr val="bg1"/>
                </a:solidFill>
              </a:rPr>
              <a:t>…</a:t>
            </a:r>
            <a:endParaRPr lang="en-US"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9524" y="440900"/>
            <a:ext cx="13932000" cy="1722482"/>
          </a:xfrm>
        </p:spPr>
        <p:txBody>
          <a:bodyPr/>
          <a:lstStyle/>
          <a:p>
            <a:r>
              <a:rPr lang="en-US" altLang="zh-CN" smtClean="0"/>
              <a:t>Iteration </a:t>
            </a:r>
            <a:endParaRPr lang="zh-CN" altLang="en-US"/>
          </a:p>
        </p:txBody>
      </p:sp>
      <p:sp>
        <p:nvSpPr>
          <p:cNvPr id="3" name="文本占位符 2"/>
          <p:cNvSpPr>
            <a:spLocks noGrp="1"/>
          </p:cNvSpPr>
          <p:nvPr>
            <p:ph type="body" idx="1"/>
          </p:nvPr>
        </p:nvSpPr>
        <p:spPr>
          <a:xfrm>
            <a:off x="953994" y="2366682"/>
            <a:ext cx="14725276" cy="5472953"/>
          </a:xfrm>
        </p:spPr>
        <p:txBody>
          <a:bodyPr/>
          <a:lstStyle/>
          <a:p>
            <a:pPr marL="571500" indent="-571500" algn="just">
              <a:lnSpc>
                <a:spcPct val="150000"/>
              </a:lnSpc>
              <a:spcBef>
                <a:spcPts val="0"/>
              </a:spcBef>
              <a:buFont typeface="Wingdings" panose="05000000000000000000" pitchFamily="2" charset="2"/>
              <a:buChar char="l"/>
            </a:pPr>
            <a:r>
              <a:rPr lang="en-US" altLang="zh-CN" sz="3600">
                <a:latin typeface="Arial" panose="020B0604020202020204" pitchFamily="34" charset="0"/>
                <a:cs typeface="Arial" panose="020B0604020202020204" pitchFamily="34" charset="0"/>
              </a:rPr>
              <a:t>Computers are often used to automate repetitive tasks. Repeating identical </a:t>
            </a:r>
            <a:r>
              <a:rPr lang="en-US" altLang="zh-CN" sz="3600" smtClean="0">
                <a:latin typeface="Arial" panose="020B0604020202020204" pitchFamily="34" charset="0"/>
                <a:cs typeface="Arial" panose="020B0604020202020204" pitchFamily="34" charset="0"/>
              </a:rPr>
              <a:t>or similar </a:t>
            </a:r>
            <a:r>
              <a:rPr lang="en-US" altLang="zh-CN" sz="3600">
                <a:latin typeface="Arial" panose="020B0604020202020204" pitchFamily="34" charset="0"/>
                <a:cs typeface="Arial" panose="020B0604020202020204" pitchFamily="34" charset="0"/>
              </a:rPr>
              <a:t>tasks without making errors is something that computers do well and </a:t>
            </a:r>
            <a:r>
              <a:rPr lang="en-US" altLang="zh-CN" sz="3600" smtClean="0">
                <a:latin typeface="Arial" panose="020B0604020202020204" pitchFamily="34" charset="0"/>
                <a:cs typeface="Arial" panose="020B0604020202020204" pitchFamily="34" charset="0"/>
              </a:rPr>
              <a:t>people do </a:t>
            </a:r>
            <a:r>
              <a:rPr lang="en-US" altLang="zh-CN" sz="3600">
                <a:latin typeface="Arial" panose="020B0604020202020204" pitchFamily="34" charset="0"/>
                <a:cs typeface="Arial" panose="020B0604020202020204" pitchFamily="34" charset="0"/>
              </a:rPr>
              <a:t>poorly. Because iteration is so common, Python provides several </a:t>
            </a:r>
            <a:r>
              <a:rPr lang="en-US" altLang="zh-CN" sz="3600" smtClean="0">
                <a:latin typeface="Arial" panose="020B0604020202020204" pitchFamily="34" charset="0"/>
                <a:cs typeface="Arial" panose="020B0604020202020204" pitchFamily="34" charset="0"/>
              </a:rPr>
              <a:t>language features </a:t>
            </a:r>
            <a:r>
              <a:rPr lang="en-US" altLang="zh-CN" sz="3600">
                <a:latin typeface="Arial" panose="020B0604020202020204" pitchFamily="34" charset="0"/>
                <a:cs typeface="Arial" panose="020B0604020202020204" pitchFamily="34" charset="0"/>
              </a:rPr>
              <a:t>to make it easier</a:t>
            </a:r>
            <a:r>
              <a:rPr lang="en-US" altLang="zh-CN" sz="3600" smtClean="0">
                <a:latin typeface="Arial" panose="020B0604020202020204" pitchFamily="34" charset="0"/>
                <a:cs typeface="Arial" panose="020B0604020202020204" pitchFamily="34" charset="0"/>
              </a:rPr>
              <a:t>.</a:t>
            </a:r>
          </a:p>
          <a:p>
            <a:pPr marL="571500" indent="-571500" algn="just">
              <a:lnSpc>
                <a:spcPct val="150000"/>
              </a:lnSpc>
              <a:spcBef>
                <a:spcPts val="0"/>
              </a:spcBef>
              <a:buFont typeface="Wingdings" panose="05000000000000000000" pitchFamily="2" charset="2"/>
              <a:buChar char="l"/>
            </a:pPr>
            <a:r>
              <a:rPr lang="en-US" altLang="zh-CN" sz="3600"/>
              <a:t>One form of iteration in Python is the </a:t>
            </a:r>
            <a:r>
              <a:rPr lang="en-US" altLang="zh-CN" sz="3600">
                <a:solidFill>
                  <a:srgbClr val="FFC000"/>
                </a:solidFill>
              </a:rPr>
              <a:t>while</a:t>
            </a:r>
            <a:r>
              <a:rPr lang="en-US" altLang="zh-CN" sz="3600"/>
              <a:t> statement</a:t>
            </a:r>
            <a:endParaRPr lang="zh-CN" altLang="en-US" sz="36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0834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Shape 392"/>
          <p:cNvSpPr txBox="1">
            <a:spLocks noGrp="1"/>
          </p:cNvSpPr>
          <p:nvPr>
            <p:ph type="title"/>
          </p:nvPr>
        </p:nvSpPr>
        <p:spPr>
          <a:xfrm>
            <a:off x="940547" y="454348"/>
            <a:ext cx="1393200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Definite </a:t>
            </a:r>
            <a:r>
              <a:rPr lang="en-US" sz="7600" u="none" strike="noStrike" cap="none" smtClean="0">
                <a:solidFill>
                  <a:srgbClr val="FFD966"/>
                </a:solidFill>
                <a:latin typeface="Arial" panose="020B0604020202020204" pitchFamily="34" charset="0"/>
                <a:ea typeface="Arial" panose="020B0604020202020204" pitchFamily="34" charset="0"/>
                <a:cs typeface="Arial" panose="020B0604020202020204" pitchFamily="34" charset="0"/>
                <a:sym typeface="Cabin"/>
              </a:rPr>
              <a:t>Loops using for</a:t>
            </a:r>
            <a:endParaRPr lang="en-US" sz="76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393" name="Shape 393"/>
          <p:cNvSpPr txBox="1">
            <a:spLocks noGrp="1"/>
          </p:cNvSpPr>
          <p:nvPr>
            <p:ph type="body" idx="1"/>
          </p:nvPr>
        </p:nvSpPr>
        <p:spPr>
          <a:xfrm>
            <a:off x="940547" y="2634132"/>
            <a:ext cx="14550465" cy="5702399"/>
          </a:xfrm>
          <a:prstGeom prst="rect">
            <a:avLst/>
          </a:prstGeom>
          <a:noFill/>
          <a:ln>
            <a:noFill/>
          </a:ln>
        </p:spPr>
        <p:txBody>
          <a:bodyPr lIns="38100" tIns="38100" rIns="38100" bIns="38100" anchor="ctr" anchorCtr="0">
            <a:noAutofit/>
          </a:bodyPr>
          <a:lstStyle/>
          <a:p>
            <a:pPr marL="571500" marR="0" lvl="0" indent="-571500" algn="just" rtl="0">
              <a:lnSpc>
                <a:spcPct val="100000"/>
              </a:lnSpc>
              <a:spcBef>
                <a:spcPts val="0"/>
              </a:spcBef>
              <a:spcAft>
                <a:spcPts val="0"/>
              </a:spcAft>
              <a:buClr>
                <a:schemeClr val="lt1"/>
              </a:buClr>
              <a:buSzPct val="100000"/>
              <a:buFont typeface="Wingdings" panose="05000000000000000000" pitchFamily="2" charset="2"/>
              <a:buChar char="l"/>
            </a:pPr>
            <a:r>
              <a:rPr lang="en-US" sz="40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Quite often we have a </a:t>
            </a:r>
            <a:r>
              <a:rPr lang="en-US" sz="4000" u="none" strike="noStrike" cap="none">
                <a:solidFill>
                  <a:srgbClr val="FF7F00"/>
                </a:solidFill>
                <a:latin typeface="Arial" panose="020B0604020202020204" pitchFamily="34" charset="0"/>
                <a:ea typeface="Arial" panose="020B0604020202020204" pitchFamily="34" charset="0"/>
                <a:cs typeface="Arial" panose="020B0604020202020204" pitchFamily="34" charset="0"/>
                <a:sym typeface="Cabin"/>
              </a:rPr>
              <a:t>list</a:t>
            </a:r>
            <a:r>
              <a:rPr lang="en-US" sz="40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 of </a:t>
            </a:r>
            <a:r>
              <a:rPr lang="en-US" altLang="zh-CN" sz="400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words, a list of numbers,</a:t>
            </a:r>
            <a:r>
              <a:rPr lang="en-US" sz="4000" u="none" strike="noStrike" cap="none"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 or </a:t>
            </a:r>
            <a:r>
              <a:rPr lang="en-US" sz="4000" u="none" strike="noStrike" cap="none" smtClean="0">
                <a:solidFill>
                  <a:srgbClr val="FF7F00"/>
                </a:solidFill>
                <a:latin typeface="Arial" panose="020B0604020202020204" pitchFamily="34" charset="0"/>
                <a:ea typeface="Arial" panose="020B0604020202020204" pitchFamily="34" charset="0"/>
                <a:cs typeface="Arial" panose="020B0604020202020204" pitchFamily="34" charset="0"/>
                <a:sym typeface="Cabin"/>
              </a:rPr>
              <a:t>lines </a:t>
            </a:r>
            <a:r>
              <a:rPr lang="en-US" sz="4000" u="none" strike="noStrike" cap="none">
                <a:solidFill>
                  <a:srgbClr val="FF7F00"/>
                </a:solidFill>
                <a:latin typeface="Arial" panose="020B0604020202020204" pitchFamily="34" charset="0"/>
                <a:ea typeface="Arial" panose="020B0604020202020204" pitchFamily="34" charset="0"/>
                <a:cs typeface="Arial" panose="020B0604020202020204" pitchFamily="34" charset="0"/>
                <a:sym typeface="Cabin"/>
              </a:rPr>
              <a:t>in a file</a:t>
            </a:r>
            <a:r>
              <a:rPr lang="en-US" sz="40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 </a:t>
            </a:r>
            <a:r>
              <a:rPr lang="en-US" sz="4000" u="none" strike="noStrike" cap="none"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 that is to say, we have a </a:t>
            </a:r>
            <a:r>
              <a:rPr lang="en-US" sz="4000" u="none" strike="noStrike" cap="none">
                <a:solidFill>
                  <a:srgbClr val="FFFF00"/>
                </a:solidFill>
                <a:latin typeface="Arial" panose="020B0604020202020204" pitchFamily="34" charset="0"/>
                <a:ea typeface="Arial" panose="020B0604020202020204" pitchFamily="34" charset="0"/>
                <a:cs typeface="Arial" panose="020B0604020202020204" pitchFamily="34" charset="0"/>
                <a:sym typeface="Cabin"/>
              </a:rPr>
              <a:t>finite set</a:t>
            </a:r>
            <a:r>
              <a:rPr lang="en-US" sz="40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 of </a:t>
            </a:r>
            <a:r>
              <a:rPr lang="en-US" sz="4000" u="none" strike="noStrike" cap="none"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things to loop through</a:t>
            </a:r>
            <a:endParaRPr lang="en-US" sz="40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a:p>
            <a:pPr marL="571500" marR="0" lvl="0" indent="-571500" algn="just" rtl="0">
              <a:lnSpc>
                <a:spcPct val="100000"/>
              </a:lnSpc>
              <a:spcBef>
                <a:spcPts val="0"/>
              </a:spcBef>
              <a:spcAft>
                <a:spcPts val="0"/>
              </a:spcAft>
              <a:buClr>
                <a:schemeClr val="lt1"/>
              </a:buClr>
              <a:buSzPct val="100000"/>
              <a:buFont typeface="Wingdings" panose="05000000000000000000" pitchFamily="2" charset="2"/>
              <a:buChar char="l"/>
            </a:pPr>
            <a:r>
              <a:rPr lang="en-US" sz="40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We can write a loop to run the loop once for each of the items in a set using the Python </a:t>
            </a:r>
            <a:r>
              <a:rPr lang="en-US" sz="4000" u="none" strike="noStrike" cap="none">
                <a:solidFill>
                  <a:srgbClr val="FFFF00"/>
                </a:solidFill>
                <a:latin typeface="Arial" panose="020B0604020202020204" pitchFamily="34" charset="0"/>
                <a:ea typeface="Arial" panose="020B0604020202020204" pitchFamily="34" charset="0"/>
                <a:cs typeface="Arial" panose="020B0604020202020204" pitchFamily="34" charset="0"/>
                <a:sym typeface="Cabin"/>
              </a:rPr>
              <a:t>for</a:t>
            </a:r>
            <a:r>
              <a:rPr lang="en-US" sz="40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 construct</a:t>
            </a:r>
          </a:p>
          <a:p>
            <a:pPr marL="571500" marR="0" lvl="0" indent="-571500" algn="just" rtl="0">
              <a:lnSpc>
                <a:spcPct val="100000"/>
              </a:lnSpc>
              <a:spcBef>
                <a:spcPts val="0"/>
              </a:spcBef>
              <a:spcAft>
                <a:spcPts val="0"/>
              </a:spcAft>
              <a:buClr>
                <a:schemeClr val="lt1"/>
              </a:buClr>
              <a:buSzPct val="100000"/>
              <a:buFont typeface="Wingdings" panose="05000000000000000000" pitchFamily="2" charset="2"/>
              <a:buChar char="l"/>
            </a:pPr>
            <a:r>
              <a:rPr lang="en-US" sz="40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These loops are called </a:t>
            </a:r>
            <a:r>
              <a:rPr lang="en-US" sz="4000">
                <a:solidFill>
                  <a:srgbClr val="00FF00"/>
                </a:solidFill>
                <a:latin typeface="Arial" panose="020B0604020202020204" pitchFamily="34" charset="0"/>
                <a:ea typeface="Arial" panose="020B0604020202020204" pitchFamily="34" charset="0"/>
                <a:cs typeface="Arial" panose="020B0604020202020204" pitchFamily="34" charset="0"/>
                <a:sym typeface="Cabin"/>
              </a:rPr>
              <a:t>“</a:t>
            </a:r>
            <a:r>
              <a:rPr lang="en-US" sz="40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rPr>
              <a:t>definite loops</a:t>
            </a:r>
            <a:r>
              <a:rPr lang="en-US" sz="4000">
                <a:solidFill>
                  <a:srgbClr val="00FF00"/>
                </a:solidFill>
                <a:latin typeface="Arial" panose="020B0604020202020204" pitchFamily="34" charset="0"/>
                <a:ea typeface="Arial" panose="020B0604020202020204" pitchFamily="34" charset="0"/>
                <a:cs typeface="Arial" panose="020B0604020202020204" pitchFamily="34" charset="0"/>
                <a:sym typeface="Cabin"/>
              </a:rPr>
              <a:t>”</a:t>
            </a:r>
            <a:r>
              <a:rPr lang="en-US" sz="40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 because they execute an exact number of times</a:t>
            </a:r>
          </a:p>
          <a:p>
            <a:pPr marL="571500" marR="0" lvl="0" indent="-571500" algn="just" rtl="0">
              <a:lnSpc>
                <a:spcPct val="100000"/>
              </a:lnSpc>
              <a:spcBef>
                <a:spcPts val="0"/>
              </a:spcBef>
              <a:spcAft>
                <a:spcPts val="0"/>
              </a:spcAft>
              <a:buClr>
                <a:schemeClr val="lt1"/>
              </a:buClr>
              <a:buSzPct val="100000"/>
              <a:buFont typeface="Wingdings" panose="05000000000000000000" pitchFamily="2" charset="2"/>
              <a:buChar char="l"/>
            </a:pPr>
            <a:r>
              <a:rPr lang="en-US" sz="40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We say that </a:t>
            </a:r>
            <a:r>
              <a:rPr lang="en-US" sz="4000">
                <a:solidFill>
                  <a:srgbClr val="00FF00"/>
                </a:solidFill>
                <a:latin typeface="Arial" panose="020B0604020202020204" pitchFamily="34" charset="0"/>
                <a:ea typeface="Arial" panose="020B0604020202020204" pitchFamily="34" charset="0"/>
                <a:cs typeface="Arial" panose="020B0604020202020204" pitchFamily="34" charset="0"/>
                <a:sym typeface="Cabin"/>
              </a:rPr>
              <a:t>“</a:t>
            </a:r>
            <a:r>
              <a:rPr lang="en-US" sz="40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rPr>
              <a:t>definite loops iterate through the members of a set</a:t>
            </a:r>
            <a:r>
              <a:rPr lang="en-US" sz="4000">
                <a:solidFill>
                  <a:srgbClr val="00FF00"/>
                </a:solidFill>
                <a:latin typeface="Arial" panose="020B0604020202020204" pitchFamily="34" charset="0"/>
                <a:ea typeface="Arial" panose="020B0604020202020204" pitchFamily="34" charset="0"/>
                <a:cs typeface="Arial" panose="020B0604020202020204" pitchFamily="34" charset="0"/>
                <a:sym typeface="Cabin"/>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Shape 398"/>
          <p:cNvSpPr txBox="1">
            <a:spLocks noGrp="1"/>
          </p:cNvSpPr>
          <p:nvPr>
            <p:ph type="title"/>
          </p:nvPr>
        </p:nvSpPr>
        <p:spPr>
          <a:xfrm>
            <a:off x="1155915" y="321977"/>
            <a:ext cx="1393200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A Simple Definite Loop</a:t>
            </a:r>
          </a:p>
        </p:txBody>
      </p:sp>
      <p:sp>
        <p:nvSpPr>
          <p:cNvPr id="399" name="Shape 399"/>
          <p:cNvSpPr txBox="1"/>
          <p:nvPr/>
        </p:nvSpPr>
        <p:spPr>
          <a:xfrm>
            <a:off x="784895" y="2384990"/>
            <a:ext cx="7524599" cy="2540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i="0" u="none" strike="noStrike" cap="none" dirty="0">
                <a:solidFill>
                  <a:srgbClr val="FFFF00"/>
                </a:solidFill>
                <a:latin typeface="Courier"/>
                <a:ea typeface="Courier"/>
                <a:cs typeface="Courier"/>
                <a:sym typeface="Courier New" panose="02070309020205020404"/>
              </a:rPr>
              <a:t>for</a:t>
            </a:r>
            <a:r>
              <a:rPr lang="en-US" sz="3600" i="0" u="none" strike="noStrike" cap="none" dirty="0">
                <a:solidFill>
                  <a:schemeClr val="lt1"/>
                </a:solidFill>
                <a:latin typeface="Courier"/>
                <a:ea typeface="Courier"/>
                <a:cs typeface="Courier"/>
                <a:sym typeface="Courier New" panose="02070309020205020404"/>
              </a:rPr>
              <a:t> </a:t>
            </a:r>
            <a:r>
              <a:rPr lang="en-US" sz="3600" i="0" u="none" strike="noStrike" cap="none" dirty="0" err="1">
                <a:solidFill>
                  <a:srgbClr val="00FF00"/>
                </a:solidFill>
                <a:latin typeface="Courier"/>
                <a:ea typeface="Courier"/>
                <a:cs typeface="Courier"/>
                <a:sym typeface="Courier New" panose="02070309020205020404"/>
              </a:rPr>
              <a:t>i</a:t>
            </a:r>
            <a:r>
              <a:rPr lang="en-US" sz="3600" i="0" u="none" strike="noStrike" cap="none" dirty="0">
                <a:solidFill>
                  <a:schemeClr val="lt1"/>
                </a:solidFill>
                <a:latin typeface="Courier"/>
                <a:ea typeface="Courier"/>
                <a:cs typeface="Courier"/>
                <a:sym typeface="Courier New" panose="02070309020205020404"/>
              </a:rPr>
              <a:t> </a:t>
            </a:r>
            <a:r>
              <a:rPr lang="en-US" sz="3600" i="0" u="none" strike="noStrike" cap="none" dirty="0">
                <a:solidFill>
                  <a:srgbClr val="FFFF00"/>
                </a:solidFill>
                <a:latin typeface="Courier"/>
                <a:ea typeface="Courier"/>
                <a:cs typeface="Courier"/>
                <a:sym typeface="Courier New" panose="02070309020205020404"/>
              </a:rPr>
              <a:t>in</a:t>
            </a:r>
            <a:r>
              <a:rPr lang="en-US" sz="3600" i="0" u="none" strike="noStrike" cap="none" dirty="0">
                <a:solidFill>
                  <a:schemeClr val="lt1"/>
                </a:solidFill>
                <a:latin typeface="Courier"/>
                <a:ea typeface="Courier"/>
                <a:cs typeface="Courier"/>
                <a:sym typeface="Courier New" panose="02070309020205020404"/>
              </a:rPr>
              <a:t> </a:t>
            </a:r>
            <a:r>
              <a:rPr lang="en-US" sz="3600" i="0" u="none" strike="noStrike" cap="none" dirty="0">
                <a:solidFill>
                  <a:srgbClr val="FF7F00"/>
                </a:solidFill>
                <a:latin typeface="Courier"/>
                <a:ea typeface="Courier"/>
                <a:cs typeface="Courier"/>
                <a:sym typeface="Courier New" panose="02070309020205020404"/>
              </a:rPr>
              <a:t>[5, 4, 3, 2, </a:t>
            </a:r>
            <a:r>
              <a:rPr lang="en-US" sz="3600" i="0" u="none" strike="noStrike" cap="none">
                <a:solidFill>
                  <a:srgbClr val="FF7F00"/>
                </a:solidFill>
                <a:latin typeface="Courier"/>
                <a:ea typeface="Courier"/>
                <a:cs typeface="Courier"/>
                <a:sym typeface="Courier New" panose="02070309020205020404"/>
              </a:rPr>
              <a:t>1</a:t>
            </a:r>
            <a:r>
              <a:rPr lang="en-US" sz="3600" i="0" u="none" strike="noStrike" cap="none" smtClean="0">
                <a:solidFill>
                  <a:srgbClr val="FF7F00"/>
                </a:solidFill>
                <a:latin typeface="Courier"/>
                <a:ea typeface="Courier"/>
                <a:cs typeface="Courier"/>
                <a:sym typeface="Courier New" panose="02070309020205020404"/>
              </a:rPr>
              <a:t>]</a:t>
            </a:r>
            <a:r>
              <a:rPr lang="en-US" sz="3600" i="0" u="none" strike="noStrike" cap="none" smtClean="0">
                <a:solidFill>
                  <a:srgbClr val="FFFF00"/>
                </a:solidFill>
                <a:latin typeface="Courier"/>
                <a:ea typeface="Courier"/>
                <a:cs typeface="Courier"/>
                <a:sym typeface="Courier New" panose="02070309020205020404"/>
              </a:rPr>
              <a:t>:</a:t>
            </a:r>
            <a:endParaRPr lang="en-US" sz="3600" i="0" u="none" strike="noStrike" cap="none" dirty="0">
              <a:solidFill>
                <a:srgbClr val="FFFF00"/>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panose="02070309020205020404"/>
              </a:rPr>
              <a:t>    </a:t>
            </a:r>
            <a:r>
              <a:rPr lang="en-US" sz="3600" i="0" u="none" strike="noStrike" cap="none" dirty="0" smtClean="0">
                <a:solidFill>
                  <a:srgbClr val="FFFF00"/>
                </a:solidFill>
                <a:latin typeface="Courier"/>
                <a:ea typeface="Courier"/>
                <a:cs typeface="Courier"/>
                <a:sym typeface="Courier New" panose="02070309020205020404"/>
              </a:rPr>
              <a:t>print(</a:t>
            </a:r>
            <a:r>
              <a:rPr lang="en-US" sz="3600" i="0" u="none" strike="noStrike" cap="none" dirty="0" err="1" smtClean="0">
                <a:solidFill>
                  <a:srgbClr val="00FF00"/>
                </a:solidFill>
                <a:latin typeface="Courier"/>
                <a:ea typeface="Courier"/>
                <a:cs typeface="Courier"/>
                <a:sym typeface="Courier New" panose="02070309020205020404"/>
              </a:rPr>
              <a:t>i</a:t>
            </a:r>
            <a:r>
              <a:rPr lang="en-US" sz="3600" i="0" u="none" strike="noStrike" cap="none" dirty="0" smtClean="0">
                <a:solidFill>
                  <a:srgbClr val="FFFF00"/>
                </a:solidFill>
                <a:latin typeface="Courier"/>
                <a:ea typeface="Courier"/>
                <a:cs typeface="Courier"/>
                <a:sym typeface="Courier New" panose="02070309020205020404"/>
              </a:rPr>
              <a:t>)</a:t>
            </a:r>
            <a:endParaRPr lang="en-US" sz="3600" i="0" u="none" strike="noStrike" cap="none" dirty="0">
              <a:solidFill>
                <a:srgbClr val="FFFF00"/>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FFFF00"/>
              </a:buClr>
              <a:buSzPct val="25000"/>
              <a:buFont typeface="Cabin"/>
              <a:buNone/>
            </a:pPr>
            <a:r>
              <a:rPr lang="en-US" sz="3600" i="0" u="none" strike="noStrike" cap="none" dirty="0" smtClean="0">
                <a:solidFill>
                  <a:srgbClr val="FFFF00"/>
                </a:solidFill>
                <a:latin typeface="Courier"/>
                <a:ea typeface="Courier"/>
                <a:cs typeface="Courier"/>
                <a:sym typeface="Courier New" panose="02070309020205020404"/>
              </a:rPr>
              <a:t>print</a:t>
            </a:r>
            <a:r>
              <a:rPr lang="en-US" sz="3600" dirty="0">
                <a:solidFill>
                  <a:schemeClr val="lt1"/>
                </a:solidFill>
                <a:latin typeface="Courier"/>
                <a:ea typeface="Courier"/>
                <a:cs typeface="Courier"/>
                <a:sym typeface="Courier New" panose="02070309020205020404"/>
              </a:rPr>
              <a:t>(</a:t>
            </a:r>
            <a:r>
              <a:rPr lang="en-US" sz="3600" i="0" u="none" strike="noStrike" cap="none" dirty="0" smtClean="0">
                <a:solidFill>
                  <a:srgbClr val="FF7F00"/>
                </a:solidFill>
                <a:latin typeface="Courier"/>
                <a:ea typeface="Courier"/>
                <a:cs typeface="Courier"/>
                <a:sym typeface="Courier New" panose="02070309020205020404"/>
              </a:rPr>
              <a:t>'Blastoff!'</a:t>
            </a:r>
            <a:r>
              <a:rPr lang="en-US" sz="3600" i="0" u="none" strike="noStrike" cap="none" dirty="0" smtClean="0">
                <a:solidFill>
                  <a:schemeClr val="bg1"/>
                </a:solidFill>
                <a:latin typeface="Courier"/>
                <a:ea typeface="Courier"/>
                <a:cs typeface="Courier"/>
                <a:sym typeface="Courier New" panose="02070309020205020404"/>
              </a:rPr>
              <a:t>)</a:t>
            </a:r>
            <a:endParaRPr lang="en-US" sz="3600" i="0" u="none" strike="noStrike" cap="none" dirty="0">
              <a:solidFill>
                <a:schemeClr val="bg1"/>
              </a:solidFill>
              <a:latin typeface="Courier"/>
              <a:ea typeface="Courier"/>
              <a:cs typeface="Courier"/>
              <a:sym typeface="Courier New" panose="02070309020205020404"/>
            </a:endParaRPr>
          </a:p>
        </p:txBody>
      </p:sp>
      <p:sp>
        <p:nvSpPr>
          <p:cNvPr id="400" name="Shape 400"/>
          <p:cNvSpPr txBox="1"/>
          <p:nvPr/>
        </p:nvSpPr>
        <p:spPr>
          <a:xfrm>
            <a:off x="12703491" y="2385060"/>
            <a:ext cx="2384424" cy="4902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4800" u="none" strike="noStrike" cap="none">
                <a:solidFill>
                  <a:srgbClr val="FFFFFF"/>
                </a:solidFill>
                <a:latin typeface="Arial" panose="020B0604020202020204" pitchFamily="34" charset="0"/>
                <a:ea typeface="Arial" panose="020B0604020202020204" pitchFamily="34" charset="0"/>
                <a:cs typeface="Arial" panose="020B0604020202020204" pitchFamily="34"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4800" u="none" strike="noStrike" cap="none">
                <a:solidFill>
                  <a:srgbClr val="FFFFFF"/>
                </a:solidFill>
                <a:latin typeface="Arial" panose="020B0604020202020204" pitchFamily="34" charset="0"/>
                <a:ea typeface="Arial" panose="020B0604020202020204" pitchFamily="34" charset="0"/>
                <a:cs typeface="Arial" panose="020B0604020202020204" pitchFamily="34"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4800" u="none" strike="noStrike" cap="none">
                <a:solidFill>
                  <a:srgbClr val="FFFFFF"/>
                </a:solidFill>
                <a:latin typeface="Arial" panose="020B0604020202020204" pitchFamily="34" charset="0"/>
                <a:ea typeface="Arial" panose="020B0604020202020204" pitchFamily="34" charset="0"/>
                <a:cs typeface="Arial" panose="020B0604020202020204" pitchFamily="34"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4800" u="none" strike="noStrike" cap="none">
                <a:solidFill>
                  <a:srgbClr val="FFFFFF"/>
                </a:solidFill>
                <a:latin typeface="Arial" panose="020B0604020202020204" pitchFamily="34" charset="0"/>
                <a:ea typeface="Arial" panose="020B0604020202020204" pitchFamily="34" charset="0"/>
                <a:cs typeface="Arial" panose="020B0604020202020204" pitchFamily="34"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4800" u="none" strike="noStrike" cap="none">
                <a:solidFill>
                  <a:srgbClr val="FFFFFF"/>
                </a:solidFill>
                <a:latin typeface="Arial" panose="020B0604020202020204" pitchFamily="34" charset="0"/>
                <a:ea typeface="Arial" panose="020B0604020202020204" pitchFamily="34" charset="0"/>
                <a:cs typeface="Arial" panose="020B0604020202020204" pitchFamily="34" charset="0"/>
                <a:sym typeface="Cabin"/>
              </a:rPr>
              <a:t>1</a:t>
            </a:r>
          </a:p>
          <a:p>
            <a:pPr marL="0" marR="0" lvl="0" indent="0" algn="l" rtl="0">
              <a:lnSpc>
                <a:spcPct val="100000"/>
              </a:lnSpc>
              <a:spcBef>
                <a:spcPts val="0"/>
              </a:spcBef>
              <a:spcAft>
                <a:spcPts val="0"/>
              </a:spcAft>
              <a:buClr>
                <a:srgbClr val="FF00FF"/>
              </a:buClr>
              <a:buSzPct val="25000"/>
              <a:buFont typeface="Cabin"/>
              <a:buNone/>
            </a:pPr>
            <a:r>
              <a:rPr lang="en-US" sz="4800" u="none" strike="noStrike" cap="none">
                <a:solidFill>
                  <a:srgbClr val="FFFFFF"/>
                </a:solidFill>
                <a:latin typeface="Arial" panose="020B0604020202020204" pitchFamily="34" charset="0"/>
                <a:ea typeface="Arial" panose="020B0604020202020204" pitchFamily="34" charset="0"/>
                <a:cs typeface="Arial" panose="020B0604020202020204" pitchFamily="34" charset="0"/>
                <a:sym typeface="Cabin"/>
              </a:rPr>
              <a:t>Blastoff!</a:t>
            </a:r>
          </a:p>
        </p:txBody>
      </p:sp>
      <p:sp>
        <p:nvSpPr>
          <p:cNvPr id="2" name="Shape 399"/>
          <p:cNvSpPr txBox="1"/>
          <p:nvPr/>
        </p:nvSpPr>
        <p:spPr>
          <a:xfrm>
            <a:off x="339725" y="4788535"/>
            <a:ext cx="11439899" cy="3254375"/>
          </a:xfrm>
          <a:prstGeom prst="rect">
            <a:avLst/>
          </a:prstGeom>
          <a:noFill/>
          <a:ln>
            <a:noFill/>
          </a:ln>
        </p:spPr>
        <p:txBody>
          <a:bodyPr lIns="0" tIns="0" rIns="0" bIns="0" anchor="ctr" anchorCtr="0">
            <a:noAutofit/>
          </a:bodyPr>
          <a:lstStyle/>
          <a:p>
            <a:pPr lvl="0" algn="just">
              <a:buClr>
                <a:srgbClr val="FFFF00"/>
              </a:buClr>
              <a:buSzPct val="25000"/>
            </a:pPr>
            <a:r>
              <a:rPr lang="en-US" sz="3600" i="0" u="none" strike="noStrike" cap="none" dirty="0">
                <a:solidFill>
                  <a:schemeClr val="bg1"/>
                </a:solidFill>
                <a:latin typeface="+mn-lt"/>
                <a:ea typeface="Courier"/>
                <a:cs typeface="Arial" panose="020B0604020202020204" pitchFamily="34" charset="0"/>
                <a:sym typeface="Courier New" panose="02070309020205020404"/>
              </a:rPr>
              <a:t>The </a:t>
            </a:r>
            <a:r>
              <a:rPr lang="en-US" sz="3600" i="0" u="none" strike="noStrike" cap="none" dirty="0">
                <a:solidFill>
                  <a:srgbClr val="FFC000"/>
                </a:solidFill>
                <a:latin typeface="+mn-lt"/>
                <a:ea typeface="Courier"/>
                <a:cs typeface="Arial" panose="020B0604020202020204" pitchFamily="34" charset="0"/>
                <a:sym typeface="Courier New" panose="02070309020205020404"/>
              </a:rPr>
              <a:t>for</a:t>
            </a:r>
            <a:r>
              <a:rPr lang="en-US" sz="3600" i="0" u="none" strike="noStrike" cap="none" dirty="0">
                <a:solidFill>
                  <a:schemeClr val="bg1"/>
                </a:solidFill>
                <a:latin typeface="+mn-lt"/>
                <a:ea typeface="Courier"/>
                <a:cs typeface="Arial" panose="020B0604020202020204" pitchFamily="34" charset="0"/>
                <a:sym typeface="Courier New" panose="02070309020205020404"/>
              </a:rPr>
              <a:t> loop iterates over this sequence which is like assigning each number (or object) in the sequence to </a:t>
            </a:r>
            <a:r>
              <a:rPr lang="en-US" sz="3600" i="1" u="none" strike="noStrike" cap="none" dirty="0">
                <a:solidFill>
                  <a:srgbClr val="FFC000"/>
                </a:solidFill>
                <a:latin typeface="+mn-lt"/>
                <a:ea typeface="Courier"/>
                <a:cs typeface="Arial" panose="020B0604020202020204" pitchFamily="34" charset="0"/>
                <a:sym typeface="Courier New" panose="02070309020205020404"/>
              </a:rPr>
              <a:t>i</a:t>
            </a:r>
            <a:r>
              <a:rPr lang="en-US" sz="3600" i="0" u="none" strike="noStrike" cap="none" dirty="0">
                <a:solidFill>
                  <a:schemeClr val="bg1"/>
                </a:solidFill>
                <a:latin typeface="+mn-lt"/>
                <a:ea typeface="Courier"/>
                <a:cs typeface="Arial" panose="020B0604020202020204" pitchFamily="34" charset="0"/>
                <a:sym typeface="Courier New" panose="02070309020205020404"/>
              </a:rPr>
              <a:t>, one at a time, and then executing the block of statements for each value of </a:t>
            </a:r>
            <a:r>
              <a:rPr lang="en-US" sz="3600" i="1" u="none" strike="noStrike" cap="none" dirty="0">
                <a:solidFill>
                  <a:schemeClr val="bg1"/>
                </a:solidFill>
                <a:latin typeface="+mn-lt"/>
                <a:ea typeface="Courier"/>
                <a:cs typeface="Arial" panose="020B0604020202020204" pitchFamily="34" charset="0"/>
                <a:sym typeface="Courier New" panose="02070309020205020404"/>
              </a:rPr>
              <a:t>i</a:t>
            </a:r>
            <a:r>
              <a:rPr lang="en-US" sz="3600" i="0" u="none" strike="noStrike" cap="none" dirty="0">
                <a:solidFill>
                  <a:schemeClr val="bg1"/>
                </a:solidFill>
                <a:latin typeface="+mn-lt"/>
                <a:ea typeface="Courier"/>
                <a:cs typeface="Arial" panose="020B0604020202020204" pitchFamily="34" charset="0"/>
                <a:sym typeface="Courier New" panose="02070309020205020404"/>
              </a:rPr>
              <a:t>. In this case, we just print the value in the block of </a:t>
            </a:r>
            <a:r>
              <a:rPr lang="en-US" sz="3600" i="0" u="none" strike="noStrike" cap="none">
                <a:solidFill>
                  <a:schemeClr val="bg1"/>
                </a:solidFill>
                <a:latin typeface="+mn-lt"/>
                <a:ea typeface="Courier"/>
                <a:cs typeface="Arial" panose="020B0604020202020204" pitchFamily="34" charset="0"/>
                <a:sym typeface="Courier New" panose="02070309020205020404"/>
              </a:rPr>
              <a:t>statements</a:t>
            </a:r>
            <a:r>
              <a:rPr lang="en-US" sz="3600" i="0" u="none" strike="noStrike" cap="none" smtClean="0">
                <a:solidFill>
                  <a:schemeClr val="bg1"/>
                </a:solidFill>
                <a:latin typeface="+mn-lt"/>
                <a:ea typeface="Courier"/>
                <a:cs typeface="Arial" panose="020B0604020202020204" pitchFamily="34" charset="0"/>
                <a:sym typeface="Courier New" panose="02070309020205020404"/>
              </a:rPr>
              <a:t>.  In this case, </a:t>
            </a:r>
            <a:r>
              <a:rPr lang="en-US" altLang="zh-CN" sz="3600">
                <a:solidFill>
                  <a:srgbClr val="FF7F00"/>
                </a:solidFill>
                <a:latin typeface="+mn-lt"/>
                <a:ea typeface="Courier"/>
                <a:cs typeface="Arial" panose="020B0604020202020204" pitchFamily="34" charset="0"/>
                <a:sym typeface="Courier New" panose="02070309020205020404"/>
              </a:rPr>
              <a:t>[5, 4, 3, 2, 1]</a:t>
            </a:r>
            <a:r>
              <a:rPr lang="en-US" altLang="zh-CN" sz="3600">
                <a:solidFill>
                  <a:srgbClr val="00FF00"/>
                </a:solidFill>
                <a:latin typeface="+mn-lt"/>
                <a:ea typeface="Courier"/>
                <a:cs typeface="Arial" panose="020B0604020202020204" pitchFamily="34" charset="0"/>
                <a:sym typeface="Courier New" panose="02070309020205020404"/>
              </a:rPr>
              <a:t> </a:t>
            </a:r>
            <a:r>
              <a:rPr lang="en-US" altLang="zh-CN" sz="3600" smtClean="0">
                <a:solidFill>
                  <a:srgbClr val="00FF00"/>
                </a:solidFill>
                <a:latin typeface="+mn-lt"/>
                <a:ea typeface="Courier"/>
                <a:cs typeface="Arial" panose="020B0604020202020204" pitchFamily="34" charset="0"/>
                <a:sym typeface="Courier New" panose="02070309020205020404"/>
              </a:rPr>
              <a:t>is a list of numbers. </a:t>
            </a:r>
            <a:endParaRPr lang="en-US" sz="3600" i="0" u="none" strike="noStrike" cap="none" dirty="0">
              <a:solidFill>
                <a:schemeClr val="bg1"/>
              </a:solidFill>
              <a:latin typeface="+mn-lt"/>
              <a:ea typeface="Courier"/>
              <a:cs typeface="Arial" panose="020B0604020202020204" pitchFamily="34" charset="0"/>
              <a:sym typeface="Courier New" panose="02070309020205020404"/>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Shape 405"/>
          <p:cNvSpPr txBox="1">
            <a:spLocks noGrp="1"/>
          </p:cNvSpPr>
          <p:nvPr>
            <p:ph type="title"/>
          </p:nvPr>
        </p:nvSpPr>
        <p:spPr>
          <a:xfrm>
            <a:off x="967441" y="137146"/>
            <a:ext cx="1393200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rPr>
              <a:t>A Definite Loop with Strings</a:t>
            </a:r>
          </a:p>
        </p:txBody>
      </p:sp>
      <p:sp>
        <p:nvSpPr>
          <p:cNvPr id="406" name="Shape 406"/>
          <p:cNvSpPr txBox="1"/>
          <p:nvPr/>
        </p:nvSpPr>
        <p:spPr>
          <a:xfrm>
            <a:off x="728468" y="4627931"/>
            <a:ext cx="92139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panose="02070309020205020404"/>
              </a:rPr>
              <a:t>friends</a:t>
            </a:r>
            <a:r>
              <a:rPr lang="en-US" sz="3000" i="0" u="none" strike="noStrike" cap="none" dirty="0">
                <a:solidFill>
                  <a:schemeClr val="lt1"/>
                </a:solidFill>
                <a:latin typeface="Courier"/>
                <a:ea typeface="Courier"/>
                <a:cs typeface="Courier"/>
                <a:sym typeface="Courier New" panose="02070309020205020404"/>
              </a:rPr>
              <a:t> = </a:t>
            </a:r>
            <a:r>
              <a:rPr lang="en-US" sz="3000" i="0" u="none" strike="noStrike" cap="none" dirty="0">
                <a:solidFill>
                  <a:srgbClr val="FF7F00"/>
                </a:solidFill>
                <a:latin typeface="Courier"/>
                <a:ea typeface="Courier"/>
                <a:cs typeface="Courier"/>
                <a:sym typeface="Courier New" panose="02070309020205020404"/>
              </a:rPr>
              <a:t>['Joseph', 'Glenn', 'Sally']</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panose="02070309020205020404"/>
              </a:rPr>
              <a:t>for</a:t>
            </a:r>
            <a:r>
              <a:rPr lang="en-US" sz="3000" i="0" u="none" strike="noStrike" cap="none" dirty="0">
                <a:solidFill>
                  <a:schemeClr val="lt1"/>
                </a:solidFill>
                <a:latin typeface="Courier"/>
                <a:ea typeface="Courier"/>
                <a:cs typeface="Courier"/>
                <a:sym typeface="Courier New" panose="02070309020205020404"/>
              </a:rPr>
              <a:t> </a:t>
            </a:r>
            <a:r>
              <a:rPr lang="en-US" sz="3000" i="0" u="none" strike="noStrike" cap="none" dirty="0">
                <a:solidFill>
                  <a:srgbClr val="00FF00"/>
                </a:solidFill>
                <a:latin typeface="Courier"/>
                <a:ea typeface="Courier"/>
                <a:cs typeface="Courier"/>
                <a:sym typeface="Courier New" panose="02070309020205020404"/>
              </a:rPr>
              <a:t>friend</a:t>
            </a:r>
            <a:r>
              <a:rPr lang="en-US" sz="3000" i="0" u="none" strike="noStrike" cap="none" dirty="0">
                <a:solidFill>
                  <a:schemeClr val="lt1"/>
                </a:solidFill>
                <a:latin typeface="Courier"/>
                <a:ea typeface="Courier"/>
                <a:cs typeface="Courier"/>
                <a:sym typeface="Courier New" panose="02070309020205020404"/>
              </a:rPr>
              <a:t> </a:t>
            </a:r>
            <a:r>
              <a:rPr lang="en-US" sz="3000" i="0" u="none" strike="noStrike" cap="none" dirty="0">
                <a:solidFill>
                  <a:srgbClr val="FFFF00"/>
                </a:solidFill>
                <a:latin typeface="Courier"/>
                <a:ea typeface="Courier"/>
                <a:cs typeface="Courier"/>
                <a:sym typeface="Courier New" panose="02070309020205020404"/>
              </a:rPr>
              <a:t>in</a:t>
            </a:r>
            <a:r>
              <a:rPr lang="en-US" sz="3000" i="0" u="none" strike="noStrike" cap="none" dirty="0">
                <a:solidFill>
                  <a:schemeClr val="lt1"/>
                </a:solidFill>
                <a:latin typeface="Courier"/>
                <a:ea typeface="Courier"/>
                <a:cs typeface="Courier"/>
                <a:sym typeface="Courier New" panose="02070309020205020404"/>
              </a:rPr>
              <a:t> </a:t>
            </a:r>
            <a:r>
              <a:rPr lang="en-US" sz="3000" i="0" u="none" strike="noStrike" cap="none" dirty="0">
                <a:solidFill>
                  <a:srgbClr val="00FF00"/>
                </a:solidFill>
                <a:latin typeface="Courier"/>
                <a:ea typeface="Courier"/>
                <a:cs typeface="Courier"/>
                <a:sym typeface="Courier New" panose="02070309020205020404"/>
              </a:rPr>
              <a:t>friends </a:t>
            </a:r>
            <a:r>
              <a:rPr lang="en-US" sz="3000" i="0" u="none" strike="noStrike" cap="none" dirty="0">
                <a:solidFill>
                  <a:schemeClr val="lt1"/>
                </a:solidFill>
                <a:latin typeface="Courier"/>
                <a:ea typeface="Courier"/>
                <a:cs typeface="Courier"/>
                <a:sym typeface="Courier New" panose="02070309020205020404"/>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panose="02070309020205020404"/>
              </a:rPr>
              <a:t>   </a:t>
            </a:r>
            <a:r>
              <a:rPr lang="en-US" sz="3000" i="0" u="none" strike="noStrike" cap="none" dirty="0" smtClean="0">
                <a:solidFill>
                  <a:srgbClr val="FFFF00"/>
                </a:solidFill>
                <a:latin typeface="Courier"/>
                <a:ea typeface="Courier"/>
                <a:cs typeface="Courier"/>
                <a:sym typeface="Courier New" panose="02070309020205020404"/>
              </a:rPr>
              <a:t>print</a:t>
            </a:r>
            <a:r>
              <a:rPr lang="en-US" sz="3000" dirty="0">
                <a:solidFill>
                  <a:schemeClr val="lt1"/>
                </a:solidFill>
                <a:latin typeface="Courier"/>
                <a:ea typeface="Courier"/>
                <a:cs typeface="Courier"/>
                <a:sym typeface="Courier New" panose="02070309020205020404"/>
              </a:rPr>
              <a:t>(</a:t>
            </a:r>
            <a:r>
              <a:rPr lang="en-US" sz="3000" i="0" u="none" strike="noStrike" cap="none" dirty="0" smtClean="0">
                <a:solidFill>
                  <a:srgbClr val="FF7F00"/>
                </a:solidFill>
                <a:latin typeface="Courier"/>
                <a:ea typeface="Courier"/>
                <a:cs typeface="Courier"/>
                <a:sym typeface="Courier New" panose="02070309020205020404"/>
              </a:rPr>
              <a:t>'Happy </a:t>
            </a:r>
            <a:r>
              <a:rPr lang="en-US" sz="3000" i="0" u="none" strike="noStrike" cap="none" dirty="0">
                <a:solidFill>
                  <a:srgbClr val="FF7F00"/>
                </a:solidFill>
                <a:latin typeface="Courier"/>
                <a:ea typeface="Courier"/>
                <a:cs typeface="Courier"/>
                <a:sym typeface="Courier New" panose="02070309020205020404"/>
              </a:rPr>
              <a:t>New Year:'</a:t>
            </a:r>
            <a:r>
              <a:rPr lang="en-US" sz="3000" i="0" u="none" strike="noStrike" cap="none" dirty="0">
                <a:solidFill>
                  <a:schemeClr val="lt1"/>
                </a:solidFill>
                <a:latin typeface="Courier"/>
                <a:ea typeface="Courier"/>
                <a:cs typeface="Courier"/>
                <a:sym typeface="Courier New" panose="02070309020205020404"/>
              </a:rPr>
              <a:t>, </a:t>
            </a:r>
            <a:r>
              <a:rPr lang="en-US" sz="3000" i="0" u="none" strike="noStrike" cap="none" dirty="0" smtClean="0">
                <a:solidFill>
                  <a:srgbClr val="00FF00"/>
                </a:solidFill>
                <a:latin typeface="Courier"/>
                <a:ea typeface="Courier"/>
                <a:cs typeface="Courier"/>
                <a:sym typeface="Courier New" panose="02070309020205020404"/>
              </a:rPr>
              <a:t>friend</a:t>
            </a:r>
            <a:r>
              <a:rPr lang="en-US" sz="3000" i="0" u="none" strike="noStrike" cap="none" dirty="0" smtClean="0">
                <a:solidFill>
                  <a:schemeClr val="bg1"/>
                </a:solidFill>
                <a:latin typeface="Courier"/>
                <a:ea typeface="Courier"/>
                <a:cs typeface="Courier"/>
                <a:sym typeface="Courier New" panose="02070309020205020404"/>
              </a:rPr>
              <a:t>)</a:t>
            </a:r>
            <a:endParaRPr lang="en-US" sz="3000" i="0" u="none" strike="noStrike" cap="none" dirty="0">
              <a:solidFill>
                <a:schemeClr val="bg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smtClean="0">
                <a:solidFill>
                  <a:srgbClr val="FFFF00"/>
                </a:solidFill>
                <a:latin typeface="Courier"/>
                <a:ea typeface="Courier"/>
                <a:cs typeface="Courier"/>
                <a:sym typeface="Courier New" panose="02070309020205020404"/>
              </a:rPr>
              <a:t>print</a:t>
            </a:r>
            <a:r>
              <a:rPr lang="en-US" sz="3000" dirty="0">
                <a:solidFill>
                  <a:schemeClr val="lt1"/>
                </a:solidFill>
                <a:latin typeface="Courier"/>
                <a:ea typeface="Courier"/>
                <a:cs typeface="Courier"/>
                <a:sym typeface="Courier New" panose="02070309020205020404"/>
              </a:rPr>
              <a:t>(</a:t>
            </a:r>
            <a:r>
              <a:rPr lang="en-US" sz="3000" i="0" u="none" strike="noStrike" cap="none" dirty="0" smtClean="0">
                <a:solidFill>
                  <a:srgbClr val="FF7F00"/>
                </a:solidFill>
                <a:latin typeface="Courier"/>
                <a:ea typeface="Courier"/>
                <a:cs typeface="Courier"/>
                <a:sym typeface="Courier New" panose="02070309020205020404"/>
              </a:rPr>
              <a:t>'Done!'</a:t>
            </a:r>
            <a:r>
              <a:rPr lang="en-US" sz="3000" i="0" u="none" strike="noStrike" cap="none" dirty="0" smtClean="0">
                <a:solidFill>
                  <a:schemeClr val="bg1"/>
                </a:solidFill>
                <a:latin typeface="Courier"/>
                <a:ea typeface="Courier"/>
                <a:cs typeface="Courier"/>
                <a:sym typeface="Courier New" panose="02070309020205020404"/>
              </a:rPr>
              <a:t>)</a:t>
            </a:r>
            <a:endParaRPr lang="en-US" sz="3000" i="0" u="none" strike="noStrike" cap="none" dirty="0">
              <a:solidFill>
                <a:schemeClr val="bg1"/>
              </a:solidFill>
              <a:latin typeface="Courier"/>
              <a:ea typeface="Courier"/>
              <a:cs typeface="Courier"/>
              <a:sym typeface="Courier New" panose="02070309020205020404"/>
            </a:endParaRPr>
          </a:p>
        </p:txBody>
      </p:sp>
      <p:sp>
        <p:nvSpPr>
          <p:cNvPr id="407" name="Shape 407"/>
          <p:cNvSpPr txBox="1"/>
          <p:nvPr/>
        </p:nvSpPr>
        <p:spPr>
          <a:xfrm>
            <a:off x="10787086" y="3938250"/>
            <a:ext cx="5447100" cy="309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FF"/>
                </a:solidFill>
                <a:latin typeface="Arial" panose="020B0604020202020204" pitchFamily="34" charset="0"/>
                <a:ea typeface="Arial" panose="020B0604020202020204" pitchFamily="34" charset="0"/>
                <a:cs typeface="Arial" panose="020B0604020202020204" pitchFamily="34" charset="0"/>
                <a:sym typeface="Cabin"/>
              </a:rPr>
              <a:t>Happy New Year: Joseph</a:t>
            </a:r>
            <a:br>
              <a:rPr lang="en-US" sz="3600" u="none" strike="noStrike" cap="none">
                <a:solidFill>
                  <a:srgbClr val="FFFFFF"/>
                </a:solidFill>
                <a:latin typeface="Arial" panose="020B0604020202020204" pitchFamily="34" charset="0"/>
                <a:ea typeface="Arial" panose="020B0604020202020204" pitchFamily="34" charset="0"/>
                <a:cs typeface="Arial" panose="020B0604020202020204" pitchFamily="34" charset="0"/>
                <a:sym typeface="Cabin"/>
              </a:rPr>
            </a:br>
            <a:r>
              <a:rPr lang="en-US" sz="3600" u="none" strike="noStrike" cap="none">
                <a:solidFill>
                  <a:srgbClr val="FFFFFF"/>
                </a:solidFill>
                <a:latin typeface="Arial" panose="020B0604020202020204" pitchFamily="34" charset="0"/>
                <a:ea typeface="Arial" panose="020B0604020202020204" pitchFamily="34" charset="0"/>
                <a:cs typeface="Arial" panose="020B0604020202020204" pitchFamily="34" charset="0"/>
                <a:sym typeface="Cabin"/>
              </a:rPr>
              <a:t>Happy New Year: Glenn</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FF"/>
                </a:solidFill>
                <a:latin typeface="Arial" panose="020B0604020202020204" pitchFamily="34" charset="0"/>
                <a:ea typeface="Arial" panose="020B0604020202020204" pitchFamily="34" charset="0"/>
                <a:cs typeface="Arial" panose="020B0604020202020204" pitchFamily="34" charset="0"/>
                <a:sym typeface="Cabin"/>
              </a:rPr>
              <a:t>Happy New Year: Sally</a:t>
            </a:r>
          </a:p>
          <a:p>
            <a:pPr marL="0" marR="0" lvl="0" indent="0" algn="l" rtl="0">
              <a:lnSpc>
                <a:spcPct val="100000"/>
              </a:lnSpc>
              <a:spcBef>
                <a:spcPts val="0"/>
              </a:spcBef>
              <a:spcAft>
                <a:spcPts val="0"/>
              </a:spcAft>
              <a:buClr>
                <a:srgbClr val="FF00FF"/>
              </a:buClr>
              <a:buFont typeface="Cabin"/>
              <a:buNone/>
            </a:pPr>
            <a:endParaRPr sz="3600">
              <a:solidFill>
                <a:srgbClr val="FFFFFF"/>
              </a:solidFill>
              <a:latin typeface="Arial" panose="020B0604020202020204" pitchFamily="34" charset="0"/>
              <a:ea typeface="Arial" panose="020B0604020202020204" pitchFamily="34" charset="0"/>
              <a:cs typeface="Arial" panose="020B0604020202020204" pitchFamily="34"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FF"/>
                </a:solidFill>
                <a:latin typeface="Arial" panose="020B0604020202020204" pitchFamily="34" charset="0"/>
                <a:ea typeface="Arial" panose="020B0604020202020204" pitchFamily="34" charset="0"/>
                <a:cs typeface="Arial" panose="020B0604020202020204" pitchFamily="34" charset="0"/>
                <a:sym typeface="Cabin"/>
              </a:rPr>
              <a:t>Done!</a:t>
            </a:r>
          </a:p>
        </p:txBody>
      </p:sp>
      <p:cxnSp>
        <p:nvCxnSpPr>
          <p:cNvPr id="408" name="Shape 408"/>
          <p:cNvCxnSpPr/>
          <p:nvPr/>
        </p:nvCxnSpPr>
        <p:spPr>
          <a:xfrm flipH="1">
            <a:off x="9001125" y="4534150"/>
            <a:ext cx="1417924" cy="952250"/>
          </a:xfrm>
          <a:prstGeom prst="straightConnector1">
            <a:avLst/>
          </a:prstGeom>
          <a:noFill/>
          <a:ln w="50800" cap="rnd" cmpd="sng">
            <a:solidFill>
              <a:srgbClr val="FFFF00"/>
            </a:solidFill>
            <a:prstDash val="solid"/>
            <a:miter/>
            <a:headEnd type="stealth" w="med" len="med"/>
            <a:tailEnd type="none" w="med" len="med"/>
          </a:ln>
        </p:spPr>
      </p:cxnSp>
      <p:cxnSp>
        <p:nvCxnSpPr>
          <p:cNvPr id="409" name="Shape 409"/>
          <p:cNvCxnSpPr/>
          <p:nvPr/>
        </p:nvCxnSpPr>
        <p:spPr>
          <a:xfrm flipH="1" flipV="1">
            <a:off x="4195926" y="6404399"/>
            <a:ext cx="6411949" cy="243725"/>
          </a:xfrm>
          <a:prstGeom prst="straightConnector1">
            <a:avLst/>
          </a:prstGeom>
          <a:noFill/>
          <a:ln w="50800" cap="rnd" cmpd="sng">
            <a:solidFill>
              <a:srgbClr val="FFFF00"/>
            </a:solidFill>
            <a:prstDash val="solid"/>
            <a:miter/>
            <a:headEnd type="stealth" w="med" len="med"/>
            <a:tailEnd type="none" w="med" len="med"/>
          </a:ln>
        </p:spPr>
      </p:cxnSp>
      <p:sp>
        <p:nvSpPr>
          <p:cNvPr id="2" name="Shape 407"/>
          <p:cNvSpPr txBox="1"/>
          <p:nvPr/>
        </p:nvSpPr>
        <p:spPr>
          <a:xfrm>
            <a:off x="472185" y="1733849"/>
            <a:ext cx="9930055" cy="2847191"/>
          </a:xfrm>
          <a:prstGeom prst="rect">
            <a:avLst/>
          </a:prstGeom>
          <a:noFill/>
          <a:ln>
            <a:noFill/>
          </a:ln>
        </p:spPr>
        <p:txBody>
          <a:bodyPr lIns="0" tIns="0" rIns="0" bIns="0" anchor="ctr" anchorCtr="0">
            <a:noAutofit/>
          </a:bodyPr>
          <a:lstStyle/>
          <a:p>
            <a:pPr algn="just"/>
            <a:r>
              <a:rPr lang="en-US" sz="3600" u="none" strike="noStrike" cap="none" dirty="0" smtClean="0">
                <a:solidFill>
                  <a:srgbClr val="FFFFFF"/>
                </a:solidFill>
                <a:latin typeface="Arial" panose="020B0604020202020204" pitchFamily="34" charset="0"/>
                <a:ea typeface="Arial" panose="020B0604020202020204" pitchFamily="34" charset="0"/>
                <a:cs typeface="Arial" panose="020B0604020202020204" pitchFamily="34" charset="0"/>
                <a:sym typeface="Cabin"/>
              </a:rPr>
              <a:t>In this case, </a:t>
            </a:r>
            <a:r>
              <a:rPr lang="en-US" sz="3600" i="1" u="none" strike="noStrike" cap="none" dirty="0" smtClean="0">
                <a:solidFill>
                  <a:srgbClr val="FFC000"/>
                </a:solidFill>
                <a:latin typeface="Arial" panose="020B0604020202020204" pitchFamily="34" charset="0"/>
                <a:ea typeface="Arial" panose="020B0604020202020204" pitchFamily="34" charset="0"/>
                <a:cs typeface="Arial" panose="020B0604020202020204" pitchFamily="34" charset="0"/>
                <a:sym typeface="Cabin"/>
              </a:rPr>
              <a:t>friend</a:t>
            </a:r>
            <a:r>
              <a:rPr lang="en-US" sz="3600" u="none" strike="noStrike" cap="none" dirty="0" smtClean="0">
                <a:solidFill>
                  <a:srgbClr val="FFFFFF"/>
                </a:solidFill>
                <a:latin typeface="Arial" panose="020B0604020202020204" pitchFamily="34" charset="0"/>
                <a:ea typeface="Arial" panose="020B0604020202020204" pitchFamily="34" charset="0"/>
                <a:cs typeface="Arial" panose="020B0604020202020204" pitchFamily="34" charset="0"/>
                <a:sym typeface="Cabin"/>
              </a:rPr>
              <a:t> </a:t>
            </a:r>
            <a:r>
              <a:rPr lang="en-US" sz="3600" u="none" strike="noStrike" cap="none" dirty="0">
                <a:solidFill>
                  <a:srgbClr val="FFFFFF"/>
                </a:solidFill>
                <a:latin typeface="Arial" panose="020B0604020202020204" pitchFamily="34" charset="0"/>
                <a:ea typeface="Arial" panose="020B0604020202020204" pitchFamily="34" charset="0"/>
                <a:cs typeface="Arial" panose="020B0604020202020204" pitchFamily="34" charset="0"/>
                <a:sym typeface="Cabin"/>
              </a:rPr>
              <a:t>is the </a:t>
            </a:r>
            <a:r>
              <a:rPr lang="en-US" sz="36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iteration variable</a:t>
            </a:r>
            <a:r>
              <a:rPr lang="en-US" sz="3600" u="none" strike="noStrike" cap="none" dirty="0">
                <a:solidFill>
                  <a:srgbClr val="FFFFFF"/>
                </a:solidFill>
                <a:latin typeface="Arial" panose="020B0604020202020204" pitchFamily="34" charset="0"/>
                <a:ea typeface="Arial" panose="020B0604020202020204" pitchFamily="34" charset="0"/>
                <a:cs typeface="Arial" panose="020B0604020202020204" pitchFamily="34" charset="0"/>
                <a:sym typeface="Cabin"/>
              </a:rPr>
              <a:t> for the </a:t>
            </a:r>
            <a:r>
              <a:rPr lang="en-US" sz="3600" i="1" u="none" strike="noStrike" cap="none" dirty="0">
                <a:solidFill>
                  <a:srgbClr val="FFC000"/>
                </a:solidFill>
                <a:latin typeface="Arial" panose="020B0604020202020204" pitchFamily="34" charset="0"/>
                <a:ea typeface="Arial" panose="020B0604020202020204" pitchFamily="34" charset="0"/>
                <a:cs typeface="Arial" panose="020B0604020202020204" pitchFamily="34" charset="0"/>
                <a:sym typeface="Cabin"/>
              </a:rPr>
              <a:t>for</a:t>
            </a:r>
            <a:r>
              <a:rPr lang="en-US" sz="3600" u="none" strike="noStrike" cap="none" dirty="0">
                <a:solidFill>
                  <a:srgbClr val="FFFFFF"/>
                </a:solidFill>
                <a:latin typeface="Arial" panose="020B0604020202020204" pitchFamily="34" charset="0"/>
                <a:ea typeface="Arial" panose="020B0604020202020204" pitchFamily="34" charset="0"/>
                <a:cs typeface="Arial" panose="020B0604020202020204" pitchFamily="34" charset="0"/>
                <a:sym typeface="Cabin"/>
              </a:rPr>
              <a:t> loop. The variable </a:t>
            </a:r>
            <a:r>
              <a:rPr lang="en-US" sz="3600" i="1" u="none" strike="noStrike" cap="none" dirty="0">
                <a:solidFill>
                  <a:srgbClr val="FFC000"/>
                </a:solidFill>
                <a:latin typeface="Arial" panose="020B0604020202020204" pitchFamily="34" charset="0"/>
                <a:ea typeface="Arial" panose="020B0604020202020204" pitchFamily="34" charset="0"/>
                <a:cs typeface="Arial" panose="020B0604020202020204" pitchFamily="34" charset="0"/>
                <a:sym typeface="Cabin"/>
              </a:rPr>
              <a:t>friend</a:t>
            </a:r>
            <a:r>
              <a:rPr lang="en-US" sz="3600" u="none" strike="noStrike" cap="none" dirty="0">
                <a:solidFill>
                  <a:srgbClr val="FFFFFF"/>
                </a:solidFill>
                <a:latin typeface="Arial" panose="020B0604020202020204" pitchFamily="34" charset="0"/>
                <a:ea typeface="Arial" panose="020B0604020202020204" pitchFamily="34" charset="0"/>
                <a:cs typeface="Arial" panose="020B0604020202020204" pitchFamily="34" charset="0"/>
                <a:sym typeface="Cabin"/>
              </a:rPr>
              <a:t> changes for each iteration of the </a:t>
            </a:r>
            <a:r>
              <a:rPr lang="en-US" sz="3600" u="none" strike="noStrike" cap="none" dirty="0" smtClean="0">
                <a:solidFill>
                  <a:srgbClr val="FFFFFF"/>
                </a:solidFill>
                <a:latin typeface="Arial" panose="020B0604020202020204" pitchFamily="34" charset="0"/>
                <a:ea typeface="Arial" panose="020B0604020202020204" pitchFamily="34" charset="0"/>
                <a:cs typeface="Arial" panose="020B0604020202020204" pitchFamily="34" charset="0"/>
                <a:sym typeface="Cabin"/>
              </a:rPr>
              <a:t>loop,</a:t>
            </a:r>
            <a:r>
              <a:rPr lang="en-US" altLang="zh-CN" dirty="0"/>
              <a:t> </a:t>
            </a:r>
            <a:r>
              <a:rPr lang="en-US" altLang="zh-CN" sz="3600" dirty="0">
                <a:solidFill>
                  <a:srgbClr val="FFFFFF"/>
                </a:solidFill>
                <a:latin typeface="Arial" panose="020B0604020202020204" pitchFamily="34" charset="0"/>
                <a:ea typeface="Arial" panose="020B0604020202020204" pitchFamily="34" charset="0"/>
                <a:cs typeface="Arial" panose="020B0604020202020204" pitchFamily="34" charset="0"/>
              </a:rPr>
              <a:t>the </a:t>
            </a:r>
            <a:r>
              <a:rPr lang="en-US" altLang="zh-CN" sz="3600" i="1" dirty="0">
                <a:solidFill>
                  <a:srgbClr val="FFC000"/>
                </a:solidFill>
                <a:latin typeface="Arial" panose="020B0604020202020204" pitchFamily="34" charset="0"/>
                <a:ea typeface="Arial" panose="020B0604020202020204" pitchFamily="34" charset="0"/>
                <a:cs typeface="Arial" panose="020B0604020202020204" pitchFamily="34" charset="0"/>
              </a:rPr>
              <a:t>for</a:t>
            </a:r>
            <a:r>
              <a:rPr lang="en-US" altLang="zh-CN" sz="3600" dirty="0">
                <a:solidFill>
                  <a:srgbClr val="FFFFFF"/>
                </a:solidFill>
                <a:latin typeface="Arial" panose="020B0604020202020204" pitchFamily="34" charset="0"/>
                <a:ea typeface="Arial" panose="020B0604020202020204" pitchFamily="34" charset="0"/>
                <a:cs typeface="Arial" panose="020B0604020202020204" pitchFamily="34" charset="0"/>
              </a:rPr>
              <a:t> </a:t>
            </a:r>
            <a:r>
              <a:rPr lang="en-US" altLang="zh-CN" sz="3600" dirty="0" smtClean="0">
                <a:solidFill>
                  <a:srgbClr val="FFFFFF"/>
                </a:solidFill>
                <a:latin typeface="Arial" panose="020B0604020202020204" pitchFamily="34" charset="0"/>
                <a:ea typeface="Arial" panose="020B0604020202020204" pitchFamily="34" charset="0"/>
                <a:cs typeface="Arial" panose="020B0604020202020204" pitchFamily="34" charset="0"/>
              </a:rPr>
              <a:t>loop goes </a:t>
            </a:r>
            <a:r>
              <a:rPr lang="en-US" altLang="zh-CN" sz="3600" dirty="0">
                <a:solidFill>
                  <a:srgbClr val="FFFFFF"/>
                </a:solidFill>
                <a:latin typeface="Arial" panose="020B0604020202020204" pitchFamily="34" charset="0"/>
                <a:ea typeface="Arial" panose="020B0604020202020204" pitchFamily="34" charset="0"/>
                <a:cs typeface="Arial" panose="020B0604020202020204" pitchFamily="34" charset="0"/>
              </a:rPr>
              <a:t>through the list and executes the body once for each of the three strings</a:t>
            </a:r>
            <a:endParaRPr lang="en-US" sz="3600" dirty="0">
              <a:solidFill>
                <a:srgbClr val="FFFFFF"/>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3" name="Shape 407"/>
          <p:cNvSpPr txBox="1"/>
          <p:nvPr/>
        </p:nvSpPr>
        <p:spPr>
          <a:xfrm>
            <a:off x="545204" y="7075489"/>
            <a:ext cx="11010900" cy="1797050"/>
          </a:xfrm>
          <a:prstGeom prst="rect">
            <a:avLst/>
          </a:prstGeom>
          <a:noFill/>
          <a:ln>
            <a:noFill/>
          </a:ln>
        </p:spPr>
        <p:txBody>
          <a:bodyPr lIns="0" tIns="0" rIns="0" bIns="0" anchor="ctr" anchorCtr="0">
            <a:noAutofit/>
          </a:bodyPr>
          <a:lstStyle/>
          <a:p>
            <a:pPr marL="0" marR="0" lvl="0" indent="0" algn="just" rtl="0" eaLnBrk="1" fontAlgn="auto" latinLnBrk="0" hangingPunct="1">
              <a:lnSpc>
                <a:spcPct val="100000"/>
              </a:lnSpc>
              <a:spcBef>
                <a:spcPts val="0"/>
              </a:spcBef>
              <a:spcAft>
                <a:spcPts val="0"/>
              </a:spcAft>
              <a:buClr>
                <a:srgbClr val="FF00FF"/>
              </a:buClr>
              <a:buSzPct val="25000"/>
              <a:buFont typeface="Cabin"/>
              <a:buNone/>
            </a:pPr>
            <a:r>
              <a:rPr lang="en-US" sz="3600" u="none" strike="noStrike" cap="none">
                <a:solidFill>
                  <a:srgbClr val="FFFFFF"/>
                </a:solidFill>
                <a:latin typeface="Arial" panose="020B0604020202020204" pitchFamily="34" charset="0"/>
                <a:ea typeface="Arial" panose="020B0604020202020204" pitchFamily="34" charset="0"/>
                <a:cs typeface="Arial" panose="020B0604020202020204" pitchFamily="34" charset="0"/>
                <a:sym typeface="Cabin"/>
              </a:rPr>
              <a:t>The iteration variable steps successively through the three strings stored in the friends variable.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Shape 416"/>
          <p:cNvSpPr txBox="1">
            <a:spLocks noGrp="1"/>
          </p:cNvSpPr>
          <p:nvPr>
            <p:ph type="title"/>
          </p:nvPr>
        </p:nvSpPr>
        <p:spPr>
          <a:xfrm>
            <a:off x="1155700" y="817418"/>
            <a:ext cx="13932000" cy="113545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A Simple Definite Loop</a:t>
            </a:r>
          </a:p>
        </p:txBody>
      </p:sp>
      <p:sp>
        <p:nvSpPr>
          <p:cNvPr id="417" name="Shape 417"/>
          <p:cNvSpPr txBox="1"/>
          <p:nvPr/>
        </p:nvSpPr>
        <p:spPr>
          <a:xfrm>
            <a:off x="8786700" y="3524225"/>
            <a:ext cx="5106600" cy="1660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panose="02070309020205020404"/>
              </a:rPr>
              <a:t>for</a:t>
            </a:r>
            <a:r>
              <a:rPr lang="en-US" sz="2400" i="0" u="none" strike="noStrike" cap="none" dirty="0">
                <a:solidFill>
                  <a:schemeClr val="lt1"/>
                </a:solidFill>
                <a:latin typeface="Courier"/>
                <a:ea typeface="Courier"/>
                <a:cs typeface="Courier"/>
                <a:sym typeface="Courier New" panose="02070309020205020404"/>
              </a:rPr>
              <a:t> </a:t>
            </a:r>
            <a:r>
              <a:rPr lang="en-US" sz="2400" i="0" u="none" strike="noStrike" cap="none" dirty="0" err="1">
                <a:solidFill>
                  <a:srgbClr val="00FF00"/>
                </a:solidFill>
                <a:latin typeface="Courier"/>
                <a:ea typeface="Courier"/>
                <a:cs typeface="Courier"/>
                <a:sym typeface="Courier New" panose="02070309020205020404"/>
              </a:rPr>
              <a:t>i</a:t>
            </a:r>
            <a:r>
              <a:rPr lang="en-US" sz="2400" i="0" u="none" strike="noStrike" cap="none" dirty="0">
                <a:solidFill>
                  <a:schemeClr val="lt1"/>
                </a:solidFill>
                <a:latin typeface="Courier"/>
                <a:ea typeface="Courier"/>
                <a:cs typeface="Courier"/>
                <a:sym typeface="Courier New" panose="02070309020205020404"/>
              </a:rPr>
              <a:t> </a:t>
            </a:r>
            <a:r>
              <a:rPr lang="en-US" sz="2400" i="0" u="none" strike="noStrike" cap="none" dirty="0">
                <a:solidFill>
                  <a:srgbClr val="FFFF00"/>
                </a:solidFill>
                <a:latin typeface="Courier"/>
                <a:ea typeface="Courier"/>
                <a:cs typeface="Courier"/>
                <a:sym typeface="Courier New" panose="02070309020205020404"/>
              </a:rPr>
              <a:t>in</a:t>
            </a:r>
            <a:r>
              <a:rPr lang="en-US" sz="2400" i="0" u="none" strike="noStrike" cap="none" dirty="0">
                <a:solidFill>
                  <a:schemeClr val="lt1"/>
                </a:solidFill>
                <a:latin typeface="Courier"/>
                <a:ea typeface="Courier"/>
                <a:cs typeface="Courier"/>
                <a:sym typeface="Courier New" panose="02070309020205020404"/>
              </a:rPr>
              <a:t> </a:t>
            </a:r>
            <a:r>
              <a:rPr lang="en-US" sz="2400" i="0" u="none" strike="noStrike" cap="none" dirty="0">
                <a:solidFill>
                  <a:srgbClr val="FF7F00"/>
                </a:solidFill>
                <a:latin typeface="Courier"/>
                <a:ea typeface="Courier"/>
                <a:cs typeface="Courier"/>
                <a:sym typeface="Courier New" panose="02070309020205020404"/>
              </a:rPr>
              <a:t>[5, 4, 3, 2, 1]</a:t>
            </a:r>
            <a:r>
              <a:rPr lang="en-US" sz="2400" i="0" u="none" strike="noStrike" cap="none" dirty="0">
                <a:solidFill>
                  <a:srgbClr val="00FF00"/>
                </a:solidFill>
                <a:latin typeface="Courier"/>
                <a:ea typeface="Courier"/>
                <a:cs typeface="Courier"/>
                <a:sym typeface="Courier New" panose="02070309020205020404"/>
              </a:rPr>
              <a:t> </a:t>
            </a:r>
            <a:r>
              <a:rPr lang="en-US" sz="2400" i="0" u="none" strike="noStrike" cap="none" dirty="0">
                <a:solidFill>
                  <a:schemeClr val="lt1"/>
                </a:solidFill>
                <a:latin typeface="Courier"/>
                <a:ea typeface="Courier"/>
                <a:cs typeface="Courier"/>
                <a:sym typeface="Courier New" panose="02070309020205020404"/>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panose="02070309020205020404"/>
              </a:rPr>
              <a:t>    </a:t>
            </a:r>
            <a:r>
              <a:rPr lang="en-US" sz="2400" i="0" u="none" strike="noStrike" cap="none" dirty="0" smtClean="0">
                <a:solidFill>
                  <a:srgbClr val="FFFF00"/>
                </a:solidFill>
                <a:latin typeface="Courier"/>
                <a:ea typeface="Courier"/>
                <a:cs typeface="Courier"/>
                <a:sym typeface="Courier New" panose="02070309020205020404"/>
              </a:rPr>
              <a:t>print</a:t>
            </a:r>
            <a:r>
              <a:rPr lang="en-US" sz="2400" dirty="0">
                <a:solidFill>
                  <a:schemeClr val="lt1"/>
                </a:solidFill>
                <a:latin typeface="Courier"/>
                <a:ea typeface="Courier"/>
                <a:cs typeface="Courier"/>
                <a:sym typeface="Courier New" panose="02070309020205020404"/>
              </a:rPr>
              <a:t>(</a:t>
            </a:r>
            <a:r>
              <a:rPr lang="en-US" sz="2400" i="0" u="none" strike="noStrike" cap="none" dirty="0" err="1" smtClean="0">
                <a:solidFill>
                  <a:srgbClr val="00FF00"/>
                </a:solidFill>
                <a:latin typeface="Courier"/>
                <a:ea typeface="Courier"/>
                <a:cs typeface="Courier"/>
                <a:sym typeface="Courier New" panose="02070309020205020404"/>
              </a:rPr>
              <a:t>i</a:t>
            </a:r>
            <a:r>
              <a:rPr lang="en-US" sz="2400" i="0" u="none" strike="noStrike" cap="none" dirty="0" smtClean="0">
                <a:solidFill>
                  <a:schemeClr val="bg1"/>
                </a:solidFill>
                <a:latin typeface="Courier"/>
                <a:ea typeface="Courier"/>
                <a:cs typeface="Courier"/>
                <a:sym typeface="Courier New" panose="02070309020205020404"/>
              </a:rPr>
              <a:t>)</a:t>
            </a:r>
            <a:endParaRPr lang="en-US" sz="2400" i="0" u="none" strike="noStrike" cap="none" dirty="0">
              <a:solidFill>
                <a:schemeClr val="bg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smtClean="0">
                <a:solidFill>
                  <a:srgbClr val="FFFF00"/>
                </a:solidFill>
                <a:latin typeface="Courier"/>
                <a:ea typeface="Courier"/>
                <a:cs typeface="Courier"/>
                <a:sym typeface="Courier New" panose="02070309020205020404"/>
              </a:rPr>
              <a:t>print</a:t>
            </a:r>
            <a:r>
              <a:rPr lang="en-US" sz="2400" dirty="0">
                <a:solidFill>
                  <a:schemeClr val="lt1"/>
                </a:solidFill>
                <a:latin typeface="Courier"/>
                <a:ea typeface="Courier"/>
                <a:cs typeface="Courier"/>
                <a:sym typeface="Courier New" panose="02070309020205020404"/>
              </a:rPr>
              <a:t>(</a:t>
            </a:r>
            <a:r>
              <a:rPr lang="en-US" sz="2400" i="0" u="none" strike="noStrike" cap="none" dirty="0" smtClean="0">
                <a:solidFill>
                  <a:srgbClr val="FF7F00"/>
                </a:solidFill>
                <a:latin typeface="Courier"/>
                <a:ea typeface="Courier"/>
                <a:cs typeface="Courier"/>
                <a:sym typeface="Courier New" panose="02070309020205020404"/>
              </a:rPr>
              <a:t>'Blastoff!'</a:t>
            </a:r>
            <a:r>
              <a:rPr lang="en-US" sz="2400" i="0" u="none" strike="noStrike" cap="none" dirty="0" smtClean="0">
                <a:solidFill>
                  <a:schemeClr val="bg1"/>
                </a:solidFill>
                <a:latin typeface="Courier"/>
                <a:ea typeface="Courier"/>
                <a:cs typeface="Courier"/>
                <a:sym typeface="Courier New" panose="02070309020205020404"/>
              </a:rPr>
              <a:t>)</a:t>
            </a:r>
            <a:endParaRPr lang="en-US" sz="2400" i="0" u="none" strike="noStrike" cap="none" dirty="0">
              <a:solidFill>
                <a:schemeClr val="bg1"/>
              </a:solidFill>
              <a:latin typeface="Courier"/>
              <a:ea typeface="Courier"/>
              <a:cs typeface="Courier"/>
              <a:sym typeface="Courier New" panose="02070309020205020404"/>
            </a:endParaRPr>
          </a:p>
        </p:txBody>
      </p:sp>
      <p:sp>
        <p:nvSpPr>
          <p:cNvPr id="418" name="Shape 418"/>
          <p:cNvSpPr txBox="1"/>
          <p:nvPr/>
        </p:nvSpPr>
        <p:spPr>
          <a:xfrm>
            <a:off x="14170825" y="3059375"/>
            <a:ext cx="1659900"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u="none" strike="noStrike" cap="none">
                <a:solidFill>
                  <a:srgbClr val="FFFFFF"/>
                </a:solidFill>
                <a:latin typeface="Arial" panose="020B0604020202020204" pitchFamily="34" charset="0"/>
                <a:ea typeface="Arial" panose="020B0604020202020204" pitchFamily="34" charset="0"/>
                <a:cs typeface="Arial" panose="020B0604020202020204" pitchFamily="34"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3000" u="none" strike="noStrike" cap="none">
                <a:solidFill>
                  <a:srgbClr val="FFFFFF"/>
                </a:solidFill>
                <a:latin typeface="Arial" panose="020B0604020202020204" pitchFamily="34" charset="0"/>
                <a:ea typeface="Arial" panose="020B0604020202020204" pitchFamily="34" charset="0"/>
                <a:cs typeface="Arial" panose="020B0604020202020204" pitchFamily="34"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3000" u="none" strike="noStrike" cap="none">
                <a:solidFill>
                  <a:srgbClr val="FFFFFF"/>
                </a:solidFill>
                <a:latin typeface="Arial" panose="020B0604020202020204" pitchFamily="34" charset="0"/>
                <a:ea typeface="Arial" panose="020B0604020202020204" pitchFamily="34" charset="0"/>
                <a:cs typeface="Arial" panose="020B0604020202020204" pitchFamily="34"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000" u="none" strike="noStrike" cap="none">
                <a:solidFill>
                  <a:srgbClr val="FFFFFF"/>
                </a:solidFill>
                <a:latin typeface="Arial" panose="020B0604020202020204" pitchFamily="34" charset="0"/>
                <a:ea typeface="Arial" panose="020B0604020202020204" pitchFamily="34" charset="0"/>
                <a:cs typeface="Arial" panose="020B0604020202020204" pitchFamily="34"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000" u="none" strike="noStrike" cap="none">
                <a:solidFill>
                  <a:srgbClr val="FFFFFF"/>
                </a:solidFill>
                <a:latin typeface="Arial" panose="020B0604020202020204" pitchFamily="34" charset="0"/>
                <a:ea typeface="Arial" panose="020B0604020202020204" pitchFamily="34" charset="0"/>
                <a:cs typeface="Arial" panose="020B0604020202020204" pitchFamily="34" charset="0"/>
                <a:sym typeface="Cabin"/>
              </a:rPr>
              <a:t>1</a:t>
            </a:r>
          </a:p>
          <a:p>
            <a:pPr marL="0" marR="0" lvl="0" indent="0" algn="l" rtl="0">
              <a:lnSpc>
                <a:spcPct val="100000"/>
              </a:lnSpc>
              <a:spcBef>
                <a:spcPts val="0"/>
              </a:spcBef>
              <a:spcAft>
                <a:spcPts val="0"/>
              </a:spcAft>
              <a:buClr>
                <a:srgbClr val="FF00FF"/>
              </a:buClr>
              <a:buSzPct val="25000"/>
              <a:buFont typeface="Cabin"/>
              <a:buNone/>
            </a:pPr>
            <a:r>
              <a:rPr lang="en-US" sz="3000" u="none" strike="noStrike" cap="none">
                <a:solidFill>
                  <a:srgbClr val="FFFFFF"/>
                </a:solidFill>
                <a:latin typeface="Arial" panose="020B0604020202020204" pitchFamily="34" charset="0"/>
                <a:ea typeface="Arial" panose="020B0604020202020204" pitchFamily="34" charset="0"/>
                <a:cs typeface="Arial" panose="020B0604020202020204" pitchFamily="34" charset="0"/>
                <a:sym typeface="Cabin"/>
              </a:rPr>
              <a:t>Blastoff!</a:t>
            </a:r>
          </a:p>
        </p:txBody>
      </p:sp>
      <p:cxnSp>
        <p:nvCxnSpPr>
          <p:cNvPr id="419" name="Shape 419"/>
          <p:cNvCxnSpPr/>
          <p:nvPr/>
        </p:nvCxnSpPr>
        <p:spPr>
          <a:xfrm rot="10800000">
            <a:off x="3041537" y="218794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420" name="Shape 420"/>
          <p:cNvSpPr/>
          <p:nvPr/>
        </p:nvSpPr>
        <p:spPr>
          <a:xfrm>
            <a:off x="1625600" y="2748300"/>
            <a:ext cx="2870100" cy="1269899"/>
          </a:xfrm>
          <a:prstGeom prst="diamond">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400" u="none" strike="noStrike" cap="none">
                <a:solidFill>
                  <a:srgbClr val="FF9900"/>
                </a:solidFill>
                <a:latin typeface="Arial" panose="020B0604020202020204" pitchFamily="34" charset="0"/>
                <a:ea typeface="Arial" panose="020B0604020202020204" pitchFamily="34" charset="0"/>
                <a:cs typeface="Arial" panose="020B0604020202020204" pitchFamily="34" charset="0"/>
                <a:sym typeface="Cabin"/>
              </a:rPr>
              <a:t>Done?</a:t>
            </a:r>
          </a:p>
        </p:txBody>
      </p:sp>
      <p:cxnSp>
        <p:nvCxnSpPr>
          <p:cNvPr id="421" name="Shape 421"/>
          <p:cNvCxnSpPr/>
          <p:nvPr/>
        </p:nvCxnSpPr>
        <p:spPr>
          <a:xfrm rot="10800000">
            <a:off x="3060712" y="4018399"/>
            <a:ext cx="11100" cy="1498500"/>
          </a:xfrm>
          <a:prstGeom prst="straightConnector1">
            <a:avLst/>
          </a:prstGeom>
          <a:noFill/>
          <a:ln w="76200" cap="rnd" cmpd="sng">
            <a:solidFill>
              <a:srgbClr val="00FFFF"/>
            </a:solidFill>
            <a:prstDash val="solid"/>
            <a:miter/>
            <a:headEnd type="none" w="med" len="med"/>
            <a:tailEnd type="stealth" w="med" len="med"/>
          </a:ln>
        </p:spPr>
      </p:cxnSp>
      <p:cxnSp>
        <p:nvCxnSpPr>
          <p:cNvPr id="422" name="Shape 422"/>
          <p:cNvCxnSpPr/>
          <p:nvPr/>
        </p:nvCxnSpPr>
        <p:spPr>
          <a:xfrm rot="10800000">
            <a:off x="6426637" y="3757925"/>
            <a:ext cx="26999" cy="650999"/>
          </a:xfrm>
          <a:prstGeom prst="straightConnector1">
            <a:avLst/>
          </a:prstGeom>
          <a:noFill/>
          <a:ln w="76200" cap="rnd" cmpd="sng">
            <a:solidFill>
              <a:srgbClr val="00FFFF"/>
            </a:solidFill>
            <a:prstDash val="solid"/>
            <a:miter/>
            <a:headEnd type="stealth" w="med" len="med"/>
            <a:tailEnd type="none" w="med" len="med"/>
          </a:ln>
        </p:spPr>
      </p:cxnSp>
      <p:cxnSp>
        <p:nvCxnSpPr>
          <p:cNvPr id="423" name="Shape 423"/>
          <p:cNvCxnSpPr>
            <a:stCxn id="424" idx="2"/>
          </p:cNvCxnSpPr>
          <p:nvPr/>
        </p:nvCxnSpPr>
        <p:spPr>
          <a:xfrm>
            <a:off x="6451649" y="5047099"/>
            <a:ext cx="0" cy="491400"/>
          </a:xfrm>
          <a:prstGeom prst="straightConnector1">
            <a:avLst/>
          </a:prstGeom>
          <a:noFill/>
          <a:ln w="76200" cap="rnd" cmpd="sng">
            <a:solidFill>
              <a:srgbClr val="00FFFF"/>
            </a:solidFill>
            <a:prstDash val="solid"/>
            <a:miter/>
            <a:headEnd type="none" w="med" len="med"/>
            <a:tailEnd type="none" w="med" len="med"/>
          </a:ln>
        </p:spPr>
      </p:cxnSp>
      <p:cxnSp>
        <p:nvCxnSpPr>
          <p:cNvPr id="425" name="Shape 425"/>
          <p:cNvCxnSpPr/>
          <p:nvPr/>
        </p:nvCxnSpPr>
        <p:spPr>
          <a:xfrm>
            <a:off x="3068637" y="5502612"/>
            <a:ext cx="3396299" cy="0"/>
          </a:xfrm>
          <a:prstGeom prst="straightConnector1">
            <a:avLst/>
          </a:prstGeom>
          <a:noFill/>
          <a:ln w="76200" cap="rnd" cmpd="sng">
            <a:solidFill>
              <a:srgbClr val="00FFFF"/>
            </a:solidFill>
            <a:prstDash val="solid"/>
            <a:miter/>
            <a:headEnd type="none" w="med" len="med"/>
            <a:tailEnd type="none" w="med" len="med"/>
          </a:ln>
        </p:spPr>
      </p:cxnSp>
      <p:cxnSp>
        <p:nvCxnSpPr>
          <p:cNvPr id="426" name="Shape 426"/>
          <p:cNvCxnSpPr/>
          <p:nvPr/>
        </p:nvCxnSpPr>
        <p:spPr>
          <a:xfrm flipH="1">
            <a:off x="1269974" y="3392825"/>
            <a:ext cx="396900" cy="3299"/>
          </a:xfrm>
          <a:prstGeom prst="straightConnector1">
            <a:avLst/>
          </a:prstGeom>
          <a:noFill/>
          <a:ln w="76200" cap="rnd" cmpd="sng">
            <a:solidFill>
              <a:srgbClr val="00FFFF"/>
            </a:solidFill>
            <a:prstDash val="solid"/>
            <a:miter/>
            <a:headEnd type="none" w="med" len="med"/>
            <a:tailEnd type="stealth" w="med" len="med"/>
          </a:ln>
        </p:spPr>
      </p:cxnSp>
      <p:cxnSp>
        <p:nvCxnSpPr>
          <p:cNvPr id="427" name="Shape 427"/>
          <p:cNvCxnSpPr/>
          <p:nvPr/>
        </p:nvCxnSpPr>
        <p:spPr>
          <a:xfrm rot="10800000" flipH="1">
            <a:off x="3055937" y="6234574"/>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428" name="Shape 428"/>
          <p:cNvCxnSpPr/>
          <p:nvPr/>
        </p:nvCxnSpPr>
        <p:spPr>
          <a:xfrm rot="10800000">
            <a:off x="1300036" y="3446712"/>
            <a:ext cx="3299" cy="2779799"/>
          </a:xfrm>
          <a:prstGeom prst="straightConnector1">
            <a:avLst/>
          </a:prstGeom>
          <a:noFill/>
          <a:ln w="76200" cap="rnd" cmpd="sng">
            <a:solidFill>
              <a:srgbClr val="00FFFF"/>
            </a:solidFill>
            <a:prstDash val="solid"/>
            <a:miter/>
            <a:headEnd type="stealth" w="med" len="med"/>
            <a:tailEnd type="none" w="med" len="med"/>
          </a:ln>
        </p:spPr>
      </p:cxnSp>
      <p:cxnSp>
        <p:nvCxnSpPr>
          <p:cNvPr id="429" name="Shape 429"/>
          <p:cNvCxnSpPr/>
          <p:nvPr/>
        </p:nvCxnSpPr>
        <p:spPr>
          <a:xfrm>
            <a:off x="1300161" y="6251912"/>
            <a:ext cx="1752600" cy="0"/>
          </a:xfrm>
          <a:prstGeom prst="straightConnector1">
            <a:avLst/>
          </a:prstGeom>
          <a:noFill/>
          <a:ln w="76200" cap="rnd" cmpd="sng">
            <a:solidFill>
              <a:srgbClr val="00FFFF"/>
            </a:solidFill>
            <a:prstDash val="solid"/>
            <a:miter/>
            <a:headEnd type="none" w="med" len="med"/>
            <a:tailEnd type="none" w="med" len="med"/>
          </a:ln>
        </p:spPr>
      </p:cxnSp>
      <p:sp>
        <p:nvSpPr>
          <p:cNvPr id="430" name="Shape 430"/>
          <p:cNvSpPr txBox="1"/>
          <p:nvPr/>
        </p:nvSpPr>
        <p:spPr>
          <a:xfrm>
            <a:off x="698076" y="2634000"/>
            <a:ext cx="1175905"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Yes</a:t>
            </a:r>
          </a:p>
        </p:txBody>
      </p:sp>
      <p:sp>
        <p:nvSpPr>
          <p:cNvPr id="431" name="Shape 431"/>
          <p:cNvSpPr txBox="1"/>
          <p:nvPr/>
        </p:nvSpPr>
        <p:spPr>
          <a:xfrm>
            <a:off x="1422400" y="6812300"/>
            <a:ext cx="3289200"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print('Blast </a:t>
            </a:r>
            <a:r>
              <a:rPr lang="en-US" sz="35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off</a:t>
            </a:r>
            <a:r>
              <a:rPr lang="en-US" sz="35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a:t>
            </a:r>
            <a:endParaRPr lang="en-US" sz="35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424" name="Shape 424"/>
          <p:cNvSpPr txBox="1"/>
          <p:nvPr/>
        </p:nvSpPr>
        <p:spPr>
          <a:xfrm>
            <a:off x="4991100" y="42977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print(</a:t>
            </a:r>
            <a:r>
              <a:rPr lang="en-US" sz="3500" u="none" strike="noStrike" cap="none" dirty="0" err="1" smtClean="0">
                <a:solidFill>
                  <a:srgbClr val="00FF00"/>
                </a:solidFill>
                <a:latin typeface="Arial" panose="020B0604020202020204" pitchFamily="34" charset="0"/>
                <a:ea typeface="Arial" panose="020B0604020202020204" pitchFamily="34" charset="0"/>
                <a:cs typeface="Arial" panose="020B0604020202020204" pitchFamily="34" charset="0"/>
                <a:sym typeface="Cabin"/>
              </a:rPr>
              <a:t>i</a:t>
            </a:r>
            <a:r>
              <a:rPr lang="en-US" sz="3500" u="none" strike="noStrike" cap="none" dirty="0" smtClean="0">
                <a:solidFill>
                  <a:schemeClr val="bg1"/>
                </a:solidFill>
                <a:latin typeface="Arial" panose="020B0604020202020204" pitchFamily="34" charset="0"/>
                <a:ea typeface="Arial" panose="020B0604020202020204" pitchFamily="34" charset="0"/>
                <a:cs typeface="Arial" panose="020B0604020202020204" pitchFamily="34" charset="0"/>
                <a:sym typeface="Cabin"/>
              </a:rPr>
              <a:t>)</a:t>
            </a:r>
            <a:endParaRPr lang="en-US" sz="3500" u="none" strike="noStrike" cap="none" dirty="0">
              <a:solidFill>
                <a:schemeClr val="bg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432" name="Shape 432"/>
          <p:cNvSpPr txBox="1"/>
          <p:nvPr/>
        </p:nvSpPr>
        <p:spPr>
          <a:xfrm>
            <a:off x="4165600" y="257050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No</a:t>
            </a:r>
          </a:p>
        </p:txBody>
      </p:sp>
      <p:sp>
        <p:nvSpPr>
          <p:cNvPr id="433" name="Shape 433"/>
          <p:cNvSpPr txBox="1"/>
          <p:nvPr/>
        </p:nvSpPr>
        <p:spPr>
          <a:xfrm>
            <a:off x="4950100" y="3015000"/>
            <a:ext cx="3114600" cy="749399"/>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500" u="none" strike="noStrike" cap="none">
                <a:solidFill>
                  <a:srgbClr val="FF9900"/>
                </a:solidFill>
                <a:latin typeface="Arial" panose="020B0604020202020204" pitchFamily="34" charset="0"/>
                <a:ea typeface="Arial" panose="020B0604020202020204" pitchFamily="34" charset="0"/>
                <a:cs typeface="Arial" panose="020B0604020202020204" pitchFamily="34" charset="0"/>
                <a:sym typeface="Cabin"/>
              </a:rPr>
              <a:t>Move </a:t>
            </a:r>
            <a:r>
              <a:rPr lang="en-US" sz="35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rPr>
              <a:t>i</a:t>
            </a:r>
            <a:r>
              <a:rPr lang="en-US" sz="3500" u="none" strike="noStrike" cap="none">
                <a:solidFill>
                  <a:srgbClr val="FF9900"/>
                </a:solidFill>
                <a:latin typeface="Arial" panose="020B0604020202020204" pitchFamily="34" charset="0"/>
                <a:ea typeface="Arial" panose="020B0604020202020204" pitchFamily="34" charset="0"/>
                <a:cs typeface="Arial" panose="020B0604020202020204" pitchFamily="34" charset="0"/>
                <a:sym typeface="Cabin"/>
              </a:rPr>
              <a:t> ahead</a:t>
            </a:r>
          </a:p>
        </p:txBody>
      </p:sp>
      <p:sp>
        <p:nvSpPr>
          <p:cNvPr id="434" name="Shape 434"/>
          <p:cNvSpPr txBox="1"/>
          <p:nvPr/>
        </p:nvSpPr>
        <p:spPr>
          <a:xfrm>
            <a:off x="5435294" y="6444862"/>
            <a:ext cx="10134600" cy="1663700"/>
          </a:xfrm>
          <a:prstGeom prst="rect">
            <a:avLst/>
          </a:prstGeom>
          <a:noFill/>
          <a:ln>
            <a:noFill/>
          </a:ln>
        </p:spPr>
        <p:txBody>
          <a:bodyPr lIns="0" tIns="0" rIns="0" bIns="0" anchor="ctr" anchorCtr="0">
            <a:noAutofit/>
          </a:bodyPr>
          <a:lstStyle/>
          <a:p>
            <a:pPr marL="0" marR="0" lvl="0" indent="0" algn="just"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Definite loops (for loops) have explicit </a:t>
            </a:r>
            <a:r>
              <a:rPr lang="en-US" sz="32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rPr>
              <a:t>iteration variables</a:t>
            </a:r>
            <a:r>
              <a:rPr lang="en-US" sz="3200" u="none" strike="noStrike" cap="none">
                <a:solidFill>
                  <a:srgbClr val="FF0000"/>
                </a:solidFill>
                <a:latin typeface="Arial" panose="020B0604020202020204" pitchFamily="34" charset="0"/>
                <a:ea typeface="Arial" panose="020B0604020202020204" pitchFamily="34" charset="0"/>
                <a:cs typeface="Arial" panose="020B0604020202020204" pitchFamily="34" charset="0"/>
                <a:sym typeface="Cabin"/>
              </a:rPr>
              <a:t> </a:t>
            </a:r>
            <a:r>
              <a:rPr lang="en-US" sz="32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that change each time through a loop.  </a:t>
            </a: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These </a:t>
            </a:r>
            <a:r>
              <a:rPr lang="en-US" sz="32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iteration variables</a:t>
            </a: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move through the sequence or set. </a:t>
            </a:r>
          </a:p>
        </p:txBody>
      </p:sp>
      <p:cxnSp>
        <p:nvCxnSpPr>
          <p:cNvPr id="435" name="Shape 435"/>
          <p:cNvCxnSpPr/>
          <p:nvPr/>
        </p:nvCxnSpPr>
        <p:spPr>
          <a:xfrm>
            <a:off x="4559325" y="3392825"/>
            <a:ext cx="396900" cy="3299"/>
          </a:xfrm>
          <a:prstGeom prst="straightConnector1">
            <a:avLst/>
          </a:prstGeom>
          <a:noFill/>
          <a:ln w="76200" cap="rnd" cmpd="sng">
            <a:solidFill>
              <a:srgbClr val="00FFFF"/>
            </a:solidFill>
            <a:prstDash val="solid"/>
            <a:miter/>
            <a:headEnd type="none" w="med" len="med"/>
            <a:tailEnd type="stealth" w="med" len="med"/>
          </a:ln>
        </p:spPr>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title"/>
          </p:nvPr>
        </p:nvSpPr>
        <p:spPr>
          <a:xfrm>
            <a:off x="1155700" y="291868"/>
            <a:ext cx="1393200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Looking at </a:t>
            </a:r>
            <a:r>
              <a:rPr lang="en-US" sz="7600" u="none" strike="noStrike" cap="none" smtClean="0">
                <a:solidFill>
                  <a:srgbClr val="FFD966"/>
                </a:solidFill>
                <a:latin typeface="Arial" panose="020B0604020202020204" pitchFamily="34" charset="0"/>
                <a:ea typeface="Arial" panose="020B0604020202020204" pitchFamily="34" charset="0"/>
                <a:cs typeface="Arial" panose="020B0604020202020204" pitchFamily="34" charset="0"/>
                <a:sym typeface="Cabin"/>
              </a:rPr>
              <a:t>the keyword </a:t>
            </a:r>
            <a:r>
              <a:rPr lang="en-US" sz="7600" u="none" strike="noStrike" cap="none" smtClean="0">
                <a:solidFill>
                  <a:srgbClr val="FFFF00"/>
                </a:solidFill>
                <a:latin typeface="Arial" panose="020B0604020202020204" pitchFamily="34" charset="0"/>
                <a:ea typeface="Arial" panose="020B0604020202020204" pitchFamily="34" charset="0"/>
                <a:cs typeface="Arial" panose="020B0604020202020204" pitchFamily="34" charset="0"/>
                <a:sym typeface="Cabin"/>
              </a:rPr>
              <a:t>in</a:t>
            </a:r>
            <a:endParaRPr lang="en-US" sz="7600" u="none" strike="noStrike" cap="none">
              <a:solidFill>
                <a:srgbClr val="FFFF00"/>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441" name="Shape 441"/>
          <p:cNvSpPr txBox="1">
            <a:spLocks noGrp="1"/>
          </p:cNvSpPr>
          <p:nvPr>
            <p:ph type="body" idx="1"/>
          </p:nvPr>
        </p:nvSpPr>
        <p:spPr>
          <a:xfrm>
            <a:off x="618609" y="2428813"/>
            <a:ext cx="7180685" cy="5702399"/>
          </a:xfrm>
          <a:prstGeom prst="rect">
            <a:avLst/>
          </a:prstGeom>
          <a:noFill/>
          <a:ln>
            <a:noFill/>
          </a:ln>
        </p:spPr>
        <p:txBody>
          <a:bodyPr lIns="38100" tIns="38100" rIns="38100" bIns="38100" anchor="ctr" anchorCtr="0">
            <a:noAutofit/>
          </a:bodyPr>
          <a:lstStyle/>
          <a:p>
            <a:pPr marL="360000" marR="0" lvl="0" indent="-358140" algn="just"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The </a:t>
            </a:r>
            <a:r>
              <a:rPr lang="en-US" sz="36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rPr>
              <a:t>iteration variable </a:t>
            </a:r>
            <a:r>
              <a:rPr lang="en-US" sz="3600" b="0" i="0" u="none" strike="noStrike" cap="none">
                <a:solidFill>
                  <a:schemeClr val="lt1"/>
                </a:solidFill>
                <a:sym typeface="Arial" panose="020B0604020202020204"/>
              </a:rPr>
              <a:t>“</a:t>
            </a: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iterates</a:t>
            </a:r>
            <a:r>
              <a:rPr lang="en-US" sz="3600" b="0" i="0" u="none" strike="noStrike" cap="none">
                <a:solidFill>
                  <a:schemeClr val="lt1"/>
                </a:solidFill>
                <a:sym typeface="Arial" panose="020B0604020202020204"/>
              </a:rPr>
              <a:t>”</a:t>
            </a: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 th</a:t>
            </a:r>
            <a:r>
              <a:rPr lang="en-US" sz="3600">
                <a:solidFill>
                  <a:schemeClr val="lt1"/>
                </a:solidFill>
                <a:latin typeface="Arial" panose="020B0604020202020204" pitchFamily="34" charset="0"/>
                <a:ea typeface="Arial" panose="020B0604020202020204" pitchFamily="34" charset="0"/>
                <a:cs typeface="Arial" panose="020B0604020202020204" pitchFamily="34" charset="0"/>
                <a:sym typeface="Cabin"/>
              </a:rPr>
              <a:t>r</a:t>
            </a: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ough the </a:t>
            </a:r>
            <a:r>
              <a:rPr lang="en-US" sz="3600" u="none" strike="noStrike" cap="none">
                <a:solidFill>
                  <a:srgbClr val="FF7F00"/>
                </a:solidFill>
                <a:latin typeface="Arial" panose="020B0604020202020204" pitchFamily="34" charset="0"/>
                <a:ea typeface="Arial" panose="020B0604020202020204" pitchFamily="34" charset="0"/>
                <a:cs typeface="Arial" panose="020B0604020202020204" pitchFamily="34" charset="0"/>
                <a:sym typeface="Cabin"/>
              </a:rPr>
              <a:t>sequence </a:t>
            </a: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(ordered set)</a:t>
            </a:r>
          </a:p>
          <a:p>
            <a:pPr marL="360000" marR="0" lvl="0" indent="-358140" algn="just"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The </a:t>
            </a:r>
            <a:r>
              <a:rPr lang="en-US" sz="3600" u="none" strike="noStrike" cap="none" dirty="0">
                <a:solidFill>
                  <a:srgbClr val="FF00FF"/>
                </a:solidFill>
                <a:latin typeface="Arial" panose="020B0604020202020204" pitchFamily="34" charset="0"/>
                <a:ea typeface="Arial" panose="020B0604020202020204" pitchFamily="34" charset="0"/>
                <a:cs typeface="Arial" panose="020B0604020202020204" pitchFamily="34" charset="0"/>
                <a:sym typeface="Cabin"/>
              </a:rPr>
              <a:t>block (body)</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of code is executed once for each value </a:t>
            </a:r>
            <a:r>
              <a:rPr lang="en-US" sz="36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in</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the </a:t>
            </a:r>
            <a:r>
              <a:rPr lang="en-US" sz="3600" u="none" strike="noStrike" cap="none" dirty="0">
                <a:solidFill>
                  <a:srgbClr val="FF7F00"/>
                </a:solidFill>
                <a:latin typeface="Arial" panose="020B0604020202020204" pitchFamily="34" charset="0"/>
                <a:ea typeface="Arial" panose="020B0604020202020204" pitchFamily="34" charset="0"/>
                <a:cs typeface="Arial" panose="020B0604020202020204" pitchFamily="34" charset="0"/>
                <a:sym typeface="Cabin"/>
              </a:rPr>
              <a:t>sequence</a:t>
            </a:r>
          </a:p>
          <a:p>
            <a:pPr marL="360000" marR="0" lvl="0" indent="-358140" algn="just"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The </a:t>
            </a:r>
            <a:r>
              <a:rPr lang="en-US" sz="36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iteration variable </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moves through all of the values </a:t>
            </a:r>
            <a:r>
              <a:rPr lang="en-US" sz="36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in</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the </a:t>
            </a:r>
            <a:r>
              <a:rPr lang="en-US" sz="3600" u="none" strike="noStrike" cap="none" dirty="0">
                <a:solidFill>
                  <a:srgbClr val="FF7F00"/>
                </a:solidFill>
                <a:latin typeface="Arial" panose="020B0604020202020204" pitchFamily="34" charset="0"/>
                <a:ea typeface="Arial" panose="020B0604020202020204" pitchFamily="34" charset="0"/>
                <a:cs typeface="Arial" panose="020B0604020202020204" pitchFamily="34" charset="0"/>
                <a:sym typeface="Cabin"/>
              </a:rPr>
              <a:t>sequence</a:t>
            </a:r>
          </a:p>
        </p:txBody>
      </p:sp>
      <p:sp>
        <p:nvSpPr>
          <p:cNvPr id="442" name="Shape 442"/>
          <p:cNvSpPr txBox="1"/>
          <p:nvPr/>
        </p:nvSpPr>
        <p:spPr>
          <a:xfrm>
            <a:off x="9055105" y="5280013"/>
            <a:ext cx="6364200" cy="1332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panose="02070309020205020404"/>
              </a:rPr>
              <a:t>for</a:t>
            </a:r>
            <a:r>
              <a:rPr lang="en-US" sz="3000" i="0" u="none" strike="noStrike" cap="none" dirty="0">
                <a:solidFill>
                  <a:schemeClr val="lt1"/>
                </a:solidFill>
                <a:latin typeface="Courier"/>
                <a:ea typeface="Courier"/>
                <a:cs typeface="Courier"/>
                <a:sym typeface="Courier New" panose="02070309020205020404"/>
              </a:rPr>
              <a:t> </a:t>
            </a:r>
            <a:r>
              <a:rPr lang="en-US" sz="3000" i="0" u="none" strike="noStrike" cap="none" dirty="0" err="1">
                <a:solidFill>
                  <a:srgbClr val="00FF00"/>
                </a:solidFill>
                <a:latin typeface="Courier"/>
                <a:ea typeface="Courier"/>
                <a:cs typeface="Courier"/>
                <a:sym typeface="Courier New" panose="02070309020205020404"/>
              </a:rPr>
              <a:t>i</a:t>
            </a:r>
            <a:r>
              <a:rPr lang="en-US" sz="3000" i="0" u="none" strike="noStrike" cap="none" dirty="0">
                <a:solidFill>
                  <a:schemeClr val="lt1"/>
                </a:solidFill>
                <a:latin typeface="Courier"/>
                <a:ea typeface="Courier"/>
                <a:cs typeface="Courier"/>
                <a:sym typeface="Courier New" panose="02070309020205020404"/>
              </a:rPr>
              <a:t> </a:t>
            </a:r>
            <a:r>
              <a:rPr lang="en-US" sz="3000" i="0" u="none" strike="noStrike" cap="none" dirty="0">
                <a:solidFill>
                  <a:srgbClr val="FFFF00"/>
                </a:solidFill>
                <a:latin typeface="Courier"/>
                <a:ea typeface="Courier"/>
                <a:cs typeface="Courier"/>
                <a:sym typeface="Courier New" panose="02070309020205020404"/>
              </a:rPr>
              <a:t>in</a:t>
            </a:r>
            <a:r>
              <a:rPr lang="en-US" sz="3000" i="0" u="none" strike="noStrike" cap="none" dirty="0">
                <a:solidFill>
                  <a:schemeClr val="lt1"/>
                </a:solidFill>
                <a:latin typeface="Courier"/>
                <a:ea typeface="Courier"/>
                <a:cs typeface="Courier"/>
                <a:sym typeface="Courier New" panose="02070309020205020404"/>
              </a:rPr>
              <a:t> </a:t>
            </a:r>
            <a:r>
              <a:rPr lang="en-US" sz="3000" i="0" u="none" strike="noStrike" cap="none" dirty="0">
                <a:solidFill>
                  <a:srgbClr val="FF7F00"/>
                </a:solidFill>
                <a:latin typeface="Courier"/>
                <a:ea typeface="Courier"/>
                <a:cs typeface="Courier"/>
                <a:sym typeface="Courier New" panose="02070309020205020404"/>
              </a:rPr>
              <a:t>[5, 4, 3, 2, 1]</a:t>
            </a:r>
            <a:r>
              <a:rPr lang="en-US" sz="3000" i="0" u="none" strike="noStrike" cap="none" dirty="0">
                <a:solidFill>
                  <a:srgbClr val="00FF00"/>
                </a:solidFill>
                <a:latin typeface="Courier"/>
                <a:ea typeface="Courier"/>
                <a:cs typeface="Courier"/>
                <a:sym typeface="Courier New" panose="02070309020205020404"/>
              </a:rPr>
              <a:t> </a:t>
            </a:r>
            <a:r>
              <a:rPr lang="en-US" sz="3000" i="0" u="none" strike="noStrike" cap="none" dirty="0">
                <a:solidFill>
                  <a:schemeClr val="lt1"/>
                </a:solidFill>
                <a:latin typeface="Courier"/>
                <a:ea typeface="Courier"/>
                <a:cs typeface="Courier"/>
                <a:sym typeface="Courier New" panose="02070309020205020404"/>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panose="02070309020205020404"/>
              </a:rPr>
              <a:t>     </a:t>
            </a:r>
            <a:r>
              <a:rPr lang="en-US" sz="3000" i="0" u="none" strike="noStrike" cap="none" dirty="0">
                <a:solidFill>
                  <a:srgbClr val="FF00FF"/>
                </a:solidFill>
                <a:latin typeface="Courier"/>
                <a:ea typeface="Courier"/>
                <a:cs typeface="Courier"/>
                <a:sym typeface="Courier New" panose="02070309020205020404"/>
              </a:rPr>
              <a:t> </a:t>
            </a:r>
            <a:r>
              <a:rPr lang="en-US" sz="3000" i="0" u="none" strike="noStrike" cap="none" dirty="0" smtClean="0">
                <a:solidFill>
                  <a:srgbClr val="FF00FF"/>
                </a:solidFill>
                <a:latin typeface="Courier"/>
                <a:ea typeface="Courier"/>
                <a:cs typeface="Courier"/>
                <a:sym typeface="Courier New" panose="02070309020205020404"/>
              </a:rPr>
              <a:t>print(</a:t>
            </a:r>
            <a:r>
              <a:rPr lang="en-US" sz="3000" i="0" u="none" strike="noStrike" cap="none" dirty="0" err="1" smtClean="0">
                <a:solidFill>
                  <a:srgbClr val="FF00FF"/>
                </a:solidFill>
                <a:latin typeface="Courier"/>
                <a:ea typeface="Courier"/>
                <a:cs typeface="Courier"/>
                <a:sym typeface="Courier New" panose="02070309020205020404"/>
              </a:rPr>
              <a:t>i</a:t>
            </a:r>
            <a:r>
              <a:rPr lang="en-US" sz="3000" i="0" u="none" strike="noStrike" cap="none" dirty="0" smtClean="0">
                <a:solidFill>
                  <a:srgbClr val="FF00FF"/>
                </a:solidFill>
                <a:latin typeface="Courier"/>
                <a:ea typeface="Courier"/>
                <a:cs typeface="Courier"/>
                <a:sym typeface="Courier New" panose="02070309020205020404"/>
              </a:rPr>
              <a:t>)</a:t>
            </a:r>
            <a:endParaRPr lang="en-US" sz="3000" i="0" u="none" strike="noStrike" cap="none" dirty="0">
              <a:solidFill>
                <a:srgbClr val="FF00FF"/>
              </a:solidFill>
              <a:latin typeface="Courier"/>
              <a:ea typeface="Courier"/>
              <a:cs typeface="Courier"/>
              <a:sym typeface="Courier New" panose="02070309020205020404"/>
            </a:endParaRPr>
          </a:p>
        </p:txBody>
      </p:sp>
      <p:sp>
        <p:nvSpPr>
          <p:cNvPr id="443" name="Shape 443"/>
          <p:cNvSpPr txBox="1"/>
          <p:nvPr/>
        </p:nvSpPr>
        <p:spPr>
          <a:xfrm>
            <a:off x="8289135" y="3908525"/>
            <a:ext cx="3449638"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rPr>
              <a:t>Iteration variable</a:t>
            </a:r>
          </a:p>
        </p:txBody>
      </p:sp>
      <p:sp>
        <p:nvSpPr>
          <p:cNvPr id="444" name="Shape 444"/>
          <p:cNvSpPr txBox="1"/>
          <p:nvPr/>
        </p:nvSpPr>
        <p:spPr>
          <a:xfrm>
            <a:off x="11985630" y="3114676"/>
            <a:ext cx="3973508" cy="103971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panose="020B0604020202020204" pitchFamily="34" charset="0"/>
                <a:ea typeface="Arial" panose="020B0604020202020204" pitchFamily="34" charset="0"/>
                <a:cs typeface="Arial" panose="020B0604020202020204" pitchFamily="34" charset="0"/>
                <a:sym typeface="Cabin"/>
              </a:rPr>
              <a:t>Five-element sequence</a:t>
            </a:r>
          </a:p>
        </p:txBody>
      </p:sp>
      <p:cxnSp>
        <p:nvCxnSpPr>
          <p:cNvPr id="445" name="Shape 445"/>
          <p:cNvCxnSpPr/>
          <p:nvPr/>
        </p:nvCxnSpPr>
        <p:spPr>
          <a:xfrm rot="10800000">
            <a:off x="9979030" y="4530724"/>
            <a:ext cx="34924" cy="677861"/>
          </a:xfrm>
          <a:prstGeom prst="straightConnector1">
            <a:avLst/>
          </a:prstGeom>
          <a:noFill/>
          <a:ln w="63500" cap="rnd" cmpd="sng">
            <a:solidFill>
              <a:srgbClr val="00FF00"/>
            </a:solidFill>
            <a:prstDash val="solid"/>
            <a:miter/>
            <a:headEnd type="stealth" w="med" len="med"/>
            <a:tailEnd type="none" w="med" len="med"/>
          </a:ln>
        </p:spPr>
      </p:cxnSp>
      <p:cxnSp>
        <p:nvCxnSpPr>
          <p:cNvPr id="446" name="Shape 446"/>
          <p:cNvCxnSpPr/>
          <p:nvPr/>
        </p:nvCxnSpPr>
        <p:spPr>
          <a:xfrm rot="10800000" flipH="1">
            <a:off x="12987800" y="4341217"/>
            <a:ext cx="794999" cy="1078200"/>
          </a:xfrm>
          <a:prstGeom prst="straightConnector1">
            <a:avLst/>
          </a:prstGeom>
          <a:noFill/>
          <a:ln w="63500" cap="rnd" cmpd="sng">
            <a:solidFill>
              <a:srgbClr val="FF7F00"/>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grpSp>
        <p:nvGrpSpPr>
          <p:cNvPr id="4" name="Group 3"/>
          <p:cNvGrpSpPr/>
          <p:nvPr/>
        </p:nvGrpSpPr>
        <p:grpSpPr>
          <a:xfrm>
            <a:off x="11703050" y="814388"/>
            <a:ext cx="2984500" cy="7472362"/>
            <a:chOff x="11703050" y="381000"/>
            <a:chExt cx="2984500" cy="8278812"/>
          </a:xfrm>
        </p:grpSpPr>
        <p:cxnSp>
          <p:nvCxnSpPr>
            <p:cNvPr id="486" name="Shape 486"/>
            <p:cNvCxnSpPr/>
            <p:nvPr/>
          </p:nvCxnSpPr>
          <p:spPr>
            <a:xfrm rot="10800000" flipH="1">
              <a:off x="13185775" y="915987"/>
              <a:ext cx="12699" cy="307974"/>
            </a:xfrm>
            <a:prstGeom prst="straightConnector1">
              <a:avLst/>
            </a:prstGeom>
            <a:noFill/>
            <a:ln w="50800" cap="rnd" cmpd="sng">
              <a:solidFill>
                <a:srgbClr val="1155CC"/>
              </a:solidFill>
              <a:prstDash val="solid"/>
              <a:miter/>
              <a:headEnd type="stealth" w="med" len="med"/>
              <a:tailEnd type="none" w="med" len="med"/>
            </a:ln>
          </p:spPr>
        </p:cxnSp>
        <p:sp>
          <p:nvSpPr>
            <p:cNvPr id="487" name="Shape 487"/>
            <p:cNvSpPr txBox="1"/>
            <p:nvPr/>
          </p:nvSpPr>
          <p:spPr>
            <a:xfrm>
              <a:off x="11703050" y="1231900"/>
              <a:ext cx="2984500" cy="536575"/>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print(</a:t>
              </a:r>
              <a:r>
                <a:rPr lang="en-US" sz="3200" u="none" strike="noStrike" cap="none" dirty="0" err="1" smtClean="0">
                  <a:solidFill>
                    <a:srgbClr val="00FF00"/>
                  </a:solidFill>
                  <a:latin typeface="Arial" panose="020B0604020202020204" pitchFamily="34" charset="0"/>
                  <a:ea typeface="Arial" panose="020B0604020202020204" pitchFamily="34" charset="0"/>
                  <a:cs typeface="Arial" panose="020B0604020202020204" pitchFamily="34" charset="0"/>
                  <a:sym typeface="Cabin"/>
                </a:rPr>
                <a:t>i</a:t>
              </a:r>
              <a:r>
                <a:rPr lang="en-US" sz="3200" u="none" strike="noStrike" cap="none" dirty="0" smtClean="0">
                  <a:solidFill>
                    <a:schemeClr val="bg1"/>
                  </a:solidFill>
                  <a:latin typeface="Arial" panose="020B0604020202020204" pitchFamily="34" charset="0"/>
                  <a:ea typeface="Arial" panose="020B0604020202020204" pitchFamily="34" charset="0"/>
                  <a:cs typeface="Arial" panose="020B0604020202020204" pitchFamily="34" charset="0"/>
                  <a:sym typeface="Cabin"/>
                </a:rPr>
                <a:t>)</a:t>
              </a:r>
              <a:endParaRPr lang="en-US" sz="3200" u="none" strike="noStrike" cap="none" dirty="0">
                <a:solidFill>
                  <a:schemeClr val="bg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488" name="Shape 488"/>
            <p:cNvSpPr txBox="1"/>
            <p:nvPr/>
          </p:nvSpPr>
          <p:spPr>
            <a:xfrm>
              <a:off x="11703050" y="381000"/>
              <a:ext cx="2984500" cy="523874"/>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rPr>
                <a:t>i = 5</a:t>
              </a:r>
            </a:p>
          </p:txBody>
        </p:sp>
        <p:cxnSp>
          <p:nvCxnSpPr>
            <p:cNvPr id="489" name="Shape 489"/>
            <p:cNvCxnSpPr/>
            <p:nvPr/>
          </p:nvCxnSpPr>
          <p:spPr>
            <a:xfrm rot="10800000" flipH="1">
              <a:off x="13181012" y="1825625"/>
              <a:ext cx="12699" cy="307974"/>
            </a:xfrm>
            <a:prstGeom prst="straightConnector1">
              <a:avLst/>
            </a:prstGeom>
            <a:noFill/>
            <a:ln w="50800" cap="rnd" cmpd="sng">
              <a:solidFill>
                <a:srgbClr val="1155CC"/>
              </a:solidFill>
              <a:prstDash val="solid"/>
              <a:miter/>
              <a:headEnd type="stealth" w="med" len="med"/>
              <a:tailEnd type="none" w="med" len="med"/>
            </a:ln>
          </p:spPr>
        </p:cxnSp>
        <p:cxnSp>
          <p:nvCxnSpPr>
            <p:cNvPr id="490" name="Shape 490"/>
            <p:cNvCxnSpPr/>
            <p:nvPr/>
          </p:nvCxnSpPr>
          <p:spPr>
            <a:xfrm rot="10800000" flipH="1">
              <a:off x="13181012" y="2630486"/>
              <a:ext cx="12699" cy="307974"/>
            </a:xfrm>
            <a:prstGeom prst="straightConnector1">
              <a:avLst/>
            </a:prstGeom>
            <a:noFill/>
            <a:ln w="50800" cap="rnd" cmpd="sng">
              <a:solidFill>
                <a:srgbClr val="1155CC"/>
              </a:solidFill>
              <a:prstDash val="solid"/>
              <a:miter/>
              <a:headEnd type="stealth" w="med" len="med"/>
              <a:tailEnd type="none" w="med" len="med"/>
            </a:ln>
          </p:spPr>
        </p:cxnSp>
        <p:sp>
          <p:nvSpPr>
            <p:cNvPr id="491" name="Shape 491"/>
            <p:cNvSpPr txBox="1"/>
            <p:nvPr/>
          </p:nvSpPr>
          <p:spPr>
            <a:xfrm>
              <a:off x="11703050" y="2946400"/>
              <a:ext cx="2984500" cy="536575"/>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print(</a:t>
              </a:r>
              <a:r>
                <a:rPr lang="en-US" sz="3200" u="none" strike="noStrike" cap="none" dirty="0" err="1" smtClean="0">
                  <a:solidFill>
                    <a:srgbClr val="00FF00"/>
                  </a:solidFill>
                  <a:latin typeface="Arial" panose="020B0604020202020204" pitchFamily="34" charset="0"/>
                  <a:ea typeface="Arial" panose="020B0604020202020204" pitchFamily="34" charset="0"/>
                  <a:cs typeface="Arial" panose="020B0604020202020204" pitchFamily="34" charset="0"/>
                  <a:sym typeface="Cabin"/>
                </a:rPr>
                <a:t>i</a:t>
              </a:r>
              <a:r>
                <a:rPr lang="en-US" sz="3200" u="none" strike="noStrike" cap="none" dirty="0" smtClean="0">
                  <a:solidFill>
                    <a:schemeClr val="bg1"/>
                  </a:solidFill>
                  <a:latin typeface="Arial" panose="020B0604020202020204" pitchFamily="34" charset="0"/>
                  <a:ea typeface="Arial" panose="020B0604020202020204" pitchFamily="34" charset="0"/>
                  <a:cs typeface="Arial" panose="020B0604020202020204" pitchFamily="34" charset="0"/>
                  <a:sym typeface="Cabin"/>
                </a:rPr>
                <a:t>)</a:t>
              </a:r>
              <a:endParaRPr lang="en-US" sz="32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492" name="Shape 492"/>
            <p:cNvSpPr txBox="1"/>
            <p:nvPr/>
          </p:nvSpPr>
          <p:spPr>
            <a:xfrm>
              <a:off x="11703050" y="2093911"/>
              <a:ext cx="2984500" cy="525462"/>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dirty="0" err="1">
                  <a:solidFill>
                    <a:srgbClr val="00FF00"/>
                  </a:solidFill>
                  <a:latin typeface="Arial" panose="020B0604020202020204" pitchFamily="34" charset="0"/>
                  <a:ea typeface="Arial" panose="020B0604020202020204" pitchFamily="34" charset="0"/>
                  <a:cs typeface="Arial" panose="020B0604020202020204" pitchFamily="34" charset="0"/>
                  <a:sym typeface="Cabin"/>
                </a:rPr>
                <a:t>i</a:t>
              </a:r>
              <a:r>
                <a:rPr lang="en-US" sz="32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 = 4</a:t>
              </a:r>
            </a:p>
          </p:txBody>
        </p:sp>
        <p:cxnSp>
          <p:nvCxnSpPr>
            <p:cNvPr id="493" name="Shape 493"/>
            <p:cNvCxnSpPr/>
            <p:nvPr/>
          </p:nvCxnSpPr>
          <p:spPr>
            <a:xfrm rot="10800000" flipH="1">
              <a:off x="13181012" y="3459162"/>
              <a:ext cx="12699" cy="307974"/>
            </a:xfrm>
            <a:prstGeom prst="straightConnector1">
              <a:avLst/>
            </a:prstGeom>
            <a:noFill/>
            <a:ln w="50800" cap="rnd" cmpd="sng">
              <a:solidFill>
                <a:srgbClr val="1155CC"/>
              </a:solidFill>
              <a:prstDash val="solid"/>
              <a:miter/>
              <a:headEnd type="stealth" w="med" len="med"/>
              <a:tailEnd type="none" w="med" len="med"/>
            </a:ln>
          </p:spPr>
        </p:cxnSp>
        <p:cxnSp>
          <p:nvCxnSpPr>
            <p:cNvPr id="494" name="Shape 494"/>
            <p:cNvCxnSpPr/>
            <p:nvPr/>
          </p:nvCxnSpPr>
          <p:spPr>
            <a:xfrm rot="10800000" flipH="1">
              <a:off x="13181012" y="4310062"/>
              <a:ext cx="12699" cy="307974"/>
            </a:xfrm>
            <a:prstGeom prst="straightConnector1">
              <a:avLst/>
            </a:prstGeom>
            <a:noFill/>
            <a:ln w="50800" cap="rnd" cmpd="sng">
              <a:solidFill>
                <a:srgbClr val="1155CC"/>
              </a:solidFill>
              <a:prstDash val="solid"/>
              <a:miter/>
              <a:headEnd type="stealth" w="med" len="med"/>
              <a:tailEnd type="none" w="med" len="med"/>
            </a:ln>
          </p:spPr>
        </p:cxnSp>
        <p:sp>
          <p:nvSpPr>
            <p:cNvPr id="495" name="Shape 495"/>
            <p:cNvSpPr txBox="1"/>
            <p:nvPr/>
          </p:nvSpPr>
          <p:spPr>
            <a:xfrm>
              <a:off x="11703050" y="4625975"/>
              <a:ext cx="2984500" cy="536575"/>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print(</a:t>
              </a:r>
              <a:r>
                <a:rPr lang="en-US" sz="3200" u="none" strike="noStrike" cap="none" dirty="0" err="1" smtClean="0">
                  <a:solidFill>
                    <a:srgbClr val="00FF00"/>
                  </a:solidFill>
                  <a:latin typeface="Arial" panose="020B0604020202020204" pitchFamily="34" charset="0"/>
                  <a:ea typeface="Arial" panose="020B0604020202020204" pitchFamily="34" charset="0"/>
                  <a:cs typeface="Arial" panose="020B0604020202020204" pitchFamily="34" charset="0"/>
                  <a:sym typeface="Cabin"/>
                </a:rPr>
                <a:t>i</a:t>
              </a:r>
              <a:r>
                <a:rPr lang="en-US" sz="3200" u="none" strike="noStrike" cap="none" dirty="0" smtClean="0">
                  <a:solidFill>
                    <a:schemeClr val="bg1"/>
                  </a:solidFill>
                  <a:latin typeface="Arial" panose="020B0604020202020204" pitchFamily="34" charset="0"/>
                  <a:ea typeface="Arial" panose="020B0604020202020204" pitchFamily="34" charset="0"/>
                  <a:cs typeface="Arial" panose="020B0604020202020204" pitchFamily="34" charset="0"/>
                  <a:sym typeface="Cabin"/>
                </a:rPr>
                <a:t>)</a:t>
              </a:r>
              <a:endParaRPr lang="en-US" sz="3200" u="none" strike="noStrike" cap="none" dirty="0">
                <a:solidFill>
                  <a:schemeClr val="bg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496" name="Shape 496"/>
            <p:cNvSpPr txBox="1"/>
            <p:nvPr/>
          </p:nvSpPr>
          <p:spPr>
            <a:xfrm>
              <a:off x="11703050" y="3773487"/>
              <a:ext cx="2984500" cy="525462"/>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rPr>
                <a:t>i = 3</a:t>
              </a:r>
            </a:p>
          </p:txBody>
        </p:sp>
        <p:cxnSp>
          <p:nvCxnSpPr>
            <p:cNvPr id="497" name="Shape 497"/>
            <p:cNvCxnSpPr/>
            <p:nvPr/>
          </p:nvCxnSpPr>
          <p:spPr>
            <a:xfrm rot="10800000" flipH="1">
              <a:off x="13181012" y="5208587"/>
              <a:ext cx="12699" cy="307974"/>
            </a:xfrm>
            <a:prstGeom prst="straightConnector1">
              <a:avLst/>
            </a:prstGeom>
            <a:noFill/>
            <a:ln w="50800" cap="rnd" cmpd="sng">
              <a:solidFill>
                <a:srgbClr val="1155CC"/>
              </a:solidFill>
              <a:prstDash val="solid"/>
              <a:miter/>
              <a:headEnd type="stealth" w="med" len="med"/>
              <a:tailEnd type="none" w="med" len="med"/>
            </a:ln>
          </p:spPr>
        </p:cxnSp>
        <p:cxnSp>
          <p:nvCxnSpPr>
            <p:cNvPr id="498" name="Shape 498"/>
            <p:cNvCxnSpPr/>
            <p:nvPr/>
          </p:nvCxnSpPr>
          <p:spPr>
            <a:xfrm rot="10800000" flipH="1">
              <a:off x="13181012" y="6107111"/>
              <a:ext cx="12699" cy="306386"/>
            </a:xfrm>
            <a:prstGeom prst="straightConnector1">
              <a:avLst/>
            </a:prstGeom>
            <a:noFill/>
            <a:ln w="50800" cap="rnd" cmpd="sng">
              <a:solidFill>
                <a:srgbClr val="1155CC"/>
              </a:solidFill>
              <a:prstDash val="solid"/>
              <a:miter/>
              <a:headEnd type="stealth" w="med" len="med"/>
              <a:tailEnd type="none" w="med" len="med"/>
            </a:ln>
          </p:spPr>
        </p:cxnSp>
        <p:sp>
          <p:nvSpPr>
            <p:cNvPr id="499" name="Shape 499"/>
            <p:cNvSpPr txBox="1"/>
            <p:nvPr/>
          </p:nvSpPr>
          <p:spPr>
            <a:xfrm>
              <a:off x="11703050" y="6421437"/>
              <a:ext cx="2984500" cy="536575"/>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print</a:t>
              </a:r>
              <a:r>
                <a:rPr lang="en-US" sz="3200" dirty="0" smtClean="0">
                  <a:solidFill>
                    <a:schemeClr val="bg1"/>
                  </a:solidFill>
                  <a:latin typeface="Arial" panose="020B0604020202020204" pitchFamily="34" charset="0"/>
                  <a:ea typeface="Arial" panose="020B0604020202020204" pitchFamily="34" charset="0"/>
                  <a:cs typeface="Arial" panose="020B0604020202020204" pitchFamily="34" charset="0"/>
                  <a:sym typeface="Cabin"/>
                </a:rPr>
                <a:t>(</a:t>
              </a:r>
              <a:r>
                <a:rPr lang="en-US" sz="3200" u="none" strike="noStrike" cap="none" dirty="0" err="1" smtClean="0">
                  <a:solidFill>
                    <a:srgbClr val="00FF00"/>
                  </a:solidFill>
                  <a:latin typeface="Arial" panose="020B0604020202020204" pitchFamily="34" charset="0"/>
                  <a:ea typeface="Arial" panose="020B0604020202020204" pitchFamily="34" charset="0"/>
                  <a:cs typeface="Arial" panose="020B0604020202020204" pitchFamily="34" charset="0"/>
                  <a:sym typeface="Cabin"/>
                </a:rPr>
                <a:t>i</a:t>
              </a:r>
              <a:r>
                <a:rPr lang="en-US" sz="3200" u="none" strike="noStrike" cap="none" dirty="0" smtClean="0">
                  <a:solidFill>
                    <a:schemeClr val="bg1"/>
                  </a:solidFill>
                  <a:latin typeface="Arial" panose="020B0604020202020204" pitchFamily="34" charset="0"/>
                  <a:ea typeface="Arial" panose="020B0604020202020204" pitchFamily="34" charset="0"/>
                  <a:cs typeface="Arial" panose="020B0604020202020204" pitchFamily="34" charset="0"/>
                  <a:sym typeface="Cabin"/>
                </a:rPr>
                <a:t>)</a:t>
              </a:r>
              <a:endParaRPr lang="en-US" sz="3200" u="none" strike="noStrike" cap="none" dirty="0">
                <a:solidFill>
                  <a:schemeClr val="bg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500" name="Shape 500"/>
            <p:cNvSpPr txBox="1"/>
            <p:nvPr/>
          </p:nvSpPr>
          <p:spPr>
            <a:xfrm>
              <a:off x="11703050" y="5570537"/>
              <a:ext cx="2984500" cy="523874"/>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rPr>
                <a:t>i = 2</a:t>
              </a:r>
            </a:p>
          </p:txBody>
        </p:sp>
        <p:cxnSp>
          <p:nvCxnSpPr>
            <p:cNvPr id="501" name="Shape 501"/>
            <p:cNvCxnSpPr/>
            <p:nvPr/>
          </p:nvCxnSpPr>
          <p:spPr>
            <a:xfrm rot="10800000" flipH="1">
              <a:off x="13181012" y="6934200"/>
              <a:ext cx="12699" cy="307974"/>
            </a:xfrm>
            <a:prstGeom prst="straightConnector1">
              <a:avLst/>
            </a:prstGeom>
            <a:noFill/>
            <a:ln w="50800" cap="rnd" cmpd="sng">
              <a:solidFill>
                <a:srgbClr val="1155CC"/>
              </a:solidFill>
              <a:prstDash val="solid"/>
              <a:miter/>
              <a:headEnd type="stealth" w="med" len="med"/>
              <a:tailEnd type="none" w="med" len="med"/>
            </a:ln>
          </p:spPr>
        </p:cxnSp>
        <p:cxnSp>
          <p:nvCxnSpPr>
            <p:cNvPr id="502" name="Shape 502"/>
            <p:cNvCxnSpPr/>
            <p:nvPr/>
          </p:nvCxnSpPr>
          <p:spPr>
            <a:xfrm rot="10800000" flipH="1">
              <a:off x="13181012" y="7808911"/>
              <a:ext cx="12699" cy="307974"/>
            </a:xfrm>
            <a:prstGeom prst="straightConnector1">
              <a:avLst/>
            </a:prstGeom>
            <a:noFill/>
            <a:ln w="50800" cap="rnd" cmpd="sng">
              <a:solidFill>
                <a:srgbClr val="1155CC"/>
              </a:solidFill>
              <a:prstDash val="solid"/>
              <a:miter/>
              <a:headEnd type="stealth" w="med" len="med"/>
              <a:tailEnd type="none" w="med" len="med"/>
            </a:ln>
          </p:spPr>
        </p:cxnSp>
        <p:sp>
          <p:nvSpPr>
            <p:cNvPr id="503" name="Shape 503"/>
            <p:cNvSpPr txBox="1"/>
            <p:nvPr/>
          </p:nvSpPr>
          <p:spPr>
            <a:xfrm>
              <a:off x="11703050" y="8124825"/>
              <a:ext cx="2984500" cy="534987"/>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print(</a:t>
              </a:r>
              <a:r>
                <a:rPr lang="en-US" sz="3200" u="none" strike="noStrike" cap="none" dirty="0" err="1" smtClean="0">
                  <a:solidFill>
                    <a:srgbClr val="00FF00"/>
                  </a:solidFill>
                  <a:latin typeface="Arial" panose="020B0604020202020204" pitchFamily="34" charset="0"/>
                  <a:ea typeface="Arial" panose="020B0604020202020204" pitchFamily="34" charset="0"/>
                  <a:cs typeface="Arial" panose="020B0604020202020204" pitchFamily="34" charset="0"/>
                  <a:sym typeface="Cabin"/>
                </a:rPr>
                <a:t>i</a:t>
              </a:r>
              <a:r>
                <a:rPr lang="en-US" sz="3200" u="none" strike="noStrike" cap="none" dirty="0" smtClean="0">
                  <a:solidFill>
                    <a:srgbClr val="00FF00"/>
                  </a:solidFill>
                  <a:latin typeface="Arial" panose="020B0604020202020204" pitchFamily="34" charset="0"/>
                  <a:ea typeface="Arial" panose="020B0604020202020204" pitchFamily="34" charset="0"/>
                  <a:cs typeface="Arial" panose="020B0604020202020204" pitchFamily="34" charset="0"/>
                  <a:sym typeface="Cabin"/>
                </a:rPr>
                <a:t>)</a:t>
              </a:r>
              <a:endParaRPr lang="en-US" sz="32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504" name="Shape 504"/>
            <p:cNvSpPr txBox="1"/>
            <p:nvPr/>
          </p:nvSpPr>
          <p:spPr>
            <a:xfrm>
              <a:off x="11703050" y="7272336"/>
              <a:ext cx="2984500" cy="525462"/>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dirty="0" err="1">
                  <a:solidFill>
                    <a:srgbClr val="00FF00"/>
                  </a:solidFill>
                  <a:latin typeface="Arial" panose="020B0604020202020204" pitchFamily="34" charset="0"/>
                  <a:ea typeface="Arial" panose="020B0604020202020204" pitchFamily="34" charset="0"/>
                  <a:cs typeface="Arial" panose="020B0604020202020204" pitchFamily="34" charset="0"/>
                  <a:sym typeface="Cabin"/>
                </a:rPr>
                <a:t>i</a:t>
              </a:r>
              <a:r>
                <a:rPr lang="en-US" sz="32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 = 1</a:t>
              </a:r>
            </a:p>
          </p:txBody>
        </p:sp>
      </p:grpSp>
      <p:sp>
        <p:nvSpPr>
          <p:cNvPr id="505" name="Shape 505"/>
          <p:cNvSpPr txBox="1"/>
          <p:nvPr/>
        </p:nvSpPr>
        <p:spPr>
          <a:xfrm>
            <a:off x="4481375" y="6254750"/>
            <a:ext cx="6268200" cy="1143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smtClean="0">
                <a:solidFill>
                  <a:srgbClr val="FFFF00"/>
                </a:solidFill>
                <a:latin typeface="Courier"/>
                <a:ea typeface="Courier"/>
                <a:cs typeface="Courier"/>
                <a:sym typeface="Courier New" panose="02070309020205020404"/>
              </a:rPr>
              <a:t>for</a:t>
            </a:r>
            <a:r>
              <a:rPr lang="en-US" sz="3000" i="0" u="none" strike="noStrike" cap="none" dirty="0" smtClean="0">
                <a:solidFill>
                  <a:schemeClr val="lt1"/>
                </a:solidFill>
                <a:latin typeface="Courier"/>
                <a:ea typeface="Courier"/>
                <a:cs typeface="Courier"/>
                <a:sym typeface="Courier New" panose="02070309020205020404"/>
              </a:rPr>
              <a:t> </a:t>
            </a:r>
            <a:r>
              <a:rPr lang="en-US" sz="3000" i="0" u="none" strike="noStrike" cap="none" dirty="0" err="1" smtClean="0">
                <a:solidFill>
                  <a:srgbClr val="00FF00"/>
                </a:solidFill>
                <a:latin typeface="Courier"/>
                <a:ea typeface="Courier"/>
                <a:cs typeface="Courier"/>
                <a:sym typeface="Courier New" panose="02070309020205020404"/>
              </a:rPr>
              <a:t>i</a:t>
            </a:r>
            <a:r>
              <a:rPr lang="en-US" sz="3000" i="0" u="none" strike="noStrike" cap="none" dirty="0" smtClean="0">
                <a:solidFill>
                  <a:schemeClr val="lt1"/>
                </a:solidFill>
                <a:latin typeface="Courier"/>
                <a:ea typeface="Courier"/>
                <a:cs typeface="Courier"/>
                <a:sym typeface="Courier New" panose="02070309020205020404"/>
              </a:rPr>
              <a:t> </a:t>
            </a:r>
            <a:r>
              <a:rPr lang="en-US" sz="3000" i="0" u="none" strike="noStrike" cap="none" dirty="0" smtClean="0">
                <a:solidFill>
                  <a:srgbClr val="FFFF00"/>
                </a:solidFill>
                <a:latin typeface="Courier"/>
                <a:ea typeface="Courier"/>
                <a:cs typeface="Courier"/>
                <a:sym typeface="Courier New" panose="02070309020205020404"/>
              </a:rPr>
              <a:t>in</a:t>
            </a:r>
            <a:r>
              <a:rPr lang="en-US" sz="3000" i="0" u="none" strike="noStrike" cap="none" dirty="0" smtClean="0">
                <a:solidFill>
                  <a:schemeClr val="lt1"/>
                </a:solidFill>
                <a:latin typeface="Courier"/>
                <a:ea typeface="Courier"/>
                <a:cs typeface="Courier"/>
                <a:sym typeface="Courier New" panose="02070309020205020404"/>
              </a:rPr>
              <a:t> </a:t>
            </a:r>
            <a:r>
              <a:rPr lang="en-US" sz="3000" i="0" u="none" strike="noStrike" cap="none" dirty="0" smtClean="0">
                <a:solidFill>
                  <a:srgbClr val="FF7F00"/>
                </a:solidFill>
                <a:latin typeface="Courier"/>
                <a:ea typeface="Courier"/>
                <a:cs typeface="Courier"/>
                <a:sym typeface="Courier New" panose="02070309020205020404"/>
              </a:rPr>
              <a:t>[5, 4, 3, 2, 1]</a:t>
            </a:r>
            <a:r>
              <a:rPr lang="en-US" sz="3000" i="0" u="none" strike="noStrike" cap="none" dirty="0" smtClean="0">
                <a:solidFill>
                  <a:srgbClr val="00FF00"/>
                </a:solidFill>
                <a:latin typeface="Courier"/>
                <a:ea typeface="Courier"/>
                <a:cs typeface="Courier"/>
                <a:sym typeface="Courier New" panose="02070309020205020404"/>
              </a:rPr>
              <a:t> </a:t>
            </a:r>
            <a:r>
              <a:rPr lang="en-US" sz="3000" i="0" u="none" strike="noStrike" cap="none" dirty="0" smtClean="0">
                <a:solidFill>
                  <a:schemeClr val="lt1"/>
                </a:solidFill>
                <a:latin typeface="Courier"/>
                <a:ea typeface="Courier"/>
                <a:cs typeface="Courier"/>
                <a:sym typeface="Courier New" panose="02070309020205020404"/>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smtClean="0">
                <a:solidFill>
                  <a:schemeClr val="lt1"/>
                </a:solidFill>
                <a:latin typeface="Courier"/>
                <a:ea typeface="Courier"/>
                <a:cs typeface="Courier"/>
                <a:sym typeface="Courier New" panose="02070309020205020404"/>
              </a:rPr>
              <a:t>    </a:t>
            </a:r>
            <a:r>
              <a:rPr lang="en-US" sz="3000" i="0" u="none" strike="noStrike" cap="none" dirty="0" smtClean="0">
                <a:solidFill>
                  <a:srgbClr val="FFFF00"/>
                </a:solidFill>
                <a:latin typeface="Courier"/>
                <a:ea typeface="Courier"/>
                <a:cs typeface="Courier"/>
                <a:sym typeface="Courier New" panose="02070309020205020404"/>
              </a:rPr>
              <a:t>print</a:t>
            </a:r>
            <a:r>
              <a:rPr lang="en-US" sz="3000" dirty="0" smtClean="0">
                <a:solidFill>
                  <a:schemeClr val="lt1"/>
                </a:solidFill>
                <a:latin typeface="Courier"/>
                <a:ea typeface="Courier"/>
                <a:cs typeface="Courier"/>
                <a:sym typeface="Courier New" panose="02070309020205020404"/>
              </a:rPr>
              <a:t>(</a:t>
            </a:r>
            <a:r>
              <a:rPr lang="en-US" sz="3000" i="0" u="none" strike="noStrike" cap="none" dirty="0" err="1" smtClean="0">
                <a:solidFill>
                  <a:srgbClr val="00FF00"/>
                </a:solidFill>
                <a:latin typeface="Courier"/>
                <a:ea typeface="Courier"/>
                <a:cs typeface="Courier"/>
                <a:sym typeface="Courier New" panose="02070309020205020404"/>
              </a:rPr>
              <a:t>i</a:t>
            </a:r>
            <a:r>
              <a:rPr lang="en-US" sz="3000" i="0" u="none" strike="noStrike" cap="none" dirty="0" smtClean="0">
                <a:solidFill>
                  <a:schemeClr val="bg1"/>
                </a:solidFill>
                <a:latin typeface="Courier"/>
                <a:ea typeface="Courier"/>
                <a:cs typeface="Courier"/>
                <a:sym typeface="Courier New" panose="02070309020205020404"/>
              </a:rPr>
              <a:t>)</a:t>
            </a:r>
            <a:endParaRPr lang="en-US" sz="3000" i="0" u="none" strike="noStrike" cap="none" dirty="0">
              <a:solidFill>
                <a:schemeClr val="bg1"/>
              </a:solidFill>
              <a:latin typeface="Courier"/>
              <a:ea typeface="Courier"/>
              <a:cs typeface="Courier"/>
              <a:sym typeface="Courier New" panose="02070309020205020404"/>
            </a:endParaRPr>
          </a:p>
        </p:txBody>
      </p:sp>
      <p:cxnSp>
        <p:nvCxnSpPr>
          <p:cNvPr id="38" name="Shape 451"/>
          <p:cNvCxnSpPr/>
          <p:nvPr/>
        </p:nvCxnSpPr>
        <p:spPr>
          <a:xfrm rot="10800000">
            <a:off x="3143137" y="119224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39" name="Shape 452"/>
          <p:cNvSpPr/>
          <p:nvPr/>
        </p:nvSpPr>
        <p:spPr>
          <a:xfrm>
            <a:off x="1727200" y="1752600"/>
            <a:ext cx="2870100" cy="1269899"/>
          </a:xfrm>
          <a:prstGeom prst="diamond">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400" u="none" strike="noStrike" cap="none">
                <a:solidFill>
                  <a:srgbClr val="FF9900"/>
                </a:solidFill>
                <a:latin typeface="Arial" panose="020B0604020202020204" pitchFamily="34" charset="0"/>
                <a:ea typeface="Arial" panose="020B0604020202020204" pitchFamily="34" charset="0"/>
                <a:cs typeface="Arial" panose="020B0604020202020204" pitchFamily="34" charset="0"/>
                <a:sym typeface="Cabin"/>
              </a:rPr>
              <a:t>Done?</a:t>
            </a:r>
          </a:p>
        </p:txBody>
      </p:sp>
      <p:cxnSp>
        <p:nvCxnSpPr>
          <p:cNvPr id="40" name="Shape 453"/>
          <p:cNvCxnSpPr/>
          <p:nvPr/>
        </p:nvCxnSpPr>
        <p:spPr>
          <a:xfrm rot="10800000">
            <a:off x="3162312" y="3022699"/>
            <a:ext cx="11100" cy="1498500"/>
          </a:xfrm>
          <a:prstGeom prst="straightConnector1">
            <a:avLst/>
          </a:prstGeom>
          <a:noFill/>
          <a:ln w="76200" cap="rnd" cmpd="sng">
            <a:solidFill>
              <a:srgbClr val="00FFFF"/>
            </a:solidFill>
            <a:prstDash val="solid"/>
            <a:miter/>
            <a:headEnd type="none" w="med" len="med"/>
            <a:tailEnd type="stealth" w="med" len="med"/>
          </a:ln>
        </p:spPr>
      </p:cxnSp>
      <p:cxnSp>
        <p:nvCxnSpPr>
          <p:cNvPr id="41" name="Shape 454"/>
          <p:cNvCxnSpPr/>
          <p:nvPr/>
        </p:nvCxnSpPr>
        <p:spPr>
          <a:xfrm flipH="1" flipV="1">
            <a:off x="6468949" y="2768699"/>
            <a:ext cx="3301" cy="587400"/>
          </a:xfrm>
          <a:prstGeom prst="straightConnector1">
            <a:avLst/>
          </a:prstGeom>
          <a:noFill/>
          <a:ln w="76200" cap="rnd" cmpd="sng">
            <a:solidFill>
              <a:srgbClr val="00FFFF"/>
            </a:solidFill>
            <a:prstDash val="solid"/>
            <a:miter/>
            <a:headEnd type="stealth" w="med" len="med"/>
            <a:tailEnd type="none" w="med" len="med"/>
          </a:ln>
        </p:spPr>
      </p:cxnSp>
      <p:cxnSp>
        <p:nvCxnSpPr>
          <p:cNvPr id="42" name="Shape 456"/>
          <p:cNvCxnSpPr>
            <a:stCxn id="49" idx="2"/>
          </p:cNvCxnSpPr>
          <p:nvPr/>
        </p:nvCxnSpPr>
        <p:spPr>
          <a:xfrm flipH="1">
            <a:off x="6468949" y="4051399"/>
            <a:ext cx="8100" cy="472800"/>
          </a:xfrm>
          <a:prstGeom prst="straightConnector1">
            <a:avLst/>
          </a:prstGeom>
          <a:noFill/>
          <a:ln w="76200" cap="rnd" cmpd="sng">
            <a:solidFill>
              <a:srgbClr val="00FFFF"/>
            </a:solidFill>
            <a:prstDash val="solid"/>
            <a:miter/>
            <a:headEnd type="none" w="med" len="med"/>
            <a:tailEnd type="none" w="med" len="med"/>
          </a:ln>
        </p:spPr>
      </p:cxnSp>
      <p:cxnSp>
        <p:nvCxnSpPr>
          <p:cNvPr id="43" name="Shape 458"/>
          <p:cNvCxnSpPr/>
          <p:nvPr/>
        </p:nvCxnSpPr>
        <p:spPr>
          <a:xfrm rot="10800000" flipH="1">
            <a:off x="3170237" y="4502112"/>
            <a:ext cx="3328200" cy="4799"/>
          </a:xfrm>
          <a:prstGeom prst="straightConnector1">
            <a:avLst/>
          </a:prstGeom>
          <a:noFill/>
          <a:ln w="76200" cap="rnd" cmpd="sng">
            <a:solidFill>
              <a:srgbClr val="00FFFF"/>
            </a:solidFill>
            <a:prstDash val="solid"/>
            <a:miter/>
            <a:headEnd type="none" w="med" len="med"/>
            <a:tailEnd type="none" w="med" len="med"/>
          </a:ln>
        </p:spPr>
      </p:cxnSp>
      <p:cxnSp>
        <p:nvCxnSpPr>
          <p:cNvPr id="44" name="Shape 459"/>
          <p:cNvCxnSpPr/>
          <p:nvPr/>
        </p:nvCxnSpPr>
        <p:spPr>
          <a:xfrm flipH="1">
            <a:off x="1371574" y="2397125"/>
            <a:ext cx="396900" cy="3299"/>
          </a:xfrm>
          <a:prstGeom prst="straightConnector1">
            <a:avLst/>
          </a:prstGeom>
          <a:noFill/>
          <a:ln w="76200" cap="rnd" cmpd="sng">
            <a:solidFill>
              <a:srgbClr val="00FFFF"/>
            </a:solidFill>
            <a:prstDash val="solid"/>
            <a:miter/>
            <a:headEnd type="none" w="med" len="med"/>
            <a:tailEnd type="stealth" w="med" len="med"/>
          </a:ln>
        </p:spPr>
      </p:cxnSp>
      <p:cxnSp>
        <p:nvCxnSpPr>
          <p:cNvPr id="45" name="Shape 460"/>
          <p:cNvCxnSpPr/>
          <p:nvPr/>
        </p:nvCxnSpPr>
        <p:spPr>
          <a:xfrm rot="10800000" flipH="1">
            <a:off x="3157537" y="5238874"/>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46" name="Shape 461"/>
          <p:cNvCxnSpPr/>
          <p:nvPr/>
        </p:nvCxnSpPr>
        <p:spPr>
          <a:xfrm rot="10800000">
            <a:off x="1401636" y="2451012"/>
            <a:ext cx="3299" cy="2779799"/>
          </a:xfrm>
          <a:prstGeom prst="straightConnector1">
            <a:avLst/>
          </a:prstGeom>
          <a:noFill/>
          <a:ln w="76200" cap="rnd" cmpd="sng">
            <a:solidFill>
              <a:srgbClr val="00FFFF"/>
            </a:solidFill>
            <a:prstDash val="solid"/>
            <a:miter/>
            <a:headEnd type="stealth" w="med" len="med"/>
            <a:tailEnd type="none" w="med" len="med"/>
          </a:ln>
        </p:spPr>
      </p:cxnSp>
      <p:cxnSp>
        <p:nvCxnSpPr>
          <p:cNvPr id="47" name="Shape 462"/>
          <p:cNvCxnSpPr/>
          <p:nvPr/>
        </p:nvCxnSpPr>
        <p:spPr>
          <a:xfrm>
            <a:off x="1401761" y="5225236"/>
            <a:ext cx="1752600" cy="0"/>
          </a:xfrm>
          <a:prstGeom prst="straightConnector1">
            <a:avLst/>
          </a:prstGeom>
          <a:noFill/>
          <a:ln w="76200" cap="rnd" cmpd="sng">
            <a:solidFill>
              <a:srgbClr val="00FFFF"/>
            </a:solidFill>
            <a:prstDash val="solid"/>
            <a:miter/>
            <a:headEnd type="none" w="med" len="med"/>
            <a:tailEnd type="none" w="med" len="med"/>
          </a:ln>
        </p:spPr>
      </p:cxnSp>
      <p:sp>
        <p:nvSpPr>
          <p:cNvPr id="48" name="Shape 463"/>
          <p:cNvSpPr txBox="1"/>
          <p:nvPr/>
        </p:nvSpPr>
        <p:spPr>
          <a:xfrm>
            <a:off x="846137" y="1638300"/>
            <a:ext cx="8810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Yes</a:t>
            </a:r>
          </a:p>
        </p:txBody>
      </p:sp>
      <p:sp>
        <p:nvSpPr>
          <p:cNvPr id="49" name="Shape 457"/>
          <p:cNvSpPr txBox="1"/>
          <p:nvPr/>
        </p:nvSpPr>
        <p:spPr>
          <a:xfrm>
            <a:off x="5016500" y="33020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print(</a:t>
            </a:r>
            <a:r>
              <a:rPr lang="en-US" sz="3500" u="none" strike="noStrike" cap="none" dirty="0" err="1" smtClean="0">
                <a:solidFill>
                  <a:srgbClr val="00FF00"/>
                </a:solidFill>
                <a:latin typeface="Arial" panose="020B0604020202020204" pitchFamily="34" charset="0"/>
                <a:ea typeface="Arial" panose="020B0604020202020204" pitchFamily="34" charset="0"/>
                <a:cs typeface="Arial" panose="020B0604020202020204" pitchFamily="34" charset="0"/>
                <a:sym typeface="Cabin"/>
              </a:rPr>
              <a:t>i</a:t>
            </a:r>
            <a:r>
              <a:rPr lang="en-US" sz="3500" u="none" strike="noStrike" cap="none" dirty="0" smtClean="0">
                <a:solidFill>
                  <a:schemeClr val="bg1"/>
                </a:solidFill>
                <a:latin typeface="Arial" panose="020B0604020202020204" pitchFamily="34" charset="0"/>
                <a:ea typeface="Arial" panose="020B0604020202020204" pitchFamily="34" charset="0"/>
                <a:cs typeface="Arial" panose="020B0604020202020204" pitchFamily="34" charset="0"/>
                <a:sym typeface="Cabin"/>
              </a:rPr>
              <a:t>)</a:t>
            </a:r>
            <a:endParaRPr lang="en-US" sz="3500" u="none" strike="noStrike" cap="none" dirty="0">
              <a:solidFill>
                <a:schemeClr val="bg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50" name="Shape 464"/>
          <p:cNvSpPr txBox="1"/>
          <p:nvPr/>
        </p:nvSpPr>
        <p:spPr>
          <a:xfrm>
            <a:off x="4206150" y="139710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No</a:t>
            </a:r>
          </a:p>
        </p:txBody>
      </p:sp>
      <p:sp>
        <p:nvSpPr>
          <p:cNvPr id="51" name="Shape 455"/>
          <p:cNvSpPr txBox="1"/>
          <p:nvPr/>
        </p:nvSpPr>
        <p:spPr>
          <a:xfrm>
            <a:off x="5016500" y="2019300"/>
            <a:ext cx="2997300" cy="749399"/>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500" u="none" strike="noStrike" cap="none">
                <a:solidFill>
                  <a:srgbClr val="FF9900"/>
                </a:solidFill>
                <a:latin typeface="Arial" panose="020B0604020202020204" pitchFamily="34" charset="0"/>
                <a:ea typeface="Arial" panose="020B0604020202020204" pitchFamily="34" charset="0"/>
                <a:cs typeface="Arial" panose="020B0604020202020204" pitchFamily="34" charset="0"/>
                <a:sym typeface="Cabin"/>
              </a:rPr>
              <a:t>Move </a:t>
            </a:r>
            <a:r>
              <a:rPr lang="en-US" sz="35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rPr>
              <a:t>i</a:t>
            </a:r>
            <a:r>
              <a:rPr lang="en-US" sz="3500" u="none" strike="noStrike" cap="none">
                <a:solidFill>
                  <a:srgbClr val="FF9900"/>
                </a:solidFill>
                <a:latin typeface="Arial" panose="020B0604020202020204" pitchFamily="34" charset="0"/>
                <a:ea typeface="Arial" panose="020B0604020202020204" pitchFamily="34" charset="0"/>
                <a:cs typeface="Arial" panose="020B0604020202020204" pitchFamily="34" charset="0"/>
                <a:sym typeface="Cabin"/>
              </a:rPr>
              <a:t> ahead</a:t>
            </a:r>
          </a:p>
        </p:txBody>
      </p:sp>
      <p:cxnSp>
        <p:nvCxnSpPr>
          <p:cNvPr id="52" name="Shape 467"/>
          <p:cNvCxnSpPr/>
          <p:nvPr/>
        </p:nvCxnSpPr>
        <p:spPr>
          <a:xfrm>
            <a:off x="4635525" y="2397125"/>
            <a:ext cx="396900" cy="3299"/>
          </a:xfrm>
          <a:prstGeom prst="straightConnector1">
            <a:avLst/>
          </a:prstGeom>
          <a:noFill/>
          <a:ln w="76200" cap="rnd" cmpd="sng">
            <a:solidFill>
              <a:srgbClr val="00FFFF"/>
            </a:solidFill>
            <a:prstDash val="solid"/>
            <a:miter/>
            <a:headEnd type="none" w="med" len="med"/>
            <a:tailEnd type="triangle" w="med" len="med"/>
          </a:ln>
        </p:spPr>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Shape 517"/>
          <p:cNvSpPr txBox="1">
            <a:spLocks noGrp="1"/>
          </p:cNvSpPr>
          <p:nvPr>
            <p:ph type="title"/>
          </p:nvPr>
        </p:nvSpPr>
        <p:spPr>
          <a:xfrm>
            <a:off x="1012825" y="507196"/>
            <a:ext cx="13931900" cy="15875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smtClean="0">
                <a:solidFill>
                  <a:srgbClr val="FFD966"/>
                </a:solidFill>
                <a:latin typeface="Arial" panose="020B0604020202020204" pitchFamily="34" charset="0"/>
                <a:ea typeface="Arial" panose="020B0604020202020204" pitchFamily="34" charset="0"/>
                <a:cs typeface="Arial" panose="020B0604020202020204" pitchFamily="34" charset="0"/>
                <a:sym typeface="Cabin"/>
              </a:rPr>
              <a:t>Loop </a:t>
            </a:r>
            <a:r>
              <a:rPr lang="en-US" altLang="zh-CN" sz="7600" u="none" strike="noStrike" cap="none" dirty="0" smtClean="0">
                <a:solidFill>
                  <a:srgbClr val="FFD966"/>
                </a:solidFill>
                <a:latin typeface="Arial" panose="020B0604020202020204" pitchFamily="34" charset="0"/>
                <a:ea typeface="Arial" panose="020B0604020202020204" pitchFamily="34" charset="0"/>
                <a:cs typeface="Arial" panose="020B0604020202020204" pitchFamily="34" charset="0"/>
                <a:sym typeface="Cabin"/>
              </a:rPr>
              <a:t>Patterns</a:t>
            </a:r>
            <a:endParaRPr lang="en-US" sz="7600" u="none" strike="noStrike" cap="none" dirty="0" smtClean="0">
              <a:solidFill>
                <a:srgbClr val="FFD966"/>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2" name="矩形 1"/>
          <p:cNvSpPr/>
          <p:nvPr/>
        </p:nvSpPr>
        <p:spPr>
          <a:xfrm>
            <a:off x="581025" y="2628096"/>
            <a:ext cx="8086725" cy="5632311"/>
          </a:xfrm>
          <a:prstGeom prst="rect">
            <a:avLst/>
          </a:prstGeom>
        </p:spPr>
        <p:txBody>
          <a:bodyPr wrap="square">
            <a:spAutoFit/>
          </a:bodyPr>
          <a:lstStyle/>
          <a:p>
            <a:pPr marL="571500" indent="-571500" algn="just">
              <a:buFont typeface="Wingdings" panose="05000000000000000000" pitchFamily="2" charset="2"/>
              <a:buChar char="l"/>
            </a:pPr>
            <a:r>
              <a:rPr lang="en-US" altLang="zh-CN" sz="4000" dirty="0">
                <a:solidFill>
                  <a:srgbClr val="FFC000"/>
                </a:solidFill>
                <a:latin typeface="+mn-lt"/>
              </a:rPr>
              <a:t>Initializing</a:t>
            </a:r>
            <a:r>
              <a:rPr lang="en-US" altLang="zh-CN" sz="4000" dirty="0">
                <a:solidFill>
                  <a:schemeClr val="bg1"/>
                </a:solidFill>
                <a:latin typeface="+mn-lt"/>
              </a:rPr>
              <a:t> one or more variables before the loop </a:t>
            </a:r>
            <a:r>
              <a:rPr lang="en-US" altLang="zh-CN" sz="4000" dirty="0" smtClean="0">
                <a:solidFill>
                  <a:schemeClr val="bg1"/>
                </a:solidFill>
                <a:latin typeface="+mn-lt"/>
              </a:rPr>
              <a:t>starts </a:t>
            </a:r>
          </a:p>
          <a:p>
            <a:pPr marL="571500" indent="-571500" algn="just">
              <a:buFont typeface="Wingdings" panose="05000000000000000000" pitchFamily="2" charset="2"/>
              <a:buChar char="l"/>
            </a:pPr>
            <a:r>
              <a:rPr lang="en-US" altLang="zh-CN" sz="4000" dirty="0" smtClean="0">
                <a:solidFill>
                  <a:schemeClr val="bg1"/>
                </a:solidFill>
                <a:latin typeface="+mn-lt"/>
              </a:rPr>
              <a:t>Performing </a:t>
            </a:r>
            <a:r>
              <a:rPr lang="en-US" altLang="zh-CN" sz="4000" dirty="0">
                <a:solidFill>
                  <a:schemeClr val="bg1"/>
                </a:solidFill>
                <a:latin typeface="+mn-lt"/>
              </a:rPr>
              <a:t>some computation on each item in the </a:t>
            </a:r>
            <a:r>
              <a:rPr lang="en-US" altLang="zh-CN" sz="4000" dirty="0">
                <a:solidFill>
                  <a:srgbClr val="FFC000"/>
                </a:solidFill>
                <a:latin typeface="+mn-lt"/>
              </a:rPr>
              <a:t>loop body</a:t>
            </a:r>
            <a:r>
              <a:rPr lang="en-US" altLang="zh-CN" sz="4000" dirty="0">
                <a:solidFill>
                  <a:schemeClr val="bg1"/>
                </a:solidFill>
                <a:latin typeface="+mn-lt"/>
              </a:rPr>
              <a:t>, possibly </a:t>
            </a:r>
            <a:r>
              <a:rPr lang="en-US" altLang="zh-CN" sz="4000" dirty="0" smtClean="0">
                <a:solidFill>
                  <a:schemeClr val="bg1"/>
                </a:solidFill>
                <a:latin typeface="+mn-lt"/>
              </a:rPr>
              <a:t>changing the </a:t>
            </a:r>
            <a:r>
              <a:rPr lang="en-US" altLang="zh-CN" sz="4000" dirty="0">
                <a:solidFill>
                  <a:schemeClr val="bg1"/>
                </a:solidFill>
                <a:latin typeface="+mn-lt"/>
              </a:rPr>
              <a:t>variables in the body of the </a:t>
            </a:r>
            <a:r>
              <a:rPr lang="en-US" altLang="zh-CN" sz="4000" dirty="0" smtClean="0">
                <a:solidFill>
                  <a:schemeClr val="bg1"/>
                </a:solidFill>
                <a:latin typeface="+mn-lt"/>
              </a:rPr>
              <a:t>loop </a:t>
            </a:r>
          </a:p>
          <a:p>
            <a:pPr marL="571500" indent="-571500" algn="just">
              <a:buFont typeface="Wingdings" panose="05000000000000000000" pitchFamily="2" charset="2"/>
              <a:buChar char="l"/>
            </a:pPr>
            <a:r>
              <a:rPr lang="en-US" altLang="zh-CN" sz="4000" dirty="0" smtClean="0">
                <a:solidFill>
                  <a:schemeClr val="bg1"/>
                </a:solidFill>
                <a:latin typeface="+mn-lt"/>
              </a:rPr>
              <a:t>Looking </a:t>
            </a:r>
            <a:r>
              <a:rPr lang="en-US" altLang="zh-CN" sz="4000" dirty="0">
                <a:solidFill>
                  <a:schemeClr val="bg1"/>
                </a:solidFill>
                <a:latin typeface="+mn-lt"/>
              </a:rPr>
              <a:t>at the resulting variables when the loop </a:t>
            </a:r>
            <a:r>
              <a:rPr lang="en-US" altLang="zh-CN" sz="4000" dirty="0">
                <a:solidFill>
                  <a:srgbClr val="FFC000"/>
                </a:solidFill>
                <a:latin typeface="+mn-lt"/>
              </a:rPr>
              <a:t>completes</a:t>
            </a:r>
            <a:endParaRPr lang="zh-CN" altLang="en-US" sz="4000" dirty="0">
              <a:solidFill>
                <a:srgbClr val="FFC000"/>
              </a:solidFill>
              <a:latin typeface="+mn-lt"/>
            </a:endParaRPr>
          </a:p>
        </p:txBody>
      </p:sp>
      <p:sp>
        <p:nvSpPr>
          <p:cNvPr id="4" name="Shape 524"/>
          <p:cNvSpPr txBox="1"/>
          <p:nvPr/>
        </p:nvSpPr>
        <p:spPr>
          <a:xfrm>
            <a:off x="10018713" y="2619375"/>
            <a:ext cx="5080000" cy="1181100"/>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Set some variables to initial values</a:t>
            </a:r>
          </a:p>
        </p:txBody>
      </p:sp>
      <p:sp>
        <p:nvSpPr>
          <p:cNvPr id="5" name="Shape 525"/>
          <p:cNvSpPr txBox="1"/>
          <p:nvPr/>
        </p:nvSpPr>
        <p:spPr>
          <a:xfrm>
            <a:off x="10641013" y="4575175"/>
            <a:ext cx="4406900" cy="2286000"/>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Look for something or do something to each entry separately, updating a variable</a:t>
            </a:r>
          </a:p>
        </p:txBody>
      </p:sp>
      <p:sp>
        <p:nvSpPr>
          <p:cNvPr id="6" name="Shape 526"/>
          <p:cNvSpPr txBox="1"/>
          <p:nvPr/>
        </p:nvSpPr>
        <p:spPr>
          <a:xfrm>
            <a:off x="9932988" y="3902075"/>
            <a:ext cx="3398838"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panose="020B0604020202020204" pitchFamily="34" charset="0"/>
                <a:ea typeface="Arial" panose="020B0604020202020204" pitchFamily="34" charset="0"/>
                <a:cs typeface="Arial" panose="020B0604020202020204" pitchFamily="34" charset="0"/>
                <a:sym typeface="Cabin"/>
              </a:rPr>
              <a:t>for </a:t>
            </a:r>
            <a:r>
              <a:rPr lang="en-US" sz="3600" u="none" strike="noStrike" cap="none">
                <a:solidFill>
                  <a:srgbClr val="00FFFF"/>
                </a:solidFill>
                <a:latin typeface="Arial" panose="020B0604020202020204" pitchFamily="34" charset="0"/>
                <a:ea typeface="Arial" panose="020B0604020202020204" pitchFamily="34" charset="0"/>
                <a:cs typeface="Arial" panose="020B0604020202020204" pitchFamily="34" charset="0"/>
                <a:sym typeface="Cabin"/>
              </a:rPr>
              <a:t>thing</a:t>
            </a:r>
            <a:r>
              <a:rPr lang="en-US" sz="3600" u="none" strike="noStrike" cap="none">
                <a:solidFill>
                  <a:srgbClr val="FFFF00"/>
                </a:solidFill>
                <a:latin typeface="Arial" panose="020B0604020202020204" pitchFamily="34" charset="0"/>
                <a:ea typeface="Arial" panose="020B0604020202020204" pitchFamily="34" charset="0"/>
                <a:cs typeface="Arial" panose="020B0604020202020204" pitchFamily="34" charset="0"/>
                <a:sym typeface="Cabin"/>
              </a:rPr>
              <a:t> in data:</a:t>
            </a:r>
          </a:p>
        </p:txBody>
      </p:sp>
      <p:sp>
        <p:nvSpPr>
          <p:cNvPr id="7" name="Shape 527"/>
          <p:cNvSpPr txBox="1"/>
          <p:nvPr/>
        </p:nvSpPr>
        <p:spPr>
          <a:xfrm>
            <a:off x="10018713" y="7204075"/>
            <a:ext cx="5080000" cy="1016000"/>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Look at the variables</a:t>
            </a:r>
          </a:p>
        </p:txBody>
      </p:sp>
    </p:spTree>
    <p:extLst>
      <p:ext uri="{BB962C8B-B14F-4D97-AF65-F5344CB8AC3E}">
        <p14:creationId xmlns:p14="http://schemas.microsoft.com/office/powerpoint/2010/main" val="39321995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Shape 517"/>
          <p:cNvSpPr txBox="1">
            <a:spLocks noGrp="1"/>
          </p:cNvSpPr>
          <p:nvPr>
            <p:ph type="title"/>
          </p:nvPr>
        </p:nvSpPr>
        <p:spPr>
          <a:xfrm>
            <a:off x="1155700" y="1536700"/>
            <a:ext cx="13931900" cy="503555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smtClean="0">
                <a:solidFill>
                  <a:srgbClr val="FFD966"/>
                </a:solidFill>
                <a:latin typeface="Arial" panose="020B0604020202020204" pitchFamily="34" charset="0"/>
                <a:ea typeface="Arial" panose="020B0604020202020204" pitchFamily="34" charset="0"/>
                <a:cs typeface="Arial" panose="020B0604020202020204" pitchFamily="34" charset="0"/>
                <a:sym typeface="Cabin"/>
              </a:rPr>
              <a:t>What </a:t>
            </a:r>
            <a:r>
              <a:rPr lang="en-US" sz="76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rPr>
              <a:t>We Do in </a:t>
            </a:r>
            <a:r>
              <a:rPr lang="en-US" sz="7600" u="none" strike="noStrike" cap="none" dirty="0" smtClean="0">
                <a:solidFill>
                  <a:srgbClr val="FFD966"/>
                </a:solidFill>
                <a:latin typeface="Arial" panose="020B0604020202020204" pitchFamily="34" charset="0"/>
                <a:ea typeface="Arial" panose="020B0604020202020204" pitchFamily="34" charset="0"/>
                <a:cs typeface="Arial" panose="020B0604020202020204" pitchFamily="34" charset="0"/>
                <a:sym typeface="Cabin"/>
              </a:rPr>
              <a:t>Loops</a:t>
            </a:r>
            <a:endParaRPr lang="en-US" sz="76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Shape 532"/>
          <p:cNvSpPr txBox="1">
            <a:spLocks noGrp="1"/>
          </p:cNvSpPr>
          <p:nvPr>
            <p:ph type="title"/>
          </p:nvPr>
        </p:nvSpPr>
        <p:spPr>
          <a:xfrm>
            <a:off x="1155700" y="398318"/>
            <a:ext cx="1393200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rPr>
              <a:t>Looping Through a Set</a:t>
            </a:r>
          </a:p>
        </p:txBody>
      </p:sp>
      <p:sp>
        <p:nvSpPr>
          <p:cNvPr id="533" name="Shape 533"/>
          <p:cNvSpPr txBox="1"/>
          <p:nvPr/>
        </p:nvSpPr>
        <p:spPr>
          <a:xfrm>
            <a:off x="1420525" y="3244325"/>
            <a:ext cx="77745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smtClean="0">
                <a:solidFill>
                  <a:srgbClr val="FFFF00"/>
                </a:solidFill>
                <a:latin typeface="Courier"/>
                <a:ea typeface="Courier"/>
                <a:cs typeface="Courier"/>
                <a:sym typeface="Courier New" panose="02070309020205020404"/>
              </a:rPr>
              <a:t>print</a:t>
            </a:r>
            <a:r>
              <a:rPr lang="en-US" sz="2600" dirty="0">
                <a:solidFill>
                  <a:schemeClr val="bg1"/>
                </a:solidFill>
                <a:latin typeface="Courier"/>
                <a:ea typeface="Courier"/>
                <a:cs typeface="Courier"/>
                <a:sym typeface="Courier New" panose="02070309020205020404"/>
              </a:rPr>
              <a:t>(</a:t>
            </a:r>
            <a:r>
              <a:rPr lang="en-US" sz="2600" i="0" u="none" strike="noStrike" cap="none" dirty="0" smtClean="0">
                <a:solidFill>
                  <a:srgbClr val="FF7F00"/>
                </a:solidFill>
                <a:latin typeface="Courier"/>
                <a:ea typeface="Courier"/>
                <a:cs typeface="Courier"/>
                <a:sym typeface="Courier New" panose="02070309020205020404"/>
              </a:rPr>
              <a:t>'Before'</a:t>
            </a:r>
            <a:r>
              <a:rPr lang="en-US" sz="2600" i="0" u="none" strike="noStrike" cap="none" dirty="0" smtClean="0">
                <a:solidFill>
                  <a:schemeClr val="bg1"/>
                </a:solidFill>
                <a:latin typeface="Courier"/>
                <a:ea typeface="Courier"/>
                <a:cs typeface="Courier"/>
                <a:sym typeface="Courier New" panose="02070309020205020404"/>
              </a:rPr>
              <a:t>)</a:t>
            </a:r>
            <a:endParaRPr lang="en-US" sz="2600" i="0" u="none" strike="noStrike" cap="none" dirty="0">
              <a:solidFill>
                <a:schemeClr val="bg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panose="02070309020205020404"/>
              </a:rPr>
              <a:t>for</a:t>
            </a:r>
            <a:r>
              <a:rPr lang="en-US" sz="2600" i="0" u="none" strike="noStrike" cap="none" dirty="0">
                <a:solidFill>
                  <a:srgbClr val="FF00FF"/>
                </a:solidFill>
                <a:latin typeface="Courier"/>
                <a:ea typeface="Courier"/>
                <a:cs typeface="Courier"/>
                <a:sym typeface="Courier New" panose="02070309020205020404"/>
              </a:rPr>
              <a:t> </a:t>
            </a:r>
            <a:r>
              <a:rPr lang="en-US" sz="2600" i="0" u="none" strike="noStrike" cap="none" dirty="0">
                <a:solidFill>
                  <a:srgbClr val="00FFFF"/>
                </a:solidFill>
                <a:latin typeface="Courier"/>
                <a:ea typeface="Courier"/>
                <a:cs typeface="Courier"/>
                <a:sym typeface="Courier New" panose="02070309020205020404"/>
              </a:rPr>
              <a:t>thing</a:t>
            </a:r>
            <a:r>
              <a:rPr lang="en-US" sz="2600" i="0" u="none" strike="noStrike" cap="none" dirty="0">
                <a:solidFill>
                  <a:srgbClr val="FF00FF"/>
                </a:solidFill>
                <a:latin typeface="Courier"/>
                <a:ea typeface="Courier"/>
                <a:cs typeface="Courier"/>
                <a:sym typeface="Courier New" panose="02070309020205020404"/>
              </a:rPr>
              <a:t> </a:t>
            </a:r>
            <a:r>
              <a:rPr lang="en-US" sz="2600" i="0" u="none" strike="noStrike" cap="none" dirty="0">
                <a:solidFill>
                  <a:srgbClr val="FFFF00"/>
                </a:solidFill>
                <a:latin typeface="Courier"/>
                <a:ea typeface="Courier"/>
                <a:cs typeface="Courier"/>
                <a:sym typeface="Courier New" panose="02070309020205020404"/>
              </a:rPr>
              <a:t>in</a:t>
            </a:r>
            <a:r>
              <a:rPr lang="en-US" sz="2600" i="0" u="none" strike="noStrike" cap="none" dirty="0">
                <a:solidFill>
                  <a:srgbClr val="FF00FF"/>
                </a:solidFill>
                <a:latin typeface="Courier"/>
                <a:ea typeface="Courier"/>
                <a:cs typeface="Courier"/>
                <a:sym typeface="Courier New" panose="02070309020205020404"/>
              </a:rPr>
              <a:t> </a:t>
            </a:r>
            <a:r>
              <a:rPr lang="en-US" sz="2600" i="0" u="none" strike="noStrike" cap="none" dirty="0">
                <a:solidFill>
                  <a:srgbClr val="00FFFF"/>
                </a:solidFill>
                <a:latin typeface="Courier"/>
                <a:ea typeface="Courier"/>
                <a:cs typeface="Courier"/>
                <a:sym typeface="Courier New" panose="02070309020205020404"/>
              </a:rPr>
              <a:t>[9, 41, 12, 3, 74, 15] </a:t>
            </a:r>
            <a:r>
              <a:rPr lang="en-US" sz="2600" i="0" u="none" strike="noStrike" cap="none" dirty="0">
                <a:solidFill>
                  <a:srgbClr val="FFFF00"/>
                </a:solidFill>
                <a:latin typeface="Courier"/>
                <a:ea typeface="Courier"/>
                <a:cs typeface="Courier"/>
                <a:sym typeface="Courier New" panose="02070309020205020404"/>
              </a:rPr>
              <a:t>:</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panose="02070309020205020404"/>
              </a:rPr>
              <a:t>     </a:t>
            </a:r>
            <a:r>
              <a:rPr lang="en-US" sz="2600" i="0" u="none" strike="noStrike" cap="none" dirty="0" smtClean="0">
                <a:solidFill>
                  <a:srgbClr val="FFFF00"/>
                </a:solidFill>
                <a:latin typeface="Courier"/>
                <a:ea typeface="Courier"/>
                <a:cs typeface="Courier"/>
                <a:sym typeface="Courier New" panose="02070309020205020404"/>
              </a:rPr>
              <a:t>print</a:t>
            </a:r>
            <a:r>
              <a:rPr lang="en-US" sz="2600" dirty="0" smtClean="0">
                <a:solidFill>
                  <a:schemeClr val="bg1"/>
                </a:solidFill>
                <a:latin typeface="Courier"/>
                <a:ea typeface="Courier"/>
                <a:cs typeface="Courier"/>
                <a:sym typeface="Courier New" panose="02070309020205020404"/>
              </a:rPr>
              <a:t>(</a:t>
            </a:r>
            <a:r>
              <a:rPr lang="en-US" sz="2600" i="0" u="none" strike="noStrike" cap="none" dirty="0" smtClean="0">
                <a:solidFill>
                  <a:srgbClr val="00FFFF"/>
                </a:solidFill>
                <a:latin typeface="Courier"/>
                <a:ea typeface="Courier"/>
                <a:cs typeface="Courier"/>
                <a:sym typeface="Courier New" panose="02070309020205020404"/>
              </a:rPr>
              <a:t>thing</a:t>
            </a:r>
            <a:r>
              <a:rPr lang="en-US" sz="2600" i="0" u="none" strike="noStrike" cap="none" dirty="0" smtClean="0">
                <a:solidFill>
                  <a:schemeClr val="bg1"/>
                </a:solidFill>
                <a:latin typeface="Courier"/>
                <a:ea typeface="Courier"/>
                <a:cs typeface="Courier"/>
                <a:sym typeface="Courier New" panose="02070309020205020404"/>
              </a:rPr>
              <a:t>)</a:t>
            </a:r>
            <a:endParaRPr lang="en-US" sz="2600" i="0" u="none" strike="noStrike" cap="none" dirty="0">
              <a:solidFill>
                <a:schemeClr val="bg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smtClean="0">
                <a:solidFill>
                  <a:srgbClr val="FFFF00"/>
                </a:solidFill>
                <a:latin typeface="Courier"/>
                <a:ea typeface="Courier"/>
                <a:cs typeface="Courier"/>
                <a:sym typeface="Courier New" panose="02070309020205020404"/>
              </a:rPr>
              <a:t>print</a:t>
            </a:r>
            <a:r>
              <a:rPr lang="en-US" sz="2600" i="0" u="none" strike="noStrike" cap="none" dirty="0" smtClean="0">
                <a:solidFill>
                  <a:schemeClr val="bg1"/>
                </a:solidFill>
                <a:latin typeface="Courier"/>
                <a:ea typeface="Courier"/>
                <a:cs typeface="Courier"/>
                <a:sym typeface="Courier New" panose="02070309020205020404"/>
              </a:rPr>
              <a:t>(</a:t>
            </a:r>
            <a:r>
              <a:rPr lang="en-US" sz="2600" i="0" u="none" strike="noStrike" cap="none" dirty="0" smtClean="0">
                <a:solidFill>
                  <a:srgbClr val="FF7F00"/>
                </a:solidFill>
                <a:latin typeface="Courier"/>
                <a:ea typeface="Courier"/>
                <a:cs typeface="Courier"/>
                <a:sym typeface="Courier New" panose="02070309020205020404"/>
              </a:rPr>
              <a:t>'After'</a:t>
            </a:r>
            <a:r>
              <a:rPr lang="en-US" sz="2600" i="0" u="none" strike="noStrike" cap="none" dirty="0" smtClean="0">
                <a:solidFill>
                  <a:schemeClr val="bg1"/>
                </a:solidFill>
                <a:latin typeface="Courier"/>
                <a:ea typeface="Courier"/>
                <a:cs typeface="Courier"/>
                <a:sym typeface="Courier New" panose="02070309020205020404"/>
              </a:rPr>
              <a:t>)</a:t>
            </a:r>
            <a:endParaRPr lang="en-US" sz="2600" i="0" u="none" strike="noStrike" cap="none" dirty="0">
              <a:solidFill>
                <a:schemeClr val="bg1"/>
              </a:solidFill>
              <a:latin typeface="Courier"/>
              <a:ea typeface="Courier"/>
              <a:cs typeface="Courier"/>
              <a:sym typeface="Courier New" panose="02070309020205020404"/>
            </a:endParaRPr>
          </a:p>
        </p:txBody>
      </p:sp>
      <p:sp>
        <p:nvSpPr>
          <p:cNvPr id="534" name="Shape 534"/>
          <p:cNvSpPr txBox="1"/>
          <p:nvPr/>
        </p:nvSpPr>
        <p:spPr>
          <a:xfrm>
            <a:off x="10034586" y="2657475"/>
            <a:ext cx="4767264"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 python </a:t>
            </a:r>
            <a:r>
              <a:rPr lang="en-US" sz="3600" u="none" strike="noStrike" cap="none" dirty="0" err="1">
                <a:solidFill>
                  <a:srgbClr val="FFFF00"/>
                </a:solidFill>
                <a:latin typeface="Arial" panose="020B0604020202020204" pitchFamily="34" charset="0"/>
                <a:ea typeface="Arial" panose="020B0604020202020204" pitchFamily="34" charset="0"/>
                <a:cs typeface="Arial" panose="020B0604020202020204" pitchFamily="34" charset="0"/>
                <a:sym typeface="Cabin"/>
              </a:rPr>
              <a:t>basicloop.py</a:t>
            </a:r>
            <a:endParaRPr lang="en-US" sz="36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panose="020B0604020202020204" pitchFamily="34" charset="0"/>
                <a:ea typeface="Arial" panose="020B0604020202020204" pitchFamily="34" charset="0"/>
                <a:cs typeface="Arial" panose="020B0604020202020204" pitchFamily="34" charset="0"/>
                <a:sym typeface="Cabin"/>
              </a:rPr>
              <a:t>Before</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panose="020B0604020202020204" pitchFamily="34" charset="0"/>
                <a:ea typeface="Arial" panose="020B0604020202020204" pitchFamily="34" charset="0"/>
                <a:cs typeface="Arial" panose="020B0604020202020204" pitchFamily="34" charset="0"/>
                <a:sym typeface="Cabin"/>
              </a:rPr>
              <a:t>9</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panose="020B0604020202020204" pitchFamily="34" charset="0"/>
                <a:ea typeface="Arial" panose="020B0604020202020204" pitchFamily="34" charset="0"/>
                <a:cs typeface="Arial" panose="020B0604020202020204" pitchFamily="34" charset="0"/>
                <a:sym typeface="Cabin"/>
              </a:rPr>
              <a:t>41</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panose="020B0604020202020204" pitchFamily="34" charset="0"/>
                <a:ea typeface="Arial" panose="020B0604020202020204" pitchFamily="34" charset="0"/>
                <a:cs typeface="Arial" panose="020B0604020202020204" pitchFamily="34" charset="0"/>
                <a:sym typeface="Cabin"/>
              </a:rPr>
              <a:t>12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panose="020B0604020202020204" pitchFamily="34" charset="0"/>
                <a:ea typeface="Arial" panose="020B0604020202020204" pitchFamily="34" charset="0"/>
                <a:cs typeface="Arial" panose="020B0604020202020204" pitchFamily="34"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panose="020B0604020202020204" pitchFamily="34" charset="0"/>
                <a:ea typeface="Arial" panose="020B0604020202020204" pitchFamily="34" charset="0"/>
                <a:cs typeface="Arial" panose="020B0604020202020204" pitchFamily="34" charset="0"/>
                <a:sym typeface="Cabin"/>
              </a:rPr>
              <a:t>74</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panose="020B0604020202020204" pitchFamily="34" charset="0"/>
                <a:ea typeface="Arial" panose="020B0604020202020204" pitchFamily="34" charset="0"/>
                <a:cs typeface="Arial" panose="020B0604020202020204" pitchFamily="34"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panose="020B0604020202020204" pitchFamily="34" charset="0"/>
                <a:ea typeface="Arial" panose="020B0604020202020204" pitchFamily="34" charset="0"/>
                <a:cs typeface="Arial" panose="020B0604020202020204" pitchFamily="34" charset="0"/>
                <a:sym typeface="Cabin"/>
              </a:rPr>
              <a:t>After</a:t>
            </a:r>
          </a:p>
        </p:txBody>
      </p:sp>
      <p:sp>
        <p:nvSpPr>
          <p:cNvPr id="2" name="矩形 1"/>
          <p:cNvSpPr/>
          <p:nvPr/>
        </p:nvSpPr>
        <p:spPr>
          <a:xfrm>
            <a:off x="796100" y="6155324"/>
            <a:ext cx="8128000" cy="1815882"/>
          </a:xfrm>
          <a:prstGeom prst="rect">
            <a:avLst/>
          </a:prstGeom>
        </p:spPr>
        <p:txBody>
          <a:bodyPr>
            <a:spAutoFit/>
          </a:bodyPr>
          <a:lstStyle/>
          <a:p>
            <a:pPr algn="just"/>
            <a:r>
              <a:rPr lang="en-US" altLang="zh-CN" sz="2800" dirty="0">
                <a:solidFill>
                  <a:srgbClr val="00FFFF"/>
                </a:solidFill>
                <a:latin typeface="+mn-lt"/>
                <a:ea typeface="Courier"/>
                <a:cs typeface="Courier"/>
                <a:sym typeface="Courier New" panose="02070309020205020404"/>
              </a:rPr>
              <a:t>thing</a:t>
            </a:r>
            <a:r>
              <a:rPr lang="en-US" altLang="zh-CN" sz="2800" dirty="0" smtClean="0">
                <a:solidFill>
                  <a:srgbClr val="FFC000"/>
                </a:solidFill>
                <a:latin typeface="+mn-lt"/>
              </a:rPr>
              <a:t> </a:t>
            </a:r>
            <a:r>
              <a:rPr lang="en-US" altLang="zh-CN" sz="2800" dirty="0">
                <a:solidFill>
                  <a:srgbClr val="FFC000"/>
                </a:solidFill>
                <a:latin typeface="+mn-lt"/>
              </a:rPr>
              <a:t>is the </a:t>
            </a:r>
            <a:r>
              <a:rPr lang="en-US" altLang="zh-CN" sz="2800" i="1" dirty="0">
                <a:solidFill>
                  <a:srgbClr val="FFC000"/>
                </a:solidFill>
                <a:latin typeface="+mn-lt"/>
              </a:rPr>
              <a:t>iteration variable </a:t>
            </a:r>
            <a:r>
              <a:rPr lang="en-US" altLang="zh-CN" sz="2800" dirty="0">
                <a:solidFill>
                  <a:srgbClr val="FFC000"/>
                </a:solidFill>
                <a:latin typeface="+mn-lt"/>
              </a:rPr>
              <a:t>for the for loop. </a:t>
            </a:r>
            <a:r>
              <a:rPr lang="en-US" altLang="zh-CN" sz="2800" dirty="0" smtClean="0">
                <a:solidFill>
                  <a:srgbClr val="FFC000"/>
                </a:solidFill>
                <a:latin typeface="+mn-lt"/>
              </a:rPr>
              <a:t>It steps through all the numbers in the set. It changes </a:t>
            </a:r>
            <a:r>
              <a:rPr lang="en-US" altLang="zh-CN" sz="2800" dirty="0">
                <a:solidFill>
                  <a:srgbClr val="FFC000"/>
                </a:solidFill>
                <a:latin typeface="+mn-lt"/>
              </a:rPr>
              <a:t>for each iteration of the loop and controls when the for loop completes</a:t>
            </a:r>
            <a:endParaRPr lang="zh-CN" altLang="en-US" sz="2800" dirty="0">
              <a:solidFill>
                <a:srgbClr val="FFC000"/>
              </a:solidFill>
              <a:latin typeface="+mn-l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Shape 539"/>
          <p:cNvSpPr txBox="1">
            <a:spLocks noGrp="1"/>
          </p:cNvSpPr>
          <p:nvPr>
            <p:ph type="title"/>
          </p:nvPr>
        </p:nvSpPr>
        <p:spPr>
          <a:xfrm>
            <a:off x="1155700" y="369743"/>
            <a:ext cx="13932000" cy="15066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rPr>
              <a:t>What is the Largest Number?</a:t>
            </a:r>
          </a:p>
        </p:txBody>
      </p:sp>
      <p:sp>
        <p:nvSpPr>
          <p:cNvPr id="2" name="文本框 1"/>
          <p:cNvSpPr txBox="1"/>
          <p:nvPr/>
        </p:nvSpPr>
        <p:spPr>
          <a:xfrm>
            <a:off x="1041399" y="2058808"/>
            <a:ext cx="14398625" cy="1200329"/>
          </a:xfrm>
          <a:prstGeom prst="rect">
            <a:avLst/>
          </a:prstGeom>
          <a:noFill/>
        </p:spPr>
        <p:txBody>
          <a:bodyPr wrap="square" rtlCol="0" anchor="t">
            <a:spAutoFit/>
          </a:bodyPr>
          <a:lstStyle/>
          <a:p>
            <a:pPr algn="just" eaLnBrk="1" fontAlgn="auto" latinLnBrk="0" hangingPunct="1"/>
            <a:r>
              <a:rPr lang="en-US" sz="3600" dirty="0">
                <a:solidFill>
                  <a:schemeClr val="lt1"/>
                </a:solidFill>
                <a:latin typeface="Arial" panose="020B0604020202020204" pitchFamily="34" charset="0"/>
                <a:ea typeface="Arial" panose="020B0604020202020204" pitchFamily="34" charset="0"/>
                <a:cs typeface="Arial" panose="020B0604020202020204" pitchFamily="34" charset="0"/>
              </a:rPr>
              <a:t>To find the largest value in a list or sequence,we construct the following loop</a:t>
            </a:r>
            <a:r>
              <a:rPr lang="zh-CN" altLang="en-US" sz="3600" dirty="0"/>
              <a:t>loop</a:t>
            </a:r>
          </a:p>
        </p:txBody>
      </p:sp>
      <p:sp>
        <p:nvSpPr>
          <p:cNvPr id="5" name="文本框 4"/>
          <p:cNvSpPr txBox="1"/>
          <p:nvPr/>
        </p:nvSpPr>
        <p:spPr>
          <a:xfrm>
            <a:off x="150494" y="4406900"/>
            <a:ext cx="14022705" cy="3293209"/>
          </a:xfrm>
          <a:prstGeom prst="rect">
            <a:avLst/>
          </a:prstGeom>
          <a:noFill/>
        </p:spPr>
        <p:txBody>
          <a:bodyPr wrap="square" rtlCol="0" anchor="t">
            <a:spAutoFit/>
          </a:bodyPr>
          <a:lstStyle/>
          <a:p>
            <a:pPr>
              <a:buClr>
                <a:srgbClr val="00FFFF"/>
              </a:buClr>
              <a:buSzPct val="25000"/>
            </a:pPr>
            <a:r>
              <a:rPr lang="en-US" altLang="zh-CN" sz="2600" dirty="0" err="1">
                <a:solidFill>
                  <a:srgbClr val="00FF00"/>
                </a:solidFill>
                <a:latin typeface="Courier"/>
                <a:ea typeface="Courier"/>
                <a:cs typeface="Courier"/>
                <a:sym typeface="Courier New" panose="02070309020205020404"/>
              </a:rPr>
              <a:t>largest_so_far</a:t>
            </a:r>
            <a:r>
              <a:rPr lang="en-US" sz="2600" dirty="0" smtClean="0">
                <a:solidFill>
                  <a:srgbClr val="00FF00"/>
                </a:solidFill>
                <a:latin typeface="Courier"/>
                <a:ea typeface="Courier"/>
                <a:cs typeface="Courier"/>
              </a:rPr>
              <a:t> </a:t>
            </a:r>
            <a:r>
              <a:rPr lang="en-US" sz="2600" dirty="0">
                <a:solidFill>
                  <a:srgbClr val="00FF00"/>
                </a:solidFill>
                <a:latin typeface="Courier"/>
                <a:ea typeface="Courier"/>
                <a:cs typeface="Courier"/>
              </a:rPr>
              <a:t>= None</a:t>
            </a:r>
          </a:p>
          <a:p>
            <a:pPr>
              <a:buClr>
                <a:srgbClr val="00FFFF"/>
              </a:buClr>
              <a:buSzPct val="25000"/>
            </a:pPr>
            <a:r>
              <a:rPr lang="en-US" sz="2600" dirty="0">
                <a:solidFill>
                  <a:srgbClr val="FFFF00"/>
                </a:solidFill>
                <a:uFillTx/>
                <a:latin typeface="Courier" charset="0"/>
                <a:ea typeface="Courier"/>
                <a:cs typeface="Courier"/>
              </a:rPr>
              <a:t>print</a:t>
            </a:r>
            <a:r>
              <a:rPr lang="en-US" sz="2600" dirty="0">
                <a:solidFill>
                  <a:srgbClr val="00FF00"/>
                </a:solidFill>
                <a:latin typeface="Courier"/>
                <a:ea typeface="Courier"/>
                <a:cs typeface="Courier"/>
              </a:rPr>
              <a:t>(</a:t>
            </a:r>
            <a:r>
              <a:rPr lang="en-US" sz="2600" dirty="0">
                <a:solidFill>
                  <a:srgbClr val="FF7F00"/>
                </a:solidFill>
                <a:uFillTx/>
                <a:latin typeface="Courier" charset="0"/>
                <a:ea typeface="Courier"/>
                <a:cs typeface="Courier"/>
              </a:rPr>
              <a:t>'Before</a:t>
            </a:r>
            <a:r>
              <a:rPr lang="en-US" sz="2600" dirty="0">
                <a:solidFill>
                  <a:srgbClr val="00FF00"/>
                </a:solidFill>
                <a:latin typeface="Courier"/>
                <a:ea typeface="Courier"/>
                <a:cs typeface="Courier"/>
              </a:rPr>
              <a:t>:', </a:t>
            </a:r>
            <a:r>
              <a:rPr lang="en-US" altLang="zh-CN" sz="2600" dirty="0">
                <a:solidFill>
                  <a:srgbClr val="00FF00"/>
                </a:solidFill>
                <a:latin typeface="Courier"/>
                <a:ea typeface="Courier"/>
                <a:cs typeface="Courier"/>
                <a:sym typeface="Courier New" panose="02070309020205020404"/>
              </a:rPr>
              <a:t>largest_so_far</a:t>
            </a:r>
            <a:r>
              <a:rPr lang="en-US" sz="2600" dirty="0" smtClean="0">
                <a:solidFill>
                  <a:srgbClr val="00FF00"/>
                </a:solidFill>
                <a:latin typeface="Courier"/>
                <a:ea typeface="Courier"/>
                <a:cs typeface="Courier"/>
              </a:rPr>
              <a:t>)</a:t>
            </a:r>
            <a:endParaRPr lang="en-US" sz="2600" dirty="0">
              <a:solidFill>
                <a:srgbClr val="00FF00"/>
              </a:solidFill>
              <a:latin typeface="Courier"/>
              <a:ea typeface="Courier"/>
              <a:cs typeface="Courier"/>
            </a:endParaRPr>
          </a:p>
          <a:p>
            <a:pPr algn="l">
              <a:buClr>
                <a:srgbClr val="00FFFF"/>
              </a:buClr>
              <a:buSzPct val="25000"/>
              <a:buNone/>
            </a:pPr>
            <a:r>
              <a:rPr lang="en-US" sz="2600" dirty="0">
                <a:solidFill>
                  <a:srgbClr val="FFFF00"/>
                </a:solidFill>
                <a:latin typeface="Courier"/>
                <a:ea typeface="Courier"/>
                <a:cs typeface="Courier"/>
              </a:rPr>
              <a:t>for </a:t>
            </a:r>
            <a:r>
              <a:rPr lang="en-US" sz="2600" dirty="0">
                <a:solidFill>
                  <a:srgbClr val="FF02FF"/>
                </a:solidFill>
                <a:uFillTx/>
                <a:latin typeface="Courier" charset="0"/>
                <a:ea typeface="Courier"/>
                <a:cs typeface="Courier"/>
              </a:rPr>
              <a:t>itervar </a:t>
            </a:r>
            <a:r>
              <a:rPr lang="en-US" sz="2600" dirty="0">
                <a:solidFill>
                  <a:srgbClr val="FFFF00"/>
                </a:solidFill>
                <a:latin typeface="Courier"/>
                <a:ea typeface="Courier"/>
                <a:cs typeface="Courier"/>
              </a:rPr>
              <a:t>in </a:t>
            </a:r>
            <a:r>
              <a:rPr lang="en-US" sz="2600" dirty="0">
                <a:solidFill>
                  <a:srgbClr val="FF02FF"/>
                </a:solidFill>
                <a:latin typeface="Courier"/>
                <a:ea typeface="Courier"/>
                <a:cs typeface="Courier"/>
              </a:rPr>
              <a:t>[3, 41, 12, 9, 74, 15]:</a:t>
            </a:r>
          </a:p>
          <a:p>
            <a:pPr algn="l">
              <a:buClr>
                <a:srgbClr val="00FFFF"/>
              </a:buClr>
              <a:buSzPct val="25000"/>
              <a:buNone/>
            </a:pPr>
            <a:r>
              <a:rPr lang="en-US" sz="2600" dirty="0">
                <a:solidFill>
                  <a:srgbClr val="00FF00"/>
                </a:solidFill>
                <a:latin typeface="Courier"/>
                <a:ea typeface="Courier"/>
                <a:cs typeface="Courier"/>
              </a:rPr>
              <a:t> </a:t>
            </a:r>
            <a:r>
              <a:rPr lang="en-US" sz="2600" dirty="0" smtClean="0">
                <a:solidFill>
                  <a:srgbClr val="00FF00"/>
                </a:solidFill>
                <a:latin typeface="Courier"/>
                <a:ea typeface="Courier"/>
                <a:cs typeface="Courier"/>
              </a:rPr>
              <a:t>  </a:t>
            </a:r>
            <a:r>
              <a:rPr lang="en-US" sz="2600" dirty="0" smtClean="0">
                <a:solidFill>
                  <a:srgbClr val="00FF00"/>
                </a:solidFill>
                <a:latin typeface="Courier"/>
                <a:ea typeface="Courier"/>
                <a:cs typeface="Courier"/>
              </a:rPr>
              <a:t>if </a:t>
            </a:r>
            <a:r>
              <a:rPr lang="en-US" sz="2600" dirty="0" smtClean="0">
                <a:solidFill>
                  <a:srgbClr val="00FF00"/>
                </a:solidFill>
                <a:latin typeface="Courier"/>
                <a:ea typeface="Courier"/>
                <a:cs typeface="Courier"/>
                <a:sym typeface="Courier New" panose="02070309020205020404"/>
              </a:rPr>
              <a:t>largest</a:t>
            </a:r>
            <a:r>
              <a:rPr lang="en-US" sz="2600" dirty="0" smtClean="0">
                <a:solidFill>
                  <a:srgbClr val="00FF00"/>
                </a:solidFill>
                <a:latin typeface="Courier"/>
                <a:ea typeface="Courier"/>
                <a:cs typeface="Courier"/>
                <a:sym typeface="Courier New" panose="02070309020205020404"/>
              </a:rPr>
              <a:t>_so_far</a:t>
            </a:r>
            <a:r>
              <a:rPr lang="en-US" sz="2600" dirty="0" smtClean="0">
                <a:solidFill>
                  <a:srgbClr val="00FF00"/>
                </a:solidFill>
                <a:latin typeface="Courier"/>
                <a:ea typeface="Courier"/>
                <a:cs typeface="Courier"/>
              </a:rPr>
              <a:t> </a:t>
            </a:r>
            <a:r>
              <a:rPr lang="en-US" sz="2600" dirty="0">
                <a:solidFill>
                  <a:srgbClr val="00FF00"/>
                </a:solidFill>
                <a:latin typeface="Courier"/>
                <a:ea typeface="Courier"/>
                <a:cs typeface="Courier"/>
              </a:rPr>
              <a:t>is </a:t>
            </a:r>
            <a:r>
              <a:rPr lang="en-US" sz="2600" dirty="0">
                <a:solidFill>
                  <a:srgbClr val="FF02FF"/>
                </a:solidFill>
                <a:latin typeface="Courier"/>
                <a:ea typeface="Courier"/>
                <a:cs typeface="Courier"/>
              </a:rPr>
              <a:t>None </a:t>
            </a:r>
            <a:r>
              <a:rPr lang="en-US" sz="2600" dirty="0">
                <a:solidFill>
                  <a:srgbClr val="00FF00"/>
                </a:solidFill>
                <a:latin typeface="Courier"/>
                <a:ea typeface="Courier"/>
                <a:cs typeface="Courier"/>
              </a:rPr>
              <a:t>or </a:t>
            </a:r>
            <a:r>
              <a:rPr lang="en-US" sz="2600" dirty="0">
                <a:solidFill>
                  <a:srgbClr val="FF02FF"/>
                </a:solidFill>
                <a:latin typeface="Courier"/>
                <a:ea typeface="Courier"/>
                <a:cs typeface="Courier"/>
              </a:rPr>
              <a:t>itervar </a:t>
            </a:r>
            <a:r>
              <a:rPr lang="en-US" sz="2600" dirty="0" smtClean="0">
                <a:solidFill>
                  <a:srgbClr val="00FF00"/>
                </a:solidFill>
                <a:latin typeface="Courier"/>
                <a:ea typeface="Courier"/>
                <a:cs typeface="Courier"/>
              </a:rPr>
              <a:t>&gt; </a:t>
            </a:r>
            <a:r>
              <a:rPr lang="en-US" sz="2600" dirty="0" smtClean="0">
                <a:solidFill>
                  <a:srgbClr val="00FF00"/>
                </a:solidFill>
                <a:latin typeface="Courier"/>
                <a:ea typeface="Courier"/>
                <a:cs typeface="Courier"/>
                <a:sym typeface="Courier New" panose="02070309020205020404"/>
              </a:rPr>
              <a:t>largest_so_far</a:t>
            </a:r>
            <a:r>
              <a:rPr lang="en-US" sz="2600" dirty="0" smtClean="0">
                <a:solidFill>
                  <a:srgbClr val="00FF00"/>
                </a:solidFill>
                <a:latin typeface="Courier"/>
                <a:ea typeface="Courier"/>
                <a:cs typeface="Courier"/>
              </a:rPr>
              <a:t>:</a:t>
            </a:r>
            <a:endParaRPr lang="en-US" sz="2600" dirty="0">
              <a:solidFill>
                <a:srgbClr val="00FF00"/>
              </a:solidFill>
              <a:latin typeface="Courier"/>
              <a:ea typeface="Courier"/>
              <a:cs typeface="Courier"/>
            </a:endParaRPr>
          </a:p>
          <a:p>
            <a:pPr>
              <a:buClr>
                <a:srgbClr val="00FFFF"/>
              </a:buClr>
              <a:buSzPct val="25000"/>
            </a:pPr>
            <a:r>
              <a:rPr lang="en-US" sz="2600" dirty="0" smtClean="0">
                <a:solidFill>
                  <a:srgbClr val="00FF00"/>
                </a:solidFill>
                <a:latin typeface="Courier"/>
                <a:ea typeface="Courier"/>
                <a:cs typeface="Courier"/>
                <a:sym typeface="Courier New" panose="02070309020205020404"/>
              </a:rPr>
              <a:t>	</a:t>
            </a:r>
            <a:r>
              <a:rPr lang="en-US" altLang="zh-CN" sz="2600" dirty="0" smtClean="0">
                <a:solidFill>
                  <a:srgbClr val="00FF00"/>
                </a:solidFill>
                <a:latin typeface="Courier"/>
                <a:ea typeface="Courier"/>
                <a:cs typeface="Courier"/>
                <a:sym typeface="Courier New" panose="02070309020205020404"/>
              </a:rPr>
              <a:t>largest_so_far</a:t>
            </a:r>
            <a:r>
              <a:rPr lang="en-US" sz="2600" dirty="0" smtClean="0">
                <a:solidFill>
                  <a:srgbClr val="00FF00"/>
                </a:solidFill>
                <a:latin typeface="Courier"/>
                <a:ea typeface="Courier"/>
                <a:cs typeface="Courier"/>
              </a:rPr>
              <a:t> </a:t>
            </a:r>
            <a:r>
              <a:rPr lang="en-US" sz="2600" dirty="0">
                <a:solidFill>
                  <a:srgbClr val="00FF00"/>
                </a:solidFill>
                <a:latin typeface="Courier"/>
                <a:ea typeface="Courier"/>
                <a:cs typeface="Courier"/>
              </a:rPr>
              <a:t>=</a:t>
            </a:r>
            <a:r>
              <a:rPr lang="en-US" sz="2600" dirty="0">
                <a:solidFill>
                  <a:srgbClr val="FF02FF"/>
                </a:solidFill>
                <a:latin typeface="Courier"/>
                <a:ea typeface="Courier"/>
                <a:cs typeface="Courier"/>
              </a:rPr>
              <a:t> itervar</a:t>
            </a:r>
            <a:endParaRPr lang="en-US" sz="2600" dirty="0">
              <a:solidFill>
                <a:srgbClr val="00FF00"/>
              </a:solidFill>
              <a:latin typeface="Courier"/>
              <a:ea typeface="Courier"/>
              <a:cs typeface="Courier"/>
            </a:endParaRPr>
          </a:p>
          <a:p>
            <a:pPr>
              <a:buClr>
                <a:srgbClr val="00FFFF"/>
              </a:buClr>
              <a:buSzPct val="25000"/>
            </a:pPr>
            <a:r>
              <a:rPr lang="en-US" sz="2600" dirty="0">
                <a:solidFill>
                  <a:srgbClr val="FFFF00"/>
                </a:solidFill>
                <a:latin typeface="Courier"/>
                <a:ea typeface="Courier"/>
                <a:cs typeface="Courier"/>
              </a:rPr>
              <a:t>	</a:t>
            </a:r>
            <a:r>
              <a:rPr lang="en-US" altLang="zh-CN" sz="2600" dirty="0" smtClean="0">
                <a:solidFill>
                  <a:srgbClr val="00FF00"/>
                </a:solidFill>
                <a:latin typeface="Courier"/>
                <a:ea typeface="Courier"/>
                <a:cs typeface="Courier"/>
                <a:sym typeface="Courier New" panose="02070309020205020404"/>
              </a:rPr>
              <a:t>largest_so_far</a:t>
            </a:r>
            <a:r>
              <a:rPr lang="en-US" sz="2600" dirty="0" smtClean="0">
                <a:solidFill>
                  <a:srgbClr val="00FF00"/>
                </a:solidFill>
                <a:latin typeface="Courier"/>
                <a:ea typeface="Courier"/>
                <a:cs typeface="Courier"/>
              </a:rPr>
              <a:t>, </a:t>
            </a:r>
            <a:r>
              <a:rPr lang="en-US" sz="2600" dirty="0">
                <a:solidFill>
                  <a:srgbClr val="FF02FF"/>
                </a:solidFill>
                <a:latin typeface="Courier"/>
                <a:ea typeface="Courier"/>
                <a:cs typeface="Courier"/>
                <a:sym typeface="+mn-ea"/>
              </a:rPr>
              <a:t>itervar</a:t>
            </a:r>
            <a:r>
              <a:rPr lang="en-US" sz="2600" dirty="0">
                <a:solidFill>
                  <a:srgbClr val="00FF00"/>
                </a:solidFill>
                <a:latin typeface="Courier"/>
                <a:ea typeface="Courier"/>
                <a:cs typeface="Courier"/>
              </a:rPr>
              <a:t>)</a:t>
            </a:r>
          </a:p>
          <a:p>
            <a:pPr>
              <a:buClr>
                <a:srgbClr val="00FFFF"/>
              </a:buClr>
              <a:buSzPct val="25000"/>
            </a:pPr>
            <a:r>
              <a:rPr lang="en-US" sz="2600" dirty="0" smtClean="0">
                <a:solidFill>
                  <a:srgbClr val="FFFF00"/>
                </a:solidFill>
                <a:latin typeface="Courier"/>
                <a:ea typeface="Courier"/>
                <a:cs typeface="Courier"/>
                <a:sym typeface="Courier New" panose="02070309020205020404"/>
              </a:rPr>
              <a:t>print</a:t>
            </a:r>
            <a:r>
              <a:rPr lang="en-US" sz="2600" dirty="0">
                <a:solidFill>
                  <a:schemeClr val="bg1"/>
                </a:solidFill>
                <a:latin typeface="Courier"/>
                <a:ea typeface="Courier"/>
                <a:cs typeface="Courier"/>
                <a:sym typeface="Courier New" panose="02070309020205020404"/>
              </a:rPr>
              <a:t>(</a:t>
            </a:r>
            <a:r>
              <a:rPr lang="en-US" sz="2600" dirty="0" smtClean="0">
                <a:solidFill>
                  <a:srgbClr val="FF7F00"/>
                </a:solidFill>
                <a:latin typeface="Courier"/>
                <a:ea typeface="Courier"/>
                <a:cs typeface="Courier"/>
                <a:sym typeface="Courier New" panose="02070309020205020404"/>
              </a:rPr>
              <a:t>'After</a:t>
            </a:r>
            <a:r>
              <a:rPr lang="en-US" sz="2600" dirty="0">
                <a:solidFill>
                  <a:srgbClr val="FF7F00"/>
                </a:solidFill>
                <a:latin typeface="Courier"/>
                <a:ea typeface="Courier"/>
                <a:cs typeface="Courier"/>
                <a:sym typeface="Courier New" panose="02070309020205020404"/>
              </a:rPr>
              <a:t>', </a:t>
            </a:r>
            <a:r>
              <a:rPr lang="en-US" altLang="zh-CN" sz="2600" dirty="0">
                <a:solidFill>
                  <a:srgbClr val="00FF00"/>
                </a:solidFill>
                <a:latin typeface="Courier"/>
                <a:ea typeface="Courier"/>
                <a:cs typeface="Courier"/>
                <a:sym typeface="Courier New" panose="02070309020205020404"/>
              </a:rPr>
              <a:t>largest_so_far</a:t>
            </a:r>
            <a:r>
              <a:rPr lang="en-US" sz="2600" dirty="0" smtClean="0">
                <a:solidFill>
                  <a:schemeClr val="bg1"/>
                </a:solidFill>
                <a:latin typeface="Courier"/>
                <a:ea typeface="Courier"/>
                <a:cs typeface="Courier"/>
                <a:sym typeface="Courier New" panose="02070309020205020404"/>
              </a:rPr>
              <a:t>)</a:t>
            </a:r>
            <a:endParaRPr lang="zh-CN" altLang="en-US" sz="2600" dirty="0"/>
          </a:p>
          <a:p>
            <a:pPr algn="l">
              <a:buClr>
                <a:srgbClr val="00FFFF"/>
              </a:buClr>
              <a:buSzPct val="25000"/>
              <a:buNone/>
            </a:pPr>
            <a:endParaRPr lang="en-US" sz="2600" dirty="0">
              <a:solidFill>
                <a:srgbClr val="00FF00"/>
              </a:solidFill>
              <a:latin typeface="Courier"/>
              <a:ea typeface="Courier"/>
              <a:cs typeface="Courier"/>
            </a:endParaRPr>
          </a:p>
        </p:txBody>
      </p:sp>
      <p:pic>
        <p:nvPicPr>
          <p:cNvPr id="4" name="图片 3"/>
          <p:cNvPicPr>
            <a:picLocks noChangeAspect="1"/>
          </p:cNvPicPr>
          <p:nvPr/>
        </p:nvPicPr>
        <p:blipFill>
          <a:blip r:embed="rId3"/>
          <a:stretch>
            <a:fillRect/>
          </a:stretch>
        </p:blipFill>
        <p:spPr>
          <a:xfrm>
            <a:off x="11666186" y="3929825"/>
            <a:ext cx="4461575" cy="313372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4182564" y="414813"/>
            <a:ext cx="10353806" cy="119881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2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Repeated Steps</a:t>
            </a:r>
          </a:p>
        </p:txBody>
      </p:sp>
      <p:sp>
        <p:nvSpPr>
          <p:cNvPr id="213" name="Shape 213"/>
          <p:cNvSpPr txBox="1"/>
          <p:nvPr/>
        </p:nvSpPr>
        <p:spPr>
          <a:xfrm>
            <a:off x="7686665" y="2170112"/>
            <a:ext cx="4230904"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Program:</a:t>
            </a:r>
          </a:p>
          <a:p>
            <a:pPr marL="0" marR="0" lvl="0" indent="0" algn="ctr" rtl="0">
              <a:lnSpc>
                <a:spcPct val="100000"/>
              </a:lnSpc>
              <a:spcBef>
                <a:spcPts val="0"/>
              </a:spcBef>
              <a:spcAft>
                <a:spcPts val="0"/>
              </a:spcAft>
              <a:buNone/>
            </a:pPr>
            <a:endParaRPr sz="3600" b="1" u="none" strike="noStrike" cap="none" dirty="0">
              <a:solidFill>
                <a:srgbClr val="FF7F00"/>
              </a:solidFill>
              <a:latin typeface="Arial" panose="020B0604020202020204" pitchFamily="34" charset="0"/>
              <a:ea typeface="Arial" panose="020B0604020202020204" pitchFamily="34" charset="0"/>
              <a:cs typeface="Arial" panose="020B0604020202020204" pitchFamily="34"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panose="02070309020205020404"/>
              </a:rPr>
              <a:t>n</a:t>
            </a:r>
            <a:r>
              <a:rPr lang="en-US" sz="3000" i="0" u="none" strike="noStrike" cap="none" dirty="0">
                <a:solidFill>
                  <a:srgbClr val="FFFF00"/>
                </a:solidFill>
                <a:latin typeface="Courier"/>
                <a:ea typeface="Courier"/>
                <a:cs typeface="Courier"/>
                <a:sym typeface="Courier New" panose="02070309020205020404"/>
              </a:rPr>
              <a:t> </a:t>
            </a:r>
            <a:r>
              <a:rPr lang="en-US" sz="3000" i="0" u="none" strike="noStrike" cap="none" dirty="0">
                <a:solidFill>
                  <a:srgbClr val="00FFFF"/>
                </a:solidFill>
                <a:latin typeface="Courier"/>
                <a:ea typeface="Courier"/>
                <a:cs typeface="Courier"/>
                <a:sym typeface="Courier New" panose="02070309020205020404"/>
              </a:rPr>
              <a:t>=</a:t>
            </a:r>
            <a:r>
              <a:rPr lang="en-US" sz="3000" i="0" u="none" strike="noStrike" cap="none" dirty="0">
                <a:solidFill>
                  <a:srgbClr val="FFFF00"/>
                </a:solidFill>
                <a:latin typeface="Courier"/>
                <a:ea typeface="Courier"/>
                <a:cs typeface="Courier"/>
                <a:sym typeface="Courier New" panose="02070309020205020404"/>
              </a:rPr>
              <a:t> </a:t>
            </a:r>
            <a:r>
              <a:rPr lang="en-US" sz="3000" i="0" u="none" strike="noStrike" cap="none" dirty="0">
                <a:solidFill>
                  <a:srgbClr val="FF9900"/>
                </a:solidFill>
                <a:latin typeface="Courier"/>
                <a:ea typeface="Courier"/>
                <a:cs typeface="Courier"/>
                <a:sym typeface="Courier New" panose="02070309020205020404"/>
              </a:rPr>
              <a:t>5</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panose="02070309020205020404"/>
              </a:rPr>
              <a:t>while </a:t>
            </a:r>
            <a:r>
              <a:rPr lang="en-US" sz="3000" i="0" u="none" strike="noStrike" cap="none" dirty="0">
                <a:solidFill>
                  <a:srgbClr val="00FF00"/>
                </a:solidFill>
                <a:latin typeface="Courier"/>
                <a:ea typeface="Courier"/>
                <a:cs typeface="Courier"/>
                <a:sym typeface="Courier New" panose="02070309020205020404"/>
              </a:rPr>
              <a:t>n</a:t>
            </a:r>
            <a:r>
              <a:rPr lang="en-US" sz="3000" i="0" u="none" strike="noStrike" cap="none" dirty="0">
                <a:solidFill>
                  <a:srgbClr val="FFFF00"/>
                </a:solidFill>
                <a:latin typeface="Courier"/>
                <a:ea typeface="Courier"/>
                <a:cs typeface="Courier"/>
                <a:sym typeface="Courier New" panose="02070309020205020404"/>
              </a:rPr>
              <a:t> </a:t>
            </a:r>
            <a:r>
              <a:rPr lang="en-US" sz="3000" i="0" u="none" strike="noStrike" cap="none" dirty="0">
                <a:solidFill>
                  <a:srgbClr val="00FFFF"/>
                </a:solidFill>
                <a:latin typeface="Courier"/>
                <a:ea typeface="Courier"/>
                <a:cs typeface="Courier"/>
                <a:sym typeface="Courier New" panose="02070309020205020404"/>
              </a:rPr>
              <a:t>&gt;</a:t>
            </a:r>
            <a:r>
              <a:rPr lang="en-US" sz="3000" i="0" u="none" strike="noStrike" cap="none" dirty="0">
                <a:solidFill>
                  <a:srgbClr val="FFFF00"/>
                </a:solidFill>
                <a:latin typeface="Courier"/>
                <a:ea typeface="Courier"/>
                <a:cs typeface="Courier"/>
                <a:sym typeface="Courier New" panose="02070309020205020404"/>
              </a:rPr>
              <a:t> </a:t>
            </a:r>
            <a:r>
              <a:rPr lang="en-US" sz="3000" i="0" u="none" strike="noStrike" cap="none" dirty="0">
                <a:solidFill>
                  <a:srgbClr val="FF9900"/>
                </a:solidFill>
                <a:latin typeface="Courier"/>
                <a:ea typeface="Courier"/>
                <a:cs typeface="Courier"/>
                <a:sym typeface="Courier New" panose="02070309020205020404"/>
              </a:rPr>
              <a:t>0</a:t>
            </a:r>
            <a:r>
              <a:rPr lang="en-US" sz="3000" i="0" u="none" strike="noStrike" cap="none" dirty="0">
                <a:solidFill>
                  <a:srgbClr val="FFFF00"/>
                </a:solidFill>
                <a:latin typeface="Courier"/>
                <a:ea typeface="Courier"/>
                <a:cs typeface="Courier"/>
                <a:sym typeface="Courier New" panose="02070309020205020404"/>
              </a:rPr>
              <a:t> :</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panose="02070309020205020404"/>
              </a:rPr>
              <a:t>    </a:t>
            </a:r>
            <a:r>
              <a:rPr lang="en-US" sz="3000" dirty="0" smtClean="0">
                <a:solidFill>
                  <a:srgbClr val="FFFF00"/>
                </a:solidFill>
                <a:latin typeface="Courier"/>
                <a:ea typeface="Courier"/>
                <a:cs typeface="Courier"/>
                <a:sym typeface="Courier New" panose="02070309020205020404"/>
              </a:rPr>
              <a:t>prin</a:t>
            </a:r>
            <a:r>
              <a:rPr lang="en-US" sz="3000" i="0" u="none" strike="noStrike" cap="none" dirty="0" smtClean="0">
                <a:solidFill>
                  <a:srgbClr val="FFFF00"/>
                </a:solidFill>
                <a:latin typeface="Courier"/>
                <a:ea typeface="Courier"/>
                <a:cs typeface="Courier"/>
                <a:sym typeface="Courier New" panose="02070309020205020404"/>
              </a:rPr>
              <a:t>t</a:t>
            </a:r>
            <a:r>
              <a:rPr lang="en-US" sz="3000" i="0" u="none" strike="noStrike" cap="none" dirty="0" smtClean="0">
                <a:solidFill>
                  <a:schemeClr val="bg1"/>
                </a:solidFill>
                <a:latin typeface="Courier"/>
                <a:ea typeface="Courier"/>
                <a:cs typeface="Courier"/>
                <a:sym typeface="Courier New" panose="02070309020205020404"/>
              </a:rPr>
              <a:t>(</a:t>
            </a:r>
            <a:r>
              <a:rPr lang="en-US" sz="3000" i="0" u="none" strike="noStrike" cap="none" dirty="0" smtClean="0">
                <a:solidFill>
                  <a:srgbClr val="00FF00"/>
                </a:solidFill>
                <a:latin typeface="Courier"/>
                <a:ea typeface="Courier"/>
                <a:cs typeface="Courier"/>
                <a:sym typeface="Courier New" panose="02070309020205020404"/>
              </a:rPr>
              <a:t>n</a:t>
            </a:r>
            <a:r>
              <a:rPr lang="en-US" sz="3000" i="0" u="none" strike="noStrike" cap="none" dirty="0" smtClean="0">
                <a:solidFill>
                  <a:schemeClr val="bg1"/>
                </a:solidFill>
                <a:latin typeface="Courier"/>
                <a:ea typeface="Courier"/>
                <a:cs typeface="Courier"/>
                <a:sym typeface="Courier New" panose="02070309020205020404"/>
              </a:rPr>
              <a:t>)</a:t>
            </a:r>
            <a:endParaRPr lang="en-US" sz="3000" i="0" u="none" strike="noStrike" cap="none" dirty="0">
              <a:solidFill>
                <a:schemeClr val="bg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panose="02070309020205020404"/>
              </a:rPr>
              <a:t>    </a:t>
            </a:r>
            <a:r>
              <a:rPr lang="en-US" sz="3000" i="0" u="none" strike="noStrike" cap="none" dirty="0">
                <a:solidFill>
                  <a:srgbClr val="00FF00"/>
                </a:solidFill>
                <a:latin typeface="Courier"/>
                <a:ea typeface="Courier"/>
                <a:cs typeface="Courier"/>
                <a:sym typeface="Courier New" panose="02070309020205020404"/>
              </a:rPr>
              <a:t>n</a:t>
            </a:r>
            <a:r>
              <a:rPr lang="en-US" sz="3000" i="0" u="none" strike="noStrike" cap="none" dirty="0">
                <a:solidFill>
                  <a:srgbClr val="FFFF00"/>
                </a:solidFill>
                <a:latin typeface="Courier"/>
                <a:ea typeface="Courier"/>
                <a:cs typeface="Courier"/>
                <a:sym typeface="Courier New" panose="02070309020205020404"/>
              </a:rPr>
              <a:t> </a:t>
            </a:r>
            <a:r>
              <a:rPr lang="en-US" sz="3000" i="0" u="none" strike="noStrike" cap="none" dirty="0">
                <a:solidFill>
                  <a:srgbClr val="00FFFF"/>
                </a:solidFill>
                <a:latin typeface="Courier"/>
                <a:ea typeface="Courier"/>
                <a:cs typeface="Courier"/>
                <a:sym typeface="Courier New" panose="02070309020205020404"/>
              </a:rPr>
              <a:t>=</a:t>
            </a:r>
            <a:r>
              <a:rPr lang="en-US" sz="3000" i="0" u="none" strike="noStrike" cap="none" dirty="0">
                <a:solidFill>
                  <a:srgbClr val="FFFF00"/>
                </a:solidFill>
                <a:latin typeface="Courier"/>
                <a:ea typeface="Courier"/>
                <a:cs typeface="Courier"/>
                <a:sym typeface="Courier New" panose="02070309020205020404"/>
              </a:rPr>
              <a:t> </a:t>
            </a:r>
            <a:r>
              <a:rPr lang="en-US" sz="3000" i="0" u="none" strike="noStrike" cap="none" dirty="0">
                <a:solidFill>
                  <a:srgbClr val="00FF00"/>
                </a:solidFill>
                <a:latin typeface="Courier"/>
                <a:ea typeface="Courier"/>
                <a:cs typeface="Courier"/>
                <a:sym typeface="Courier New" panose="02070309020205020404"/>
              </a:rPr>
              <a:t>n</a:t>
            </a:r>
            <a:r>
              <a:rPr lang="en-US" sz="3000" i="0" u="none" strike="noStrike" cap="none" dirty="0">
                <a:solidFill>
                  <a:srgbClr val="FFFF00"/>
                </a:solidFill>
                <a:latin typeface="Courier"/>
                <a:ea typeface="Courier"/>
                <a:cs typeface="Courier"/>
                <a:sym typeface="Courier New" panose="02070309020205020404"/>
              </a:rPr>
              <a:t> </a:t>
            </a:r>
            <a:r>
              <a:rPr lang="en-US" sz="3000" i="0" u="none" strike="noStrike" cap="none" dirty="0">
                <a:solidFill>
                  <a:srgbClr val="00FFFF"/>
                </a:solidFill>
                <a:latin typeface="Courier"/>
                <a:ea typeface="Courier"/>
                <a:cs typeface="Courier"/>
                <a:sym typeface="Courier New" panose="02070309020205020404"/>
              </a:rPr>
              <a:t>–</a:t>
            </a:r>
            <a:r>
              <a:rPr lang="en-US" sz="3000" i="0" u="none" strike="noStrike" cap="none" dirty="0">
                <a:solidFill>
                  <a:srgbClr val="FFFF00"/>
                </a:solidFill>
                <a:latin typeface="Courier"/>
                <a:ea typeface="Courier"/>
                <a:cs typeface="Courier"/>
                <a:sym typeface="Courier New" panose="02070309020205020404"/>
              </a:rPr>
              <a:t> 1</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smtClean="0">
                <a:solidFill>
                  <a:srgbClr val="FFFF00"/>
                </a:solidFill>
                <a:latin typeface="Courier"/>
                <a:ea typeface="Courier"/>
                <a:cs typeface="Courier"/>
                <a:sym typeface="Courier New" panose="02070309020205020404"/>
              </a:rPr>
              <a:t>print</a:t>
            </a:r>
            <a:r>
              <a:rPr lang="en-US" sz="3000" i="0" u="none" strike="noStrike" cap="none" dirty="0" smtClean="0">
                <a:solidFill>
                  <a:schemeClr val="bg1"/>
                </a:solidFill>
                <a:latin typeface="Courier"/>
                <a:ea typeface="Courier"/>
                <a:cs typeface="Courier"/>
                <a:sym typeface="Courier New" panose="02070309020205020404"/>
              </a:rPr>
              <a:t>(</a:t>
            </a:r>
            <a:r>
              <a:rPr lang="en-US" sz="3000" i="0" u="none" strike="noStrike" cap="none" dirty="0" smtClean="0">
                <a:solidFill>
                  <a:srgbClr val="FF9900"/>
                </a:solidFill>
                <a:latin typeface="Courier"/>
                <a:ea typeface="Courier"/>
                <a:cs typeface="Courier"/>
                <a:sym typeface="Courier New" panose="02070309020205020404"/>
              </a:rPr>
              <a:t>'Blastoff!'</a:t>
            </a:r>
            <a:r>
              <a:rPr lang="en-US" sz="3000" i="0" u="none" strike="noStrike" cap="none" dirty="0" smtClean="0">
                <a:solidFill>
                  <a:schemeClr val="bg1"/>
                </a:solidFill>
                <a:latin typeface="Courier"/>
                <a:ea typeface="Courier"/>
                <a:cs typeface="Courier"/>
                <a:sym typeface="Courier New" panose="02070309020205020404"/>
              </a:rPr>
              <a:t>)</a:t>
            </a:r>
            <a:endParaRPr lang="en-US" sz="3000" i="0" u="none" strike="noStrike" cap="none" dirty="0">
              <a:solidFill>
                <a:schemeClr val="bg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smtClean="0">
                <a:solidFill>
                  <a:srgbClr val="FFFF00"/>
                </a:solidFill>
                <a:latin typeface="Courier"/>
                <a:ea typeface="Courier"/>
                <a:cs typeface="Courier"/>
                <a:sym typeface="Courier New" panose="02070309020205020404"/>
              </a:rPr>
              <a:t>print</a:t>
            </a:r>
            <a:r>
              <a:rPr lang="en-US" sz="3000" i="0" u="none" strike="noStrike" cap="none" dirty="0" smtClean="0">
                <a:solidFill>
                  <a:schemeClr val="bg1"/>
                </a:solidFill>
                <a:latin typeface="Courier"/>
                <a:ea typeface="Courier"/>
                <a:cs typeface="Courier"/>
                <a:sym typeface="Courier New" panose="02070309020205020404"/>
              </a:rPr>
              <a:t>(</a:t>
            </a:r>
            <a:r>
              <a:rPr lang="en-US" sz="3000" i="0" u="none" strike="noStrike" cap="none" dirty="0" smtClean="0">
                <a:solidFill>
                  <a:srgbClr val="00FF00"/>
                </a:solidFill>
                <a:latin typeface="Courier"/>
                <a:ea typeface="Courier"/>
                <a:cs typeface="Courier"/>
                <a:sym typeface="Courier New" panose="02070309020205020404"/>
              </a:rPr>
              <a:t>n</a:t>
            </a:r>
            <a:r>
              <a:rPr lang="en-US" sz="3000" i="0" u="none" strike="noStrike" cap="none" dirty="0" smtClean="0">
                <a:solidFill>
                  <a:schemeClr val="bg1"/>
                </a:solidFill>
                <a:latin typeface="Courier"/>
                <a:ea typeface="Courier"/>
                <a:cs typeface="Courier"/>
                <a:sym typeface="Courier New" panose="02070309020205020404"/>
              </a:rPr>
              <a:t>)</a:t>
            </a:r>
            <a:endParaRPr lang="en-US" sz="3000" i="0" u="none" strike="noStrike" cap="none" dirty="0">
              <a:solidFill>
                <a:schemeClr val="bg1"/>
              </a:solidFill>
              <a:latin typeface="Courier"/>
              <a:ea typeface="Courier"/>
              <a:cs typeface="Courier"/>
              <a:sym typeface="Courier New" panose="02070309020205020404"/>
            </a:endParaRPr>
          </a:p>
        </p:txBody>
      </p:sp>
      <p:cxnSp>
        <p:nvCxnSpPr>
          <p:cNvPr id="214" name="Shape 214"/>
          <p:cNvCxnSpPr/>
          <p:nvPr/>
        </p:nvCxnSpPr>
        <p:spPr>
          <a:xfrm rot="10800000">
            <a:off x="2552692" y="2001842"/>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215" name="Shape 215"/>
          <p:cNvCxnSpPr/>
          <p:nvPr/>
        </p:nvCxnSpPr>
        <p:spPr>
          <a:xfrm flipH="1">
            <a:off x="11020426" y="3540124"/>
            <a:ext cx="1958974" cy="512762"/>
          </a:xfrm>
          <a:prstGeom prst="straightConnector1">
            <a:avLst/>
          </a:prstGeom>
          <a:noFill/>
          <a:ln w="50800" cap="rnd" cmpd="sng">
            <a:solidFill>
              <a:srgbClr val="FF7F00"/>
            </a:solidFill>
            <a:prstDash val="solid"/>
            <a:miter/>
            <a:headEnd type="stealth" w="med" len="med"/>
            <a:tailEnd type="none" w="med" len="med"/>
          </a:ln>
        </p:spPr>
      </p:cxnSp>
      <p:sp>
        <p:nvSpPr>
          <p:cNvPr id="216" name="Shape 216"/>
          <p:cNvSpPr/>
          <p:nvPr/>
        </p:nvSpPr>
        <p:spPr>
          <a:xfrm>
            <a:off x="1136643" y="2562230"/>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5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rPr>
              <a:t>n &gt; 0 ?</a:t>
            </a:r>
          </a:p>
        </p:txBody>
      </p:sp>
      <p:cxnSp>
        <p:nvCxnSpPr>
          <p:cNvPr id="217" name="Shape 217"/>
          <p:cNvCxnSpPr/>
          <p:nvPr/>
        </p:nvCxnSpPr>
        <p:spPr>
          <a:xfrm rot="10800000" flipH="1">
            <a:off x="2551104" y="3832230"/>
            <a:ext cx="20636" cy="2317749"/>
          </a:xfrm>
          <a:prstGeom prst="straightConnector1">
            <a:avLst/>
          </a:prstGeom>
          <a:noFill/>
          <a:ln w="76200" cap="rnd" cmpd="sng">
            <a:solidFill>
              <a:srgbClr val="00FFFF"/>
            </a:solidFill>
            <a:prstDash val="solid"/>
            <a:miter/>
            <a:headEnd type="none" w="med" len="med"/>
            <a:tailEnd type="stealth" w="med" len="med"/>
          </a:ln>
        </p:spPr>
      </p:cxnSp>
      <p:cxnSp>
        <p:nvCxnSpPr>
          <p:cNvPr id="218" name="Shape 218"/>
          <p:cNvCxnSpPr/>
          <p:nvPr/>
        </p:nvCxnSpPr>
        <p:spPr>
          <a:xfrm rot="10800000">
            <a:off x="3994142" y="319087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219" name="Shape 219"/>
          <p:cNvCxnSpPr/>
          <p:nvPr/>
        </p:nvCxnSpPr>
        <p:spPr>
          <a:xfrm rot="10800000" flipH="1">
            <a:off x="4738680" y="319088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20" name="Shape 220"/>
          <p:cNvCxnSpPr/>
          <p:nvPr/>
        </p:nvCxnSpPr>
        <p:spPr>
          <a:xfrm flipH="1">
            <a:off x="4738693" y="5889730"/>
            <a:ext cx="4799" cy="300000"/>
          </a:xfrm>
          <a:prstGeom prst="straightConnector1">
            <a:avLst/>
          </a:prstGeom>
          <a:noFill/>
          <a:ln w="76200" cap="rnd" cmpd="sng">
            <a:solidFill>
              <a:srgbClr val="00FFFF"/>
            </a:solidFill>
            <a:prstDash val="solid"/>
            <a:miter/>
            <a:headEnd type="none" w="med" len="med"/>
            <a:tailEnd type="none" w="med" len="med"/>
          </a:ln>
        </p:spPr>
      </p:cxnSp>
      <p:cxnSp>
        <p:nvCxnSpPr>
          <p:cNvPr id="221" name="Shape 221"/>
          <p:cNvCxnSpPr/>
          <p:nvPr/>
        </p:nvCxnSpPr>
        <p:spPr>
          <a:xfrm>
            <a:off x="2566979" y="6192842"/>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222" name="Shape 222"/>
          <p:cNvCxnSpPr/>
          <p:nvPr/>
        </p:nvCxnSpPr>
        <p:spPr>
          <a:xfrm flipH="1">
            <a:off x="781043" y="3206755"/>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223" name="Shape 223"/>
          <p:cNvCxnSpPr/>
          <p:nvPr/>
        </p:nvCxnSpPr>
        <p:spPr>
          <a:xfrm rot="10800000" flipH="1">
            <a:off x="2554279" y="659448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24" name="Shape 224"/>
          <p:cNvCxnSpPr/>
          <p:nvPr/>
        </p:nvCxnSpPr>
        <p:spPr>
          <a:xfrm rot="10800000">
            <a:off x="777780" y="3254342"/>
            <a:ext cx="36599" cy="3433800"/>
          </a:xfrm>
          <a:prstGeom prst="straightConnector1">
            <a:avLst/>
          </a:prstGeom>
          <a:noFill/>
          <a:ln w="76200" cap="rnd" cmpd="sng">
            <a:solidFill>
              <a:srgbClr val="00FFFF"/>
            </a:solidFill>
            <a:prstDash val="solid"/>
            <a:miter/>
            <a:headEnd type="stealth" w="med" len="med"/>
            <a:tailEnd type="none" w="med" len="med"/>
          </a:ln>
        </p:spPr>
      </p:cxnSp>
      <p:cxnSp>
        <p:nvCxnSpPr>
          <p:cNvPr id="225" name="Shape 225"/>
          <p:cNvCxnSpPr/>
          <p:nvPr/>
        </p:nvCxnSpPr>
        <p:spPr>
          <a:xfrm>
            <a:off x="798505" y="6611942"/>
            <a:ext cx="1752600" cy="0"/>
          </a:xfrm>
          <a:prstGeom prst="straightConnector1">
            <a:avLst/>
          </a:prstGeom>
          <a:noFill/>
          <a:ln w="76200" cap="rnd" cmpd="sng">
            <a:solidFill>
              <a:srgbClr val="00FFFF"/>
            </a:solidFill>
            <a:prstDash val="solid"/>
            <a:miter/>
            <a:headEnd type="none" w="med" len="med"/>
            <a:tailEnd type="none" w="med" len="med"/>
          </a:ln>
        </p:spPr>
      </p:cxnSp>
      <p:cxnSp>
        <p:nvCxnSpPr>
          <p:cNvPr id="226" name="Shape 226"/>
          <p:cNvCxnSpPr/>
          <p:nvPr/>
        </p:nvCxnSpPr>
        <p:spPr>
          <a:xfrm rot="10800000">
            <a:off x="11001376" y="4433886"/>
            <a:ext cx="2035175" cy="1101725"/>
          </a:xfrm>
          <a:prstGeom prst="straightConnector1">
            <a:avLst/>
          </a:prstGeom>
          <a:noFill/>
          <a:ln w="50800" cap="rnd" cmpd="sng">
            <a:solidFill>
              <a:srgbClr val="FF7F00"/>
            </a:solidFill>
            <a:prstDash val="solid"/>
            <a:miter/>
            <a:headEnd type="stealth" w="med" len="med"/>
            <a:tailEnd type="none" w="med" len="med"/>
          </a:ln>
        </p:spPr>
      </p:cxnSp>
      <p:sp>
        <p:nvSpPr>
          <p:cNvPr id="228" name="Shape 228"/>
          <p:cNvSpPr txBox="1"/>
          <p:nvPr/>
        </p:nvSpPr>
        <p:spPr>
          <a:xfrm>
            <a:off x="257168" y="2447930"/>
            <a:ext cx="7239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No</a:t>
            </a:r>
          </a:p>
        </p:txBody>
      </p:sp>
      <p:sp>
        <p:nvSpPr>
          <p:cNvPr id="229" name="Shape 229"/>
          <p:cNvSpPr txBox="1"/>
          <p:nvPr/>
        </p:nvSpPr>
        <p:spPr>
          <a:xfrm>
            <a:off x="1111243" y="721043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print('Blastoff')</a:t>
            </a:r>
            <a:endParaRPr lang="en-US" sz="35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230" name="Shape 230"/>
          <p:cNvSpPr txBox="1"/>
          <p:nvPr/>
        </p:nvSpPr>
        <p:spPr>
          <a:xfrm>
            <a:off x="4373554" y="2447930"/>
            <a:ext cx="917271"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Yes</a:t>
            </a:r>
          </a:p>
        </p:txBody>
      </p:sp>
      <p:sp>
        <p:nvSpPr>
          <p:cNvPr id="231" name="Shape 231"/>
          <p:cNvSpPr txBox="1"/>
          <p:nvPr/>
        </p:nvSpPr>
        <p:spPr>
          <a:xfrm>
            <a:off x="1111243" y="126683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n = 5</a:t>
            </a:r>
          </a:p>
        </p:txBody>
      </p:sp>
      <p:sp>
        <p:nvSpPr>
          <p:cNvPr id="232" name="Shape 232"/>
          <p:cNvSpPr txBox="1"/>
          <p:nvPr/>
        </p:nvSpPr>
        <p:spPr>
          <a:xfrm>
            <a:off x="3295643" y="384493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print(</a:t>
            </a:r>
            <a:r>
              <a:rPr lang="en-US" sz="3500" u="none" strike="noStrike" cap="none" dirty="0" smtClean="0">
                <a:solidFill>
                  <a:srgbClr val="00FF00"/>
                </a:solidFill>
                <a:latin typeface="Arial" panose="020B0604020202020204" pitchFamily="34" charset="0"/>
                <a:ea typeface="Arial" panose="020B0604020202020204" pitchFamily="34" charset="0"/>
                <a:cs typeface="Arial" panose="020B0604020202020204" pitchFamily="34" charset="0"/>
                <a:sym typeface="Cabin"/>
              </a:rPr>
              <a:t>n</a:t>
            </a:r>
            <a:r>
              <a:rPr lang="en-US" sz="3500" u="none" strike="noStrike" cap="none" dirty="0" smtClean="0">
                <a:solidFill>
                  <a:schemeClr val="bg1"/>
                </a:solidFill>
                <a:latin typeface="Arial" panose="020B0604020202020204" pitchFamily="34" charset="0"/>
                <a:ea typeface="Arial" panose="020B0604020202020204" pitchFamily="34" charset="0"/>
                <a:cs typeface="Arial" panose="020B0604020202020204" pitchFamily="34" charset="0"/>
                <a:sym typeface="Cabin"/>
              </a:rPr>
              <a:t>)</a:t>
            </a:r>
            <a:endParaRPr lang="en-US" sz="3500" u="none" strike="noStrike" cap="none" dirty="0">
              <a:solidFill>
                <a:schemeClr val="bg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233" name="Shape 233"/>
          <p:cNvSpPr txBox="1"/>
          <p:nvPr/>
        </p:nvSpPr>
        <p:spPr>
          <a:xfrm>
            <a:off x="13201651" y="2005012"/>
            <a:ext cx="1727099"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Output:</a:t>
            </a:r>
          </a:p>
          <a:p>
            <a:pPr marL="0" marR="0" lvl="0" indent="0" algn="ctr" rtl="0">
              <a:lnSpc>
                <a:spcPct val="100000"/>
              </a:lnSpc>
              <a:spcBef>
                <a:spcPts val="0"/>
              </a:spcBef>
              <a:spcAft>
                <a:spcPts val="0"/>
              </a:spcAft>
              <a:buNone/>
            </a:pPr>
            <a:endParaRPr sz="3600" u="none" strike="noStrike" cap="none">
              <a:solidFill>
                <a:srgbClr val="FF00FF"/>
              </a:solidFill>
              <a:latin typeface="Arial" panose="020B0604020202020204" pitchFamily="34" charset="0"/>
              <a:ea typeface="Arial" panose="020B0604020202020204" pitchFamily="34" charset="0"/>
              <a:cs typeface="Arial" panose="020B0604020202020204" pitchFamily="34"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panose="020B0604020202020204" pitchFamily="34" charset="0"/>
                <a:ea typeface="Arial" panose="020B0604020202020204" pitchFamily="34" charset="0"/>
                <a:cs typeface="Arial" panose="020B0604020202020204" pitchFamily="34"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panose="020B0604020202020204" pitchFamily="34" charset="0"/>
                <a:ea typeface="Arial" panose="020B0604020202020204" pitchFamily="34" charset="0"/>
                <a:cs typeface="Arial" panose="020B0604020202020204" pitchFamily="34"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panose="020B0604020202020204" pitchFamily="34" charset="0"/>
                <a:ea typeface="Arial" panose="020B0604020202020204" pitchFamily="34" charset="0"/>
                <a:cs typeface="Arial" panose="020B0604020202020204" pitchFamily="34"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panose="020B0604020202020204" pitchFamily="34" charset="0"/>
                <a:ea typeface="Arial" panose="020B0604020202020204" pitchFamily="34" charset="0"/>
                <a:cs typeface="Arial" panose="020B0604020202020204" pitchFamily="34"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panose="020B0604020202020204" pitchFamily="34" charset="0"/>
                <a:ea typeface="Arial" panose="020B0604020202020204" pitchFamily="34" charset="0"/>
                <a:cs typeface="Arial" panose="020B0604020202020204" pitchFamily="34" charset="0"/>
                <a:sym typeface="Cabin"/>
              </a:rPr>
              <a:t>1</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panose="020B0604020202020204" pitchFamily="34" charset="0"/>
                <a:ea typeface="Arial" panose="020B0604020202020204" pitchFamily="34" charset="0"/>
                <a:cs typeface="Arial" panose="020B0604020202020204" pitchFamily="34" charset="0"/>
                <a:sym typeface="Cabin"/>
              </a:rPr>
              <a:t>Blastoff! </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panose="020B0604020202020204" pitchFamily="34" charset="0"/>
                <a:ea typeface="Arial" panose="020B0604020202020204" pitchFamily="34" charset="0"/>
                <a:cs typeface="Arial" panose="020B0604020202020204" pitchFamily="34" charset="0"/>
                <a:sym typeface="Cabin"/>
              </a:rPr>
              <a:t>0</a:t>
            </a:r>
          </a:p>
        </p:txBody>
      </p:sp>
      <p:sp>
        <p:nvSpPr>
          <p:cNvPr id="234" name="Shape 234"/>
          <p:cNvSpPr txBox="1"/>
          <p:nvPr/>
        </p:nvSpPr>
        <p:spPr>
          <a:xfrm>
            <a:off x="3282943" y="506413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Arial" panose="020B0604020202020204" pitchFamily="34" charset="0"/>
                <a:ea typeface="Arial" panose="020B0604020202020204" pitchFamily="34" charset="0"/>
                <a:cs typeface="Arial" panose="020B0604020202020204" pitchFamily="34" charset="0"/>
                <a:sym typeface="Cabin"/>
              </a:rPr>
              <a:t> </a:t>
            </a:r>
            <a:r>
              <a:rPr lang="en-US" sz="35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n = n -1</a:t>
            </a:r>
          </a:p>
        </p:txBody>
      </p:sp>
      <p:cxnSp>
        <p:nvCxnSpPr>
          <p:cNvPr id="235" name="Shape 235"/>
          <p:cNvCxnSpPr/>
          <p:nvPr/>
        </p:nvCxnSpPr>
        <p:spPr>
          <a:xfrm flipH="1">
            <a:off x="4733893" y="4679130"/>
            <a:ext cx="4799" cy="300000"/>
          </a:xfrm>
          <a:prstGeom prst="straightConnector1">
            <a:avLst/>
          </a:prstGeom>
          <a:noFill/>
          <a:ln w="76200" cap="rnd" cmpd="sng">
            <a:solidFill>
              <a:srgbClr val="00FFFF"/>
            </a:solidFill>
            <a:prstDash val="solid"/>
            <a:miter/>
            <a:headEnd type="none" w="med" len="med"/>
            <a:tailEnd type="none" w="med" len="med"/>
          </a:ln>
        </p:spPr>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Shape 75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The</a:t>
            </a:r>
            <a:r>
              <a:rPr lang="en-US" sz="7600" u="none" strike="noStrike" cap="none">
                <a:solidFill>
                  <a:srgbClr val="FFFF00"/>
                </a:solidFill>
                <a:latin typeface="Arial" panose="020B0604020202020204" pitchFamily="34" charset="0"/>
                <a:ea typeface="Arial" panose="020B0604020202020204" pitchFamily="34" charset="0"/>
                <a:cs typeface="Arial" panose="020B0604020202020204" pitchFamily="34" charset="0"/>
                <a:sym typeface="Cabin"/>
              </a:rPr>
              <a:t> </a:t>
            </a:r>
            <a:r>
              <a:rPr lang="en-US" sz="7600" u="none" strike="noStrike" cap="none">
                <a:solidFill>
                  <a:srgbClr val="00FFFF"/>
                </a:solidFill>
                <a:latin typeface="Arial" panose="020B0604020202020204" pitchFamily="34" charset="0"/>
                <a:ea typeface="Arial" panose="020B0604020202020204" pitchFamily="34" charset="0"/>
                <a:cs typeface="Arial" panose="020B0604020202020204" pitchFamily="34" charset="0"/>
                <a:sym typeface="Cabin"/>
              </a:rPr>
              <a:t>is</a:t>
            </a:r>
            <a:r>
              <a:rPr lang="en-US" sz="76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 and </a:t>
            </a:r>
            <a:r>
              <a:rPr lang="en-US" sz="7600" u="none" strike="noStrike" cap="none">
                <a:solidFill>
                  <a:srgbClr val="FF9900"/>
                </a:solidFill>
                <a:latin typeface="Arial" panose="020B0604020202020204" pitchFamily="34" charset="0"/>
                <a:ea typeface="Arial" panose="020B0604020202020204" pitchFamily="34" charset="0"/>
                <a:cs typeface="Arial" panose="020B0604020202020204" pitchFamily="34" charset="0"/>
                <a:sym typeface="Cabin"/>
              </a:rPr>
              <a:t>is not</a:t>
            </a:r>
            <a:r>
              <a:rPr lang="en-US" sz="76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 Operators</a:t>
            </a:r>
          </a:p>
        </p:txBody>
      </p:sp>
      <p:sp>
        <p:nvSpPr>
          <p:cNvPr id="752" name="Shape 752"/>
          <p:cNvSpPr txBox="1">
            <a:spLocks noGrp="1"/>
          </p:cNvSpPr>
          <p:nvPr>
            <p:ph type="body" idx="1"/>
          </p:nvPr>
        </p:nvSpPr>
        <p:spPr>
          <a:xfrm>
            <a:off x="857250" y="2616200"/>
            <a:ext cx="14706699" cy="5702399"/>
          </a:xfrm>
          <a:prstGeom prst="rect">
            <a:avLst/>
          </a:prstGeom>
          <a:noFill/>
          <a:ln>
            <a:noFill/>
          </a:ln>
        </p:spPr>
        <p:txBody>
          <a:bodyPr lIns="38100" tIns="38100" rIns="38100" bIns="38100" anchor="ctr" anchorCtr="0">
            <a:noAutofit/>
          </a:bodyPr>
          <a:lstStyle/>
          <a:p>
            <a:pPr marL="749300" marR="0" lvl="0" indent="-358140" algn="l" rtl="0">
              <a:lnSpc>
                <a:spcPct val="100000"/>
              </a:lnSpc>
              <a:spcBef>
                <a:spcPts val="0"/>
              </a:spcBef>
              <a:spcAft>
                <a:spcPts val="0"/>
              </a:spcAft>
              <a:buClr>
                <a:schemeClr val="lt1"/>
              </a:buClr>
              <a:buSzPct val="100000"/>
              <a:buFont typeface="Cabin"/>
              <a:buChar char="•"/>
            </a:pPr>
            <a:r>
              <a:rPr lang="en-US" sz="34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Python has an</a:t>
            </a:r>
            <a:r>
              <a:rPr lang="en-US" sz="34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a:t>
            </a:r>
            <a:r>
              <a:rPr lang="en-US" sz="3400" u="none" strike="noStrike" cap="none" dirty="0">
                <a:solidFill>
                  <a:srgbClr val="00FFFF"/>
                </a:solidFill>
                <a:latin typeface="Arial" panose="020B0604020202020204" pitchFamily="34" charset="0"/>
                <a:ea typeface="Arial" panose="020B0604020202020204" pitchFamily="34" charset="0"/>
                <a:cs typeface="Arial" panose="020B0604020202020204" pitchFamily="34" charset="0"/>
                <a:sym typeface="Cabin"/>
              </a:rPr>
              <a:t>is</a:t>
            </a:r>
            <a:r>
              <a:rPr lang="en-US" sz="34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opera</a:t>
            </a:r>
            <a:r>
              <a:rPr lang="en-US" sz="34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t</a:t>
            </a:r>
            <a:r>
              <a:rPr lang="en-US" sz="34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or that can be used in logical expressions</a:t>
            </a:r>
          </a:p>
          <a:p>
            <a:pPr marL="749300" marR="0" lvl="0" indent="-358140" algn="l" rtl="0">
              <a:lnSpc>
                <a:spcPct val="100000"/>
              </a:lnSpc>
              <a:spcBef>
                <a:spcPts val="3500"/>
              </a:spcBef>
              <a:spcAft>
                <a:spcPts val="0"/>
              </a:spcAft>
              <a:buClr>
                <a:schemeClr val="lt1"/>
              </a:buClr>
              <a:buSzPct val="100000"/>
              <a:buFont typeface="Cabin"/>
              <a:buChar char="•"/>
            </a:pPr>
            <a:r>
              <a:rPr lang="en-US" sz="34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Implies </a:t>
            </a:r>
            <a:r>
              <a:rPr lang="en-US" sz="34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a:t>
            </a:r>
            <a:r>
              <a:rPr lang="en-US" sz="3400" u="none" strike="noStrike" cap="none" dirty="0">
                <a:solidFill>
                  <a:srgbClr val="00FFFF"/>
                </a:solidFill>
                <a:latin typeface="Arial" panose="020B0604020202020204" pitchFamily="34" charset="0"/>
                <a:ea typeface="Arial" panose="020B0604020202020204" pitchFamily="34" charset="0"/>
                <a:cs typeface="Arial" panose="020B0604020202020204" pitchFamily="34" charset="0"/>
                <a:sym typeface="Cabin"/>
              </a:rPr>
              <a:t>is the same as</a:t>
            </a:r>
            <a:r>
              <a:rPr lang="en-US" sz="34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a:t>
            </a:r>
          </a:p>
          <a:p>
            <a:pPr marL="749300" marR="0" lvl="0" indent="-358140" algn="l" rtl="0">
              <a:lnSpc>
                <a:spcPct val="100000"/>
              </a:lnSpc>
              <a:spcBef>
                <a:spcPts val="3500"/>
              </a:spcBef>
              <a:spcAft>
                <a:spcPts val="0"/>
              </a:spcAft>
              <a:buClr>
                <a:schemeClr val="lt1"/>
              </a:buClr>
              <a:buSzPct val="100000"/>
              <a:buFont typeface="Cabin"/>
              <a:buChar char="•"/>
            </a:pPr>
            <a:r>
              <a:rPr lang="en-US" sz="34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Similar to, but stronger than </a:t>
            </a:r>
            <a:r>
              <a:rPr lang="en-US" sz="3400" u="none" strike="noStrike" cap="none" dirty="0">
                <a:solidFill>
                  <a:srgbClr val="00FFFF"/>
                </a:solidFill>
                <a:latin typeface="Arial" panose="020B0604020202020204" pitchFamily="34" charset="0"/>
                <a:ea typeface="Arial" panose="020B0604020202020204" pitchFamily="34" charset="0"/>
                <a:cs typeface="Arial" panose="020B0604020202020204" pitchFamily="34" charset="0"/>
                <a:sym typeface="Cabin"/>
              </a:rPr>
              <a:t>==</a:t>
            </a:r>
          </a:p>
          <a:p>
            <a:pPr marL="749300" marR="0" lvl="0" indent="-358140" algn="l" rtl="0">
              <a:lnSpc>
                <a:spcPct val="100000"/>
              </a:lnSpc>
              <a:spcBef>
                <a:spcPts val="3500"/>
              </a:spcBef>
              <a:spcAft>
                <a:spcPts val="0"/>
              </a:spcAft>
              <a:buClr>
                <a:schemeClr val="lt1"/>
              </a:buClr>
              <a:buSzPct val="100000"/>
              <a:buFont typeface="Cabin"/>
              <a:buChar char="•"/>
            </a:pPr>
            <a:r>
              <a:rPr lang="en-US" sz="3400" u="none" strike="noStrike" cap="none" dirty="0">
                <a:solidFill>
                  <a:srgbClr val="FF7F00"/>
                </a:solidFill>
                <a:latin typeface="Arial" panose="020B0604020202020204" pitchFamily="34" charset="0"/>
                <a:ea typeface="Arial" panose="020B0604020202020204" pitchFamily="34" charset="0"/>
                <a:cs typeface="Arial" panose="020B0604020202020204" pitchFamily="34" charset="0"/>
                <a:sym typeface="Cabin"/>
              </a:rPr>
              <a:t>is not</a:t>
            </a:r>
            <a:r>
              <a:rPr lang="en-US" sz="34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a:t>
            </a:r>
            <a:r>
              <a:rPr lang="en-US" sz="34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also is a logical operator</a:t>
            </a:r>
          </a:p>
        </p:txBody>
      </p:sp>
    </p:spTree>
    <p:extLst>
      <p:ext uri="{BB962C8B-B14F-4D97-AF65-F5344CB8AC3E}">
        <p14:creationId xmlns:p14="http://schemas.microsoft.com/office/powerpoint/2010/main" val="35165319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Shape 539"/>
          <p:cNvSpPr txBox="1">
            <a:spLocks noGrp="1"/>
          </p:cNvSpPr>
          <p:nvPr>
            <p:ph type="title"/>
          </p:nvPr>
        </p:nvSpPr>
        <p:spPr>
          <a:xfrm>
            <a:off x="1155700" y="528624"/>
            <a:ext cx="1393200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rPr>
              <a:t>What is the Largest Number?</a:t>
            </a:r>
          </a:p>
        </p:txBody>
      </p:sp>
      <p:sp>
        <p:nvSpPr>
          <p:cNvPr id="3"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4" name="Shape 598"/>
          <p:cNvSpPr txBox="1"/>
          <p:nvPr/>
        </p:nvSpPr>
        <p:spPr>
          <a:xfrm>
            <a:off x="2276476" y="6502400"/>
            <a:ext cx="3910012" cy="622199"/>
          </a:xfrm>
          <a:prstGeom prst="rect">
            <a:avLst/>
          </a:prstGeom>
          <a:noFill/>
          <a:ln>
            <a:noFill/>
          </a:ln>
        </p:spPr>
        <p:txBody>
          <a:bodyPr lIns="0" tIns="0" rIns="0" bIns="0" anchor="ctr" anchorCtr="0">
            <a:noAutofit/>
          </a:bodyPr>
          <a:lstStyle/>
          <a:p>
            <a:pPr lvl="0" algn="ctr">
              <a:buClr>
                <a:schemeClr val="lt1"/>
              </a:buClr>
              <a:buSzPct val="25000"/>
            </a:pPr>
            <a:r>
              <a:rPr lang="en-US" altLang="zh-CN" sz="3600" dirty="0">
                <a:solidFill>
                  <a:srgbClr val="00FF00"/>
                </a:solidFill>
                <a:latin typeface="Courier"/>
                <a:ea typeface="Courier"/>
                <a:cs typeface="Courier"/>
                <a:sym typeface="Courier New" panose="02070309020205020404"/>
              </a:rPr>
              <a:t>largest_so_far</a:t>
            </a:r>
            <a:endPar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5" name="Shape 599"/>
          <p:cNvSpPr txBox="1"/>
          <p:nvPr/>
        </p:nvSpPr>
        <p:spPr>
          <a:xfrm>
            <a:off x="6642100" y="6259195"/>
            <a:ext cx="1983740" cy="11080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panose="020B0604020202020204" pitchFamily="34" charset="0"/>
                <a:ea typeface="Arial" panose="020B0604020202020204" pitchFamily="34" charset="0"/>
                <a:cs typeface="Arial" panose="020B0604020202020204" pitchFamily="34" charset="0"/>
                <a:sym typeface="Cabin"/>
              </a:rPr>
              <a:t>None</a:t>
            </a:r>
          </a:p>
        </p:txBody>
      </p:sp>
      <p:sp>
        <p:nvSpPr>
          <p:cNvPr id="523" name="Shape 523"/>
          <p:cNvSpPr txBox="1">
            <a:spLocks noGrp="1"/>
          </p:cNvSpPr>
          <p:nvPr>
            <p:ph type="body" idx="1"/>
          </p:nvPr>
        </p:nvSpPr>
        <p:spPr>
          <a:xfrm>
            <a:off x="733426" y="2425599"/>
            <a:ext cx="14758670" cy="2213075"/>
          </a:xfrm>
          <a:prstGeom prst="rect">
            <a:avLst/>
          </a:prstGeom>
          <a:noFill/>
          <a:ln>
            <a:noFill/>
          </a:ln>
        </p:spPr>
        <p:txBody>
          <a:bodyPr lIns="38100" tIns="38100" rIns="38100" bIns="38100" anchor="ctr" anchorCtr="0">
            <a:noAutofit/>
          </a:bodyPr>
          <a:lstStyle/>
          <a:p>
            <a:pPr algn="just"/>
            <a:r>
              <a:rPr lang="en-US"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Before the loop starts, </a:t>
            </a:r>
            <a:r>
              <a:rPr lang="en-US" altLang="zh-CN" dirty="0"/>
              <a:t>we set </a:t>
            </a:r>
            <a:r>
              <a:rPr lang="en-US" altLang="zh-CN" dirty="0">
                <a:solidFill>
                  <a:srgbClr val="00FF00"/>
                </a:solidFill>
                <a:latin typeface="Courier"/>
                <a:ea typeface="Courier"/>
                <a:cs typeface="Courier"/>
                <a:sym typeface="Courier New" panose="02070309020205020404"/>
              </a:rPr>
              <a:t>largest_so_far</a:t>
            </a:r>
            <a:r>
              <a:rPr lang="en-US" altLang="zh-CN" dirty="0" smtClean="0"/>
              <a:t> </a:t>
            </a:r>
            <a:r>
              <a:rPr lang="en-US" altLang="zh-CN" dirty="0"/>
              <a:t>to the constant None. None is a special </a:t>
            </a:r>
            <a:r>
              <a:rPr lang="en-US" altLang="zh-CN" dirty="0" smtClean="0"/>
              <a:t>constant value </a:t>
            </a:r>
            <a:r>
              <a:rPr lang="en-US" altLang="zh-CN" dirty="0"/>
              <a:t>which we can store in a variable to mark the variable as “empty</a:t>
            </a:r>
            <a:r>
              <a:rPr lang="en-US" altLang="zh-CN" dirty="0" smtClean="0"/>
              <a:t>”. Before the loop, </a:t>
            </a:r>
            <a:r>
              <a:rPr lang="en-US"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the </a:t>
            </a:r>
            <a:r>
              <a:rPr lang="en-US"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largest value we have seen so far is None since we have not yet seen any values.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p:nvPr/>
        </p:nvSpPr>
        <p:spPr>
          <a:xfrm>
            <a:off x="4012565" y="3981450"/>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panose="020B0604020202020204" pitchFamily="34" charset="0"/>
                <a:ea typeface="Arial" panose="020B0604020202020204" pitchFamily="34" charset="0"/>
                <a:cs typeface="Arial" panose="020B0604020202020204" pitchFamily="34" charset="0"/>
                <a:sym typeface="Cabin"/>
              </a:rPr>
              <a:t>3</a:t>
            </a:r>
          </a:p>
        </p:txBody>
      </p:sp>
      <p:sp>
        <p:nvSpPr>
          <p:cNvPr id="545" name="Shape 545"/>
          <p:cNvSpPr txBox="1">
            <a:spLocks noGrp="1"/>
          </p:cNvSpPr>
          <p:nvPr>
            <p:ph type="title"/>
          </p:nvPr>
        </p:nvSpPr>
        <p:spPr>
          <a:xfrm>
            <a:off x="1155700" y="502054"/>
            <a:ext cx="13932000" cy="110790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rPr>
              <a:t>What is the Largest Number?</a:t>
            </a:r>
          </a:p>
        </p:txBody>
      </p:sp>
      <p:sp>
        <p:nvSpPr>
          <p:cNvPr id="4" name="Shape 597"/>
          <p:cNvSpPr txBox="1"/>
          <p:nvPr/>
        </p:nvSpPr>
        <p:spPr>
          <a:xfrm>
            <a:off x="6451600" y="6159500"/>
            <a:ext cx="3596640" cy="1308100"/>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5" name="Shape 598"/>
          <p:cNvSpPr txBox="1"/>
          <p:nvPr/>
        </p:nvSpPr>
        <p:spPr>
          <a:xfrm>
            <a:off x="1990726" y="6502400"/>
            <a:ext cx="4195762" cy="622199"/>
          </a:xfrm>
          <a:prstGeom prst="rect">
            <a:avLst/>
          </a:prstGeom>
          <a:noFill/>
          <a:ln>
            <a:noFill/>
          </a:ln>
        </p:spPr>
        <p:txBody>
          <a:bodyPr lIns="0" tIns="0" rIns="0" bIns="0" anchor="ctr" anchorCtr="0">
            <a:noAutofit/>
          </a:bodyPr>
          <a:lstStyle/>
          <a:p>
            <a:pPr lvl="0" algn="ctr">
              <a:buClr>
                <a:schemeClr val="lt1"/>
              </a:buClr>
              <a:buSzPct val="25000"/>
            </a:pPr>
            <a:r>
              <a:rPr lang="en-US" altLang="zh-CN" sz="3600" dirty="0">
                <a:solidFill>
                  <a:srgbClr val="00FF00"/>
                </a:solidFill>
                <a:latin typeface="Courier"/>
                <a:ea typeface="Courier"/>
                <a:cs typeface="Courier"/>
                <a:sym typeface="Courier New" panose="02070309020205020404"/>
              </a:rPr>
              <a:t>largest_so_far</a:t>
            </a:r>
            <a:endPar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6" name="Shape 599"/>
          <p:cNvSpPr txBox="1"/>
          <p:nvPr/>
        </p:nvSpPr>
        <p:spPr>
          <a:xfrm>
            <a:off x="6642100" y="6259512"/>
            <a:ext cx="760500"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smtClean="0">
                <a:solidFill>
                  <a:srgbClr val="FF00FF"/>
                </a:solidFill>
                <a:latin typeface="Arial" panose="020B0604020202020204" pitchFamily="34" charset="0"/>
                <a:ea typeface="Arial" panose="020B0604020202020204" pitchFamily="34" charset="0"/>
                <a:cs typeface="Arial" panose="020B0604020202020204" pitchFamily="34" charset="0"/>
                <a:sym typeface="Cabin"/>
              </a:rPr>
              <a:t>3</a:t>
            </a:r>
            <a:endParaRPr lang="en-US" sz="5400" u="none" strike="noStrike" cap="none" dirty="0">
              <a:solidFill>
                <a:srgbClr val="FF00FF"/>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2" name="文本框 1"/>
          <p:cNvSpPr txBox="1"/>
          <p:nvPr/>
        </p:nvSpPr>
        <p:spPr>
          <a:xfrm>
            <a:off x="10731499" y="3232160"/>
            <a:ext cx="5045075" cy="523220"/>
          </a:xfrm>
          <a:prstGeom prst="rect">
            <a:avLst/>
          </a:prstGeom>
          <a:noFill/>
        </p:spPr>
        <p:txBody>
          <a:bodyPr wrap="square" rtlCol="0" anchor="t">
            <a:spAutoFit/>
          </a:bodyPr>
          <a:lstStyle/>
          <a:p>
            <a:r>
              <a:rPr lang="en-US" sz="2800" dirty="0">
                <a:solidFill>
                  <a:srgbClr val="00FF00"/>
                </a:solidFill>
                <a:latin typeface="Courier"/>
                <a:ea typeface="Courier"/>
                <a:cs typeface="Courier"/>
                <a:sym typeface="+mn-ea"/>
              </a:rPr>
              <a:t>[</a:t>
            </a:r>
            <a:r>
              <a:rPr lang="en-US" sz="2800" dirty="0" smtClean="0">
                <a:solidFill>
                  <a:srgbClr val="FF02FF"/>
                </a:solidFill>
                <a:latin typeface="Courier"/>
                <a:ea typeface="Courier"/>
                <a:cs typeface="Courier"/>
                <a:sym typeface="+mn-ea"/>
              </a:rPr>
              <a:t>3</a:t>
            </a:r>
            <a:r>
              <a:rPr lang="en-US" sz="2800" dirty="0" smtClean="0">
                <a:solidFill>
                  <a:srgbClr val="00FF00"/>
                </a:solidFill>
                <a:latin typeface="Courier"/>
                <a:ea typeface="Courier"/>
                <a:cs typeface="Courier"/>
                <a:sym typeface="+mn-ea"/>
              </a:rPr>
              <a:t>, 41, 12, 9</a:t>
            </a:r>
            <a:r>
              <a:rPr lang="en-US" sz="2800" dirty="0">
                <a:solidFill>
                  <a:srgbClr val="00FF00"/>
                </a:solidFill>
                <a:latin typeface="Courier"/>
                <a:ea typeface="Courier"/>
                <a:cs typeface="Courier"/>
                <a:sym typeface="+mn-ea"/>
              </a:rPr>
              <a:t>, 74, 15]</a:t>
            </a:r>
            <a:endParaRPr lang="en-US" altLang="en-US" sz="2800" dirty="0">
              <a:solidFill>
                <a:srgbClr val="00FF00"/>
              </a:solidFill>
              <a:latin typeface="Courier"/>
              <a:ea typeface="Courier"/>
              <a:cs typeface="Courier"/>
              <a:sym typeface="+mn-ea"/>
            </a:endParaRPr>
          </a:p>
        </p:txBody>
      </p:sp>
      <p:sp>
        <p:nvSpPr>
          <p:cNvPr id="8" name="文本框 7"/>
          <p:cNvSpPr txBox="1"/>
          <p:nvPr/>
        </p:nvSpPr>
        <p:spPr>
          <a:xfrm>
            <a:off x="455296" y="2227124"/>
            <a:ext cx="9592944" cy="1754326"/>
          </a:xfrm>
          <a:prstGeom prst="rect">
            <a:avLst/>
          </a:prstGeom>
          <a:noFill/>
        </p:spPr>
        <p:txBody>
          <a:bodyPr wrap="square" rtlCol="0" anchor="t">
            <a:spAutoFit/>
          </a:bodyPr>
          <a:lstStyle/>
          <a:p>
            <a:pPr lvl="0" algn="just"/>
            <a:r>
              <a:rPr lang="en-US" sz="36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While the loop is executing, if </a:t>
            </a:r>
            <a:r>
              <a:rPr lang="en-US" altLang="zh-CN" sz="3600" dirty="0">
                <a:solidFill>
                  <a:srgbClr val="00FF00"/>
                </a:solidFill>
                <a:latin typeface="Courier"/>
                <a:ea typeface="Courier"/>
                <a:cs typeface="Courier"/>
                <a:sym typeface="Courier New" panose="02070309020205020404"/>
              </a:rPr>
              <a:t>largest_so_far</a:t>
            </a:r>
            <a:r>
              <a:rPr lang="en-US" sz="3600"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 </a:t>
            </a:r>
            <a:r>
              <a:rPr lang="en-US" sz="36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is None then </a:t>
            </a:r>
            <a:r>
              <a:rPr lang="en-US" sz="3600"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we </a:t>
            </a:r>
            <a:r>
              <a:rPr lang="en-US" sz="3600" dirty="0" smtClean="0">
                <a:solidFill>
                  <a:schemeClr val="lt1"/>
                </a:solidFill>
                <a:latin typeface="Arial" panose="020B0604020202020204" pitchFamily="34" charset="0"/>
                <a:ea typeface="Arial" panose="020B0604020202020204" pitchFamily="34" charset="0"/>
                <a:cs typeface="Arial" panose="020B0604020202020204" pitchFamily="34" charset="0"/>
              </a:rPr>
              <a:t>take </a:t>
            </a:r>
            <a:r>
              <a:rPr lang="en-US" sz="3600" dirty="0">
                <a:solidFill>
                  <a:schemeClr val="lt1"/>
                </a:solidFill>
                <a:latin typeface="Arial" panose="020B0604020202020204" pitchFamily="34" charset="0"/>
                <a:ea typeface="Arial" panose="020B0604020202020204" pitchFamily="34" charset="0"/>
                <a:cs typeface="Arial" panose="020B0604020202020204" pitchFamily="34" charset="0"/>
              </a:rPr>
              <a:t>the first value we see as the largest so far</a:t>
            </a:r>
          </a:p>
        </p:txBody>
      </p:sp>
      <p:sp>
        <p:nvSpPr>
          <p:cNvPr id="9" name="文本框 8"/>
          <p:cNvSpPr txBox="1"/>
          <p:nvPr/>
        </p:nvSpPr>
        <p:spPr>
          <a:xfrm>
            <a:off x="455295" y="4249420"/>
            <a:ext cx="2724150" cy="645160"/>
          </a:xfrm>
          <a:prstGeom prst="rect">
            <a:avLst/>
          </a:prstGeom>
          <a:noFill/>
        </p:spPr>
        <p:txBody>
          <a:bodyPr wrap="square" rtlCol="0" anchor="t">
            <a:spAutoFit/>
          </a:bodyPr>
          <a:lstStyle/>
          <a:p>
            <a:pPr algn="ctr">
              <a:buClr>
                <a:schemeClr val="lt1"/>
              </a:buClr>
              <a:buSzPct val="25000"/>
              <a:buFont typeface="Cabin"/>
            </a:pPr>
            <a:r>
              <a:rPr lang="en-US" sz="3600" dirty="0">
                <a:solidFill>
                  <a:schemeClr val="lt1"/>
                </a:solidFill>
                <a:latin typeface="Arial" panose="020B0604020202020204" pitchFamily="34" charset="0"/>
                <a:ea typeface="Arial" panose="020B0604020202020204" pitchFamily="34" charset="0"/>
                <a:cs typeface="Arial" panose="020B0604020202020204" pitchFamily="34" charset="0"/>
              </a:rPr>
              <a:t>itervar</a:t>
            </a:r>
          </a:p>
        </p:txBody>
      </p:sp>
      <p:sp>
        <p:nvSpPr>
          <p:cNvPr id="10" name="文本框 9"/>
          <p:cNvSpPr txBox="1"/>
          <p:nvPr/>
        </p:nvSpPr>
        <p:spPr>
          <a:xfrm>
            <a:off x="10527030" y="3981450"/>
            <a:ext cx="5454015" cy="3415030"/>
          </a:xfrm>
          <a:prstGeom prst="rect">
            <a:avLst/>
          </a:prstGeom>
          <a:noFill/>
        </p:spPr>
        <p:txBody>
          <a:bodyPr wrap="square" rtlCol="0" anchor="t">
            <a:spAutoFit/>
          </a:bodyPr>
          <a:lstStyle/>
          <a:p>
            <a:pPr algn="just"/>
            <a:r>
              <a:rPr lang="en-US" sz="3600" dirty="0">
                <a:solidFill>
                  <a:schemeClr val="lt1"/>
                </a:solidFill>
                <a:latin typeface="Arial" panose="020B0604020202020204" pitchFamily="34" charset="0"/>
                <a:ea typeface="Arial" panose="020B0604020202020204" pitchFamily="34" charset="0"/>
                <a:cs typeface="Arial" panose="020B0604020202020204" pitchFamily="34" charset="0"/>
              </a:rPr>
              <a:t>You can see in the first iteration when the value of itervar is 3, since </a:t>
            </a:r>
            <a:r>
              <a:rPr lang="en-US" altLang="zh-CN" sz="3600" dirty="0">
                <a:solidFill>
                  <a:srgbClr val="00FF00"/>
                </a:solidFill>
                <a:latin typeface="Courier"/>
                <a:ea typeface="Courier"/>
                <a:cs typeface="Courier"/>
                <a:sym typeface="Courier New" panose="02070309020205020404"/>
              </a:rPr>
              <a:t>largest_so_far</a:t>
            </a:r>
            <a:r>
              <a:rPr lang="en-US" sz="3600"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 </a:t>
            </a:r>
            <a:r>
              <a:rPr lang="en-US" sz="3600" dirty="0">
                <a:solidFill>
                  <a:schemeClr val="lt1"/>
                </a:solidFill>
                <a:latin typeface="Arial" panose="020B0604020202020204" pitchFamily="34" charset="0"/>
                <a:ea typeface="Arial" panose="020B0604020202020204" pitchFamily="34" charset="0"/>
                <a:cs typeface="Arial" panose="020B0604020202020204" pitchFamily="34" charset="0"/>
              </a:rPr>
              <a:t>is None, we immediately set </a:t>
            </a:r>
            <a:r>
              <a:rPr lang="en-US" sz="3600"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largest </a:t>
            </a:r>
            <a:r>
              <a:rPr lang="en-US" sz="3600" dirty="0">
                <a:solidFill>
                  <a:schemeClr val="lt1"/>
                </a:solidFill>
                <a:latin typeface="Arial" panose="020B0604020202020204" pitchFamily="34" charset="0"/>
                <a:ea typeface="Arial" panose="020B0604020202020204" pitchFamily="34" charset="0"/>
                <a:cs typeface="Arial" panose="020B0604020202020204" pitchFamily="34" charset="0"/>
              </a:rPr>
              <a:t>to be 3.</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xfrm>
            <a:off x="1155700" y="333966"/>
            <a:ext cx="1393200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rPr>
              <a:t>What is the Largest Number?</a:t>
            </a:r>
          </a:p>
        </p:txBody>
      </p:sp>
      <p:sp>
        <p:nvSpPr>
          <p:cNvPr id="551" name="Shape 551"/>
          <p:cNvSpPr txBox="1"/>
          <p:nvPr/>
        </p:nvSpPr>
        <p:spPr>
          <a:xfrm>
            <a:off x="4380230" y="5584190"/>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panose="020B0604020202020204" pitchFamily="34" charset="0"/>
                <a:ea typeface="Arial" panose="020B0604020202020204" pitchFamily="34" charset="0"/>
                <a:cs typeface="Arial" panose="020B0604020202020204" pitchFamily="34" charset="0"/>
                <a:sym typeface="Cabin"/>
              </a:rPr>
              <a:t>41</a:t>
            </a:r>
          </a:p>
        </p:txBody>
      </p:sp>
      <p:sp>
        <p:nvSpPr>
          <p:cNvPr id="4" name="Shape 597"/>
          <p:cNvSpPr txBox="1"/>
          <p:nvPr/>
        </p:nvSpPr>
        <p:spPr>
          <a:xfrm>
            <a:off x="6451600" y="7121525"/>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5" name="Shape 598"/>
          <p:cNvSpPr txBox="1"/>
          <p:nvPr/>
        </p:nvSpPr>
        <p:spPr>
          <a:xfrm>
            <a:off x="2000250" y="7464425"/>
            <a:ext cx="4186237" cy="622199"/>
          </a:xfrm>
          <a:prstGeom prst="rect">
            <a:avLst/>
          </a:prstGeom>
          <a:noFill/>
          <a:ln>
            <a:noFill/>
          </a:ln>
        </p:spPr>
        <p:txBody>
          <a:bodyPr lIns="0" tIns="0" rIns="0" bIns="0" anchor="ctr" anchorCtr="0">
            <a:noAutofit/>
          </a:bodyPr>
          <a:lstStyle/>
          <a:p>
            <a:pPr lvl="0" algn="ctr">
              <a:buClr>
                <a:schemeClr val="lt1"/>
              </a:buClr>
              <a:buSzPct val="25000"/>
            </a:pPr>
            <a:r>
              <a:rPr lang="en-US" altLang="zh-CN" sz="3600" dirty="0">
                <a:solidFill>
                  <a:srgbClr val="00FF00"/>
                </a:solidFill>
                <a:latin typeface="Courier"/>
                <a:ea typeface="Courier"/>
                <a:cs typeface="Courier"/>
                <a:sym typeface="Courier New" panose="02070309020205020404"/>
              </a:rPr>
              <a:t>largest_so_far</a:t>
            </a:r>
            <a:endPar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6" name="Shape 599"/>
          <p:cNvSpPr txBox="1"/>
          <p:nvPr/>
        </p:nvSpPr>
        <p:spPr>
          <a:xfrm>
            <a:off x="6642100" y="7221537"/>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smtClean="0">
                <a:solidFill>
                  <a:srgbClr val="FF00FF"/>
                </a:solidFill>
                <a:latin typeface="Arial" panose="020B0604020202020204" pitchFamily="34" charset="0"/>
                <a:ea typeface="Arial" panose="020B0604020202020204" pitchFamily="34" charset="0"/>
                <a:cs typeface="Arial" panose="020B0604020202020204" pitchFamily="34" charset="0"/>
                <a:sym typeface="Cabin"/>
              </a:rPr>
              <a:t>41</a:t>
            </a:r>
            <a:endParaRPr lang="en-US" sz="5400" u="none" strike="noStrike" cap="none" dirty="0">
              <a:solidFill>
                <a:srgbClr val="FF00FF"/>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2" name="文本框 1"/>
          <p:cNvSpPr txBox="1"/>
          <p:nvPr/>
        </p:nvSpPr>
        <p:spPr>
          <a:xfrm>
            <a:off x="11077574" y="3603625"/>
            <a:ext cx="5038725" cy="523220"/>
          </a:xfrm>
          <a:prstGeom prst="rect">
            <a:avLst/>
          </a:prstGeom>
          <a:noFill/>
        </p:spPr>
        <p:txBody>
          <a:bodyPr wrap="square" rtlCol="0" anchor="t">
            <a:spAutoFit/>
          </a:bodyPr>
          <a:lstStyle/>
          <a:p>
            <a:r>
              <a:rPr lang="en-US" sz="2800" dirty="0" err="1">
                <a:solidFill>
                  <a:srgbClr val="00FF00"/>
                </a:solidFill>
                <a:latin typeface="Courier"/>
                <a:ea typeface="Courier"/>
                <a:cs typeface="Courier"/>
                <a:sym typeface="+mn-ea"/>
              </a:rPr>
              <a:t>[3, </a:t>
            </a:r>
            <a:r>
              <a:rPr lang="en-US" sz="2800" dirty="0" err="1">
                <a:solidFill>
                  <a:srgbClr val="FF02FF"/>
                </a:solidFill>
                <a:latin typeface="Courier"/>
                <a:ea typeface="Courier"/>
                <a:cs typeface="Courier"/>
                <a:sym typeface="+mn-ea"/>
              </a:rPr>
              <a:t>41</a:t>
            </a:r>
            <a:r>
              <a:rPr lang="en-US" sz="2800" dirty="0" err="1">
                <a:solidFill>
                  <a:srgbClr val="00FF00"/>
                </a:solidFill>
                <a:latin typeface="Courier"/>
                <a:ea typeface="Courier"/>
                <a:cs typeface="Courier"/>
                <a:sym typeface="+mn-ea"/>
              </a:rPr>
              <a:t>, 12, 9, 74, 15]</a:t>
            </a:r>
            <a:endParaRPr lang="en-US" altLang="en-US" sz="2800" dirty="0" err="1">
              <a:solidFill>
                <a:srgbClr val="00FF00"/>
              </a:solidFill>
              <a:latin typeface="Courier"/>
              <a:ea typeface="Courier"/>
              <a:cs typeface="Courier"/>
              <a:sym typeface="+mn-ea"/>
            </a:endParaRPr>
          </a:p>
        </p:txBody>
      </p:sp>
      <p:sp>
        <p:nvSpPr>
          <p:cNvPr id="9" name="文本框 8"/>
          <p:cNvSpPr txBox="1"/>
          <p:nvPr/>
        </p:nvSpPr>
        <p:spPr>
          <a:xfrm>
            <a:off x="882650" y="5852160"/>
            <a:ext cx="2724150" cy="645160"/>
          </a:xfrm>
          <a:prstGeom prst="rect">
            <a:avLst/>
          </a:prstGeom>
          <a:noFill/>
        </p:spPr>
        <p:txBody>
          <a:bodyPr wrap="square" rtlCol="0" anchor="t">
            <a:spAutoFit/>
          </a:bodyPr>
          <a:lstStyle/>
          <a:p>
            <a:pPr algn="ctr">
              <a:buClr>
                <a:schemeClr val="lt1"/>
              </a:buClr>
              <a:buSzPct val="25000"/>
              <a:buFont typeface="Cabin"/>
            </a:pPr>
            <a:r>
              <a:rPr lang="en-US" sz="3600" dirty="0">
                <a:solidFill>
                  <a:schemeClr val="lt1"/>
                </a:solidFill>
                <a:latin typeface="Arial" panose="020B0604020202020204" pitchFamily="34" charset="0"/>
                <a:ea typeface="Arial" panose="020B0604020202020204" pitchFamily="34" charset="0"/>
                <a:cs typeface="Arial" panose="020B0604020202020204" pitchFamily="34" charset="0"/>
              </a:rPr>
              <a:t>itervar</a:t>
            </a:r>
          </a:p>
        </p:txBody>
      </p:sp>
      <p:sp>
        <p:nvSpPr>
          <p:cNvPr id="3" name="文本框 2"/>
          <p:cNvSpPr txBox="1"/>
          <p:nvPr/>
        </p:nvSpPr>
        <p:spPr>
          <a:xfrm>
            <a:off x="205741" y="2434074"/>
            <a:ext cx="10614660" cy="2862322"/>
          </a:xfrm>
          <a:prstGeom prst="rect">
            <a:avLst/>
          </a:prstGeom>
          <a:noFill/>
        </p:spPr>
        <p:txBody>
          <a:bodyPr wrap="square" rtlCol="0" anchor="t">
            <a:spAutoFit/>
          </a:bodyPr>
          <a:lstStyle/>
          <a:p>
            <a:pPr algn="just"/>
            <a:r>
              <a:rPr lang="en-US" sz="3600" dirty="0">
                <a:solidFill>
                  <a:schemeClr val="lt1"/>
                </a:solidFill>
                <a:latin typeface="Arial" panose="020B0604020202020204" pitchFamily="34" charset="0"/>
                <a:ea typeface="Arial" panose="020B0604020202020204" pitchFamily="34" charset="0"/>
                <a:cs typeface="Arial" panose="020B0604020202020204" pitchFamily="34" charset="0"/>
              </a:rPr>
              <a:t>After the first iteration, largest is no longer None, so the second part of the compound logical expression that checks itervar &gt; </a:t>
            </a:r>
            <a:r>
              <a:rPr lang="en-US" altLang="zh-CN" sz="3600" dirty="0">
                <a:solidFill>
                  <a:srgbClr val="00FF00"/>
                </a:solidFill>
                <a:latin typeface="Courier"/>
                <a:ea typeface="Courier"/>
                <a:cs typeface="Courier"/>
                <a:sym typeface="Courier New" panose="02070309020205020404"/>
              </a:rPr>
              <a:t>largest_so_far</a:t>
            </a:r>
            <a:r>
              <a:rPr lang="en-US" altLang="zh-CN" sz="3600"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 </a:t>
            </a:r>
            <a:r>
              <a:rPr lang="en-US" sz="3600" dirty="0" smtClean="0">
                <a:solidFill>
                  <a:schemeClr val="lt1"/>
                </a:solidFill>
                <a:latin typeface="Arial" panose="020B0604020202020204" pitchFamily="34" charset="0"/>
                <a:ea typeface="Arial" panose="020B0604020202020204" pitchFamily="34" charset="0"/>
                <a:cs typeface="Arial" panose="020B0604020202020204" pitchFamily="34" charset="0"/>
              </a:rPr>
              <a:t>triggers </a:t>
            </a:r>
            <a:r>
              <a:rPr lang="en-US" sz="3600" dirty="0">
                <a:solidFill>
                  <a:schemeClr val="lt1"/>
                </a:solidFill>
                <a:latin typeface="Arial" panose="020B0604020202020204" pitchFamily="34" charset="0"/>
                <a:ea typeface="Arial" panose="020B0604020202020204" pitchFamily="34" charset="0"/>
                <a:cs typeface="Arial" panose="020B0604020202020204" pitchFamily="34" charset="0"/>
              </a:rPr>
              <a:t>only when  we see a value that is larger than the “largest so far”.</a:t>
            </a:r>
          </a:p>
        </p:txBody>
      </p:sp>
      <p:sp>
        <p:nvSpPr>
          <p:cNvPr id="7" name="文本框 6"/>
          <p:cNvSpPr txBox="1"/>
          <p:nvPr/>
        </p:nvSpPr>
        <p:spPr>
          <a:xfrm>
            <a:off x="6186805" y="5808980"/>
            <a:ext cx="6761480" cy="1198880"/>
          </a:xfrm>
          <a:prstGeom prst="rect">
            <a:avLst/>
          </a:prstGeom>
          <a:noFill/>
        </p:spPr>
        <p:txBody>
          <a:bodyPr wrap="square" rtlCol="0" anchor="t">
            <a:spAutoFit/>
          </a:bodyPr>
          <a:lstStyle/>
          <a:p>
            <a:pPr algn="ctr">
              <a:buClr>
                <a:schemeClr val="lt1"/>
              </a:buClr>
              <a:buSzPct val="25000"/>
              <a:buFont typeface="Cabin"/>
            </a:pPr>
            <a:r>
              <a:rPr lang="en-US" sz="3600" dirty="0">
                <a:solidFill>
                  <a:schemeClr val="lt1"/>
                </a:solidFill>
                <a:latin typeface="Arial" panose="020B0604020202020204" pitchFamily="34" charset="0"/>
                <a:ea typeface="Arial" panose="020B0604020202020204" pitchFamily="34" charset="0"/>
                <a:cs typeface="Arial" panose="020B0604020202020204" pitchFamily="34" charset="0"/>
                <a:sym typeface="+mn-ea"/>
              </a:rPr>
              <a:t>check itervar &gt; </a:t>
            </a:r>
            <a:r>
              <a:rPr lang="en-US" sz="3600" dirty="0" err="1">
                <a:solidFill>
                  <a:schemeClr val="lt1"/>
                </a:solidFill>
                <a:latin typeface="Arial" panose="020B0604020202020204" pitchFamily="34" charset="0"/>
                <a:ea typeface="Arial" panose="020B0604020202020204" pitchFamily="34" charset="0"/>
                <a:cs typeface="Arial" panose="020B0604020202020204" pitchFamily="34" charset="0"/>
                <a:sym typeface="Cabin"/>
              </a:rPr>
              <a:t>largest_so_far</a:t>
            </a:r>
            <a:r>
              <a:rPr lang="en-US" sz="36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a:t>
            </a:r>
            <a:r>
              <a:rPr lang="en-US" sz="3600" dirty="0">
                <a:solidFill>
                  <a:schemeClr val="lt1"/>
                </a:solidFill>
                <a:latin typeface="Arial" panose="020B0604020202020204" pitchFamily="34" charset="0"/>
                <a:ea typeface="Arial" panose="020B0604020202020204" pitchFamily="34" charset="0"/>
                <a:cs typeface="Arial" panose="020B0604020202020204" pitchFamily="34" charset="0"/>
              </a:rPr>
              <a:t>41&gt;3 (true) </a:t>
            </a:r>
            <a:endParaRPr lang="zh-CN" altLang="en-US" sz="3600" dirty="0" err="1">
              <a:solidFill>
                <a:schemeClr val="lt1"/>
              </a:solidFill>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txBox="1">
            <a:spLocks noGrp="1"/>
          </p:cNvSpPr>
          <p:nvPr>
            <p:ph type="title"/>
          </p:nvPr>
        </p:nvSpPr>
        <p:spPr>
          <a:xfrm>
            <a:off x="1155700" y="583507"/>
            <a:ext cx="13932000" cy="1457787"/>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rPr>
              <a:t>What is the Largest Number?</a:t>
            </a:r>
          </a:p>
        </p:txBody>
      </p:sp>
      <p:sp>
        <p:nvSpPr>
          <p:cNvPr id="557" name="Shape 557"/>
          <p:cNvSpPr txBox="1"/>
          <p:nvPr/>
        </p:nvSpPr>
        <p:spPr>
          <a:xfrm>
            <a:off x="7145336"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panose="020B0604020202020204" pitchFamily="34" charset="0"/>
                <a:ea typeface="Arial" panose="020B0604020202020204" pitchFamily="34" charset="0"/>
                <a:cs typeface="Arial" panose="020B0604020202020204" pitchFamily="34" charset="0"/>
                <a:sym typeface="Cabin"/>
              </a:rPr>
              <a:t>12</a:t>
            </a: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5" name="Shape 598"/>
          <p:cNvSpPr txBox="1"/>
          <p:nvPr/>
        </p:nvSpPr>
        <p:spPr>
          <a:xfrm>
            <a:off x="2841624" y="6502400"/>
            <a:ext cx="33448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err="1">
                <a:solidFill>
                  <a:schemeClr val="lt1"/>
                </a:solidFill>
                <a:latin typeface="Arial" panose="020B0604020202020204" pitchFamily="34" charset="0"/>
                <a:ea typeface="Arial" panose="020B0604020202020204" pitchFamily="34" charset="0"/>
                <a:cs typeface="Arial" panose="020B0604020202020204" pitchFamily="34" charset="0"/>
                <a:sym typeface="Cabin"/>
              </a:rPr>
              <a:t>largest_so_far</a:t>
            </a:r>
            <a:endPar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6"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smtClean="0">
                <a:solidFill>
                  <a:srgbClr val="FF00FF"/>
                </a:solidFill>
                <a:latin typeface="Arial" panose="020B0604020202020204" pitchFamily="34" charset="0"/>
                <a:ea typeface="Arial" panose="020B0604020202020204" pitchFamily="34" charset="0"/>
                <a:cs typeface="Arial" panose="020B0604020202020204" pitchFamily="34" charset="0"/>
                <a:sym typeface="Cabin"/>
              </a:rPr>
              <a:t>41</a:t>
            </a:r>
            <a:endParaRPr lang="en-US" sz="5400" u="none" strike="noStrike" cap="none" dirty="0">
              <a:solidFill>
                <a:srgbClr val="FF00FF"/>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2" name="文本框 1"/>
          <p:cNvSpPr txBox="1"/>
          <p:nvPr/>
        </p:nvSpPr>
        <p:spPr>
          <a:xfrm>
            <a:off x="3574415" y="3877945"/>
            <a:ext cx="1628140" cy="645160"/>
          </a:xfrm>
          <a:prstGeom prst="rect">
            <a:avLst/>
          </a:prstGeom>
          <a:noFill/>
        </p:spPr>
        <p:txBody>
          <a:bodyPr wrap="square" rtlCol="0" anchor="t">
            <a:spAutoFit/>
          </a:bodyPr>
          <a:lstStyle/>
          <a:p>
            <a:pPr algn="ctr">
              <a:buClr>
                <a:schemeClr val="lt1"/>
              </a:buClr>
              <a:buSzPct val="25000"/>
              <a:buFont typeface="Cabin"/>
            </a:pPr>
            <a:r>
              <a:rPr lang="en-US" sz="3600" dirty="0">
                <a:solidFill>
                  <a:schemeClr val="lt1"/>
                </a:solidFill>
                <a:latin typeface="Arial" panose="020B0604020202020204" pitchFamily="34" charset="0"/>
                <a:ea typeface="Arial" panose="020B0604020202020204" pitchFamily="34" charset="0"/>
                <a:cs typeface="Arial" panose="020B0604020202020204" pitchFamily="34" charset="0"/>
                <a:sym typeface="+mn-ea"/>
              </a:rPr>
              <a:t>itervar</a:t>
            </a:r>
            <a:endParaRPr lang="en-US" sz="3600" dirty="0">
              <a:solidFill>
                <a:schemeClr val="lt1"/>
              </a:solidFill>
              <a:latin typeface="Arial" panose="020B0604020202020204" pitchFamily="34" charset="0"/>
              <a:ea typeface="Arial" panose="020B0604020202020204" pitchFamily="34" charset="0"/>
              <a:cs typeface="Arial" panose="020B0604020202020204" pitchFamily="34" charset="0"/>
            </a:endParaRPr>
          </a:p>
        </p:txBody>
      </p:sp>
      <p:sp>
        <p:nvSpPr>
          <p:cNvPr id="3" name="文本框 2"/>
          <p:cNvSpPr txBox="1"/>
          <p:nvPr/>
        </p:nvSpPr>
        <p:spPr>
          <a:xfrm>
            <a:off x="11630025" y="2275205"/>
            <a:ext cx="4373880" cy="460375"/>
          </a:xfrm>
          <a:prstGeom prst="rect">
            <a:avLst/>
          </a:prstGeom>
          <a:noFill/>
        </p:spPr>
        <p:txBody>
          <a:bodyPr wrap="square" rtlCol="0" anchor="t">
            <a:spAutoFit/>
          </a:bodyPr>
          <a:lstStyle/>
          <a:p>
            <a:r>
              <a:rPr lang="en-US" sz="2400" dirty="0" err="1">
                <a:solidFill>
                  <a:srgbClr val="00FF00"/>
                </a:solidFill>
                <a:latin typeface="Courier"/>
                <a:ea typeface="Courier"/>
                <a:cs typeface="Courier"/>
                <a:sym typeface="+mn-ea"/>
              </a:rPr>
              <a:t>[3, 41, </a:t>
            </a:r>
            <a:r>
              <a:rPr lang="en-US" sz="2400" dirty="0" err="1">
                <a:solidFill>
                  <a:srgbClr val="FF02FF"/>
                </a:solidFill>
                <a:latin typeface="Courier"/>
                <a:ea typeface="Courier"/>
                <a:cs typeface="Courier"/>
                <a:sym typeface="+mn-ea"/>
              </a:rPr>
              <a:t>12</a:t>
            </a:r>
            <a:r>
              <a:rPr lang="en-US" sz="2400" dirty="0" err="1">
                <a:solidFill>
                  <a:srgbClr val="00FF00"/>
                </a:solidFill>
                <a:latin typeface="Courier"/>
                <a:ea typeface="Courier"/>
                <a:cs typeface="Courier"/>
                <a:sym typeface="+mn-ea"/>
              </a:rPr>
              <a:t>, 9, 74, 15]</a:t>
            </a:r>
            <a:endParaRPr lang="en-US" altLang="en-US" sz="2400" dirty="0" err="1">
              <a:solidFill>
                <a:srgbClr val="00FF00"/>
              </a:solidFill>
              <a:latin typeface="Courier"/>
              <a:ea typeface="Courier"/>
              <a:cs typeface="Courier"/>
              <a:sym typeface="+mn-ea"/>
            </a:endParaRPr>
          </a:p>
        </p:txBody>
      </p:sp>
      <p:sp>
        <p:nvSpPr>
          <p:cNvPr id="7" name="文本框 6"/>
          <p:cNvSpPr txBox="1"/>
          <p:nvPr/>
        </p:nvSpPr>
        <p:spPr>
          <a:xfrm>
            <a:off x="8983980" y="3877945"/>
            <a:ext cx="6761480" cy="1198880"/>
          </a:xfrm>
          <a:prstGeom prst="rect">
            <a:avLst/>
          </a:prstGeom>
          <a:noFill/>
        </p:spPr>
        <p:txBody>
          <a:bodyPr wrap="square" rtlCol="0" anchor="t">
            <a:spAutoFit/>
          </a:bodyPr>
          <a:lstStyle/>
          <a:p>
            <a:pPr algn="ctr">
              <a:buClr>
                <a:schemeClr val="lt1"/>
              </a:buClr>
              <a:buSzPct val="25000"/>
              <a:buFont typeface="Cabin"/>
            </a:pPr>
            <a:r>
              <a:rPr lang="en-US" sz="3600" dirty="0">
                <a:solidFill>
                  <a:schemeClr val="lt1"/>
                </a:solidFill>
                <a:latin typeface="Arial" panose="020B0604020202020204" pitchFamily="34" charset="0"/>
                <a:ea typeface="Arial" panose="020B0604020202020204" pitchFamily="34" charset="0"/>
                <a:cs typeface="Arial" panose="020B0604020202020204" pitchFamily="34" charset="0"/>
                <a:sym typeface="+mn-ea"/>
              </a:rPr>
              <a:t>check itervar &gt; </a:t>
            </a:r>
            <a:r>
              <a:rPr lang="en-US" sz="3600" dirty="0" err="1">
                <a:solidFill>
                  <a:schemeClr val="lt1"/>
                </a:solidFill>
                <a:latin typeface="Arial" panose="020B0604020202020204" pitchFamily="34" charset="0"/>
                <a:ea typeface="Arial" panose="020B0604020202020204" pitchFamily="34" charset="0"/>
                <a:cs typeface="Arial" panose="020B0604020202020204" pitchFamily="34" charset="0"/>
                <a:sym typeface="Cabin"/>
              </a:rPr>
              <a:t>largest_so_far</a:t>
            </a:r>
            <a:r>
              <a:rPr lang="en-US" sz="36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12</a:t>
            </a:r>
            <a:r>
              <a:rPr lang="en-US" sz="3600" dirty="0">
                <a:solidFill>
                  <a:schemeClr val="lt1"/>
                </a:solidFill>
                <a:latin typeface="Arial" panose="020B0604020202020204" pitchFamily="34" charset="0"/>
                <a:ea typeface="Arial" panose="020B0604020202020204" pitchFamily="34" charset="0"/>
                <a:cs typeface="Arial" panose="020B0604020202020204" pitchFamily="34" charset="0"/>
              </a:rPr>
              <a:t>&gt;41 (false) </a:t>
            </a:r>
            <a:endParaRPr lang="zh-CN" altLang="en-US" sz="3600" dirty="0" err="1">
              <a:solidFill>
                <a:schemeClr val="lt1"/>
              </a:solidFill>
              <a:latin typeface="Arial" panose="020B0604020202020204" pitchFamily="34" charset="0"/>
              <a:ea typeface="宋体" panose="02010600030101010101" pitchFamily="2" charset="-122"/>
              <a:cs typeface="Arial" panose="020B0604020202020204" pitchFamily="34" charset="0"/>
            </a:endParaRPr>
          </a:p>
        </p:txBody>
      </p:sp>
      <p:sp>
        <p:nvSpPr>
          <p:cNvPr id="8" name="矩形 7"/>
          <p:cNvSpPr/>
          <p:nvPr/>
        </p:nvSpPr>
        <p:spPr>
          <a:xfrm>
            <a:off x="701675" y="2209390"/>
            <a:ext cx="9385300" cy="1569660"/>
          </a:xfrm>
          <a:prstGeom prst="rect">
            <a:avLst/>
          </a:prstGeom>
        </p:spPr>
        <p:txBody>
          <a:bodyPr wrap="square">
            <a:spAutoFit/>
          </a:bodyPr>
          <a:lstStyle/>
          <a:p>
            <a:pPr algn="just"/>
            <a:r>
              <a:rPr lang="en-US" altLang="zh-CN" sz="2400" dirty="0" smtClean="0">
                <a:solidFill>
                  <a:schemeClr val="lt1"/>
                </a:solidFill>
                <a:latin typeface="Arial" panose="020B0604020202020204" pitchFamily="34" charset="0"/>
                <a:ea typeface="Arial" panose="020B0604020202020204" pitchFamily="34" charset="0"/>
                <a:cs typeface="Arial" panose="020B0604020202020204" pitchFamily="34" charset="0"/>
              </a:rPr>
              <a:t>In the third iteration, the value of the itervar is 12, the program will check whether the value of itervar is larger than the largest value so far. In this case, 12 is smaller than the largest value so far, so the value of the variable largest_so_far is unchanged </a:t>
            </a:r>
            <a:endParaRPr lang="en-US" altLang="zh-CN" sz="2400" dirty="0">
              <a:solidFill>
                <a:schemeClr val="lt1"/>
              </a:solidFill>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Shape 562"/>
          <p:cNvSpPr txBox="1">
            <a:spLocks noGrp="1"/>
          </p:cNvSpPr>
          <p:nvPr>
            <p:ph type="title"/>
          </p:nvPr>
        </p:nvSpPr>
        <p:spPr>
          <a:xfrm>
            <a:off x="1155600" y="388793"/>
            <a:ext cx="13932000" cy="142413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rPr>
              <a:t>What is the Largest Number?</a:t>
            </a:r>
          </a:p>
        </p:txBody>
      </p:sp>
      <p:sp>
        <p:nvSpPr>
          <p:cNvPr id="563" name="Shape 563"/>
          <p:cNvSpPr txBox="1"/>
          <p:nvPr/>
        </p:nvSpPr>
        <p:spPr>
          <a:xfrm>
            <a:off x="7488871"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panose="020B0604020202020204" pitchFamily="34" charset="0"/>
                <a:ea typeface="Arial" panose="020B0604020202020204" pitchFamily="34" charset="0"/>
                <a:cs typeface="Arial" panose="020B0604020202020204" pitchFamily="34" charset="0"/>
                <a:sym typeface="Cabin"/>
              </a:rPr>
              <a:t>9</a:t>
            </a: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5" name="Shape 598"/>
          <p:cNvSpPr txBox="1"/>
          <p:nvPr/>
        </p:nvSpPr>
        <p:spPr>
          <a:xfrm>
            <a:off x="2841624" y="6502400"/>
            <a:ext cx="33448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err="1">
                <a:solidFill>
                  <a:schemeClr val="lt1"/>
                </a:solidFill>
                <a:latin typeface="Arial" panose="020B0604020202020204" pitchFamily="34" charset="0"/>
                <a:ea typeface="Arial" panose="020B0604020202020204" pitchFamily="34" charset="0"/>
                <a:cs typeface="Arial" panose="020B0604020202020204" pitchFamily="34" charset="0"/>
                <a:sym typeface="Cabin"/>
              </a:rPr>
              <a:t>largest_so_far</a:t>
            </a:r>
            <a:endPar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6"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smtClean="0">
                <a:solidFill>
                  <a:srgbClr val="FF00FF"/>
                </a:solidFill>
                <a:latin typeface="Arial" panose="020B0604020202020204" pitchFamily="34" charset="0"/>
                <a:ea typeface="Arial" panose="020B0604020202020204" pitchFamily="34" charset="0"/>
                <a:cs typeface="Arial" panose="020B0604020202020204" pitchFamily="34" charset="0"/>
                <a:sym typeface="Cabin"/>
              </a:rPr>
              <a:t>41</a:t>
            </a:r>
            <a:endParaRPr lang="en-US" sz="5400" u="none" strike="noStrike" cap="none" dirty="0">
              <a:solidFill>
                <a:srgbClr val="FF00FF"/>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2" name="文本框 1"/>
          <p:cNvSpPr txBox="1"/>
          <p:nvPr/>
        </p:nvSpPr>
        <p:spPr>
          <a:xfrm>
            <a:off x="3574415" y="3877945"/>
            <a:ext cx="1628140" cy="645160"/>
          </a:xfrm>
          <a:prstGeom prst="rect">
            <a:avLst/>
          </a:prstGeom>
          <a:noFill/>
        </p:spPr>
        <p:txBody>
          <a:bodyPr wrap="square" rtlCol="0" anchor="t">
            <a:spAutoFit/>
          </a:bodyPr>
          <a:lstStyle/>
          <a:p>
            <a:pPr algn="ctr">
              <a:buClr>
                <a:schemeClr val="lt1"/>
              </a:buClr>
              <a:buSzPct val="25000"/>
              <a:buFont typeface="Cabin"/>
            </a:pPr>
            <a:r>
              <a:rPr lang="en-US" sz="3600" dirty="0">
                <a:solidFill>
                  <a:schemeClr val="lt1"/>
                </a:solidFill>
                <a:latin typeface="Arial" panose="020B0604020202020204" pitchFamily="34" charset="0"/>
                <a:ea typeface="Arial" panose="020B0604020202020204" pitchFamily="34" charset="0"/>
                <a:cs typeface="Arial" panose="020B0604020202020204" pitchFamily="34" charset="0"/>
                <a:sym typeface="+mn-ea"/>
              </a:rPr>
              <a:t>itervar</a:t>
            </a:r>
            <a:endParaRPr lang="en-US" sz="3600" dirty="0">
              <a:solidFill>
                <a:schemeClr val="lt1"/>
              </a:solidFill>
              <a:latin typeface="Arial" panose="020B0604020202020204" pitchFamily="34" charset="0"/>
              <a:ea typeface="Arial" panose="020B0604020202020204" pitchFamily="34" charset="0"/>
              <a:cs typeface="Arial" panose="020B0604020202020204" pitchFamily="34" charset="0"/>
            </a:endParaRPr>
          </a:p>
        </p:txBody>
      </p:sp>
      <p:sp>
        <p:nvSpPr>
          <p:cNvPr id="7" name="文本框 6"/>
          <p:cNvSpPr txBox="1"/>
          <p:nvPr/>
        </p:nvSpPr>
        <p:spPr>
          <a:xfrm>
            <a:off x="8983980" y="3877945"/>
            <a:ext cx="6761480" cy="1198880"/>
          </a:xfrm>
          <a:prstGeom prst="rect">
            <a:avLst/>
          </a:prstGeom>
          <a:noFill/>
        </p:spPr>
        <p:txBody>
          <a:bodyPr wrap="square" rtlCol="0" anchor="t">
            <a:spAutoFit/>
          </a:bodyPr>
          <a:lstStyle/>
          <a:p>
            <a:pPr algn="ctr">
              <a:buClr>
                <a:schemeClr val="lt1"/>
              </a:buClr>
              <a:buSzPct val="25000"/>
              <a:buFont typeface="Cabin"/>
            </a:pPr>
            <a:r>
              <a:rPr lang="en-US" sz="3600" dirty="0">
                <a:solidFill>
                  <a:schemeClr val="lt1"/>
                </a:solidFill>
                <a:latin typeface="Arial" panose="020B0604020202020204" pitchFamily="34" charset="0"/>
                <a:ea typeface="Arial" panose="020B0604020202020204" pitchFamily="34" charset="0"/>
                <a:cs typeface="Arial" panose="020B0604020202020204" pitchFamily="34" charset="0"/>
                <a:sym typeface="+mn-ea"/>
              </a:rPr>
              <a:t>check itervar &gt; </a:t>
            </a:r>
            <a:r>
              <a:rPr lang="en-US" sz="3600" dirty="0" err="1">
                <a:solidFill>
                  <a:schemeClr val="lt1"/>
                </a:solidFill>
                <a:latin typeface="Arial" panose="020B0604020202020204" pitchFamily="34" charset="0"/>
                <a:ea typeface="Arial" panose="020B0604020202020204" pitchFamily="34" charset="0"/>
                <a:cs typeface="Arial" panose="020B0604020202020204" pitchFamily="34" charset="0"/>
                <a:sym typeface="Cabin"/>
              </a:rPr>
              <a:t>largest_so_far</a:t>
            </a:r>
            <a:r>
              <a:rPr lang="en-US" sz="36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9</a:t>
            </a:r>
            <a:r>
              <a:rPr lang="en-US" sz="3600" dirty="0">
                <a:solidFill>
                  <a:schemeClr val="lt1"/>
                </a:solidFill>
                <a:latin typeface="Arial" panose="020B0604020202020204" pitchFamily="34" charset="0"/>
                <a:ea typeface="Arial" panose="020B0604020202020204" pitchFamily="34" charset="0"/>
                <a:cs typeface="Arial" panose="020B0604020202020204" pitchFamily="34" charset="0"/>
              </a:rPr>
              <a:t>&gt;41 (false) </a:t>
            </a:r>
            <a:endParaRPr lang="zh-CN" altLang="en-US" sz="3600" dirty="0" err="1">
              <a:solidFill>
                <a:schemeClr val="lt1"/>
              </a:solidFill>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10756265" y="2720975"/>
            <a:ext cx="4559935" cy="460375"/>
          </a:xfrm>
          <a:prstGeom prst="rect">
            <a:avLst/>
          </a:prstGeom>
          <a:noFill/>
        </p:spPr>
        <p:txBody>
          <a:bodyPr wrap="square" rtlCol="0" anchor="t">
            <a:spAutoFit/>
          </a:bodyPr>
          <a:lstStyle/>
          <a:p>
            <a:r>
              <a:rPr lang="en-US" sz="2400" dirty="0" err="1">
                <a:solidFill>
                  <a:srgbClr val="00FF00"/>
                </a:solidFill>
                <a:latin typeface="Courier"/>
                <a:ea typeface="Courier"/>
                <a:cs typeface="Courier"/>
                <a:sym typeface="+mn-ea"/>
              </a:rPr>
              <a:t>[3, 41, 12, </a:t>
            </a:r>
            <a:r>
              <a:rPr lang="en-US" sz="2400" dirty="0" err="1">
                <a:solidFill>
                  <a:srgbClr val="FF02FF"/>
                </a:solidFill>
                <a:latin typeface="Courier"/>
                <a:ea typeface="Courier"/>
                <a:cs typeface="Courier"/>
                <a:sym typeface="+mn-ea"/>
              </a:rPr>
              <a:t>9</a:t>
            </a:r>
            <a:r>
              <a:rPr lang="en-US" sz="2400" dirty="0" err="1">
                <a:solidFill>
                  <a:srgbClr val="00FF00"/>
                </a:solidFill>
                <a:latin typeface="Courier"/>
                <a:ea typeface="Courier"/>
                <a:cs typeface="Courier"/>
                <a:sym typeface="+mn-ea"/>
              </a:rPr>
              <a:t>, 74, 15]</a:t>
            </a:r>
            <a:endParaRPr lang="en-US" sz="2400" dirty="0" err="1">
              <a:solidFill>
                <a:srgbClr val="00FF00"/>
              </a:solidFill>
              <a:latin typeface="Courier"/>
              <a:ea typeface="Courier"/>
              <a:cs typeface="Courier"/>
            </a:endParaRPr>
          </a:p>
        </p:txBody>
      </p:sp>
      <p:sp>
        <p:nvSpPr>
          <p:cNvPr id="10" name="矩形 9"/>
          <p:cNvSpPr/>
          <p:nvPr/>
        </p:nvSpPr>
        <p:spPr>
          <a:xfrm>
            <a:off x="606425" y="2060605"/>
            <a:ext cx="9385300" cy="1569660"/>
          </a:xfrm>
          <a:prstGeom prst="rect">
            <a:avLst/>
          </a:prstGeom>
        </p:spPr>
        <p:txBody>
          <a:bodyPr wrap="square">
            <a:spAutoFit/>
          </a:bodyPr>
          <a:lstStyle/>
          <a:p>
            <a:pPr algn="just"/>
            <a:r>
              <a:rPr lang="en-US" altLang="zh-CN" sz="2400" dirty="0" smtClean="0">
                <a:solidFill>
                  <a:schemeClr val="lt1"/>
                </a:solidFill>
                <a:latin typeface="Arial" panose="020B0604020202020204" pitchFamily="34" charset="0"/>
                <a:ea typeface="Arial" panose="020B0604020202020204" pitchFamily="34" charset="0"/>
                <a:cs typeface="Arial" panose="020B0604020202020204" pitchFamily="34" charset="0"/>
              </a:rPr>
              <a:t>In the fourth iteration, the value of the itervar is 9, the program will check whether the value of itervar is larger than the largest value so far. In this case, 9 is smaller than the largest value so far, so the value of the variable largest_so_far is unchanged </a:t>
            </a:r>
            <a:endParaRPr lang="en-US" altLang="zh-CN" sz="2400" dirty="0">
              <a:solidFill>
                <a:schemeClr val="lt1"/>
              </a:solidFill>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txBox="1">
            <a:spLocks noGrp="1"/>
          </p:cNvSpPr>
          <p:nvPr>
            <p:ph type="title"/>
          </p:nvPr>
        </p:nvSpPr>
        <p:spPr>
          <a:xfrm>
            <a:off x="1236194" y="414293"/>
            <a:ext cx="1393200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rPr>
              <a:t>What is the Largest Number?</a:t>
            </a:r>
          </a:p>
        </p:txBody>
      </p:sp>
      <p:sp>
        <p:nvSpPr>
          <p:cNvPr id="569" name="Shape 569"/>
          <p:cNvSpPr txBox="1"/>
          <p:nvPr/>
        </p:nvSpPr>
        <p:spPr>
          <a:xfrm>
            <a:off x="7198995" y="3759200"/>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panose="020B0604020202020204" pitchFamily="34" charset="0"/>
                <a:ea typeface="Arial" panose="020B0604020202020204" pitchFamily="34" charset="0"/>
                <a:cs typeface="Arial" panose="020B0604020202020204" pitchFamily="34" charset="0"/>
                <a:sym typeface="Cabin"/>
              </a:rPr>
              <a:t>74</a:t>
            </a: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5" name="Shape 598"/>
          <p:cNvSpPr txBox="1"/>
          <p:nvPr/>
        </p:nvSpPr>
        <p:spPr>
          <a:xfrm>
            <a:off x="2841624" y="6502400"/>
            <a:ext cx="33448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err="1">
                <a:solidFill>
                  <a:schemeClr val="lt1"/>
                </a:solidFill>
                <a:latin typeface="Arial" panose="020B0604020202020204" pitchFamily="34" charset="0"/>
                <a:ea typeface="Arial" panose="020B0604020202020204" pitchFamily="34" charset="0"/>
                <a:cs typeface="Arial" panose="020B0604020202020204" pitchFamily="34" charset="0"/>
                <a:sym typeface="Cabin"/>
              </a:rPr>
              <a:t>largest_so_far</a:t>
            </a:r>
            <a:endPar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6"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smtClean="0">
                <a:solidFill>
                  <a:srgbClr val="FF00FF"/>
                </a:solidFill>
                <a:latin typeface="Arial" panose="020B0604020202020204" pitchFamily="34" charset="0"/>
                <a:ea typeface="Arial" panose="020B0604020202020204" pitchFamily="34" charset="0"/>
                <a:cs typeface="Arial" panose="020B0604020202020204" pitchFamily="34" charset="0"/>
                <a:sym typeface="Cabin"/>
              </a:rPr>
              <a:t>74</a:t>
            </a:r>
            <a:endParaRPr lang="en-US" sz="5400" u="none" strike="noStrike" cap="none" dirty="0">
              <a:solidFill>
                <a:srgbClr val="FF00FF"/>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3" name="文本框 2"/>
          <p:cNvSpPr txBox="1"/>
          <p:nvPr/>
        </p:nvSpPr>
        <p:spPr>
          <a:xfrm>
            <a:off x="11447145" y="2540000"/>
            <a:ext cx="2529840" cy="306705"/>
          </a:xfrm>
          <a:prstGeom prst="rect">
            <a:avLst/>
          </a:prstGeom>
          <a:noFill/>
        </p:spPr>
        <p:txBody>
          <a:bodyPr wrap="none" rtlCol="0" anchor="t">
            <a:spAutoFit/>
          </a:bodyPr>
          <a:lstStyle/>
          <a:p>
            <a:pPr algn="l">
              <a:buClrTx/>
              <a:buSzTx/>
              <a:buFontTx/>
            </a:pPr>
            <a:r>
              <a:rPr lang="en-US" sz="2400" dirty="0" err="1">
                <a:solidFill>
                  <a:srgbClr val="00FF00"/>
                </a:solidFill>
                <a:latin typeface="Courier"/>
                <a:ea typeface="Courier"/>
                <a:cs typeface="Courier"/>
                <a:sym typeface="+mn-ea"/>
              </a:rPr>
              <a:t>[3, 41, 12, 9, </a:t>
            </a:r>
            <a:r>
              <a:rPr lang="en-US" sz="2400" dirty="0" err="1">
                <a:solidFill>
                  <a:srgbClr val="FF02FF"/>
                </a:solidFill>
                <a:latin typeface="Courier"/>
                <a:ea typeface="Courier"/>
                <a:cs typeface="Courier"/>
                <a:sym typeface="+mn-ea"/>
              </a:rPr>
              <a:t>74</a:t>
            </a:r>
            <a:r>
              <a:rPr lang="en-US" sz="2400" dirty="0" err="1">
                <a:solidFill>
                  <a:srgbClr val="00FF00"/>
                </a:solidFill>
                <a:latin typeface="Courier"/>
                <a:ea typeface="Courier"/>
                <a:cs typeface="Courier"/>
                <a:sym typeface="+mn-ea"/>
              </a:rPr>
              <a:t>, 15]</a:t>
            </a:r>
            <a:endParaRPr lang="en-US" sz="2400" dirty="0" err="1">
              <a:solidFill>
                <a:srgbClr val="00FF00"/>
              </a:solidFill>
              <a:latin typeface="Courier"/>
              <a:ea typeface="Courier"/>
              <a:cs typeface="Courier"/>
            </a:endParaRPr>
          </a:p>
        </p:txBody>
      </p:sp>
      <p:sp>
        <p:nvSpPr>
          <p:cNvPr id="7" name="文本框 6"/>
          <p:cNvSpPr txBox="1"/>
          <p:nvPr/>
        </p:nvSpPr>
        <p:spPr>
          <a:xfrm>
            <a:off x="3360420" y="4027170"/>
            <a:ext cx="1628140" cy="645160"/>
          </a:xfrm>
          <a:prstGeom prst="rect">
            <a:avLst/>
          </a:prstGeom>
          <a:noFill/>
        </p:spPr>
        <p:txBody>
          <a:bodyPr wrap="square" rtlCol="0" anchor="t">
            <a:spAutoFit/>
          </a:bodyPr>
          <a:lstStyle/>
          <a:p>
            <a:pPr algn="ctr">
              <a:buClr>
                <a:schemeClr val="lt1"/>
              </a:buClr>
              <a:buSzPct val="25000"/>
              <a:buFont typeface="Cabin"/>
            </a:pPr>
            <a:r>
              <a:rPr lang="en-US" sz="3600" dirty="0">
                <a:solidFill>
                  <a:schemeClr val="lt1"/>
                </a:solidFill>
                <a:latin typeface="Arial" panose="020B0604020202020204" pitchFamily="34" charset="0"/>
                <a:ea typeface="Arial" panose="020B0604020202020204" pitchFamily="34" charset="0"/>
                <a:cs typeface="Arial" panose="020B0604020202020204" pitchFamily="34" charset="0"/>
                <a:sym typeface="+mn-ea"/>
              </a:rPr>
              <a:t>itervar</a:t>
            </a:r>
            <a:endParaRPr lang="en-US" sz="3600" dirty="0">
              <a:solidFill>
                <a:schemeClr val="lt1"/>
              </a:solidFill>
              <a:latin typeface="Arial" panose="020B0604020202020204" pitchFamily="34" charset="0"/>
              <a:ea typeface="Arial" panose="020B0604020202020204" pitchFamily="34" charset="0"/>
              <a:cs typeface="Arial" panose="020B0604020202020204" pitchFamily="34" charset="0"/>
            </a:endParaRPr>
          </a:p>
        </p:txBody>
      </p:sp>
      <p:sp>
        <p:nvSpPr>
          <p:cNvPr id="8" name="文本框 7"/>
          <p:cNvSpPr txBox="1"/>
          <p:nvPr/>
        </p:nvSpPr>
        <p:spPr>
          <a:xfrm>
            <a:off x="8983980" y="3877945"/>
            <a:ext cx="6761480" cy="1198880"/>
          </a:xfrm>
          <a:prstGeom prst="rect">
            <a:avLst/>
          </a:prstGeom>
          <a:noFill/>
        </p:spPr>
        <p:txBody>
          <a:bodyPr wrap="square" rtlCol="0" anchor="t">
            <a:spAutoFit/>
          </a:bodyPr>
          <a:lstStyle/>
          <a:p>
            <a:pPr algn="ctr">
              <a:buClr>
                <a:schemeClr val="lt1"/>
              </a:buClr>
              <a:buSzPct val="25000"/>
              <a:buFont typeface="Cabin"/>
            </a:pPr>
            <a:r>
              <a:rPr lang="en-US" sz="3600" dirty="0">
                <a:solidFill>
                  <a:schemeClr val="lt1"/>
                </a:solidFill>
                <a:latin typeface="Arial" panose="020B0604020202020204" pitchFamily="34" charset="0"/>
                <a:ea typeface="Arial" panose="020B0604020202020204" pitchFamily="34" charset="0"/>
                <a:cs typeface="Arial" panose="020B0604020202020204" pitchFamily="34" charset="0"/>
                <a:sym typeface="+mn-ea"/>
              </a:rPr>
              <a:t>check itervar &gt; </a:t>
            </a:r>
            <a:r>
              <a:rPr lang="en-US" sz="3600" dirty="0" err="1">
                <a:solidFill>
                  <a:schemeClr val="lt1"/>
                </a:solidFill>
                <a:latin typeface="Arial" panose="020B0604020202020204" pitchFamily="34" charset="0"/>
                <a:ea typeface="Arial" panose="020B0604020202020204" pitchFamily="34" charset="0"/>
                <a:cs typeface="Arial" panose="020B0604020202020204" pitchFamily="34" charset="0"/>
                <a:sym typeface="Cabin"/>
              </a:rPr>
              <a:t>largest_so_far</a:t>
            </a:r>
            <a:r>
              <a:rPr lang="en-US" sz="36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74</a:t>
            </a:r>
            <a:r>
              <a:rPr lang="en-US" sz="3600" dirty="0">
                <a:solidFill>
                  <a:schemeClr val="lt1"/>
                </a:solidFill>
                <a:latin typeface="Arial" panose="020B0604020202020204" pitchFamily="34" charset="0"/>
                <a:ea typeface="Arial" panose="020B0604020202020204" pitchFamily="34" charset="0"/>
                <a:cs typeface="Arial" panose="020B0604020202020204" pitchFamily="34" charset="0"/>
              </a:rPr>
              <a:t>&gt;41 (true) </a:t>
            </a:r>
            <a:endParaRPr lang="zh-CN" altLang="en-US" sz="3600" dirty="0" err="1">
              <a:solidFill>
                <a:schemeClr val="lt1"/>
              </a:solidFill>
              <a:latin typeface="Arial" panose="020B0604020202020204" pitchFamily="34" charset="0"/>
              <a:ea typeface="宋体" panose="02010600030101010101" pitchFamily="2" charset="-122"/>
              <a:cs typeface="Arial" panose="020B0604020202020204" pitchFamily="34" charset="0"/>
            </a:endParaRPr>
          </a:p>
        </p:txBody>
      </p:sp>
      <p:sp>
        <p:nvSpPr>
          <p:cNvPr id="10" name="矩形 9"/>
          <p:cNvSpPr/>
          <p:nvPr/>
        </p:nvSpPr>
        <p:spPr>
          <a:xfrm>
            <a:off x="606425" y="2060605"/>
            <a:ext cx="9385300" cy="1569660"/>
          </a:xfrm>
          <a:prstGeom prst="rect">
            <a:avLst/>
          </a:prstGeom>
        </p:spPr>
        <p:txBody>
          <a:bodyPr wrap="square">
            <a:spAutoFit/>
          </a:bodyPr>
          <a:lstStyle/>
          <a:p>
            <a:pPr algn="just"/>
            <a:r>
              <a:rPr lang="en-US" altLang="zh-CN" sz="2400" dirty="0" smtClean="0">
                <a:solidFill>
                  <a:schemeClr val="lt1"/>
                </a:solidFill>
                <a:latin typeface="Arial" panose="020B0604020202020204" pitchFamily="34" charset="0"/>
                <a:ea typeface="Arial" panose="020B0604020202020204" pitchFamily="34" charset="0"/>
                <a:cs typeface="Arial" panose="020B0604020202020204" pitchFamily="34" charset="0"/>
              </a:rPr>
              <a:t>In the fifth iteration, the value of the itervar is 74, the program will check whether the value of itervar is larger than the largest value so far. In this case, 74 is larger than the largest value so far, so the program take the value 74 for the variable largest_so_far. </a:t>
            </a:r>
            <a:endParaRPr lang="en-US" altLang="zh-CN" sz="2400" dirty="0">
              <a:solidFill>
                <a:schemeClr val="lt1"/>
              </a:solidFill>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Shape 574"/>
          <p:cNvSpPr txBox="1">
            <a:spLocks noGrp="1"/>
          </p:cNvSpPr>
          <p:nvPr>
            <p:ph type="title"/>
          </p:nvPr>
        </p:nvSpPr>
        <p:spPr>
          <a:xfrm>
            <a:off x="1235559" y="276181"/>
            <a:ext cx="1393200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rPr>
              <a:t>What is the Largest Number?</a:t>
            </a:r>
          </a:p>
        </p:txBody>
      </p:sp>
      <p:sp>
        <p:nvSpPr>
          <p:cNvPr id="575" name="Shape 575"/>
          <p:cNvSpPr txBox="1"/>
          <p:nvPr/>
        </p:nvSpPr>
        <p:spPr>
          <a:xfrm>
            <a:off x="7198360" y="380936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panose="020B0604020202020204" pitchFamily="34" charset="0"/>
                <a:ea typeface="Arial" panose="020B0604020202020204" pitchFamily="34" charset="0"/>
                <a:cs typeface="Arial" panose="020B0604020202020204" pitchFamily="34" charset="0"/>
                <a:sym typeface="Cabin"/>
              </a:rPr>
              <a:t>15</a:t>
            </a: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5"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smtClean="0">
                <a:solidFill>
                  <a:srgbClr val="FF00FF"/>
                </a:solidFill>
                <a:latin typeface="Arial" panose="020B0604020202020204" pitchFamily="34" charset="0"/>
                <a:ea typeface="Arial" panose="020B0604020202020204" pitchFamily="34" charset="0"/>
                <a:cs typeface="Arial" panose="020B0604020202020204" pitchFamily="34" charset="0"/>
                <a:sym typeface="Cabin"/>
              </a:rPr>
              <a:t>74</a:t>
            </a:r>
            <a:endParaRPr lang="en-US" sz="5400" u="none" strike="noStrike" cap="none" dirty="0">
              <a:solidFill>
                <a:srgbClr val="FF00FF"/>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2" name="Shape 598"/>
          <p:cNvSpPr txBox="1"/>
          <p:nvPr/>
        </p:nvSpPr>
        <p:spPr>
          <a:xfrm>
            <a:off x="2841624" y="6502400"/>
            <a:ext cx="33448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err="1">
                <a:solidFill>
                  <a:schemeClr val="lt1"/>
                </a:solidFill>
                <a:latin typeface="Arial" panose="020B0604020202020204" pitchFamily="34" charset="0"/>
                <a:ea typeface="Arial" panose="020B0604020202020204" pitchFamily="34" charset="0"/>
                <a:cs typeface="Arial" panose="020B0604020202020204" pitchFamily="34" charset="0"/>
                <a:sym typeface="Cabin"/>
              </a:rPr>
              <a:t>largest_so_far</a:t>
            </a:r>
            <a:endPar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7" name="文本框 6"/>
          <p:cNvSpPr txBox="1"/>
          <p:nvPr/>
        </p:nvSpPr>
        <p:spPr>
          <a:xfrm>
            <a:off x="8983980" y="3877945"/>
            <a:ext cx="6761480" cy="1198880"/>
          </a:xfrm>
          <a:prstGeom prst="rect">
            <a:avLst/>
          </a:prstGeom>
          <a:noFill/>
        </p:spPr>
        <p:txBody>
          <a:bodyPr wrap="square" rtlCol="0" anchor="t">
            <a:spAutoFit/>
          </a:bodyPr>
          <a:lstStyle/>
          <a:p>
            <a:pPr algn="ctr">
              <a:buClr>
                <a:schemeClr val="lt1"/>
              </a:buClr>
              <a:buSzPct val="25000"/>
              <a:buFont typeface="Cabin"/>
            </a:pPr>
            <a:r>
              <a:rPr lang="en-US" sz="3600" dirty="0">
                <a:solidFill>
                  <a:schemeClr val="lt1"/>
                </a:solidFill>
                <a:latin typeface="Arial" panose="020B0604020202020204" pitchFamily="34" charset="0"/>
                <a:ea typeface="Arial" panose="020B0604020202020204" pitchFamily="34" charset="0"/>
                <a:cs typeface="Arial" panose="020B0604020202020204" pitchFamily="34" charset="0"/>
                <a:sym typeface="+mn-ea"/>
              </a:rPr>
              <a:t>check itervar &gt; </a:t>
            </a:r>
            <a:r>
              <a:rPr lang="en-US" sz="3600" dirty="0" err="1">
                <a:solidFill>
                  <a:schemeClr val="lt1"/>
                </a:solidFill>
                <a:latin typeface="Arial" panose="020B0604020202020204" pitchFamily="34" charset="0"/>
                <a:ea typeface="Arial" panose="020B0604020202020204" pitchFamily="34" charset="0"/>
                <a:cs typeface="Arial" panose="020B0604020202020204" pitchFamily="34" charset="0"/>
                <a:sym typeface="Cabin"/>
              </a:rPr>
              <a:t>largest_so_far</a:t>
            </a:r>
            <a:r>
              <a:rPr lang="en-US" sz="36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15</a:t>
            </a:r>
            <a:r>
              <a:rPr lang="en-US" sz="3600" dirty="0">
                <a:solidFill>
                  <a:schemeClr val="lt1"/>
                </a:solidFill>
                <a:latin typeface="Arial" panose="020B0604020202020204" pitchFamily="34" charset="0"/>
                <a:ea typeface="Arial" panose="020B0604020202020204" pitchFamily="34" charset="0"/>
                <a:cs typeface="Arial" panose="020B0604020202020204" pitchFamily="34" charset="0"/>
              </a:rPr>
              <a:t>&gt;74 (false) </a:t>
            </a:r>
            <a:endParaRPr lang="zh-CN" altLang="en-US" sz="3600" dirty="0" err="1">
              <a:solidFill>
                <a:schemeClr val="lt1"/>
              </a:solidFill>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11447145" y="2540000"/>
            <a:ext cx="2529840" cy="306705"/>
          </a:xfrm>
          <a:prstGeom prst="rect">
            <a:avLst/>
          </a:prstGeom>
          <a:noFill/>
        </p:spPr>
        <p:txBody>
          <a:bodyPr wrap="none" rtlCol="0" anchor="t">
            <a:spAutoFit/>
          </a:bodyPr>
          <a:lstStyle/>
          <a:p>
            <a:pPr algn="l">
              <a:buClrTx/>
              <a:buSzTx/>
              <a:buFontTx/>
            </a:pPr>
            <a:r>
              <a:rPr lang="en-US" sz="2400" dirty="0" err="1">
                <a:solidFill>
                  <a:srgbClr val="00FF00"/>
                </a:solidFill>
                <a:latin typeface="Courier"/>
                <a:ea typeface="Courier"/>
                <a:cs typeface="Courier"/>
                <a:sym typeface="+mn-ea"/>
              </a:rPr>
              <a:t>[3, 41, 12, 9, 74, </a:t>
            </a:r>
            <a:r>
              <a:rPr lang="en-US" sz="2400" dirty="0" err="1">
                <a:solidFill>
                  <a:srgbClr val="FF02FF"/>
                </a:solidFill>
                <a:latin typeface="Courier"/>
                <a:ea typeface="Courier"/>
                <a:cs typeface="Courier"/>
                <a:sym typeface="+mn-ea"/>
              </a:rPr>
              <a:t>15</a:t>
            </a:r>
            <a:r>
              <a:rPr lang="en-US" sz="2400" dirty="0" err="1">
                <a:solidFill>
                  <a:srgbClr val="00FF00"/>
                </a:solidFill>
                <a:latin typeface="Courier"/>
                <a:ea typeface="Courier"/>
                <a:cs typeface="Courier"/>
                <a:sym typeface="+mn-ea"/>
              </a:rPr>
              <a:t>]</a:t>
            </a:r>
            <a:endParaRPr lang="en-US" sz="2400" dirty="0" err="1">
              <a:solidFill>
                <a:srgbClr val="00FF00"/>
              </a:solidFill>
              <a:latin typeface="Courier"/>
              <a:ea typeface="Courier"/>
              <a:cs typeface="Courier"/>
            </a:endParaRPr>
          </a:p>
        </p:txBody>
      </p:sp>
      <p:sp>
        <p:nvSpPr>
          <p:cNvPr id="6" name="文本框 5"/>
          <p:cNvSpPr txBox="1"/>
          <p:nvPr/>
        </p:nvSpPr>
        <p:spPr>
          <a:xfrm>
            <a:off x="3360420" y="4027170"/>
            <a:ext cx="1628140" cy="645160"/>
          </a:xfrm>
          <a:prstGeom prst="rect">
            <a:avLst/>
          </a:prstGeom>
          <a:noFill/>
        </p:spPr>
        <p:txBody>
          <a:bodyPr wrap="square" rtlCol="0" anchor="t">
            <a:spAutoFit/>
          </a:bodyPr>
          <a:lstStyle/>
          <a:p>
            <a:pPr algn="ctr">
              <a:buClr>
                <a:schemeClr val="lt1"/>
              </a:buClr>
              <a:buSzPct val="25000"/>
              <a:buFont typeface="Cabin"/>
            </a:pPr>
            <a:r>
              <a:rPr lang="en-US" sz="3600" dirty="0">
                <a:solidFill>
                  <a:schemeClr val="lt1"/>
                </a:solidFill>
                <a:latin typeface="Arial" panose="020B0604020202020204" pitchFamily="34" charset="0"/>
                <a:ea typeface="Arial" panose="020B0604020202020204" pitchFamily="34" charset="0"/>
                <a:cs typeface="Arial" panose="020B0604020202020204" pitchFamily="34" charset="0"/>
                <a:sym typeface="+mn-ea"/>
              </a:rPr>
              <a:t>itervar</a:t>
            </a:r>
            <a:endParaRPr lang="en-US" sz="3600" dirty="0">
              <a:solidFill>
                <a:schemeClr val="lt1"/>
              </a:solidFill>
              <a:latin typeface="Arial" panose="020B0604020202020204" pitchFamily="34" charset="0"/>
              <a:ea typeface="Arial" panose="020B0604020202020204" pitchFamily="34" charset="0"/>
              <a:cs typeface="Arial" panose="020B0604020202020204" pitchFamily="34" charset="0"/>
            </a:endParaRPr>
          </a:p>
        </p:txBody>
      </p:sp>
      <p:sp>
        <p:nvSpPr>
          <p:cNvPr id="8" name="矩形 7"/>
          <p:cNvSpPr/>
          <p:nvPr/>
        </p:nvSpPr>
        <p:spPr>
          <a:xfrm>
            <a:off x="939799" y="1907481"/>
            <a:ext cx="9204325" cy="1569660"/>
          </a:xfrm>
          <a:prstGeom prst="rect">
            <a:avLst/>
          </a:prstGeom>
        </p:spPr>
        <p:txBody>
          <a:bodyPr wrap="square">
            <a:spAutoFit/>
          </a:bodyPr>
          <a:lstStyle/>
          <a:p>
            <a:pPr algn="just"/>
            <a:r>
              <a:rPr lang="en-US" altLang="zh-CN" sz="2400" dirty="0">
                <a:solidFill>
                  <a:schemeClr val="lt1"/>
                </a:solidFill>
                <a:latin typeface="Arial" panose="020B0604020202020204" pitchFamily="34" charset="0"/>
                <a:ea typeface="Arial" panose="020B0604020202020204" pitchFamily="34" charset="0"/>
                <a:cs typeface="Arial" panose="020B0604020202020204" pitchFamily="34" charset="0"/>
              </a:rPr>
              <a:t>In the </a:t>
            </a:r>
            <a:r>
              <a:rPr lang="en-US" altLang="zh-CN" sz="2400" dirty="0" smtClean="0">
                <a:solidFill>
                  <a:schemeClr val="lt1"/>
                </a:solidFill>
                <a:latin typeface="Arial" panose="020B0604020202020204" pitchFamily="34" charset="0"/>
                <a:ea typeface="Arial" panose="020B0604020202020204" pitchFamily="34" charset="0"/>
                <a:cs typeface="Arial" panose="020B0604020202020204" pitchFamily="34" charset="0"/>
              </a:rPr>
              <a:t>final </a:t>
            </a:r>
            <a:r>
              <a:rPr lang="en-US" altLang="zh-CN" sz="2400" dirty="0">
                <a:solidFill>
                  <a:schemeClr val="lt1"/>
                </a:solidFill>
                <a:latin typeface="Arial" panose="020B0604020202020204" pitchFamily="34" charset="0"/>
                <a:ea typeface="Arial" panose="020B0604020202020204" pitchFamily="34" charset="0"/>
                <a:cs typeface="Arial" panose="020B0604020202020204" pitchFamily="34" charset="0"/>
              </a:rPr>
              <a:t>iteration, the value of the itervar is </a:t>
            </a:r>
            <a:r>
              <a:rPr lang="en-US" altLang="zh-CN" sz="2400" dirty="0" smtClean="0">
                <a:solidFill>
                  <a:schemeClr val="lt1"/>
                </a:solidFill>
                <a:latin typeface="Arial" panose="020B0604020202020204" pitchFamily="34" charset="0"/>
                <a:ea typeface="Arial" panose="020B0604020202020204" pitchFamily="34" charset="0"/>
                <a:cs typeface="Arial" panose="020B0604020202020204" pitchFamily="34" charset="0"/>
              </a:rPr>
              <a:t>15, </a:t>
            </a:r>
            <a:r>
              <a:rPr lang="en-US" altLang="zh-CN" sz="2400" dirty="0">
                <a:solidFill>
                  <a:schemeClr val="lt1"/>
                </a:solidFill>
                <a:latin typeface="Arial" panose="020B0604020202020204" pitchFamily="34" charset="0"/>
                <a:ea typeface="Arial" panose="020B0604020202020204" pitchFamily="34" charset="0"/>
                <a:cs typeface="Arial" panose="020B0604020202020204" pitchFamily="34" charset="0"/>
              </a:rPr>
              <a:t>the program will check whether the value of itervar is larger than the largest value so far. In this case, </a:t>
            </a:r>
            <a:r>
              <a:rPr lang="en-US" altLang="zh-CN" sz="2400" dirty="0" smtClean="0">
                <a:solidFill>
                  <a:schemeClr val="lt1"/>
                </a:solidFill>
                <a:latin typeface="Arial" panose="020B0604020202020204" pitchFamily="34" charset="0"/>
                <a:ea typeface="Arial" panose="020B0604020202020204" pitchFamily="34" charset="0"/>
                <a:cs typeface="Arial" panose="020B0604020202020204" pitchFamily="34" charset="0"/>
              </a:rPr>
              <a:t>15 </a:t>
            </a:r>
            <a:r>
              <a:rPr lang="en-US" altLang="zh-CN" sz="2400" dirty="0">
                <a:solidFill>
                  <a:schemeClr val="lt1"/>
                </a:solidFill>
                <a:latin typeface="Arial" panose="020B0604020202020204" pitchFamily="34" charset="0"/>
                <a:ea typeface="Arial" panose="020B0604020202020204" pitchFamily="34" charset="0"/>
                <a:cs typeface="Arial" panose="020B0604020202020204" pitchFamily="34" charset="0"/>
              </a:rPr>
              <a:t>is larger than the largest value so far, so the </a:t>
            </a:r>
            <a:r>
              <a:rPr lang="en-US" altLang="zh-CN" sz="2400" dirty="0" smtClean="0">
                <a:solidFill>
                  <a:schemeClr val="lt1"/>
                </a:solidFill>
                <a:latin typeface="Arial" panose="020B0604020202020204" pitchFamily="34" charset="0"/>
                <a:ea typeface="Arial" panose="020B0604020202020204" pitchFamily="34" charset="0"/>
                <a:cs typeface="Arial" panose="020B0604020202020204" pitchFamily="34" charset="0"/>
              </a:rPr>
              <a:t>value of the </a:t>
            </a:r>
            <a:r>
              <a:rPr lang="en-US" altLang="zh-CN" sz="2400" dirty="0">
                <a:solidFill>
                  <a:schemeClr val="lt1"/>
                </a:solidFill>
                <a:latin typeface="Arial" panose="020B0604020202020204" pitchFamily="34" charset="0"/>
                <a:ea typeface="Arial" panose="020B0604020202020204" pitchFamily="34" charset="0"/>
                <a:cs typeface="Arial" panose="020B0604020202020204" pitchFamily="34" charset="0"/>
              </a:rPr>
              <a:t>variable </a:t>
            </a:r>
            <a:r>
              <a:rPr lang="en-US" altLang="zh-CN" sz="2400" dirty="0" smtClean="0">
                <a:solidFill>
                  <a:schemeClr val="lt1"/>
                </a:solidFill>
                <a:latin typeface="Arial" panose="020B0604020202020204" pitchFamily="34" charset="0"/>
                <a:ea typeface="Arial" panose="020B0604020202020204" pitchFamily="34" charset="0"/>
                <a:cs typeface="Arial" panose="020B0604020202020204" pitchFamily="34" charset="0"/>
              </a:rPr>
              <a:t>largest_so_far</a:t>
            </a:r>
            <a:r>
              <a:rPr lang="en-US" altLang="zh-CN" sz="2400" dirty="0">
                <a:solidFill>
                  <a:schemeClr val="lt1"/>
                </a:solidFill>
                <a:latin typeface="Arial" panose="020B0604020202020204" pitchFamily="34" charset="0"/>
                <a:ea typeface="Arial" panose="020B0604020202020204" pitchFamily="34" charset="0"/>
                <a:cs typeface="Arial" panose="020B0604020202020204" pitchFamily="34" charset="0"/>
              </a:rPr>
              <a:t> </a:t>
            </a:r>
            <a:r>
              <a:rPr lang="en-US" altLang="zh-CN" sz="2400" dirty="0" smtClean="0">
                <a:solidFill>
                  <a:schemeClr val="lt1"/>
                </a:solidFill>
                <a:latin typeface="Arial" panose="020B0604020202020204" pitchFamily="34" charset="0"/>
                <a:ea typeface="Arial" panose="020B0604020202020204" pitchFamily="34" charset="0"/>
                <a:cs typeface="Arial" panose="020B0604020202020204" pitchFamily="34" charset="0"/>
              </a:rPr>
              <a:t>is unchanged.</a:t>
            </a:r>
            <a:endParaRPr lang="en-US" altLang="zh-CN" sz="2400" dirty="0">
              <a:solidFill>
                <a:schemeClr val="lt1"/>
              </a:solidFill>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Shape 585"/>
          <p:cNvSpPr txBox="1"/>
          <p:nvPr/>
        </p:nvSpPr>
        <p:spPr>
          <a:xfrm>
            <a:off x="37719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panose="020B0604020202020204" pitchFamily="34" charset="0"/>
                <a:ea typeface="Arial" panose="020B0604020202020204" pitchFamily="34" charset="0"/>
                <a:cs typeface="Arial" panose="020B0604020202020204" pitchFamily="34" charset="0"/>
                <a:sym typeface="Cabin"/>
              </a:rPr>
              <a:t>3</a:t>
            </a:r>
          </a:p>
        </p:txBody>
      </p:sp>
      <p:sp>
        <p:nvSpPr>
          <p:cNvPr id="586" name="Shape 58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What is the Largest Number?</a:t>
            </a:r>
          </a:p>
        </p:txBody>
      </p:sp>
      <p:sp>
        <p:nvSpPr>
          <p:cNvPr id="587" name="Shape 587"/>
          <p:cNvSpPr txBox="1"/>
          <p:nvPr/>
        </p:nvSpPr>
        <p:spPr>
          <a:xfrm>
            <a:off x="534352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panose="020B0604020202020204" pitchFamily="34" charset="0"/>
                <a:ea typeface="Arial" panose="020B0604020202020204" pitchFamily="34" charset="0"/>
                <a:cs typeface="Arial" panose="020B0604020202020204" pitchFamily="34" charset="0"/>
                <a:sym typeface="Cabin"/>
              </a:rPr>
              <a:t>41</a:t>
            </a:r>
          </a:p>
        </p:txBody>
      </p:sp>
      <p:sp>
        <p:nvSpPr>
          <p:cNvPr id="588" name="Shape 588"/>
          <p:cNvSpPr txBox="1"/>
          <p:nvPr/>
        </p:nvSpPr>
        <p:spPr>
          <a:xfrm>
            <a:off x="7145336"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panose="020B0604020202020204" pitchFamily="34" charset="0"/>
                <a:ea typeface="Arial" panose="020B0604020202020204" pitchFamily="34" charset="0"/>
                <a:cs typeface="Arial" panose="020B0604020202020204" pitchFamily="34" charset="0"/>
                <a:sym typeface="Cabin"/>
              </a:rPr>
              <a:t>12</a:t>
            </a:r>
          </a:p>
        </p:txBody>
      </p:sp>
      <p:sp>
        <p:nvSpPr>
          <p:cNvPr id="589" name="Shape 589"/>
          <p:cNvSpPr txBox="1"/>
          <p:nvPr/>
        </p:nvSpPr>
        <p:spPr>
          <a:xfrm>
            <a:off x="8945561"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panose="020B0604020202020204" pitchFamily="34" charset="0"/>
                <a:ea typeface="Arial" panose="020B0604020202020204" pitchFamily="34" charset="0"/>
                <a:cs typeface="Arial" panose="020B0604020202020204" pitchFamily="34" charset="0"/>
                <a:sym typeface="Cabin"/>
              </a:rPr>
              <a:t>9</a:t>
            </a:r>
          </a:p>
        </p:txBody>
      </p:sp>
      <p:sp>
        <p:nvSpPr>
          <p:cNvPr id="590" name="Shape 590"/>
          <p:cNvSpPr txBox="1"/>
          <p:nvPr/>
        </p:nvSpPr>
        <p:spPr>
          <a:xfrm>
            <a:off x="1067117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panose="020B0604020202020204" pitchFamily="34" charset="0"/>
                <a:ea typeface="Arial" panose="020B0604020202020204" pitchFamily="34" charset="0"/>
                <a:cs typeface="Arial" panose="020B0604020202020204" pitchFamily="34" charset="0"/>
                <a:sym typeface="Cabin"/>
              </a:rPr>
              <a:t>74</a:t>
            </a:r>
          </a:p>
        </p:txBody>
      </p:sp>
      <p:sp>
        <p:nvSpPr>
          <p:cNvPr id="591" name="Shape 591"/>
          <p:cNvSpPr txBox="1"/>
          <p:nvPr/>
        </p:nvSpPr>
        <p:spPr>
          <a:xfrm>
            <a:off x="125476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panose="020B0604020202020204" pitchFamily="34" charset="0"/>
                <a:ea typeface="Arial" panose="020B0604020202020204" pitchFamily="34" charset="0"/>
                <a:cs typeface="Arial" panose="020B0604020202020204" pitchFamily="34" charset="0"/>
                <a:sym typeface="Cabin"/>
              </a:rPr>
              <a:t>15</a:t>
            </a:r>
          </a:p>
        </p:txBody>
      </p:sp>
      <p:sp>
        <p:nvSpPr>
          <p:cNvPr id="9"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10"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smtClean="0">
                <a:solidFill>
                  <a:srgbClr val="FF00FF"/>
                </a:solidFill>
                <a:latin typeface="Arial" panose="020B0604020202020204" pitchFamily="34" charset="0"/>
                <a:ea typeface="Arial" panose="020B0604020202020204" pitchFamily="34" charset="0"/>
                <a:cs typeface="Arial" panose="020B0604020202020204" pitchFamily="34" charset="0"/>
                <a:sym typeface="Cabin"/>
              </a:rPr>
              <a:t>74</a:t>
            </a:r>
            <a:endParaRPr lang="en-US" sz="5400" u="none" strike="noStrike" cap="none" dirty="0">
              <a:solidFill>
                <a:srgbClr val="FF00FF"/>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5" name="Shape 598"/>
          <p:cNvSpPr txBox="1"/>
          <p:nvPr/>
        </p:nvSpPr>
        <p:spPr>
          <a:xfrm>
            <a:off x="2841624" y="6502400"/>
            <a:ext cx="33448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After</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Shape 672"/>
          <p:cNvSpPr txBox="1">
            <a:spLocks noGrp="1"/>
          </p:cNvSpPr>
          <p:nvPr>
            <p:ph type="title"/>
          </p:nvPr>
        </p:nvSpPr>
        <p:spPr>
          <a:xfrm>
            <a:off x="1155700" y="563518"/>
            <a:ext cx="1393200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dirty="0">
                <a:solidFill>
                  <a:srgbClr val="FFD966"/>
                </a:solidFill>
                <a:latin typeface="Arial" panose="020B0604020202020204" pitchFamily="34" charset="0"/>
                <a:ea typeface="Arial" panose="020B0604020202020204" pitchFamily="34" charset="0"/>
                <a:cs typeface="Arial" panose="020B0604020202020204" pitchFamily="34" charset="0"/>
                <a:sym typeface="Cabin"/>
              </a:rPr>
              <a:t>Finding the Largest Value</a:t>
            </a:r>
          </a:p>
        </p:txBody>
      </p:sp>
      <p:sp>
        <p:nvSpPr>
          <p:cNvPr id="674" name="Shape 674"/>
          <p:cNvSpPr txBox="1"/>
          <p:nvPr/>
        </p:nvSpPr>
        <p:spPr>
          <a:xfrm>
            <a:off x="10261600" y="2286000"/>
            <a:ext cx="4219499" cy="498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a:t>
            </a:r>
            <a:r>
              <a:rPr lang="en-US" sz="3000" u="none" strike="noStrike" cap="none">
                <a:solidFill>
                  <a:srgbClr val="FFFF00"/>
                </a:solidFill>
                <a:latin typeface="Arial" panose="020B0604020202020204" pitchFamily="34" charset="0"/>
                <a:ea typeface="Arial" panose="020B0604020202020204" pitchFamily="34" charset="0"/>
                <a:cs typeface="Arial" panose="020B0604020202020204" pitchFamily="34" charset="0"/>
                <a:sym typeface="Cabin"/>
              </a:rPr>
              <a:t> python </a:t>
            </a:r>
            <a:r>
              <a:rPr lang="en-US" sz="3000">
                <a:solidFill>
                  <a:srgbClr val="FFFF00"/>
                </a:solidFill>
                <a:latin typeface="Arial" panose="020B0604020202020204" pitchFamily="34" charset="0"/>
                <a:ea typeface="Arial" panose="020B0604020202020204" pitchFamily="34" charset="0"/>
                <a:cs typeface="Arial" panose="020B0604020202020204" pitchFamily="34" charset="0"/>
                <a:sym typeface="Cabin"/>
              </a:rPr>
              <a:t>largest</a:t>
            </a:r>
            <a:r>
              <a:rPr lang="en-US" sz="3000" u="none" strike="noStrike" cap="none">
                <a:solidFill>
                  <a:srgbClr val="FFFF00"/>
                </a:solidFill>
                <a:latin typeface="Arial" panose="020B0604020202020204" pitchFamily="34" charset="0"/>
                <a:ea typeface="Arial" panose="020B0604020202020204" pitchFamily="34" charset="0"/>
                <a:cs typeface="Arial" panose="020B0604020202020204" pitchFamily="34" charset="0"/>
                <a:sym typeface="Cabin"/>
              </a:rPr>
              <a:t>.py</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panose="020B0604020202020204" pitchFamily="34" charset="0"/>
                <a:ea typeface="Arial" panose="020B0604020202020204" pitchFamily="34" charset="0"/>
                <a:cs typeface="Arial" panose="020B0604020202020204" pitchFamily="34" charset="0"/>
                <a:sym typeface="Cabin"/>
              </a:rPr>
              <a:t>Before </a:t>
            </a:r>
            <a:r>
              <a:rPr lang="en-US" sz="3000">
                <a:solidFill>
                  <a:srgbClr val="00FFFF"/>
                </a:solidFill>
                <a:latin typeface="Arial" panose="020B0604020202020204" pitchFamily="34" charset="0"/>
                <a:ea typeface="Arial" panose="020B0604020202020204" pitchFamily="34" charset="0"/>
                <a:cs typeface="Arial" panose="020B0604020202020204" pitchFamily="34" charset="0"/>
                <a:sym typeface="Cabin"/>
              </a:rPr>
              <a:t>-1</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rPr>
              <a:t>3</a:t>
            </a:r>
            <a:r>
              <a:rPr lang="en-US" sz="3000" u="none" strike="noStrike" cap="none">
                <a:solidFill>
                  <a:srgbClr val="00FFFF"/>
                </a:solidFill>
                <a:latin typeface="Arial" panose="020B0604020202020204" pitchFamily="34" charset="0"/>
                <a:ea typeface="Arial" panose="020B0604020202020204" pitchFamily="34" charset="0"/>
                <a:cs typeface="Arial" panose="020B0604020202020204" pitchFamily="34" charset="0"/>
                <a:sym typeface="Cabin"/>
              </a:rPr>
              <a:t>    </a:t>
            </a:r>
            <a:r>
              <a:rPr lang="en-US" sz="3000" u="none" strike="noStrike" cap="none">
                <a:solidFill>
                  <a:srgbClr val="FF02FF"/>
                </a:solidFill>
                <a:latin typeface="Arial" panose="020B0604020202020204" pitchFamily="34" charset="0"/>
                <a:ea typeface="Arial" panose="020B0604020202020204" pitchFamily="34" charset="0"/>
                <a:cs typeface="Arial" panose="020B0604020202020204" pitchFamily="34" charset="0"/>
                <a:sym typeface="Cabin"/>
              </a:rPr>
              <a:t>3</a:t>
            </a:r>
            <a:endParaRPr lang="en-US" sz="3000" u="none" strike="noStrike" cap="none">
              <a:solidFill>
                <a:srgbClr val="FF00FF"/>
              </a:solidFill>
              <a:latin typeface="Arial" panose="020B0604020202020204" pitchFamily="34" charset="0"/>
              <a:ea typeface="Arial" panose="020B0604020202020204" pitchFamily="34" charset="0"/>
              <a:cs typeface="Arial" panose="020B0604020202020204" pitchFamily="34" charset="0"/>
              <a:sym typeface="Cabin"/>
            </a:endParaRPr>
          </a:p>
          <a:p>
            <a:pPr marL="0" marR="0" lvl="0" indent="0" algn="l" rtl="0">
              <a:lnSpc>
                <a:spcPct val="100000"/>
              </a:lnSpc>
              <a:spcBef>
                <a:spcPts val="0"/>
              </a:spcBef>
              <a:spcAft>
                <a:spcPts val="0"/>
              </a:spcAft>
              <a:buClr>
                <a:srgbClr val="00FFFF"/>
              </a:buClr>
              <a:buSzPct val="25000"/>
              <a:buFont typeface="Cabin"/>
              <a:buNone/>
            </a:pPr>
            <a:r>
              <a:rPr lang="en-US" sz="3000">
                <a:solidFill>
                  <a:srgbClr val="00FF00"/>
                </a:solidFill>
                <a:latin typeface="Arial" panose="020B0604020202020204" pitchFamily="34" charset="0"/>
                <a:ea typeface="Arial" panose="020B0604020202020204" pitchFamily="34" charset="0"/>
                <a:cs typeface="Arial" panose="020B0604020202020204" pitchFamily="34" charset="0"/>
                <a:sym typeface="Cabin"/>
              </a:rPr>
              <a:t>41</a:t>
            </a:r>
            <a:r>
              <a:rPr lang="en-US" sz="3000" u="none" strike="noStrike" cap="none">
                <a:solidFill>
                  <a:srgbClr val="FF00FF"/>
                </a:solidFill>
                <a:latin typeface="Arial" panose="020B0604020202020204" pitchFamily="34" charset="0"/>
                <a:ea typeface="Arial" panose="020B0604020202020204" pitchFamily="34" charset="0"/>
                <a:cs typeface="Arial" panose="020B0604020202020204" pitchFamily="34"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n-US" sz="3000">
                <a:solidFill>
                  <a:srgbClr val="00FF00"/>
                </a:solidFill>
                <a:latin typeface="Arial" panose="020B0604020202020204" pitchFamily="34" charset="0"/>
                <a:ea typeface="Arial" panose="020B0604020202020204" pitchFamily="34" charset="0"/>
                <a:cs typeface="Arial" panose="020B0604020202020204" pitchFamily="34" charset="0"/>
                <a:sym typeface="Cabin"/>
              </a:rPr>
              <a:t>41</a:t>
            </a:r>
            <a:r>
              <a:rPr lang="en-US" sz="3000" u="none" strike="noStrike" cap="none">
                <a:solidFill>
                  <a:srgbClr val="FF00FF"/>
                </a:solidFill>
                <a:latin typeface="Arial" panose="020B0604020202020204" pitchFamily="34" charset="0"/>
                <a:ea typeface="Arial" panose="020B0604020202020204" pitchFamily="34" charset="0"/>
                <a:cs typeface="Arial" panose="020B0604020202020204" pitchFamily="34"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n-US" sz="3000">
                <a:solidFill>
                  <a:srgbClr val="00FF00"/>
                </a:solidFill>
                <a:latin typeface="Arial" panose="020B0604020202020204" pitchFamily="34" charset="0"/>
                <a:ea typeface="Arial" panose="020B0604020202020204" pitchFamily="34" charset="0"/>
                <a:cs typeface="Arial" panose="020B0604020202020204" pitchFamily="34" charset="0"/>
                <a:sym typeface="Cabin"/>
              </a:rPr>
              <a:t>41</a:t>
            </a:r>
            <a:r>
              <a:rPr lang="en-US" sz="3000" u="none" strike="noStrike" cap="none">
                <a:solidFill>
                  <a:srgbClr val="00FFFF"/>
                </a:solidFill>
                <a:latin typeface="Arial" panose="020B0604020202020204" pitchFamily="34" charset="0"/>
                <a:ea typeface="Arial" panose="020B0604020202020204" pitchFamily="34" charset="0"/>
                <a:cs typeface="Arial" panose="020B0604020202020204" pitchFamily="34" charset="0"/>
                <a:sym typeface="Cabin"/>
              </a:rPr>
              <a:t>  </a:t>
            </a:r>
            <a:r>
              <a:rPr lang="en-US" sz="3000" u="none" strike="noStrike" cap="none">
                <a:solidFill>
                  <a:srgbClr val="FF02FF"/>
                </a:solidFill>
                <a:latin typeface="Arial" panose="020B0604020202020204" pitchFamily="34" charset="0"/>
                <a:ea typeface="Arial" panose="020B0604020202020204" pitchFamily="34" charset="0"/>
                <a:cs typeface="Arial" panose="020B0604020202020204" pitchFamily="34" charset="0"/>
                <a:sym typeface="Cabin"/>
              </a:rPr>
              <a:t>9</a:t>
            </a:r>
            <a:endParaRPr lang="en-US" sz="3000" u="none" strike="noStrike" cap="none">
              <a:solidFill>
                <a:srgbClr val="FF00FF"/>
              </a:solidFill>
              <a:latin typeface="Arial" panose="020B0604020202020204" pitchFamily="34" charset="0"/>
              <a:ea typeface="Arial" panose="020B0604020202020204" pitchFamily="34" charset="0"/>
              <a:cs typeface="Arial" panose="020B0604020202020204" pitchFamily="34" charset="0"/>
              <a:sym typeface="Cabin"/>
            </a:endParaRPr>
          </a:p>
          <a:p>
            <a:pPr marL="0" marR="0" lvl="0" indent="0" algn="l" rtl="0">
              <a:lnSpc>
                <a:spcPct val="100000"/>
              </a:lnSpc>
              <a:spcBef>
                <a:spcPts val="0"/>
              </a:spcBef>
              <a:spcAft>
                <a:spcPts val="0"/>
              </a:spcAft>
              <a:buClr>
                <a:srgbClr val="00FFFF"/>
              </a:buClr>
              <a:buSzPct val="25000"/>
              <a:buFont typeface="Cabin"/>
              <a:buNone/>
            </a:pPr>
            <a:r>
              <a:rPr lang="en-US" sz="3000">
                <a:solidFill>
                  <a:srgbClr val="00FF00"/>
                </a:solidFill>
                <a:latin typeface="Arial" panose="020B0604020202020204" pitchFamily="34" charset="0"/>
                <a:ea typeface="Arial" panose="020B0604020202020204" pitchFamily="34" charset="0"/>
                <a:cs typeface="Arial" panose="020B0604020202020204" pitchFamily="34" charset="0"/>
                <a:sym typeface="Cabin"/>
              </a:rPr>
              <a:t>74</a:t>
            </a:r>
            <a:r>
              <a:rPr lang="en-US" sz="3000" u="none" strike="noStrike" cap="none">
                <a:solidFill>
                  <a:srgbClr val="00FFFF"/>
                </a:solidFill>
                <a:latin typeface="Arial" panose="020B0604020202020204" pitchFamily="34" charset="0"/>
                <a:ea typeface="Arial" panose="020B0604020202020204" pitchFamily="34" charset="0"/>
                <a:cs typeface="Arial" panose="020B0604020202020204" pitchFamily="34" charset="0"/>
                <a:sym typeface="Cabin"/>
              </a:rPr>
              <a:t>  </a:t>
            </a:r>
            <a:r>
              <a:rPr lang="en-US" sz="3000" u="none" strike="noStrike" cap="none">
                <a:solidFill>
                  <a:srgbClr val="FF00FF"/>
                </a:solidFill>
                <a:latin typeface="Arial" panose="020B0604020202020204" pitchFamily="34" charset="0"/>
                <a:ea typeface="Arial" panose="020B0604020202020204" pitchFamily="34" charset="0"/>
                <a:cs typeface="Arial" panose="020B0604020202020204" pitchFamily="34" charset="0"/>
                <a:sym typeface="Cabin"/>
              </a:rPr>
              <a:t>74</a:t>
            </a:r>
          </a:p>
          <a:p>
            <a:pPr marL="0" marR="0" lvl="0" indent="0" algn="l" rtl="0">
              <a:lnSpc>
                <a:spcPct val="100000"/>
              </a:lnSpc>
              <a:spcBef>
                <a:spcPts val="0"/>
              </a:spcBef>
              <a:spcAft>
                <a:spcPts val="0"/>
              </a:spcAft>
              <a:buClr>
                <a:srgbClr val="00FFFF"/>
              </a:buClr>
              <a:buSzPct val="25000"/>
              <a:buFont typeface="Cabin"/>
              <a:buNone/>
            </a:pPr>
            <a:r>
              <a:rPr lang="en-US" sz="3000">
                <a:solidFill>
                  <a:srgbClr val="00FF00"/>
                </a:solidFill>
                <a:latin typeface="Arial" panose="020B0604020202020204" pitchFamily="34" charset="0"/>
                <a:ea typeface="Arial" panose="020B0604020202020204" pitchFamily="34" charset="0"/>
                <a:cs typeface="Arial" panose="020B0604020202020204" pitchFamily="34" charset="0"/>
                <a:sym typeface="Cabin"/>
              </a:rPr>
              <a:t>74</a:t>
            </a:r>
            <a:r>
              <a:rPr lang="en-US" sz="3000" u="none" strike="noStrike" cap="none">
                <a:solidFill>
                  <a:srgbClr val="00FFFF"/>
                </a:solidFill>
                <a:latin typeface="Arial" panose="020B0604020202020204" pitchFamily="34" charset="0"/>
                <a:ea typeface="Arial" panose="020B0604020202020204" pitchFamily="34" charset="0"/>
                <a:cs typeface="Arial" panose="020B0604020202020204" pitchFamily="34" charset="0"/>
                <a:sym typeface="Cabin"/>
              </a:rPr>
              <a:t>  </a:t>
            </a:r>
            <a:r>
              <a:rPr lang="en-US" sz="3000" u="none" strike="noStrike" cap="none">
                <a:solidFill>
                  <a:srgbClr val="FF00FF"/>
                </a:solidFill>
                <a:latin typeface="Arial" panose="020B0604020202020204" pitchFamily="34" charset="0"/>
                <a:ea typeface="Arial" panose="020B0604020202020204" pitchFamily="34" charset="0"/>
                <a:cs typeface="Arial" panose="020B0604020202020204" pitchFamily="34"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panose="020B0604020202020204" pitchFamily="34" charset="0"/>
                <a:ea typeface="Arial" panose="020B0604020202020204" pitchFamily="34" charset="0"/>
                <a:cs typeface="Arial" panose="020B0604020202020204" pitchFamily="34" charset="0"/>
                <a:sym typeface="Cabin"/>
              </a:rPr>
              <a:t>After </a:t>
            </a:r>
            <a:r>
              <a:rPr lang="en-US" sz="3000">
                <a:solidFill>
                  <a:srgbClr val="00FFFF"/>
                </a:solidFill>
                <a:latin typeface="Arial" panose="020B0604020202020204" pitchFamily="34" charset="0"/>
                <a:ea typeface="Arial" panose="020B0604020202020204" pitchFamily="34" charset="0"/>
                <a:cs typeface="Arial" panose="020B0604020202020204" pitchFamily="34" charset="0"/>
                <a:sym typeface="Cabin"/>
              </a:rPr>
              <a:t>74</a:t>
            </a:r>
          </a:p>
        </p:txBody>
      </p:sp>
      <p:sp>
        <p:nvSpPr>
          <p:cNvPr id="675" name="Shape 675"/>
          <p:cNvSpPr txBox="1"/>
          <p:nvPr/>
        </p:nvSpPr>
        <p:spPr>
          <a:xfrm>
            <a:off x="906525" y="7194550"/>
            <a:ext cx="14757599" cy="1306513"/>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n-US" sz="3000">
                <a:solidFill>
                  <a:schemeClr val="lt1"/>
                </a:solidFill>
                <a:latin typeface="Arial" panose="020B0604020202020204" pitchFamily="34" charset="0"/>
                <a:ea typeface="Arial" panose="020B0604020202020204" pitchFamily="34" charset="0"/>
                <a:cs typeface="Arial" panose="020B0604020202020204" pitchFamily="34" charset="0"/>
                <a:sym typeface="Cabin"/>
              </a:rPr>
              <a:t>We make a </a:t>
            </a:r>
            <a:r>
              <a:rPr lang="en-US" sz="3000">
                <a:solidFill>
                  <a:schemeClr val="accent1"/>
                </a:solidFill>
                <a:latin typeface="Arial" panose="020B0604020202020204" pitchFamily="34" charset="0"/>
                <a:ea typeface="Arial" panose="020B0604020202020204" pitchFamily="34" charset="0"/>
                <a:cs typeface="Arial" panose="020B0604020202020204" pitchFamily="34" charset="0"/>
                <a:sym typeface="Cabin"/>
              </a:rPr>
              <a:t>variable</a:t>
            </a:r>
            <a:r>
              <a:rPr lang="en-US" sz="3000">
                <a:solidFill>
                  <a:schemeClr val="lt1"/>
                </a:solidFill>
                <a:latin typeface="Arial" panose="020B0604020202020204" pitchFamily="34" charset="0"/>
                <a:ea typeface="Arial" panose="020B0604020202020204" pitchFamily="34" charset="0"/>
                <a:cs typeface="Arial" panose="020B0604020202020204" pitchFamily="34" charset="0"/>
                <a:sym typeface="Cabin"/>
              </a:rPr>
              <a:t> that contains the </a:t>
            </a:r>
            <a:r>
              <a:rPr lang="en-US" sz="3000">
                <a:solidFill>
                  <a:schemeClr val="accent1"/>
                </a:solidFill>
                <a:latin typeface="Arial" panose="020B0604020202020204" pitchFamily="34" charset="0"/>
                <a:ea typeface="Arial" panose="020B0604020202020204" pitchFamily="34" charset="0"/>
                <a:cs typeface="Arial" panose="020B0604020202020204" pitchFamily="34" charset="0"/>
                <a:sym typeface="Cabin"/>
              </a:rPr>
              <a:t>largest value we have seen so far</a:t>
            </a:r>
            <a:r>
              <a:rPr lang="en-US" sz="3000">
                <a:solidFill>
                  <a:schemeClr val="lt1"/>
                </a:solidFill>
                <a:latin typeface="Arial" panose="020B0604020202020204" pitchFamily="34" charset="0"/>
                <a:ea typeface="Arial" panose="020B0604020202020204" pitchFamily="34" charset="0"/>
                <a:cs typeface="Arial" panose="020B0604020202020204" pitchFamily="34" charset="0"/>
                <a:sym typeface="Cabin"/>
              </a:rPr>
              <a:t>. </a:t>
            </a:r>
            <a:r>
              <a:rPr lang="en-US" sz="30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If the current </a:t>
            </a:r>
            <a:r>
              <a:rPr lang="en-US" sz="3000" dirty="0">
                <a:solidFill>
                  <a:srgbClr val="FF00FF"/>
                </a:solidFill>
                <a:latin typeface="Arial" panose="020B0604020202020204" pitchFamily="34" charset="0"/>
                <a:ea typeface="Arial" panose="020B0604020202020204" pitchFamily="34" charset="0"/>
                <a:cs typeface="Arial" panose="020B0604020202020204" pitchFamily="34" charset="0"/>
                <a:sym typeface="Cabin"/>
              </a:rPr>
              <a:t>number we are looking at</a:t>
            </a:r>
            <a:r>
              <a:rPr lang="en-US" sz="30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is larger, it is the new </a:t>
            </a:r>
            <a:r>
              <a:rPr lang="en-US" sz="3000"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largest value we have seen so far</a:t>
            </a:r>
            <a:r>
              <a:rPr lang="en-US" sz="30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a:t>
            </a:r>
          </a:p>
        </p:txBody>
      </p:sp>
      <p:sp>
        <p:nvSpPr>
          <p:cNvPr id="5" name="文本框 4"/>
          <p:cNvSpPr txBox="1"/>
          <p:nvPr/>
        </p:nvSpPr>
        <p:spPr>
          <a:xfrm>
            <a:off x="906780" y="2933065"/>
            <a:ext cx="8901430" cy="3692525"/>
          </a:xfrm>
          <a:prstGeom prst="rect">
            <a:avLst/>
          </a:prstGeom>
          <a:noFill/>
        </p:spPr>
        <p:txBody>
          <a:bodyPr wrap="square" rtlCol="0" anchor="t">
            <a:spAutoFit/>
          </a:bodyPr>
          <a:lstStyle/>
          <a:p>
            <a:pPr algn="l">
              <a:buClr>
                <a:srgbClr val="00FFFF"/>
              </a:buClr>
              <a:buSzPct val="25000"/>
              <a:buNone/>
            </a:pPr>
            <a:r>
              <a:rPr lang="en-US" sz="2600" dirty="0" err="1" smtClean="0">
                <a:solidFill>
                  <a:srgbClr val="00FF00"/>
                </a:solidFill>
                <a:latin typeface="Courier"/>
                <a:ea typeface="Courier"/>
                <a:cs typeface="Courier"/>
                <a:sym typeface="Courier New" panose="02070309020205020404"/>
              </a:rPr>
              <a:t>largest_so_far</a:t>
            </a:r>
            <a:r>
              <a:rPr lang="en-US" sz="2600" dirty="0" err="1">
                <a:solidFill>
                  <a:srgbClr val="00FF00"/>
                </a:solidFill>
                <a:latin typeface="Courier"/>
                <a:ea typeface="Courier"/>
                <a:cs typeface="Courier"/>
              </a:rPr>
              <a:t> = None</a:t>
            </a:r>
          </a:p>
          <a:p>
            <a:pPr algn="l">
              <a:buClr>
                <a:srgbClr val="00FFFF"/>
              </a:buClr>
              <a:buSzPct val="25000"/>
              <a:buNone/>
            </a:pPr>
            <a:r>
              <a:rPr lang="en-US" sz="2600" dirty="0" err="1">
                <a:solidFill>
                  <a:srgbClr val="FFFF00"/>
                </a:solidFill>
                <a:uFillTx/>
                <a:latin typeface="Courier" charset="0"/>
                <a:ea typeface="Courier"/>
                <a:cs typeface="Courier"/>
              </a:rPr>
              <a:t>print</a:t>
            </a:r>
            <a:r>
              <a:rPr lang="en-US" sz="2600" dirty="0" err="1">
                <a:solidFill>
                  <a:srgbClr val="00FF00"/>
                </a:solidFill>
                <a:latin typeface="Courier"/>
                <a:ea typeface="Courier"/>
                <a:cs typeface="Courier"/>
              </a:rPr>
              <a:t>(</a:t>
            </a:r>
            <a:r>
              <a:rPr lang="en-US" sz="2600" dirty="0" err="1">
                <a:solidFill>
                  <a:srgbClr val="FF7F00"/>
                </a:solidFill>
                <a:uFillTx/>
                <a:latin typeface="Courier" charset="0"/>
                <a:ea typeface="Courier"/>
                <a:cs typeface="Courier"/>
              </a:rPr>
              <a:t>'Before</a:t>
            </a:r>
            <a:r>
              <a:rPr lang="en-US" sz="2600" dirty="0" err="1">
                <a:solidFill>
                  <a:srgbClr val="00FF00"/>
                </a:solidFill>
                <a:latin typeface="Courier"/>
                <a:ea typeface="Courier"/>
                <a:cs typeface="Courier"/>
              </a:rPr>
              <a:t>:', </a:t>
            </a:r>
            <a:r>
              <a:rPr lang="en-US" sz="2600" dirty="0" err="1" smtClean="0">
                <a:solidFill>
                  <a:srgbClr val="00FF00"/>
                </a:solidFill>
                <a:latin typeface="Courier"/>
                <a:ea typeface="Courier"/>
                <a:cs typeface="Courier"/>
                <a:sym typeface="Courier New" panose="02070309020205020404"/>
              </a:rPr>
              <a:t>largest_so_far</a:t>
            </a:r>
            <a:r>
              <a:rPr lang="en-US" sz="2600" dirty="0" err="1">
                <a:solidFill>
                  <a:srgbClr val="00FF00"/>
                </a:solidFill>
                <a:latin typeface="Courier"/>
                <a:ea typeface="Courier"/>
                <a:cs typeface="Courier"/>
              </a:rPr>
              <a:t>)</a:t>
            </a:r>
          </a:p>
          <a:p>
            <a:pPr algn="l">
              <a:buClr>
                <a:srgbClr val="00FFFF"/>
              </a:buClr>
              <a:buSzPct val="25000"/>
              <a:buNone/>
            </a:pPr>
            <a:r>
              <a:rPr lang="en-US" sz="2600" dirty="0">
                <a:solidFill>
                  <a:srgbClr val="FFFF00"/>
                </a:solidFill>
                <a:latin typeface="Courier"/>
                <a:ea typeface="Courier"/>
                <a:cs typeface="Courier"/>
              </a:rPr>
              <a:t>for </a:t>
            </a:r>
            <a:r>
              <a:rPr lang="en-US" sz="2600" dirty="0">
                <a:solidFill>
                  <a:srgbClr val="FF02FF"/>
                </a:solidFill>
                <a:uFillTx/>
                <a:latin typeface="Courier" charset="0"/>
                <a:ea typeface="Courier"/>
                <a:cs typeface="Courier"/>
              </a:rPr>
              <a:t>itervar </a:t>
            </a:r>
            <a:r>
              <a:rPr lang="en-US" sz="2600" dirty="0">
                <a:solidFill>
                  <a:srgbClr val="FFFF00"/>
                </a:solidFill>
                <a:latin typeface="Courier"/>
                <a:ea typeface="Courier"/>
                <a:cs typeface="Courier"/>
              </a:rPr>
              <a:t>in </a:t>
            </a:r>
            <a:r>
              <a:rPr lang="en-US" sz="2600" dirty="0">
                <a:solidFill>
                  <a:srgbClr val="FF02FF"/>
                </a:solidFill>
                <a:latin typeface="Courier"/>
                <a:ea typeface="Courier"/>
                <a:cs typeface="Courier"/>
              </a:rPr>
              <a:t>[3, 41, 12, 9, 74, 15]:</a:t>
            </a:r>
          </a:p>
          <a:p>
            <a:pPr algn="l">
              <a:buClr>
                <a:srgbClr val="00FFFF"/>
              </a:buClr>
              <a:buSzPct val="25000"/>
              <a:buNone/>
            </a:pPr>
            <a:r>
              <a:rPr lang="en-US" sz="2600" dirty="0">
                <a:solidFill>
                  <a:srgbClr val="00FF00"/>
                </a:solidFill>
                <a:latin typeface="Courier"/>
                <a:ea typeface="Courier"/>
                <a:cs typeface="Courier"/>
              </a:rPr>
              <a:t>	if </a:t>
            </a:r>
            <a:r>
              <a:rPr lang="en-US" sz="2600" dirty="0" err="1" smtClean="0">
                <a:solidFill>
                  <a:srgbClr val="00FF00"/>
                </a:solidFill>
                <a:latin typeface="Courier"/>
                <a:ea typeface="Courier"/>
                <a:cs typeface="Courier"/>
                <a:sym typeface="Courier New" panose="02070309020205020404"/>
              </a:rPr>
              <a:t>largest_so_far</a:t>
            </a:r>
            <a:r>
              <a:rPr lang="en-US" sz="2600" dirty="0">
                <a:solidFill>
                  <a:srgbClr val="00FF00"/>
                </a:solidFill>
                <a:latin typeface="Courier"/>
                <a:ea typeface="Courier"/>
                <a:cs typeface="Courier"/>
              </a:rPr>
              <a:t> is </a:t>
            </a:r>
            <a:r>
              <a:rPr lang="en-US" sz="2600" dirty="0">
                <a:solidFill>
                  <a:srgbClr val="FF02FF"/>
                </a:solidFill>
                <a:latin typeface="Courier"/>
                <a:ea typeface="Courier"/>
                <a:cs typeface="Courier"/>
              </a:rPr>
              <a:t>None </a:t>
            </a:r>
            <a:r>
              <a:rPr lang="en-US" sz="2600" dirty="0">
                <a:solidFill>
                  <a:srgbClr val="00FF00"/>
                </a:solidFill>
                <a:latin typeface="Courier"/>
                <a:ea typeface="Courier"/>
                <a:cs typeface="Courier"/>
              </a:rPr>
              <a:t>or </a:t>
            </a:r>
            <a:r>
              <a:rPr lang="en-US" sz="2600" dirty="0">
                <a:solidFill>
                  <a:srgbClr val="FF02FF"/>
                </a:solidFill>
                <a:latin typeface="Courier"/>
                <a:ea typeface="Courier"/>
                <a:cs typeface="Courier"/>
              </a:rPr>
              <a:t>itervar </a:t>
            </a:r>
            <a:r>
              <a:rPr lang="en-US" sz="2600" dirty="0">
                <a:solidFill>
                  <a:srgbClr val="00FF00"/>
                </a:solidFill>
                <a:latin typeface="Courier"/>
                <a:ea typeface="Courier"/>
                <a:cs typeface="Courier"/>
              </a:rPr>
              <a:t>&gt; </a:t>
            </a:r>
            <a:r>
              <a:rPr lang="en-US" sz="2600" dirty="0" err="1" smtClean="0">
                <a:solidFill>
                  <a:srgbClr val="00FF00"/>
                </a:solidFill>
                <a:latin typeface="Courier"/>
                <a:ea typeface="Courier"/>
                <a:cs typeface="Courier"/>
                <a:sym typeface="Courier New" panose="02070309020205020404"/>
              </a:rPr>
              <a:t>largest_so_far</a:t>
            </a:r>
            <a:r>
              <a:rPr lang="en-US" sz="2600" dirty="0">
                <a:solidFill>
                  <a:srgbClr val="00FF00"/>
                </a:solidFill>
                <a:latin typeface="Courier"/>
                <a:ea typeface="Courier"/>
                <a:cs typeface="Courier"/>
              </a:rPr>
              <a:t> :</a:t>
            </a:r>
          </a:p>
          <a:p>
            <a:pPr algn="l">
              <a:buClr>
                <a:srgbClr val="00FFFF"/>
              </a:buClr>
              <a:buSzPct val="25000"/>
              <a:buNone/>
            </a:pPr>
            <a:r>
              <a:rPr lang="en-US" sz="2600" dirty="0" smtClean="0">
                <a:solidFill>
                  <a:srgbClr val="00FF00"/>
                </a:solidFill>
                <a:latin typeface="Courier"/>
                <a:ea typeface="Courier"/>
                <a:cs typeface="Courier"/>
                <a:sym typeface="Courier New" panose="02070309020205020404"/>
              </a:rPr>
              <a:t>		</a:t>
            </a:r>
            <a:r>
              <a:rPr lang="en-US" sz="2600" dirty="0" err="1" smtClean="0">
                <a:solidFill>
                  <a:srgbClr val="00FF00"/>
                </a:solidFill>
                <a:latin typeface="Courier"/>
                <a:ea typeface="Courier"/>
                <a:cs typeface="Courier"/>
                <a:sym typeface="Courier New" panose="02070309020205020404"/>
              </a:rPr>
              <a:t>largest_so_far</a:t>
            </a:r>
            <a:r>
              <a:rPr lang="en-US" sz="2600" dirty="0">
                <a:solidFill>
                  <a:srgbClr val="00FF00"/>
                </a:solidFill>
                <a:latin typeface="Courier"/>
                <a:ea typeface="Courier"/>
                <a:cs typeface="Courier"/>
              </a:rPr>
              <a:t> =</a:t>
            </a:r>
            <a:r>
              <a:rPr lang="en-US" sz="2600" dirty="0">
                <a:solidFill>
                  <a:srgbClr val="FF02FF"/>
                </a:solidFill>
                <a:latin typeface="Courier"/>
                <a:ea typeface="Courier"/>
                <a:cs typeface="Courier"/>
              </a:rPr>
              <a:t> itervar</a:t>
            </a:r>
            <a:endParaRPr lang="en-US" sz="2600" dirty="0">
              <a:solidFill>
                <a:srgbClr val="00FF00"/>
              </a:solidFill>
              <a:latin typeface="Courier"/>
              <a:ea typeface="Courier"/>
              <a:cs typeface="Courier"/>
            </a:endParaRPr>
          </a:p>
          <a:p>
            <a:pPr algn="l">
              <a:buClr>
                <a:srgbClr val="00FFFF"/>
              </a:buClr>
              <a:buSzPct val="25000"/>
              <a:buNone/>
            </a:pPr>
            <a:r>
              <a:rPr lang="en-US" sz="2600" dirty="0">
                <a:solidFill>
                  <a:srgbClr val="FFFF00"/>
                </a:solidFill>
                <a:latin typeface="Courier"/>
                <a:ea typeface="Courier"/>
                <a:cs typeface="Courier"/>
              </a:rPr>
              <a:t>	print</a:t>
            </a:r>
            <a:r>
              <a:rPr lang="en-US" sz="2600" dirty="0">
                <a:solidFill>
                  <a:srgbClr val="00FF00"/>
                </a:solidFill>
                <a:latin typeface="Courier"/>
                <a:ea typeface="Courier"/>
                <a:cs typeface="Courier"/>
              </a:rPr>
              <a:t>(</a:t>
            </a:r>
            <a:r>
              <a:rPr lang="en-US" sz="2600" dirty="0" err="1" smtClean="0">
                <a:solidFill>
                  <a:srgbClr val="00FF00"/>
                </a:solidFill>
                <a:latin typeface="Courier"/>
                <a:ea typeface="Courier"/>
                <a:cs typeface="Courier"/>
                <a:sym typeface="Courier New" panose="02070309020205020404"/>
              </a:rPr>
              <a:t>largest_so_far</a:t>
            </a:r>
            <a:r>
              <a:rPr lang="en-US" sz="2600" dirty="0">
                <a:solidFill>
                  <a:srgbClr val="00FF00"/>
                </a:solidFill>
                <a:latin typeface="Courier"/>
                <a:ea typeface="Courier"/>
                <a:cs typeface="Courier"/>
              </a:rPr>
              <a:t>, </a:t>
            </a:r>
            <a:r>
              <a:rPr lang="en-US" sz="2600" dirty="0">
                <a:solidFill>
                  <a:srgbClr val="FF02FF"/>
                </a:solidFill>
                <a:latin typeface="Courier"/>
                <a:ea typeface="Courier"/>
                <a:cs typeface="Courier"/>
                <a:sym typeface="+mn-ea"/>
              </a:rPr>
              <a:t>itervar</a:t>
            </a:r>
            <a:r>
              <a:rPr lang="en-US" sz="2600" dirty="0">
                <a:solidFill>
                  <a:srgbClr val="00FF00"/>
                </a:solidFill>
                <a:latin typeface="Courier"/>
                <a:ea typeface="Courier"/>
                <a:cs typeface="Courier"/>
              </a:rPr>
              <a:t>)</a:t>
            </a:r>
          </a:p>
          <a:p>
            <a:pPr algn="l">
              <a:buClr>
                <a:srgbClr val="00FFFF"/>
              </a:buClr>
              <a:buSzPct val="25000"/>
              <a:buNone/>
            </a:pPr>
            <a:r>
              <a:rPr lang="en-US" sz="2600" dirty="0" smtClean="0">
                <a:solidFill>
                  <a:srgbClr val="FFFF00"/>
                </a:solidFill>
                <a:latin typeface="Courier"/>
                <a:ea typeface="Courier"/>
                <a:cs typeface="Courier"/>
                <a:sym typeface="Courier New" panose="02070309020205020404"/>
              </a:rPr>
              <a:t>print</a:t>
            </a:r>
            <a:r>
              <a:rPr lang="en-US" sz="2600" dirty="0">
                <a:solidFill>
                  <a:schemeClr val="bg1"/>
                </a:solidFill>
                <a:latin typeface="Courier"/>
                <a:ea typeface="Courier"/>
                <a:cs typeface="Courier"/>
                <a:sym typeface="Courier New" panose="02070309020205020404"/>
              </a:rPr>
              <a:t>(</a:t>
            </a:r>
            <a:r>
              <a:rPr lang="en-US" sz="2600" dirty="0" smtClean="0">
                <a:solidFill>
                  <a:srgbClr val="FF7F00"/>
                </a:solidFill>
                <a:latin typeface="Courier"/>
                <a:ea typeface="Courier"/>
                <a:cs typeface="Courier"/>
                <a:sym typeface="Courier New" panose="02070309020205020404"/>
              </a:rPr>
              <a:t>'After</a:t>
            </a:r>
            <a:r>
              <a:rPr lang="en-US" sz="2600" dirty="0">
                <a:solidFill>
                  <a:srgbClr val="FF7F00"/>
                </a:solidFill>
                <a:latin typeface="Courier"/>
                <a:ea typeface="Courier"/>
                <a:cs typeface="Courier"/>
                <a:sym typeface="Courier New" panose="02070309020205020404"/>
              </a:rPr>
              <a:t>', </a:t>
            </a:r>
            <a:r>
              <a:rPr lang="en-US" sz="2600" dirty="0" err="1" smtClean="0">
                <a:solidFill>
                  <a:srgbClr val="00FF00"/>
                </a:solidFill>
                <a:latin typeface="Courier"/>
                <a:ea typeface="Courier"/>
                <a:cs typeface="Courier"/>
                <a:sym typeface="Courier New" panose="02070309020205020404"/>
              </a:rPr>
              <a:t>largest_so_far</a:t>
            </a:r>
            <a:r>
              <a:rPr lang="en-US" sz="2600" dirty="0" smtClean="0">
                <a:solidFill>
                  <a:schemeClr val="bg1"/>
                </a:solidFill>
                <a:latin typeface="Courier"/>
                <a:ea typeface="Courier"/>
                <a:cs typeface="Courier"/>
                <a:sym typeface="Courier New" panose="02070309020205020404"/>
              </a:rPr>
              <a:t>)</a:t>
            </a:r>
            <a:endParaRPr lang="zh-CN" altLang="en-US" sz="2600" dirty="0"/>
          </a:p>
          <a:p>
            <a:pPr algn="l">
              <a:buClr>
                <a:srgbClr val="00FFFF"/>
              </a:buClr>
              <a:buSzPct val="25000"/>
              <a:buNone/>
            </a:pPr>
            <a:endParaRPr lang="en-US" sz="2600" dirty="0" err="1">
              <a:solidFill>
                <a:srgbClr val="00FF00"/>
              </a:solidFill>
              <a:latin typeface="Courier"/>
              <a:ea typeface="Courier"/>
              <a:cs typeface="Courie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4032342" y="359450"/>
            <a:ext cx="10353806" cy="119881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2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Repeated Steps</a:t>
            </a:r>
          </a:p>
        </p:txBody>
      </p:sp>
      <p:sp>
        <p:nvSpPr>
          <p:cNvPr id="213" name="Shape 213"/>
          <p:cNvSpPr txBox="1"/>
          <p:nvPr/>
        </p:nvSpPr>
        <p:spPr>
          <a:xfrm>
            <a:off x="6578591" y="1979765"/>
            <a:ext cx="9100679" cy="6638029"/>
          </a:xfrm>
          <a:prstGeom prst="rect">
            <a:avLst/>
          </a:prstGeom>
          <a:noFill/>
          <a:ln>
            <a:noFill/>
          </a:ln>
        </p:spPr>
        <p:txBody>
          <a:bodyPr lIns="0" tIns="0" rIns="0" bIns="0" anchor="ctr" anchorCtr="0">
            <a:noAutofit/>
          </a:bodyPr>
          <a:lstStyle/>
          <a:p>
            <a:pPr marL="0" marR="0" lvl="0" indent="0" algn="just" rtl="0">
              <a:lnSpc>
                <a:spcPct val="100000"/>
              </a:lnSpc>
              <a:spcBef>
                <a:spcPts val="0"/>
              </a:spcBef>
              <a:spcAft>
                <a:spcPts val="0"/>
              </a:spcAft>
              <a:buClr>
                <a:schemeClr val="lt1"/>
              </a:buClr>
              <a:buSzPct val="25000"/>
              <a:buFont typeface="Cabin"/>
              <a:buNone/>
            </a:pPr>
            <a:r>
              <a:rPr lang="en-US" sz="4000" i="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ourier New" panose="02070309020205020404"/>
              </a:rPr>
              <a:t>More formally, here is the flow of execution for a while statement:</a:t>
            </a:r>
          </a:p>
          <a:p>
            <a:pPr marL="0" marR="0" lvl="0" indent="0" algn="just" rtl="0">
              <a:lnSpc>
                <a:spcPct val="100000"/>
              </a:lnSpc>
              <a:spcBef>
                <a:spcPts val="0"/>
              </a:spcBef>
              <a:spcAft>
                <a:spcPts val="0"/>
              </a:spcAft>
              <a:buClr>
                <a:schemeClr val="lt1"/>
              </a:buClr>
              <a:buSzPct val="25000"/>
              <a:buFont typeface="Cabin"/>
              <a:buNone/>
            </a:pPr>
            <a:r>
              <a:rPr lang="en-US" sz="4000" i="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ourier New" panose="02070309020205020404"/>
              </a:rPr>
              <a:t>1. Evaluate the condition, yielding True or False.</a:t>
            </a:r>
          </a:p>
          <a:p>
            <a:pPr marL="0" marR="0" lvl="0" indent="0" algn="just" rtl="0">
              <a:lnSpc>
                <a:spcPct val="100000"/>
              </a:lnSpc>
              <a:spcBef>
                <a:spcPts val="0"/>
              </a:spcBef>
              <a:spcAft>
                <a:spcPts val="0"/>
              </a:spcAft>
              <a:buClr>
                <a:schemeClr val="lt1"/>
              </a:buClr>
              <a:buSzPct val="25000"/>
              <a:buFont typeface="Cabin"/>
              <a:buNone/>
            </a:pPr>
            <a:r>
              <a:rPr lang="en-US" sz="4000" i="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ourier New" panose="02070309020205020404"/>
              </a:rPr>
              <a:t>2. If the condition is false, exit the while statement and continue execution at</a:t>
            </a:r>
          </a:p>
          <a:p>
            <a:pPr marL="0" marR="0" lvl="0" indent="0" algn="just" rtl="0">
              <a:lnSpc>
                <a:spcPct val="100000"/>
              </a:lnSpc>
              <a:spcBef>
                <a:spcPts val="0"/>
              </a:spcBef>
              <a:spcAft>
                <a:spcPts val="0"/>
              </a:spcAft>
              <a:buClr>
                <a:schemeClr val="lt1"/>
              </a:buClr>
              <a:buSzPct val="25000"/>
              <a:buFont typeface="Cabin"/>
              <a:buNone/>
            </a:pPr>
            <a:r>
              <a:rPr lang="en-US" sz="4000" i="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ourier New" panose="02070309020205020404"/>
              </a:rPr>
              <a:t>the next statement.</a:t>
            </a:r>
          </a:p>
          <a:p>
            <a:pPr marL="0" marR="0" lvl="0" indent="0" algn="just" rtl="0">
              <a:lnSpc>
                <a:spcPct val="100000"/>
              </a:lnSpc>
              <a:spcBef>
                <a:spcPts val="0"/>
              </a:spcBef>
              <a:spcAft>
                <a:spcPts val="0"/>
              </a:spcAft>
              <a:buClr>
                <a:schemeClr val="lt1"/>
              </a:buClr>
              <a:buSzPct val="25000"/>
              <a:buFont typeface="Cabin"/>
              <a:buNone/>
            </a:pPr>
            <a:r>
              <a:rPr lang="en-US" sz="4000" i="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ourier New" panose="02070309020205020404"/>
              </a:rPr>
              <a:t>3. If the condition is true, execute the body and then go back to step 1.</a:t>
            </a:r>
          </a:p>
        </p:txBody>
      </p:sp>
      <p:cxnSp>
        <p:nvCxnSpPr>
          <p:cNvPr id="214" name="Shape 214"/>
          <p:cNvCxnSpPr/>
          <p:nvPr/>
        </p:nvCxnSpPr>
        <p:spPr>
          <a:xfrm rot="10800000">
            <a:off x="2552692" y="2001842"/>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216" name="Shape 216"/>
          <p:cNvSpPr/>
          <p:nvPr/>
        </p:nvSpPr>
        <p:spPr>
          <a:xfrm>
            <a:off x="1136643" y="2562230"/>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5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rPr>
              <a:t>n &gt; 0 ?</a:t>
            </a:r>
          </a:p>
        </p:txBody>
      </p:sp>
      <p:cxnSp>
        <p:nvCxnSpPr>
          <p:cNvPr id="217" name="Shape 217"/>
          <p:cNvCxnSpPr/>
          <p:nvPr/>
        </p:nvCxnSpPr>
        <p:spPr>
          <a:xfrm rot="10800000" flipH="1">
            <a:off x="2551104" y="3832230"/>
            <a:ext cx="20636" cy="2317749"/>
          </a:xfrm>
          <a:prstGeom prst="straightConnector1">
            <a:avLst/>
          </a:prstGeom>
          <a:noFill/>
          <a:ln w="76200" cap="rnd" cmpd="sng">
            <a:solidFill>
              <a:srgbClr val="00FFFF"/>
            </a:solidFill>
            <a:prstDash val="solid"/>
            <a:miter/>
            <a:headEnd type="none" w="med" len="med"/>
            <a:tailEnd type="stealth" w="med" len="med"/>
          </a:ln>
        </p:spPr>
      </p:cxnSp>
      <p:cxnSp>
        <p:nvCxnSpPr>
          <p:cNvPr id="218" name="Shape 218"/>
          <p:cNvCxnSpPr/>
          <p:nvPr/>
        </p:nvCxnSpPr>
        <p:spPr>
          <a:xfrm rot="10800000">
            <a:off x="3994142" y="319087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219" name="Shape 219"/>
          <p:cNvCxnSpPr/>
          <p:nvPr/>
        </p:nvCxnSpPr>
        <p:spPr>
          <a:xfrm rot="10800000" flipH="1">
            <a:off x="4738680" y="319088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20" name="Shape 220"/>
          <p:cNvCxnSpPr/>
          <p:nvPr/>
        </p:nvCxnSpPr>
        <p:spPr>
          <a:xfrm flipH="1">
            <a:off x="4738693" y="5889730"/>
            <a:ext cx="4799" cy="300000"/>
          </a:xfrm>
          <a:prstGeom prst="straightConnector1">
            <a:avLst/>
          </a:prstGeom>
          <a:noFill/>
          <a:ln w="76200" cap="rnd" cmpd="sng">
            <a:solidFill>
              <a:srgbClr val="00FFFF"/>
            </a:solidFill>
            <a:prstDash val="solid"/>
            <a:miter/>
            <a:headEnd type="none" w="med" len="med"/>
            <a:tailEnd type="none" w="med" len="med"/>
          </a:ln>
        </p:spPr>
      </p:cxnSp>
      <p:cxnSp>
        <p:nvCxnSpPr>
          <p:cNvPr id="221" name="Shape 221"/>
          <p:cNvCxnSpPr/>
          <p:nvPr/>
        </p:nvCxnSpPr>
        <p:spPr>
          <a:xfrm>
            <a:off x="2566979" y="6192842"/>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222" name="Shape 222"/>
          <p:cNvCxnSpPr/>
          <p:nvPr/>
        </p:nvCxnSpPr>
        <p:spPr>
          <a:xfrm flipH="1">
            <a:off x="781043" y="3206755"/>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223" name="Shape 223"/>
          <p:cNvCxnSpPr/>
          <p:nvPr/>
        </p:nvCxnSpPr>
        <p:spPr>
          <a:xfrm rot="10800000" flipH="1">
            <a:off x="2554279" y="659448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24" name="Shape 224"/>
          <p:cNvCxnSpPr/>
          <p:nvPr/>
        </p:nvCxnSpPr>
        <p:spPr>
          <a:xfrm rot="10800000">
            <a:off x="777780" y="3254342"/>
            <a:ext cx="36599" cy="3433800"/>
          </a:xfrm>
          <a:prstGeom prst="straightConnector1">
            <a:avLst/>
          </a:prstGeom>
          <a:noFill/>
          <a:ln w="76200" cap="rnd" cmpd="sng">
            <a:solidFill>
              <a:srgbClr val="00FFFF"/>
            </a:solidFill>
            <a:prstDash val="solid"/>
            <a:miter/>
            <a:headEnd type="stealth" w="med" len="med"/>
            <a:tailEnd type="none" w="med" len="med"/>
          </a:ln>
        </p:spPr>
      </p:cxnSp>
      <p:cxnSp>
        <p:nvCxnSpPr>
          <p:cNvPr id="225" name="Shape 225"/>
          <p:cNvCxnSpPr/>
          <p:nvPr/>
        </p:nvCxnSpPr>
        <p:spPr>
          <a:xfrm>
            <a:off x="798505" y="6611942"/>
            <a:ext cx="1752600" cy="0"/>
          </a:xfrm>
          <a:prstGeom prst="straightConnector1">
            <a:avLst/>
          </a:prstGeom>
          <a:noFill/>
          <a:ln w="76200" cap="rnd" cmpd="sng">
            <a:solidFill>
              <a:srgbClr val="00FFFF"/>
            </a:solidFill>
            <a:prstDash val="solid"/>
            <a:miter/>
            <a:headEnd type="none" w="med" len="med"/>
            <a:tailEnd type="none" w="med" len="med"/>
          </a:ln>
        </p:spPr>
      </p:cxnSp>
      <p:sp>
        <p:nvSpPr>
          <p:cNvPr id="228" name="Shape 228"/>
          <p:cNvSpPr txBox="1"/>
          <p:nvPr/>
        </p:nvSpPr>
        <p:spPr>
          <a:xfrm>
            <a:off x="257168" y="2447930"/>
            <a:ext cx="7239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No</a:t>
            </a:r>
          </a:p>
        </p:txBody>
      </p:sp>
      <p:sp>
        <p:nvSpPr>
          <p:cNvPr id="229" name="Shape 229"/>
          <p:cNvSpPr txBox="1"/>
          <p:nvPr/>
        </p:nvSpPr>
        <p:spPr>
          <a:xfrm>
            <a:off x="1111243" y="721043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print('Blastoff')</a:t>
            </a:r>
            <a:endParaRPr lang="en-US" sz="35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230" name="Shape 230"/>
          <p:cNvSpPr txBox="1"/>
          <p:nvPr/>
        </p:nvSpPr>
        <p:spPr>
          <a:xfrm>
            <a:off x="4373554" y="2447930"/>
            <a:ext cx="917271"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Yes</a:t>
            </a:r>
          </a:p>
        </p:txBody>
      </p:sp>
      <p:sp>
        <p:nvSpPr>
          <p:cNvPr id="231" name="Shape 231"/>
          <p:cNvSpPr txBox="1"/>
          <p:nvPr/>
        </p:nvSpPr>
        <p:spPr>
          <a:xfrm>
            <a:off x="1111243" y="126683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n = 5</a:t>
            </a:r>
          </a:p>
        </p:txBody>
      </p:sp>
      <p:sp>
        <p:nvSpPr>
          <p:cNvPr id="232" name="Shape 232"/>
          <p:cNvSpPr txBox="1"/>
          <p:nvPr/>
        </p:nvSpPr>
        <p:spPr>
          <a:xfrm>
            <a:off x="3295643" y="384493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print(</a:t>
            </a:r>
            <a:r>
              <a:rPr lang="en-US" sz="3500" u="none" strike="noStrike" cap="none" dirty="0" smtClean="0">
                <a:solidFill>
                  <a:srgbClr val="00FF00"/>
                </a:solidFill>
                <a:latin typeface="Arial" panose="020B0604020202020204" pitchFamily="34" charset="0"/>
                <a:ea typeface="Arial" panose="020B0604020202020204" pitchFamily="34" charset="0"/>
                <a:cs typeface="Arial" panose="020B0604020202020204" pitchFamily="34" charset="0"/>
                <a:sym typeface="Cabin"/>
              </a:rPr>
              <a:t>n</a:t>
            </a:r>
            <a:r>
              <a:rPr lang="en-US" sz="3500" u="none" strike="noStrike" cap="none" dirty="0" smtClean="0">
                <a:solidFill>
                  <a:schemeClr val="bg1"/>
                </a:solidFill>
                <a:latin typeface="Arial" panose="020B0604020202020204" pitchFamily="34" charset="0"/>
                <a:ea typeface="Arial" panose="020B0604020202020204" pitchFamily="34" charset="0"/>
                <a:cs typeface="Arial" panose="020B0604020202020204" pitchFamily="34" charset="0"/>
                <a:sym typeface="Cabin"/>
              </a:rPr>
              <a:t>)</a:t>
            </a:r>
            <a:endParaRPr lang="en-US" sz="3500" u="none" strike="noStrike" cap="none" dirty="0">
              <a:solidFill>
                <a:schemeClr val="bg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234" name="Shape 234"/>
          <p:cNvSpPr txBox="1"/>
          <p:nvPr/>
        </p:nvSpPr>
        <p:spPr>
          <a:xfrm>
            <a:off x="3282943" y="506413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Arial" panose="020B0604020202020204" pitchFamily="34" charset="0"/>
                <a:ea typeface="Arial" panose="020B0604020202020204" pitchFamily="34" charset="0"/>
                <a:cs typeface="Arial" panose="020B0604020202020204" pitchFamily="34" charset="0"/>
                <a:sym typeface="Cabin"/>
              </a:rPr>
              <a:t> </a:t>
            </a:r>
            <a:r>
              <a:rPr lang="en-US" sz="35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n = n -1</a:t>
            </a:r>
          </a:p>
        </p:txBody>
      </p:sp>
      <p:cxnSp>
        <p:nvCxnSpPr>
          <p:cNvPr id="235" name="Shape 235"/>
          <p:cNvCxnSpPr/>
          <p:nvPr/>
        </p:nvCxnSpPr>
        <p:spPr>
          <a:xfrm flipH="1">
            <a:off x="4733893" y="4679130"/>
            <a:ext cx="4799" cy="300000"/>
          </a:xfrm>
          <a:prstGeom prst="straightConnector1">
            <a:avLst/>
          </a:prstGeom>
          <a:noFill/>
          <a:ln w="76200" cap="rnd" cmpd="sng">
            <a:solidFill>
              <a:srgbClr val="00FFFF"/>
            </a:solidFill>
            <a:prstDash val="solid"/>
            <a:miter/>
            <a:headEnd type="none" w="med" len="med"/>
            <a:tailEnd type="none" w="med" len="med"/>
          </a:ln>
        </p:spPr>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FFD966"/>
                </a:solidFill>
              </a:rPr>
              <a:t>More Loop Patterns</a:t>
            </a:r>
            <a:r>
              <a:rPr lang="is-IS" dirty="0" smtClean="0">
                <a:solidFill>
                  <a:srgbClr val="FFD966"/>
                </a:solidFill>
              </a:rPr>
              <a:t>…</a:t>
            </a:r>
            <a:endParaRPr lang="en-US" dirty="0">
              <a:solidFill>
                <a:srgbClr val="FFD966"/>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Shape 680"/>
          <p:cNvSpPr txBox="1">
            <a:spLocks noGrp="1"/>
          </p:cNvSpPr>
          <p:nvPr>
            <p:ph type="title"/>
          </p:nvPr>
        </p:nvSpPr>
        <p:spPr>
          <a:xfrm>
            <a:off x="1225449" y="374935"/>
            <a:ext cx="1393200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rPr>
              <a:t>Counting in a Loop</a:t>
            </a:r>
          </a:p>
        </p:txBody>
      </p:sp>
      <p:sp>
        <p:nvSpPr>
          <p:cNvPr id="681" name="Shape 681"/>
          <p:cNvSpPr txBox="1"/>
          <p:nvPr/>
        </p:nvSpPr>
        <p:spPr>
          <a:xfrm>
            <a:off x="1741475" y="2649525"/>
            <a:ext cx="79958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n-US" sz="2600" i="0" u="none" strike="noStrike" cap="none" dirty="0" smtClean="0">
                <a:solidFill>
                  <a:srgbClr val="00FFFF"/>
                </a:solidFill>
                <a:latin typeface="Courier"/>
                <a:ea typeface="Courier"/>
                <a:cs typeface="Courier"/>
                <a:sym typeface="Courier New" panose="02070309020205020404"/>
              </a:rPr>
              <a:t>zork </a:t>
            </a:r>
            <a:r>
              <a:rPr lang="en-US" sz="2600" i="0" u="none" strike="noStrike" cap="none" dirty="0">
                <a:solidFill>
                  <a:srgbClr val="00FFFF"/>
                </a:solidFill>
                <a:latin typeface="Courier"/>
                <a:ea typeface="Courier"/>
                <a:cs typeface="Courier"/>
                <a:sym typeface="Courier New" panose="02070309020205020404"/>
              </a:rPr>
              <a:t>= 0</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smtClean="0">
                <a:solidFill>
                  <a:srgbClr val="FFFF00"/>
                </a:solidFill>
                <a:latin typeface="Courier"/>
                <a:ea typeface="Courier"/>
                <a:cs typeface="Courier"/>
                <a:sym typeface="Courier New" panose="02070309020205020404"/>
              </a:rPr>
              <a:t>print</a:t>
            </a:r>
            <a:r>
              <a:rPr lang="en-US" sz="2600" dirty="0">
                <a:solidFill>
                  <a:schemeClr val="bg1"/>
                </a:solidFill>
                <a:latin typeface="Courier"/>
                <a:ea typeface="Courier"/>
                <a:cs typeface="Courier"/>
                <a:sym typeface="Courier New" panose="02070309020205020404"/>
              </a:rPr>
              <a:t>(</a:t>
            </a:r>
            <a:r>
              <a:rPr lang="en-US" sz="2600" i="0" u="none" strike="noStrike" cap="none" dirty="0" smtClean="0">
                <a:solidFill>
                  <a:srgbClr val="FF7F00"/>
                </a:solidFill>
                <a:latin typeface="Courier"/>
                <a:ea typeface="Courier"/>
                <a:cs typeface="Courier"/>
                <a:sym typeface="Courier New" panose="02070309020205020404"/>
              </a:rPr>
              <a:t>'Before</a:t>
            </a:r>
            <a:r>
              <a:rPr lang="en-US" sz="2600" i="0" u="none" strike="noStrike" cap="none" dirty="0">
                <a:solidFill>
                  <a:srgbClr val="FF7F00"/>
                </a:solidFill>
                <a:latin typeface="Courier"/>
                <a:ea typeface="Courier"/>
                <a:cs typeface="Courier"/>
                <a:sym typeface="Courier New" panose="02070309020205020404"/>
              </a:rPr>
              <a:t>', </a:t>
            </a:r>
            <a:r>
              <a:rPr lang="en-US" sz="2600" i="0" u="none" strike="noStrike" cap="none" dirty="0" err="1" smtClean="0">
                <a:solidFill>
                  <a:srgbClr val="FF7F00"/>
                </a:solidFill>
                <a:latin typeface="Courier"/>
                <a:ea typeface="Courier"/>
                <a:cs typeface="Courier"/>
                <a:sym typeface="Courier New" panose="02070309020205020404"/>
              </a:rPr>
              <a:t>zork</a:t>
            </a:r>
            <a:r>
              <a:rPr lang="en-US" sz="2600" i="0" u="none" strike="noStrike" cap="none" dirty="0" smtClean="0">
                <a:solidFill>
                  <a:schemeClr val="bg1"/>
                </a:solidFill>
                <a:latin typeface="Courier"/>
                <a:ea typeface="Courier"/>
                <a:cs typeface="Courier"/>
                <a:sym typeface="Courier New" panose="02070309020205020404"/>
              </a:rPr>
              <a:t>)</a:t>
            </a:r>
            <a:endParaRPr lang="en-US" sz="2600" i="0" u="none" strike="noStrike" cap="none" dirty="0">
              <a:solidFill>
                <a:schemeClr val="bg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panose="02070309020205020404"/>
              </a:rPr>
              <a:t>for</a:t>
            </a:r>
            <a:r>
              <a:rPr lang="en-US" sz="2600" i="0" u="none" strike="noStrike" cap="none" dirty="0">
                <a:solidFill>
                  <a:srgbClr val="FF00FF"/>
                </a:solidFill>
                <a:latin typeface="Courier"/>
                <a:ea typeface="Courier"/>
                <a:cs typeface="Courier"/>
                <a:sym typeface="Courier New" panose="02070309020205020404"/>
              </a:rPr>
              <a:t> </a:t>
            </a:r>
            <a:r>
              <a:rPr lang="en-US" sz="2600" dirty="0" smtClean="0">
                <a:solidFill>
                  <a:srgbClr val="FF00FF"/>
                </a:solidFill>
                <a:latin typeface="Courier"/>
                <a:ea typeface="Courier"/>
                <a:cs typeface="Courier"/>
                <a:sym typeface="Courier New" panose="02070309020205020404"/>
              </a:rPr>
              <a:t>itervar </a:t>
            </a:r>
            <a:r>
              <a:rPr lang="en-US" sz="2600" i="0" u="none" strike="noStrike" cap="none" dirty="0" smtClean="0">
                <a:solidFill>
                  <a:srgbClr val="FFFF00"/>
                </a:solidFill>
                <a:latin typeface="Courier"/>
                <a:ea typeface="Courier"/>
                <a:cs typeface="Courier"/>
                <a:sym typeface="Courier New" panose="02070309020205020404"/>
              </a:rPr>
              <a:t>in</a:t>
            </a:r>
            <a:r>
              <a:rPr lang="en-US" sz="2600" i="0" u="none" strike="noStrike" cap="none" dirty="0" smtClean="0">
                <a:solidFill>
                  <a:srgbClr val="FF00FF"/>
                </a:solidFill>
                <a:latin typeface="Courier"/>
                <a:ea typeface="Courier"/>
                <a:cs typeface="Courier"/>
                <a:sym typeface="Courier New" panose="02070309020205020404"/>
              </a:rPr>
              <a:t> </a:t>
            </a:r>
            <a:r>
              <a:rPr lang="en-US" sz="2600" i="0" u="none" strike="noStrike" cap="none" dirty="0">
                <a:solidFill>
                  <a:srgbClr val="FF00FF"/>
                </a:solidFill>
                <a:latin typeface="Courier"/>
                <a:ea typeface="Courier"/>
                <a:cs typeface="Courier"/>
                <a:sym typeface="Courier New" panose="02070309020205020404"/>
              </a:rPr>
              <a:t>[9, 41, 12, 3, 74, 15] :</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panose="02070309020205020404"/>
              </a:rPr>
              <a:t> </a:t>
            </a:r>
            <a:r>
              <a:rPr lang="en-US" sz="2600" i="0" u="none" strike="noStrike" cap="none" dirty="0" smtClean="0">
                <a:solidFill>
                  <a:srgbClr val="FF00FF"/>
                </a:solidFill>
                <a:latin typeface="Courier"/>
                <a:ea typeface="Courier"/>
                <a:cs typeface="Courier"/>
                <a:sym typeface="Courier New" panose="02070309020205020404"/>
              </a:rPr>
              <a:t>   </a:t>
            </a:r>
            <a:r>
              <a:rPr lang="en-US" sz="2600" i="0" u="none" strike="noStrike" cap="none" dirty="0" smtClean="0">
                <a:solidFill>
                  <a:srgbClr val="00FFFF"/>
                </a:solidFill>
                <a:latin typeface="Courier"/>
                <a:ea typeface="Courier"/>
                <a:cs typeface="Courier"/>
                <a:sym typeface="Courier New" panose="02070309020205020404"/>
              </a:rPr>
              <a:t>zork </a:t>
            </a:r>
            <a:r>
              <a:rPr lang="en-US" sz="2600" i="0" u="none" strike="noStrike" cap="none" dirty="0">
                <a:solidFill>
                  <a:srgbClr val="00FFFF"/>
                </a:solidFill>
                <a:latin typeface="Courier"/>
                <a:ea typeface="Courier"/>
                <a:cs typeface="Courier"/>
                <a:sym typeface="Courier New" panose="02070309020205020404"/>
              </a:rPr>
              <a:t>= zork + 1</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panose="02070309020205020404"/>
              </a:rPr>
              <a:t> </a:t>
            </a:r>
            <a:r>
              <a:rPr lang="en-US" sz="2600" i="0" u="none" strike="noStrike" cap="none" dirty="0" smtClean="0">
                <a:solidFill>
                  <a:srgbClr val="FF00FF"/>
                </a:solidFill>
                <a:latin typeface="Courier"/>
                <a:ea typeface="Courier"/>
                <a:cs typeface="Courier"/>
                <a:sym typeface="Courier New" panose="02070309020205020404"/>
              </a:rPr>
              <a:t>   </a:t>
            </a:r>
            <a:r>
              <a:rPr lang="en-US" sz="2600" i="0" u="none" strike="noStrike" cap="none" dirty="0" smtClean="0">
                <a:solidFill>
                  <a:srgbClr val="FFFF00"/>
                </a:solidFill>
                <a:latin typeface="Courier"/>
                <a:ea typeface="Courier"/>
                <a:cs typeface="Courier"/>
                <a:sym typeface="Courier New" panose="02070309020205020404"/>
              </a:rPr>
              <a:t>print</a:t>
            </a:r>
            <a:r>
              <a:rPr lang="en-US" sz="2600" dirty="0" smtClean="0">
                <a:solidFill>
                  <a:schemeClr val="bg1"/>
                </a:solidFill>
                <a:latin typeface="Courier"/>
                <a:ea typeface="Courier"/>
                <a:cs typeface="Courier"/>
                <a:sym typeface="Courier New" panose="02070309020205020404"/>
              </a:rPr>
              <a:t>(</a:t>
            </a:r>
            <a:r>
              <a:rPr lang="en-US" sz="2600" i="0" u="none" strike="noStrike" cap="none" dirty="0" smtClean="0">
                <a:solidFill>
                  <a:srgbClr val="00FFFF"/>
                </a:solidFill>
                <a:latin typeface="Courier"/>
                <a:ea typeface="Courier"/>
                <a:cs typeface="Courier"/>
                <a:sym typeface="Courier New" panose="02070309020205020404"/>
              </a:rPr>
              <a:t>zork</a:t>
            </a:r>
            <a:r>
              <a:rPr lang="en-US" sz="2600" i="0" u="none" strike="noStrike" cap="none" dirty="0" smtClean="0">
                <a:solidFill>
                  <a:srgbClr val="FF00FF"/>
                </a:solidFill>
                <a:latin typeface="Courier"/>
                <a:ea typeface="Courier"/>
                <a:cs typeface="Courier"/>
                <a:sym typeface="Courier New" panose="02070309020205020404"/>
              </a:rPr>
              <a:t>, </a:t>
            </a:r>
            <a:r>
              <a:rPr lang="en-US" sz="2600" i="0" u="none" strike="noStrike" cap="none" dirty="0" smtClean="0">
                <a:solidFill>
                  <a:srgbClr val="FF00FF"/>
                </a:solidFill>
                <a:latin typeface="Courier"/>
                <a:ea typeface="Courier"/>
                <a:cs typeface="Courier"/>
                <a:sym typeface="Courier New" panose="02070309020205020404"/>
              </a:rPr>
              <a:t>thing</a:t>
            </a:r>
            <a:r>
              <a:rPr lang="en-US" sz="2600" i="0" u="none" strike="noStrike" cap="none" dirty="0" smtClean="0">
                <a:solidFill>
                  <a:schemeClr val="bg1"/>
                </a:solidFill>
                <a:latin typeface="Courier"/>
                <a:ea typeface="Courier"/>
                <a:cs typeface="Courier"/>
                <a:sym typeface="Courier New" panose="02070309020205020404"/>
              </a:rPr>
              <a:t>)</a:t>
            </a:r>
            <a:endParaRPr lang="en-US" sz="2600" i="0" u="none" strike="noStrike" cap="none" dirty="0">
              <a:solidFill>
                <a:schemeClr val="bg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smtClean="0">
                <a:solidFill>
                  <a:srgbClr val="FFFF00"/>
                </a:solidFill>
                <a:latin typeface="Courier"/>
                <a:ea typeface="Courier"/>
                <a:cs typeface="Courier"/>
                <a:sym typeface="Courier New" panose="02070309020205020404"/>
              </a:rPr>
              <a:t>print</a:t>
            </a:r>
            <a:r>
              <a:rPr lang="en-US" sz="2600" dirty="0">
                <a:solidFill>
                  <a:schemeClr val="bg1"/>
                </a:solidFill>
                <a:latin typeface="Courier"/>
                <a:ea typeface="Courier"/>
                <a:cs typeface="Courier"/>
                <a:sym typeface="Courier New" panose="02070309020205020404"/>
              </a:rPr>
              <a:t>(</a:t>
            </a:r>
            <a:r>
              <a:rPr lang="en-US" sz="2600" i="0" u="none" strike="noStrike" cap="none" dirty="0" smtClean="0">
                <a:solidFill>
                  <a:srgbClr val="FF7F00"/>
                </a:solidFill>
                <a:latin typeface="Courier"/>
                <a:ea typeface="Courier"/>
                <a:cs typeface="Courier"/>
                <a:sym typeface="Courier New" panose="02070309020205020404"/>
              </a:rPr>
              <a:t>'After</a:t>
            </a:r>
            <a:r>
              <a:rPr lang="en-US" sz="2600" i="0" u="none" strike="noStrike" cap="none" dirty="0">
                <a:solidFill>
                  <a:srgbClr val="FF7F00"/>
                </a:solidFill>
                <a:latin typeface="Courier"/>
                <a:ea typeface="Courier"/>
                <a:cs typeface="Courier"/>
                <a:sym typeface="Courier New" panose="02070309020205020404"/>
              </a:rPr>
              <a:t>', </a:t>
            </a:r>
            <a:r>
              <a:rPr lang="en-US" sz="2600" i="0" u="none" strike="noStrike" cap="none" dirty="0" smtClean="0">
                <a:solidFill>
                  <a:srgbClr val="00FFFF"/>
                </a:solidFill>
                <a:latin typeface="Courier"/>
                <a:ea typeface="Courier"/>
                <a:cs typeface="Courier"/>
                <a:sym typeface="Courier New" panose="02070309020205020404"/>
              </a:rPr>
              <a:t>zork</a:t>
            </a:r>
            <a:r>
              <a:rPr lang="en-US" sz="2600" i="0" u="none" strike="noStrike" cap="none" dirty="0" smtClean="0">
                <a:solidFill>
                  <a:schemeClr val="bg1"/>
                </a:solidFill>
                <a:latin typeface="Courier"/>
                <a:ea typeface="Courier"/>
                <a:cs typeface="Courier"/>
                <a:sym typeface="Courier New" panose="02070309020205020404"/>
              </a:rPr>
              <a:t>)</a:t>
            </a:r>
            <a:endParaRPr lang="en-US" sz="2600" i="0" u="none" strike="noStrike" cap="none" dirty="0">
              <a:solidFill>
                <a:schemeClr val="bg1"/>
              </a:solidFill>
              <a:latin typeface="Courier"/>
              <a:ea typeface="Courier"/>
              <a:cs typeface="Courier"/>
              <a:sym typeface="Courier New" panose="02070309020205020404"/>
            </a:endParaRPr>
          </a:p>
        </p:txBody>
      </p:sp>
      <p:sp>
        <p:nvSpPr>
          <p:cNvPr id="682" name="Shape 682"/>
          <p:cNvSpPr txBox="1"/>
          <p:nvPr/>
        </p:nvSpPr>
        <p:spPr>
          <a:xfrm>
            <a:off x="10261600" y="2362200"/>
            <a:ext cx="4219499" cy="4674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a:t>
            </a:r>
            <a:r>
              <a:rPr lang="en-US" sz="3000" u="none" strike="noStrike" cap="none">
                <a:solidFill>
                  <a:srgbClr val="FFFF00"/>
                </a:solidFill>
                <a:latin typeface="Arial" panose="020B0604020202020204" pitchFamily="34" charset="0"/>
                <a:ea typeface="Arial" panose="020B0604020202020204" pitchFamily="34" charset="0"/>
                <a:cs typeface="Arial" panose="020B0604020202020204" pitchFamily="34" charset="0"/>
                <a:sym typeface="Cabin"/>
              </a:rPr>
              <a:t> python countloop.py</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panose="020B0604020202020204" pitchFamily="34" charset="0"/>
                <a:ea typeface="Arial" panose="020B0604020202020204" pitchFamily="34" charset="0"/>
                <a:cs typeface="Arial" panose="020B0604020202020204" pitchFamily="34" charset="0"/>
                <a:sym typeface="Cabin"/>
              </a:rPr>
              <a:t>Before 0</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a:solidFill>
                  <a:srgbClr val="00FFFF"/>
                </a:solidFill>
                <a:latin typeface="Arial" panose="020B0604020202020204" pitchFamily="34" charset="0"/>
                <a:ea typeface="Arial" panose="020B0604020202020204" pitchFamily="34" charset="0"/>
                <a:cs typeface="Arial" panose="020B0604020202020204" pitchFamily="34" charset="0"/>
                <a:sym typeface="Cabin"/>
              </a:rPr>
              <a:t>1 </a:t>
            </a:r>
            <a:r>
              <a:rPr lang="en-US" sz="3000" u="none" strike="noStrike" cap="none">
                <a:solidFill>
                  <a:srgbClr val="FF00FF"/>
                </a:solidFill>
                <a:latin typeface="Arial" panose="020B0604020202020204" pitchFamily="34" charset="0"/>
                <a:ea typeface="Arial" panose="020B0604020202020204" pitchFamily="34" charset="0"/>
                <a:cs typeface="Arial" panose="020B0604020202020204" pitchFamily="34" charset="0"/>
                <a:sym typeface="Cabin"/>
              </a:rPr>
              <a:t>9</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a:solidFill>
                  <a:srgbClr val="00FFFF"/>
                </a:solidFill>
                <a:latin typeface="Arial" panose="020B0604020202020204" pitchFamily="34" charset="0"/>
                <a:ea typeface="Arial" panose="020B0604020202020204" pitchFamily="34" charset="0"/>
                <a:cs typeface="Arial" panose="020B0604020202020204" pitchFamily="34" charset="0"/>
                <a:sym typeface="Cabin"/>
              </a:rPr>
              <a:t>2</a:t>
            </a:r>
            <a:r>
              <a:rPr lang="en-US" sz="3000" u="none" strike="noStrike" cap="none">
                <a:solidFill>
                  <a:srgbClr val="FF00FF"/>
                </a:solidFill>
                <a:latin typeface="Arial" panose="020B0604020202020204" pitchFamily="34" charset="0"/>
                <a:ea typeface="Arial" panose="020B0604020202020204" pitchFamily="34" charset="0"/>
                <a:cs typeface="Arial" panose="020B0604020202020204" pitchFamily="34"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a:solidFill>
                  <a:srgbClr val="00FFFF"/>
                </a:solidFill>
                <a:latin typeface="Arial" panose="020B0604020202020204" pitchFamily="34" charset="0"/>
                <a:ea typeface="Arial" panose="020B0604020202020204" pitchFamily="34" charset="0"/>
                <a:cs typeface="Arial" panose="020B0604020202020204" pitchFamily="34" charset="0"/>
                <a:sym typeface="Cabin"/>
              </a:rPr>
              <a:t>3</a:t>
            </a:r>
            <a:r>
              <a:rPr lang="en-US" sz="3000" u="none" strike="noStrike" cap="none">
                <a:solidFill>
                  <a:srgbClr val="FF00FF"/>
                </a:solidFill>
                <a:latin typeface="Arial" panose="020B0604020202020204" pitchFamily="34" charset="0"/>
                <a:ea typeface="Arial" panose="020B0604020202020204" pitchFamily="34" charset="0"/>
                <a:cs typeface="Arial" panose="020B0604020202020204" pitchFamily="34"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a:solidFill>
                  <a:srgbClr val="00FFFF"/>
                </a:solidFill>
                <a:latin typeface="Arial" panose="020B0604020202020204" pitchFamily="34" charset="0"/>
                <a:ea typeface="Arial" panose="020B0604020202020204" pitchFamily="34" charset="0"/>
                <a:cs typeface="Arial" panose="020B0604020202020204" pitchFamily="34" charset="0"/>
                <a:sym typeface="Cabin"/>
              </a:rPr>
              <a:t>4 </a:t>
            </a:r>
            <a:r>
              <a:rPr lang="en-US" sz="3000" u="none" strike="noStrike" cap="none">
                <a:solidFill>
                  <a:srgbClr val="FF00FF"/>
                </a:solidFill>
                <a:latin typeface="Arial" panose="020B0604020202020204" pitchFamily="34" charset="0"/>
                <a:ea typeface="Arial" panose="020B0604020202020204" pitchFamily="34" charset="0"/>
                <a:cs typeface="Arial" panose="020B0604020202020204" pitchFamily="34" charset="0"/>
                <a:sym typeface="Cabin"/>
              </a:rPr>
              <a:t>3</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a:solidFill>
                  <a:srgbClr val="00FFFF"/>
                </a:solidFill>
                <a:latin typeface="Arial" panose="020B0604020202020204" pitchFamily="34" charset="0"/>
                <a:ea typeface="Arial" panose="020B0604020202020204" pitchFamily="34" charset="0"/>
                <a:cs typeface="Arial" panose="020B0604020202020204" pitchFamily="34" charset="0"/>
                <a:sym typeface="Cabin"/>
              </a:rPr>
              <a:t>5 </a:t>
            </a:r>
            <a:r>
              <a:rPr lang="en-US" sz="3000" u="none" strike="noStrike" cap="none">
                <a:solidFill>
                  <a:srgbClr val="FF00FF"/>
                </a:solidFill>
                <a:latin typeface="Arial" panose="020B0604020202020204" pitchFamily="34" charset="0"/>
                <a:ea typeface="Arial" panose="020B0604020202020204" pitchFamily="34" charset="0"/>
                <a:cs typeface="Arial" panose="020B0604020202020204" pitchFamily="34" charset="0"/>
                <a:sym typeface="Cabin"/>
              </a:rPr>
              <a:t>74</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a:solidFill>
                  <a:srgbClr val="00FFFF"/>
                </a:solidFill>
                <a:latin typeface="Arial" panose="020B0604020202020204" pitchFamily="34" charset="0"/>
                <a:ea typeface="Arial" panose="020B0604020202020204" pitchFamily="34" charset="0"/>
                <a:cs typeface="Arial" panose="020B0604020202020204" pitchFamily="34" charset="0"/>
                <a:sym typeface="Cabin"/>
              </a:rPr>
              <a:t>6 </a:t>
            </a:r>
            <a:r>
              <a:rPr lang="en-US" sz="3000" u="none" strike="noStrike" cap="none">
                <a:solidFill>
                  <a:srgbClr val="FF00FF"/>
                </a:solidFill>
                <a:latin typeface="Arial" panose="020B0604020202020204" pitchFamily="34" charset="0"/>
                <a:ea typeface="Arial" panose="020B0604020202020204" pitchFamily="34" charset="0"/>
                <a:cs typeface="Arial" panose="020B0604020202020204" pitchFamily="34"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panose="020B0604020202020204" pitchFamily="34" charset="0"/>
                <a:ea typeface="Arial" panose="020B0604020202020204" pitchFamily="34" charset="0"/>
                <a:cs typeface="Arial" panose="020B0604020202020204" pitchFamily="34" charset="0"/>
                <a:sym typeface="Cabin"/>
              </a:rPr>
              <a:t>After </a:t>
            </a:r>
            <a:r>
              <a:rPr lang="en-US" sz="3000" u="none" strike="noStrike" cap="none">
                <a:solidFill>
                  <a:srgbClr val="00FFFF"/>
                </a:solidFill>
                <a:latin typeface="Arial" panose="020B0604020202020204" pitchFamily="34" charset="0"/>
                <a:ea typeface="Arial" panose="020B0604020202020204" pitchFamily="34" charset="0"/>
                <a:cs typeface="Arial" panose="020B0604020202020204" pitchFamily="34" charset="0"/>
                <a:sym typeface="Cabin"/>
              </a:rPr>
              <a:t>6</a:t>
            </a:r>
          </a:p>
        </p:txBody>
      </p:sp>
      <p:sp>
        <p:nvSpPr>
          <p:cNvPr id="683" name="Shape 683"/>
          <p:cNvSpPr txBox="1"/>
          <p:nvPr/>
        </p:nvSpPr>
        <p:spPr>
          <a:xfrm>
            <a:off x="1155700" y="7099849"/>
            <a:ext cx="14071499" cy="1143000"/>
          </a:xfrm>
          <a:prstGeom prst="rect">
            <a:avLst/>
          </a:prstGeom>
          <a:noFill/>
          <a:ln>
            <a:noFill/>
          </a:ln>
        </p:spPr>
        <p:txBody>
          <a:bodyPr lIns="0" tIns="0" rIns="0" bIns="0" anchor="ctr" anchorCtr="0">
            <a:noAutofit/>
          </a:bodyPr>
          <a:lstStyle/>
          <a:p>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To </a:t>
            </a:r>
            <a:r>
              <a:rPr lang="en-US" sz="32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count</a:t>
            </a: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a:t>
            </a:r>
            <a:r>
              <a:rPr lang="en-US" sz="32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the number of items in a list, we </a:t>
            </a: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introduce a </a:t>
            </a:r>
            <a:r>
              <a:rPr lang="en-US" sz="3200" u="none" strike="noStrike" cap="none" dirty="0">
                <a:solidFill>
                  <a:schemeClr val="bg1"/>
                </a:solidFill>
                <a:latin typeface="Arial" panose="020B0604020202020204" pitchFamily="34" charset="0"/>
                <a:ea typeface="Arial" panose="020B0604020202020204" pitchFamily="34" charset="0"/>
                <a:cs typeface="Arial" panose="020B0604020202020204" pitchFamily="34" charset="0"/>
                <a:sym typeface="Cabin"/>
              </a:rPr>
              <a:t>counter </a:t>
            </a:r>
            <a:r>
              <a:rPr lang="en-US" sz="3200" u="none" strike="noStrike" cap="none" dirty="0" smtClean="0">
                <a:solidFill>
                  <a:schemeClr val="bg1"/>
                </a:solidFill>
                <a:latin typeface="Arial" panose="020B0604020202020204" pitchFamily="34" charset="0"/>
                <a:ea typeface="Arial" panose="020B0604020202020204" pitchFamily="34" charset="0"/>
                <a:cs typeface="Arial" panose="020B0604020202020204" pitchFamily="34" charset="0"/>
                <a:sym typeface="Cabin"/>
              </a:rPr>
              <a:t>variable </a:t>
            </a:r>
            <a:r>
              <a:rPr lang="en-US" altLang="zh-CN" sz="3200" dirty="0">
                <a:solidFill>
                  <a:srgbClr val="00FFFF"/>
                </a:solidFill>
                <a:latin typeface="Courier"/>
                <a:ea typeface="Courier"/>
                <a:cs typeface="Courier"/>
                <a:sym typeface="Courier New" panose="02070309020205020404"/>
              </a:rPr>
              <a:t>zork</a:t>
            </a:r>
            <a:r>
              <a:rPr lang="en-US" sz="3200" u="none" strike="noStrike" cap="none" dirty="0" smtClean="0">
                <a:solidFill>
                  <a:srgbClr val="00FFFF"/>
                </a:solidFill>
                <a:latin typeface="Arial" panose="020B0604020202020204" pitchFamily="34" charset="0"/>
                <a:ea typeface="Arial" panose="020B0604020202020204" pitchFamily="34" charset="0"/>
                <a:cs typeface="Arial" panose="020B0604020202020204" pitchFamily="34" charset="0"/>
                <a:sym typeface="Cabin"/>
              </a:rPr>
              <a:t> </a:t>
            </a:r>
            <a:r>
              <a:rPr lang="en-US" sz="3200" u="none" strike="noStrike" cap="none" dirty="0">
                <a:solidFill>
                  <a:srgbClr val="00FFFF"/>
                </a:solidFill>
                <a:latin typeface="Arial" panose="020B0604020202020204" pitchFamily="34" charset="0"/>
                <a:ea typeface="Arial" panose="020B0604020202020204" pitchFamily="34" charset="0"/>
                <a:cs typeface="Arial" panose="020B0604020202020204" pitchFamily="34" charset="0"/>
                <a:sym typeface="Cabin"/>
              </a:rPr>
              <a:t>that starts at </a:t>
            </a:r>
            <a:r>
              <a:rPr lang="en-US" sz="3200" u="none" strike="noStrike" cap="none" dirty="0" smtClean="0">
                <a:solidFill>
                  <a:srgbClr val="00FFFF"/>
                </a:solidFill>
                <a:latin typeface="Arial" panose="020B0604020202020204" pitchFamily="34" charset="0"/>
                <a:ea typeface="Arial" panose="020B0604020202020204" pitchFamily="34" charset="0"/>
                <a:cs typeface="Arial" panose="020B0604020202020204" pitchFamily="34" charset="0"/>
                <a:sym typeface="Cabin"/>
              </a:rPr>
              <a:t>0, </a:t>
            </a:r>
            <a:r>
              <a:rPr lang="en-US" altLang="zh-CN" sz="3200" dirty="0">
                <a:solidFill>
                  <a:schemeClr val="lt1"/>
                </a:solidFill>
                <a:latin typeface="Arial" panose="020B0604020202020204" pitchFamily="34" charset="0"/>
                <a:ea typeface="Arial" panose="020B0604020202020204" pitchFamily="34" charset="0"/>
                <a:cs typeface="Arial" panose="020B0604020202020204" pitchFamily="34" charset="0"/>
              </a:rPr>
              <a:t>then we write a for </a:t>
            </a:r>
            <a:r>
              <a:rPr lang="en-US" altLang="zh-CN" sz="3200" dirty="0" smtClean="0">
                <a:solidFill>
                  <a:schemeClr val="lt1"/>
                </a:solidFill>
                <a:latin typeface="Arial" panose="020B0604020202020204" pitchFamily="34" charset="0"/>
                <a:ea typeface="Arial" panose="020B0604020202020204" pitchFamily="34" charset="0"/>
                <a:cs typeface="Arial" panose="020B0604020202020204" pitchFamily="34" charset="0"/>
              </a:rPr>
              <a:t>loop to </a:t>
            </a:r>
            <a:r>
              <a:rPr lang="en-US" altLang="zh-CN" sz="3200" dirty="0">
                <a:solidFill>
                  <a:schemeClr val="lt1"/>
                </a:solidFill>
                <a:latin typeface="Arial" panose="020B0604020202020204" pitchFamily="34" charset="0"/>
                <a:ea typeface="Arial" panose="020B0604020202020204" pitchFamily="34" charset="0"/>
                <a:cs typeface="Arial" panose="020B0604020202020204" pitchFamily="34" charset="0"/>
              </a:rPr>
              <a:t>run through the list of </a:t>
            </a:r>
            <a:r>
              <a:rPr lang="en-US" altLang="zh-CN" sz="3200" dirty="0" smtClean="0">
                <a:solidFill>
                  <a:schemeClr val="lt1"/>
                </a:solidFill>
                <a:latin typeface="Arial" panose="020B0604020202020204" pitchFamily="34" charset="0"/>
                <a:ea typeface="Arial" panose="020B0604020202020204" pitchFamily="34" charset="0"/>
                <a:cs typeface="Arial" panose="020B0604020202020204" pitchFamily="34" charset="0"/>
              </a:rPr>
              <a:t>numbers</a:t>
            </a:r>
            <a:endParaRPr lang="en-US" sz="3200" u="none" strike="noStrike" cap="none" dirty="0">
              <a:solidFill>
                <a:srgbClr val="00FFFF"/>
              </a:solidFill>
              <a:latin typeface="Arial" panose="020B0604020202020204" pitchFamily="34" charset="0"/>
              <a:ea typeface="Arial" panose="020B0604020202020204" pitchFamily="34" charset="0"/>
              <a:cs typeface="Arial" panose="020B0604020202020204" pitchFamily="34" charset="0"/>
              <a:sym typeface="Cabin"/>
            </a:endParaRPr>
          </a:p>
        </p:txBody>
      </p:sp>
    </p:spTree>
    <p:extLst>
      <p:ext uri="{BB962C8B-B14F-4D97-AF65-F5344CB8AC3E}">
        <p14:creationId xmlns:p14="http://schemas.microsoft.com/office/powerpoint/2010/main" val="32906949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Shape 680"/>
          <p:cNvSpPr txBox="1">
            <a:spLocks noGrp="1"/>
          </p:cNvSpPr>
          <p:nvPr>
            <p:ph type="title"/>
          </p:nvPr>
        </p:nvSpPr>
        <p:spPr>
          <a:xfrm>
            <a:off x="1225449" y="374935"/>
            <a:ext cx="1393200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rPr>
              <a:t>Counting in a Loop</a:t>
            </a:r>
          </a:p>
        </p:txBody>
      </p:sp>
      <p:sp>
        <p:nvSpPr>
          <p:cNvPr id="681" name="Shape 681"/>
          <p:cNvSpPr txBox="1"/>
          <p:nvPr/>
        </p:nvSpPr>
        <p:spPr>
          <a:xfrm>
            <a:off x="1741475" y="2649525"/>
            <a:ext cx="79958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n-US" sz="2600" i="0" u="none" strike="noStrike" cap="none" dirty="0">
                <a:solidFill>
                  <a:srgbClr val="00FFFF"/>
                </a:solidFill>
                <a:latin typeface="Courier"/>
                <a:ea typeface="Courier"/>
                <a:cs typeface="Courier"/>
                <a:sym typeface="Courier New" panose="02070309020205020404"/>
              </a:rPr>
              <a:t>zork = 0</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smtClean="0">
                <a:solidFill>
                  <a:srgbClr val="FFFF00"/>
                </a:solidFill>
                <a:latin typeface="Courier"/>
                <a:ea typeface="Courier"/>
                <a:cs typeface="Courier"/>
                <a:sym typeface="Courier New" panose="02070309020205020404"/>
              </a:rPr>
              <a:t>print</a:t>
            </a:r>
            <a:r>
              <a:rPr lang="en-US" sz="2600" dirty="0">
                <a:solidFill>
                  <a:schemeClr val="bg1"/>
                </a:solidFill>
                <a:latin typeface="Courier"/>
                <a:ea typeface="Courier"/>
                <a:cs typeface="Courier"/>
                <a:sym typeface="Courier New" panose="02070309020205020404"/>
              </a:rPr>
              <a:t>(</a:t>
            </a:r>
            <a:r>
              <a:rPr lang="en-US" sz="2600" i="0" u="none" strike="noStrike" cap="none" dirty="0" smtClean="0">
                <a:solidFill>
                  <a:srgbClr val="FF7F00"/>
                </a:solidFill>
                <a:latin typeface="Courier"/>
                <a:ea typeface="Courier"/>
                <a:cs typeface="Courier"/>
                <a:sym typeface="Courier New" panose="02070309020205020404"/>
              </a:rPr>
              <a:t>'Before</a:t>
            </a:r>
            <a:r>
              <a:rPr lang="en-US" sz="2600" i="0" u="none" strike="noStrike" cap="none" dirty="0">
                <a:solidFill>
                  <a:srgbClr val="FF7F00"/>
                </a:solidFill>
                <a:latin typeface="Courier"/>
                <a:ea typeface="Courier"/>
                <a:cs typeface="Courier"/>
                <a:sym typeface="Courier New" panose="02070309020205020404"/>
              </a:rPr>
              <a:t>', </a:t>
            </a:r>
            <a:r>
              <a:rPr lang="en-US" sz="2600" i="0" u="none" strike="noStrike" cap="none" dirty="0" err="1" smtClean="0">
                <a:solidFill>
                  <a:srgbClr val="FF7F00"/>
                </a:solidFill>
                <a:latin typeface="Courier"/>
                <a:ea typeface="Courier"/>
                <a:cs typeface="Courier"/>
                <a:sym typeface="Courier New" panose="02070309020205020404"/>
              </a:rPr>
              <a:t>zork</a:t>
            </a:r>
            <a:r>
              <a:rPr lang="en-US" sz="2600" i="0" u="none" strike="noStrike" cap="none" dirty="0" smtClean="0">
                <a:solidFill>
                  <a:schemeClr val="bg1"/>
                </a:solidFill>
                <a:latin typeface="Courier"/>
                <a:ea typeface="Courier"/>
                <a:cs typeface="Courier"/>
                <a:sym typeface="Courier New" panose="02070309020205020404"/>
              </a:rPr>
              <a:t>)</a:t>
            </a:r>
            <a:endParaRPr lang="en-US" sz="2600" i="0" u="none" strike="noStrike" cap="none" dirty="0">
              <a:solidFill>
                <a:schemeClr val="bg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panose="02070309020205020404"/>
              </a:rPr>
              <a:t>for</a:t>
            </a:r>
            <a:r>
              <a:rPr lang="en-US" sz="2600" i="0" u="none" strike="noStrike" cap="none" dirty="0">
                <a:solidFill>
                  <a:srgbClr val="FF00FF"/>
                </a:solidFill>
                <a:latin typeface="Courier"/>
                <a:ea typeface="Courier"/>
                <a:cs typeface="Courier"/>
                <a:sym typeface="Courier New" panose="02070309020205020404"/>
              </a:rPr>
              <a:t> thing </a:t>
            </a:r>
            <a:r>
              <a:rPr lang="en-US" sz="2600" i="0" u="none" strike="noStrike" cap="none" dirty="0">
                <a:solidFill>
                  <a:srgbClr val="FFFF00"/>
                </a:solidFill>
                <a:latin typeface="Courier"/>
                <a:ea typeface="Courier"/>
                <a:cs typeface="Courier"/>
                <a:sym typeface="Courier New" panose="02070309020205020404"/>
              </a:rPr>
              <a:t>in</a:t>
            </a:r>
            <a:r>
              <a:rPr lang="en-US" sz="2600" i="0" u="none" strike="noStrike" cap="none" dirty="0">
                <a:solidFill>
                  <a:srgbClr val="FF00FF"/>
                </a:solidFill>
                <a:latin typeface="Courier"/>
                <a:ea typeface="Courier"/>
                <a:cs typeface="Courier"/>
                <a:sym typeface="Courier New" panose="02070309020205020404"/>
              </a:rPr>
              <a:t> [9, 41, 12, 3, 74, 15] :</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panose="02070309020205020404"/>
              </a:rPr>
              <a:t>    </a:t>
            </a:r>
            <a:r>
              <a:rPr lang="en-US" sz="2600" i="0" u="none" strike="noStrike" cap="none" dirty="0">
                <a:solidFill>
                  <a:srgbClr val="00FFFF"/>
                </a:solidFill>
                <a:latin typeface="Courier"/>
                <a:ea typeface="Courier"/>
                <a:cs typeface="Courier"/>
                <a:sym typeface="Courier New" panose="02070309020205020404"/>
              </a:rPr>
              <a:t>zork = zork + 1</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panose="02070309020205020404"/>
              </a:rPr>
              <a:t>    </a:t>
            </a:r>
            <a:r>
              <a:rPr lang="en-US" sz="2600" i="0" u="none" strike="noStrike" cap="none" dirty="0" smtClean="0">
                <a:solidFill>
                  <a:srgbClr val="FFFF00"/>
                </a:solidFill>
                <a:latin typeface="Courier"/>
                <a:ea typeface="Courier"/>
                <a:cs typeface="Courier"/>
                <a:sym typeface="Courier New" panose="02070309020205020404"/>
              </a:rPr>
              <a:t>print</a:t>
            </a:r>
            <a:r>
              <a:rPr lang="en-US" sz="2600" dirty="0">
                <a:solidFill>
                  <a:schemeClr val="bg1"/>
                </a:solidFill>
                <a:latin typeface="Courier"/>
                <a:ea typeface="Courier"/>
                <a:cs typeface="Courier"/>
                <a:sym typeface="Courier New" panose="02070309020205020404"/>
              </a:rPr>
              <a:t>(</a:t>
            </a:r>
            <a:r>
              <a:rPr lang="en-US" sz="2600" i="0" u="none" strike="noStrike" cap="none" dirty="0" smtClean="0">
                <a:solidFill>
                  <a:srgbClr val="00FFFF"/>
                </a:solidFill>
                <a:latin typeface="Courier"/>
                <a:ea typeface="Courier"/>
                <a:cs typeface="Courier"/>
                <a:sym typeface="Courier New" panose="02070309020205020404"/>
              </a:rPr>
              <a:t>zork</a:t>
            </a:r>
            <a:r>
              <a:rPr lang="en-US" sz="2600" i="0" u="none" strike="noStrike" cap="none" dirty="0">
                <a:solidFill>
                  <a:srgbClr val="FF00FF"/>
                </a:solidFill>
                <a:latin typeface="Courier"/>
                <a:ea typeface="Courier"/>
                <a:cs typeface="Courier"/>
                <a:sym typeface="Courier New" panose="02070309020205020404"/>
              </a:rPr>
              <a:t>, </a:t>
            </a:r>
            <a:r>
              <a:rPr lang="en-US" sz="2600" i="0" u="none" strike="noStrike" cap="none" dirty="0" smtClean="0">
                <a:solidFill>
                  <a:srgbClr val="FF00FF"/>
                </a:solidFill>
                <a:latin typeface="Courier"/>
                <a:ea typeface="Courier"/>
                <a:cs typeface="Courier"/>
                <a:sym typeface="Courier New" panose="02070309020205020404"/>
              </a:rPr>
              <a:t>thing</a:t>
            </a:r>
            <a:r>
              <a:rPr lang="en-US" sz="2600" i="0" u="none" strike="noStrike" cap="none" dirty="0" smtClean="0">
                <a:solidFill>
                  <a:schemeClr val="bg1"/>
                </a:solidFill>
                <a:latin typeface="Courier"/>
                <a:ea typeface="Courier"/>
                <a:cs typeface="Courier"/>
                <a:sym typeface="Courier New" panose="02070309020205020404"/>
              </a:rPr>
              <a:t>)</a:t>
            </a:r>
            <a:endParaRPr lang="en-US" sz="2600" i="0" u="none" strike="noStrike" cap="none" dirty="0">
              <a:solidFill>
                <a:schemeClr val="bg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smtClean="0">
                <a:solidFill>
                  <a:srgbClr val="FFFF00"/>
                </a:solidFill>
                <a:latin typeface="Courier"/>
                <a:ea typeface="Courier"/>
                <a:cs typeface="Courier"/>
                <a:sym typeface="Courier New" panose="02070309020205020404"/>
              </a:rPr>
              <a:t>print</a:t>
            </a:r>
            <a:r>
              <a:rPr lang="en-US" sz="2600" dirty="0">
                <a:solidFill>
                  <a:schemeClr val="bg1"/>
                </a:solidFill>
                <a:latin typeface="Courier"/>
                <a:ea typeface="Courier"/>
                <a:cs typeface="Courier"/>
                <a:sym typeface="Courier New" panose="02070309020205020404"/>
              </a:rPr>
              <a:t>(</a:t>
            </a:r>
            <a:r>
              <a:rPr lang="en-US" sz="2600" i="0" u="none" strike="noStrike" cap="none" dirty="0" smtClean="0">
                <a:solidFill>
                  <a:srgbClr val="FF7F00"/>
                </a:solidFill>
                <a:latin typeface="Courier"/>
                <a:ea typeface="Courier"/>
                <a:cs typeface="Courier"/>
                <a:sym typeface="Courier New" panose="02070309020205020404"/>
              </a:rPr>
              <a:t>'After</a:t>
            </a:r>
            <a:r>
              <a:rPr lang="en-US" sz="2600" i="0" u="none" strike="noStrike" cap="none" dirty="0">
                <a:solidFill>
                  <a:srgbClr val="FF7F00"/>
                </a:solidFill>
                <a:latin typeface="Courier"/>
                <a:ea typeface="Courier"/>
                <a:cs typeface="Courier"/>
                <a:sym typeface="Courier New" panose="02070309020205020404"/>
              </a:rPr>
              <a:t>', </a:t>
            </a:r>
            <a:r>
              <a:rPr lang="en-US" sz="2600" i="0" u="none" strike="noStrike" cap="none" dirty="0" smtClean="0">
                <a:solidFill>
                  <a:srgbClr val="00FFFF"/>
                </a:solidFill>
                <a:latin typeface="Courier"/>
                <a:ea typeface="Courier"/>
                <a:cs typeface="Courier"/>
                <a:sym typeface="Courier New" panose="02070309020205020404"/>
              </a:rPr>
              <a:t>zork</a:t>
            </a:r>
            <a:r>
              <a:rPr lang="en-US" sz="2600" i="0" u="none" strike="noStrike" cap="none" dirty="0" smtClean="0">
                <a:solidFill>
                  <a:schemeClr val="bg1"/>
                </a:solidFill>
                <a:latin typeface="Courier"/>
                <a:ea typeface="Courier"/>
                <a:cs typeface="Courier"/>
                <a:sym typeface="Courier New" panose="02070309020205020404"/>
              </a:rPr>
              <a:t>)</a:t>
            </a:r>
            <a:endParaRPr lang="en-US" sz="2600" i="0" u="none" strike="noStrike" cap="none" dirty="0">
              <a:solidFill>
                <a:schemeClr val="bg1"/>
              </a:solidFill>
              <a:latin typeface="Courier"/>
              <a:ea typeface="Courier"/>
              <a:cs typeface="Courier"/>
              <a:sym typeface="Courier New" panose="02070309020205020404"/>
            </a:endParaRPr>
          </a:p>
        </p:txBody>
      </p:sp>
      <p:sp>
        <p:nvSpPr>
          <p:cNvPr id="682" name="Shape 682"/>
          <p:cNvSpPr txBox="1"/>
          <p:nvPr/>
        </p:nvSpPr>
        <p:spPr>
          <a:xfrm>
            <a:off x="10261600" y="2362200"/>
            <a:ext cx="4219499" cy="4674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a:t>
            </a:r>
            <a:r>
              <a:rPr lang="en-US" sz="30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 python countloop.py</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panose="020B0604020202020204" pitchFamily="34" charset="0"/>
                <a:ea typeface="Arial" panose="020B0604020202020204" pitchFamily="34" charset="0"/>
                <a:cs typeface="Arial" panose="020B0604020202020204" pitchFamily="34" charset="0"/>
                <a:sym typeface="Cabin"/>
              </a:rPr>
              <a:t>Before 0</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panose="020B0604020202020204" pitchFamily="34" charset="0"/>
                <a:ea typeface="Arial" panose="020B0604020202020204" pitchFamily="34" charset="0"/>
                <a:cs typeface="Arial" panose="020B0604020202020204" pitchFamily="34" charset="0"/>
                <a:sym typeface="Cabin"/>
              </a:rPr>
              <a:t>1 </a:t>
            </a:r>
            <a:r>
              <a:rPr lang="en-US" sz="3000" u="none" strike="noStrike" cap="none" dirty="0">
                <a:solidFill>
                  <a:srgbClr val="FF00FF"/>
                </a:solidFill>
                <a:latin typeface="Arial" panose="020B0604020202020204" pitchFamily="34" charset="0"/>
                <a:ea typeface="Arial" panose="020B0604020202020204" pitchFamily="34" charset="0"/>
                <a:cs typeface="Arial" panose="020B0604020202020204" pitchFamily="34" charset="0"/>
                <a:sym typeface="Cabin"/>
              </a:rPr>
              <a:t>9</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panose="020B0604020202020204" pitchFamily="34" charset="0"/>
                <a:ea typeface="Arial" panose="020B0604020202020204" pitchFamily="34" charset="0"/>
                <a:cs typeface="Arial" panose="020B0604020202020204" pitchFamily="34" charset="0"/>
                <a:sym typeface="Cabin"/>
              </a:rPr>
              <a:t>2</a:t>
            </a:r>
            <a:r>
              <a:rPr lang="en-US" sz="3000" u="none" strike="noStrike" cap="none" dirty="0">
                <a:solidFill>
                  <a:srgbClr val="FF00FF"/>
                </a:solidFill>
                <a:latin typeface="Arial" panose="020B0604020202020204" pitchFamily="34" charset="0"/>
                <a:ea typeface="Arial" panose="020B0604020202020204" pitchFamily="34" charset="0"/>
                <a:cs typeface="Arial" panose="020B0604020202020204" pitchFamily="34"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panose="020B0604020202020204" pitchFamily="34" charset="0"/>
                <a:ea typeface="Arial" panose="020B0604020202020204" pitchFamily="34" charset="0"/>
                <a:cs typeface="Arial" panose="020B0604020202020204" pitchFamily="34" charset="0"/>
                <a:sym typeface="Cabin"/>
              </a:rPr>
              <a:t>3</a:t>
            </a:r>
            <a:r>
              <a:rPr lang="en-US" sz="3000" u="none" strike="noStrike" cap="none" dirty="0">
                <a:solidFill>
                  <a:srgbClr val="FF00FF"/>
                </a:solidFill>
                <a:latin typeface="Arial" panose="020B0604020202020204" pitchFamily="34" charset="0"/>
                <a:ea typeface="Arial" panose="020B0604020202020204" pitchFamily="34" charset="0"/>
                <a:cs typeface="Arial" panose="020B0604020202020204" pitchFamily="34"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panose="020B0604020202020204" pitchFamily="34" charset="0"/>
                <a:ea typeface="Arial" panose="020B0604020202020204" pitchFamily="34" charset="0"/>
                <a:cs typeface="Arial" panose="020B0604020202020204" pitchFamily="34" charset="0"/>
                <a:sym typeface="Cabin"/>
              </a:rPr>
              <a:t>4 </a:t>
            </a:r>
            <a:r>
              <a:rPr lang="en-US" sz="3000" u="none" strike="noStrike" cap="none" dirty="0">
                <a:solidFill>
                  <a:srgbClr val="FF00FF"/>
                </a:solidFill>
                <a:latin typeface="Arial" panose="020B0604020202020204" pitchFamily="34" charset="0"/>
                <a:ea typeface="Arial" panose="020B0604020202020204" pitchFamily="34" charset="0"/>
                <a:cs typeface="Arial" panose="020B0604020202020204" pitchFamily="34" charset="0"/>
                <a:sym typeface="Cabin"/>
              </a:rPr>
              <a:t>3</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panose="020B0604020202020204" pitchFamily="34" charset="0"/>
                <a:ea typeface="Arial" panose="020B0604020202020204" pitchFamily="34" charset="0"/>
                <a:cs typeface="Arial" panose="020B0604020202020204" pitchFamily="34" charset="0"/>
                <a:sym typeface="Cabin"/>
              </a:rPr>
              <a:t>5 </a:t>
            </a:r>
            <a:r>
              <a:rPr lang="en-US" sz="3000" u="none" strike="noStrike" cap="none" dirty="0">
                <a:solidFill>
                  <a:srgbClr val="FF00FF"/>
                </a:solidFill>
                <a:latin typeface="Arial" panose="020B0604020202020204" pitchFamily="34" charset="0"/>
                <a:ea typeface="Arial" panose="020B0604020202020204" pitchFamily="34" charset="0"/>
                <a:cs typeface="Arial" panose="020B0604020202020204" pitchFamily="34" charset="0"/>
                <a:sym typeface="Cabin"/>
              </a:rPr>
              <a:t>74</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panose="020B0604020202020204" pitchFamily="34" charset="0"/>
                <a:ea typeface="Arial" panose="020B0604020202020204" pitchFamily="34" charset="0"/>
                <a:cs typeface="Arial" panose="020B0604020202020204" pitchFamily="34" charset="0"/>
                <a:sym typeface="Cabin"/>
              </a:rPr>
              <a:t>6 </a:t>
            </a:r>
            <a:r>
              <a:rPr lang="en-US" sz="3000" u="none" strike="noStrike" cap="none" dirty="0">
                <a:solidFill>
                  <a:srgbClr val="FF00FF"/>
                </a:solidFill>
                <a:latin typeface="Arial" panose="020B0604020202020204" pitchFamily="34" charset="0"/>
                <a:ea typeface="Arial" panose="020B0604020202020204" pitchFamily="34" charset="0"/>
                <a:cs typeface="Arial" panose="020B0604020202020204" pitchFamily="34"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panose="020B0604020202020204" pitchFamily="34" charset="0"/>
                <a:ea typeface="Arial" panose="020B0604020202020204" pitchFamily="34" charset="0"/>
                <a:cs typeface="Arial" panose="020B0604020202020204" pitchFamily="34" charset="0"/>
                <a:sym typeface="Cabin"/>
              </a:rPr>
              <a:t>After </a:t>
            </a:r>
            <a:r>
              <a:rPr lang="en-US" sz="3000" u="none" strike="noStrike" cap="none" dirty="0">
                <a:solidFill>
                  <a:srgbClr val="00FFFF"/>
                </a:solidFill>
                <a:latin typeface="Arial" panose="020B0604020202020204" pitchFamily="34" charset="0"/>
                <a:ea typeface="Arial" panose="020B0604020202020204" pitchFamily="34" charset="0"/>
                <a:cs typeface="Arial" panose="020B0604020202020204" pitchFamily="34" charset="0"/>
                <a:sym typeface="Cabin"/>
              </a:rPr>
              <a:t>6</a:t>
            </a:r>
          </a:p>
        </p:txBody>
      </p:sp>
      <p:sp>
        <p:nvSpPr>
          <p:cNvPr id="683" name="Shape 683"/>
          <p:cNvSpPr txBox="1"/>
          <p:nvPr/>
        </p:nvSpPr>
        <p:spPr>
          <a:xfrm>
            <a:off x="1155700" y="7099848"/>
            <a:ext cx="14379575" cy="1777451"/>
          </a:xfrm>
          <a:prstGeom prst="rect">
            <a:avLst/>
          </a:prstGeom>
          <a:noFill/>
          <a:ln>
            <a:noFill/>
          </a:ln>
        </p:spPr>
        <p:txBody>
          <a:bodyPr lIns="0" tIns="0" rIns="0" bIns="0" anchor="ctr" anchorCtr="0">
            <a:noAutofit/>
          </a:bodyPr>
          <a:lstStyle/>
          <a:p>
            <a:pPr algn="just"/>
            <a:r>
              <a:rPr lang="en-US" altLang="zh-CN" sz="3200" dirty="0" smtClean="0">
                <a:solidFill>
                  <a:schemeClr val="bg1"/>
                </a:solidFill>
              </a:rPr>
              <a:t>In the body of the loop, we add 1 to the current value of </a:t>
            </a:r>
            <a:r>
              <a:rPr lang="en-US" altLang="zh-CN" sz="3200" dirty="0">
                <a:solidFill>
                  <a:srgbClr val="00FFFF"/>
                </a:solidFill>
                <a:latin typeface="Courier"/>
                <a:ea typeface="Courier"/>
                <a:cs typeface="Courier"/>
                <a:sym typeface="Courier New" panose="02070309020205020404"/>
              </a:rPr>
              <a:t>zork</a:t>
            </a:r>
            <a:r>
              <a:rPr lang="en-US" altLang="zh-CN" sz="3200" dirty="0" smtClean="0">
                <a:solidFill>
                  <a:schemeClr val="bg1"/>
                </a:solidFill>
              </a:rPr>
              <a:t> for each of the values in the list. While the loop is executing, the value of </a:t>
            </a:r>
            <a:r>
              <a:rPr lang="en-US" altLang="zh-CN" sz="3200" dirty="0">
                <a:solidFill>
                  <a:srgbClr val="00FFFF"/>
                </a:solidFill>
                <a:latin typeface="Courier"/>
                <a:ea typeface="Courier"/>
                <a:cs typeface="Courier"/>
                <a:sym typeface="Courier New" panose="02070309020205020404"/>
              </a:rPr>
              <a:t>zork</a:t>
            </a:r>
            <a:r>
              <a:rPr lang="en-US" altLang="zh-CN" sz="3200" dirty="0" smtClean="0">
                <a:solidFill>
                  <a:schemeClr val="bg1"/>
                </a:solidFill>
              </a:rPr>
              <a:t> is the number of values we have seen “so far”. Once the loop completes, the value of </a:t>
            </a:r>
            <a:r>
              <a:rPr lang="en-US" altLang="zh-CN" sz="3200" dirty="0">
                <a:solidFill>
                  <a:srgbClr val="00FFFF"/>
                </a:solidFill>
                <a:latin typeface="Courier"/>
                <a:ea typeface="Courier"/>
                <a:cs typeface="Courier"/>
                <a:sym typeface="Courier New" panose="02070309020205020404"/>
              </a:rPr>
              <a:t>zork</a:t>
            </a:r>
            <a:r>
              <a:rPr lang="en-US" altLang="zh-CN" sz="3200" dirty="0" smtClean="0">
                <a:solidFill>
                  <a:schemeClr val="bg1"/>
                </a:solidFill>
              </a:rPr>
              <a:t> is the total number of items. </a:t>
            </a:r>
            <a:endParaRPr lang="en-US" altLang="zh-CN" sz="6000" dirty="0">
              <a:solidFill>
                <a:schemeClr val="bg1"/>
              </a:solidFill>
              <a:latin typeface="Arial" panose="020B0604020202020204" pitchFamily="34" charset="0"/>
              <a:ea typeface="Arial" panose="020B0604020202020204" pitchFamily="34" charset="0"/>
              <a:cs typeface="Arial" panose="020B0604020202020204" pitchFamily="34" charset="0"/>
              <a:sym typeface="Cabin"/>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Shape 688"/>
          <p:cNvSpPr txBox="1">
            <a:spLocks noGrp="1"/>
          </p:cNvSpPr>
          <p:nvPr>
            <p:ph type="title"/>
          </p:nvPr>
        </p:nvSpPr>
        <p:spPr>
          <a:xfrm>
            <a:off x="1155700" y="487318"/>
            <a:ext cx="1393200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rPr>
              <a:t>Summing in a Loop</a:t>
            </a:r>
          </a:p>
        </p:txBody>
      </p:sp>
      <p:sp>
        <p:nvSpPr>
          <p:cNvPr id="689" name="Shape 689"/>
          <p:cNvSpPr txBox="1"/>
          <p:nvPr/>
        </p:nvSpPr>
        <p:spPr>
          <a:xfrm>
            <a:off x="1050925" y="3126602"/>
            <a:ext cx="8197450" cy="307879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dirty="0" smtClean="0">
                <a:solidFill>
                  <a:srgbClr val="00FF00"/>
                </a:solidFill>
                <a:latin typeface="Courier"/>
                <a:ea typeface="Courier"/>
                <a:cs typeface="Courier"/>
                <a:sym typeface="Courier New" panose="02070309020205020404"/>
              </a:rPr>
              <a:t>total</a:t>
            </a:r>
            <a:r>
              <a:rPr lang="en-US" sz="2600" i="0" u="none" strike="noStrike" cap="none" dirty="0" smtClean="0">
                <a:solidFill>
                  <a:srgbClr val="00FF00"/>
                </a:solidFill>
                <a:latin typeface="Courier"/>
                <a:ea typeface="Courier"/>
                <a:cs typeface="Courier"/>
                <a:sym typeface="Courier New" panose="02070309020205020404"/>
              </a:rPr>
              <a:t> </a:t>
            </a:r>
            <a:r>
              <a:rPr lang="en-US" sz="2600" i="0" u="none" strike="noStrike" cap="none" dirty="0">
                <a:solidFill>
                  <a:srgbClr val="00FF00"/>
                </a:solidFill>
                <a:latin typeface="Courier"/>
                <a:ea typeface="Courier"/>
                <a:cs typeface="Courier"/>
                <a:sym typeface="Courier New" panose="02070309020205020404"/>
              </a:rPr>
              <a:t>= 0</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smtClean="0">
                <a:solidFill>
                  <a:srgbClr val="FFFF00"/>
                </a:solidFill>
                <a:latin typeface="Courier"/>
                <a:ea typeface="Courier"/>
                <a:cs typeface="Courier"/>
                <a:sym typeface="Courier New" panose="02070309020205020404"/>
              </a:rPr>
              <a:t>print</a:t>
            </a:r>
            <a:r>
              <a:rPr lang="en-US" sz="2600" dirty="0">
                <a:solidFill>
                  <a:schemeClr val="lt1"/>
                </a:solidFill>
                <a:latin typeface="Courier"/>
                <a:ea typeface="Courier"/>
                <a:cs typeface="Courier"/>
                <a:sym typeface="Courier New" panose="02070309020205020404"/>
              </a:rPr>
              <a:t>(</a:t>
            </a:r>
            <a:r>
              <a:rPr lang="en-US" sz="2600" i="0" u="none" strike="noStrike" cap="none" dirty="0" smtClean="0">
                <a:solidFill>
                  <a:schemeClr val="lt1"/>
                </a:solidFill>
                <a:latin typeface="Courier"/>
                <a:ea typeface="Courier"/>
                <a:cs typeface="Courier"/>
                <a:sym typeface="Courier New" panose="02070309020205020404"/>
              </a:rPr>
              <a:t>'Before</a:t>
            </a:r>
            <a:r>
              <a:rPr lang="en-US" sz="2600" i="0" u="none" strike="noStrike" cap="none" dirty="0">
                <a:solidFill>
                  <a:schemeClr val="lt1"/>
                </a:solidFill>
                <a:latin typeface="Courier"/>
                <a:ea typeface="Courier"/>
                <a:cs typeface="Courier"/>
                <a:sym typeface="Courier New" panose="02070309020205020404"/>
              </a:rPr>
              <a:t>', </a:t>
            </a:r>
            <a:r>
              <a:rPr lang="en-US" sz="2600" i="0" u="none" strike="noStrike" cap="none" dirty="0" err="1" smtClean="0">
                <a:solidFill>
                  <a:srgbClr val="00FF00"/>
                </a:solidFill>
                <a:latin typeface="Courier"/>
                <a:ea typeface="Courier"/>
                <a:cs typeface="Courier"/>
                <a:sym typeface="Courier New" panose="02070309020205020404"/>
              </a:rPr>
              <a:t>zork</a:t>
            </a:r>
            <a:r>
              <a:rPr lang="en-US" sz="2600" i="0" u="none" strike="noStrike" cap="none" dirty="0" smtClean="0">
                <a:solidFill>
                  <a:schemeClr val="bg1"/>
                </a:solidFill>
                <a:latin typeface="Courier"/>
                <a:ea typeface="Courier"/>
                <a:cs typeface="Courier"/>
                <a:sym typeface="Courier New" panose="02070309020205020404"/>
              </a:rPr>
              <a:t>)</a:t>
            </a:r>
            <a:endParaRPr lang="en-US" sz="2600" i="0" u="none" strike="noStrike" cap="none" dirty="0">
              <a:solidFill>
                <a:schemeClr val="bg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panose="02070309020205020404"/>
              </a:rPr>
              <a:t>for</a:t>
            </a:r>
            <a:r>
              <a:rPr lang="en-US" sz="2600" i="0" u="none" strike="noStrike" cap="none" dirty="0">
                <a:solidFill>
                  <a:schemeClr val="lt1"/>
                </a:solidFill>
                <a:latin typeface="Courier"/>
                <a:ea typeface="Courier"/>
                <a:cs typeface="Courier"/>
                <a:sym typeface="Courier New" panose="02070309020205020404"/>
              </a:rPr>
              <a:t> </a:t>
            </a:r>
            <a:r>
              <a:rPr lang="en-US" sz="2600" i="0" u="none" strike="noStrike" cap="none" dirty="0">
                <a:solidFill>
                  <a:srgbClr val="00FFFF"/>
                </a:solidFill>
                <a:latin typeface="Courier"/>
                <a:ea typeface="Courier"/>
                <a:cs typeface="Courier"/>
                <a:sym typeface="Courier New" panose="02070309020205020404"/>
              </a:rPr>
              <a:t>thing</a:t>
            </a:r>
            <a:r>
              <a:rPr lang="en-US" sz="2600" i="0" u="none" strike="noStrike" cap="none" dirty="0">
                <a:solidFill>
                  <a:schemeClr val="lt1"/>
                </a:solidFill>
                <a:latin typeface="Courier"/>
                <a:ea typeface="Courier"/>
                <a:cs typeface="Courier"/>
                <a:sym typeface="Courier New" panose="02070309020205020404"/>
              </a:rPr>
              <a:t> </a:t>
            </a:r>
            <a:r>
              <a:rPr lang="en-US" sz="2600" i="0" u="none" strike="noStrike" cap="none" dirty="0">
                <a:solidFill>
                  <a:srgbClr val="FFFF00"/>
                </a:solidFill>
                <a:latin typeface="Courier"/>
                <a:ea typeface="Courier"/>
                <a:cs typeface="Courier"/>
                <a:sym typeface="Courier New" panose="02070309020205020404"/>
              </a:rPr>
              <a:t>in</a:t>
            </a:r>
            <a:r>
              <a:rPr lang="en-US" sz="2600" i="0" u="none" strike="noStrike" cap="none" dirty="0">
                <a:solidFill>
                  <a:schemeClr val="lt1"/>
                </a:solidFill>
                <a:latin typeface="Courier"/>
                <a:ea typeface="Courier"/>
                <a:cs typeface="Courier"/>
                <a:sym typeface="Courier New" panose="02070309020205020404"/>
              </a:rPr>
              <a:t> [9, 41, 12, 3, 74, 15] :</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panose="02070309020205020404"/>
              </a:rPr>
              <a:t>    </a:t>
            </a:r>
            <a:r>
              <a:rPr lang="en-US" sz="2600" dirty="0" smtClean="0">
                <a:solidFill>
                  <a:srgbClr val="00FF00"/>
                </a:solidFill>
                <a:latin typeface="Courier"/>
                <a:ea typeface="Courier"/>
                <a:cs typeface="Courier"/>
                <a:sym typeface="Courier New" panose="02070309020205020404"/>
              </a:rPr>
              <a:t>total</a:t>
            </a:r>
            <a:r>
              <a:rPr lang="en-US" sz="2600" i="0" u="none" strike="noStrike" cap="none" dirty="0" smtClean="0">
                <a:solidFill>
                  <a:srgbClr val="00FF00"/>
                </a:solidFill>
                <a:latin typeface="Courier"/>
                <a:ea typeface="Courier"/>
                <a:cs typeface="Courier"/>
                <a:sym typeface="Courier New" panose="02070309020205020404"/>
              </a:rPr>
              <a:t> </a:t>
            </a:r>
            <a:r>
              <a:rPr lang="en-US" sz="2600" i="0" u="none" strike="noStrike" cap="none" dirty="0">
                <a:solidFill>
                  <a:srgbClr val="00FF00"/>
                </a:solidFill>
                <a:latin typeface="Courier"/>
                <a:ea typeface="Courier"/>
                <a:cs typeface="Courier"/>
                <a:sym typeface="Courier New" panose="02070309020205020404"/>
              </a:rPr>
              <a:t>= zork +</a:t>
            </a:r>
            <a:r>
              <a:rPr lang="en-US" sz="2600" i="0" u="none" strike="noStrike" cap="none" dirty="0">
                <a:solidFill>
                  <a:schemeClr val="lt1"/>
                </a:solidFill>
                <a:latin typeface="Courier"/>
                <a:ea typeface="Courier"/>
                <a:cs typeface="Courier"/>
                <a:sym typeface="Courier New" panose="02070309020205020404"/>
              </a:rPr>
              <a:t> </a:t>
            </a:r>
            <a:r>
              <a:rPr lang="en-US" sz="2600" i="0" u="none" strike="noStrike" cap="none" dirty="0">
                <a:solidFill>
                  <a:srgbClr val="00FFFF"/>
                </a:solidFill>
                <a:latin typeface="Courier"/>
                <a:ea typeface="Courier"/>
                <a:cs typeface="Courier"/>
                <a:sym typeface="Courier New" panose="02070309020205020404"/>
              </a:rPr>
              <a:t>thing</a:t>
            </a:r>
          </a:p>
          <a:p>
            <a:pPr lvl="0">
              <a:buClr>
                <a:schemeClr val="lt1"/>
              </a:buClr>
              <a:buSzPct val="25000"/>
            </a:pPr>
            <a:r>
              <a:rPr lang="en-US" sz="2600" i="0" u="none" strike="noStrike" cap="none" dirty="0">
                <a:solidFill>
                  <a:schemeClr val="lt1"/>
                </a:solidFill>
                <a:latin typeface="Courier"/>
                <a:ea typeface="Courier"/>
                <a:cs typeface="Courier"/>
                <a:sym typeface="Courier New" panose="02070309020205020404"/>
              </a:rPr>
              <a:t>    </a:t>
            </a:r>
            <a:r>
              <a:rPr lang="en-US" sz="2600" i="0" u="none" strike="noStrike" cap="none" dirty="0" smtClean="0">
                <a:solidFill>
                  <a:srgbClr val="FFFF00"/>
                </a:solidFill>
                <a:latin typeface="Courier"/>
                <a:ea typeface="Courier"/>
                <a:cs typeface="Courier"/>
                <a:sym typeface="Courier New" panose="02070309020205020404"/>
              </a:rPr>
              <a:t>print</a:t>
            </a:r>
            <a:r>
              <a:rPr lang="en-US" sz="2600" dirty="0" smtClean="0">
                <a:solidFill>
                  <a:schemeClr val="lt1"/>
                </a:solidFill>
                <a:latin typeface="Courier"/>
                <a:ea typeface="Courier"/>
                <a:cs typeface="Courier"/>
                <a:sym typeface="Courier New" panose="02070309020205020404"/>
              </a:rPr>
              <a:t>(</a:t>
            </a:r>
            <a:r>
              <a:rPr lang="en-US" altLang="zh-CN" sz="2600" dirty="0">
                <a:solidFill>
                  <a:srgbClr val="00FF00"/>
                </a:solidFill>
                <a:latin typeface="Courier"/>
                <a:ea typeface="Courier"/>
                <a:cs typeface="Courier"/>
                <a:sym typeface="Courier New" panose="02070309020205020404"/>
              </a:rPr>
              <a:t>total</a:t>
            </a:r>
            <a:r>
              <a:rPr lang="en-US" sz="2600" i="0" u="none" strike="noStrike" cap="none" dirty="0" smtClean="0">
                <a:solidFill>
                  <a:schemeClr val="lt1"/>
                </a:solidFill>
                <a:latin typeface="Courier"/>
                <a:ea typeface="Courier"/>
                <a:cs typeface="Courier"/>
                <a:sym typeface="Courier New" panose="02070309020205020404"/>
              </a:rPr>
              <a:t>, </a:t>
            </a:r>
            <a:r>
              <a:rPr lang="en-US" sz="2600" i="0" u="none" strike="noStrike" cap="none" dirty="0" smtClean="0">
                <a:solidFill>
                  <a:srgbClr val="00FFFF"/>
                </a:solidFill>
                <a:latin typeface="Courier"/>
                <a:ea typeface="Courier"/>
                <a:cs typeface="Courier"/>
                <a:sym typeface="Courier New" panose="02070309020205020404"/>
              </a:rPr>
              <a:t>thing</a:t>
            </a:r>
            <a:r>
              <a:rPr lang="en-US" sz="2600" i="0" u="none" strike="noStrike" cap="none" dirty="0" smtClean="0">
                <a:solidFill>
                  <a:schemeClr val="bg1"/>
                </a:solidFill>
                <a:latin typeface="Courier"/>
                <a:ea typeface="Courier"/>
                <a:cs typeface="Courier"/>
                <a:sym typeface="Courier New" panose="02070309020205020404"/>
              </a:rPr>
              <a:t>)</a:t>
            </a:r>
            <a:endParaRPr lang="en-US" sz="2600" i="0" u="none" strike="noStrike" cap="none" dirty="0">
              <a:solidFill>
                <a:schemeClr val="bg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smtClean="0">
                <a:solidFill>
                  <a:srgbClr val="FFFF00"/>
                </a:solidFill>
                <a:latin typeface="Courier"/>
                <a:ea typeface="Courier"/>
                <a:cs typeface="Courier"/>
                <a:sym typeface="Courier New" panose="02070309020205020404"/>
              </a:rPr>
              <a:t>print</a:t>
            </a:r>
            <a:r>
              <a:rPr lang="en-US" sz="2600" dirty="0">
                <a:solidFill>
                  <a:schemeClr val="lt1"/>
                </a:solidFill>
                <a:latin typeface="Courier"/>
                <a:ea typeface="Courier"/>
                <a:cs typeface="Courier"/>
                <a:sym typeface="Courier New" panose="02070309020205020404"/>
              </a:rPr>
              <a:t>(</a:t>
            </a:r>
            <a:r>
              <a:rPr lang="en-US" sz="2600" i="0" u="none" strike="noStrike" cap="none" dirty="0" smtClean="0">
                <a:solidFill>
                  <a:schemeClr val="lt1"/>
                </a:solidFill>
                <a:latin typeface="Courier"/>
                <a:ea typeface="Courier"/>
                <a:cs typeface="Courier"/>
                <a:sym typeface="Courier New" panose="02070309020205020404"/>
              </a:rPr>
              <a:t>'After</a:t>
            </a:r>
            <a:r>
              <a:rPr lang="en-US" sz="2600" i="0" u="none" strike="noStrike" cap="none" dirty="0" smtClean="0">
                <a:solidFill>
                  <a:schemeClr val="lt1"/>
                </a:solidFill>
                <a:latin typeface="Courier"/>
                <a:ea typeface="Courier"/>
                <a:cs typeface="Courier"/>
                <a:sym typeface="Courier New" panose="02070309020205020404"/>
              </a:rPr>
              <a:t>', </a:t>
            </a:r>
            <a:r>
              <a:rPr lang="en-US" sz="2600" i="0" u="none" strike="noStrike" cap="none" dirty="0" smtClean="0">
                <a:solidFill>
                  <a:srgbClr val="00FF00"/>
                </a:solidFill>
                <a:latin typeface="Courier"/>
                <a:ea typeface="Courier"/>
                <a:cs typeface="Courier"/>
                <a:sym typeface="Courier New" panose="02070309020205020404"/>
              </a:rPr>
              <a:t>total</a:t>
            </a:r>
            <a:r>
              <a:rPr lang="en-US" sz="2600" i="0" u="none" strike="noStrike" cap="none" dirty="0" smtClean="0">
                <a:solidFill>
                  <a:schemeClr val="bg1"/>
                </a:solidFill>
                <a:latin typeface="Courier"/>
                <a:ea typeface="Courier"/>
                <a:cs typeface="Courier"/>
                <a:sym typeface="Courier New" panose="02070309020205020404"/>
              </a:rPr>
              <a:t>)</a:t>
            </a:r>
            <a:endParaRPr lang="en-US" sz="2600" i="0" u="none" strike="noStrike" cap="none" dirty="0">
              <a:solidFill>
                <a:schemeClr val="bg1"/>
              </a:solidFill>
              <a:latin typeface="Courier"/>
              <a:ea typeface="Courier"/>
              <a:cs typeface="Courier"/>
              <a:sym typeface="Courier New" panose="02070309020205020404"/>
            </a:endParaRPr>
          </a:p>
        </p:txBody>
      </p:sp>
      <p:sp>
        <p:nvSpPr>
          <p:cNvPr id="690" name="Shape 690"/>
          <p:cNvSpPr txBox="1"/>
          <p:nvPr/>
        </p:nvSpPr>
        <p:spPr>
          <a:xfrm>
            <a:off x="10261600" y="1981201"/>
            <a:ext cx="4219499" cy="4648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a:t>
            </a:r>
            <a:r>
              <a:rPr lang="en-US" sz="30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 python countloop.py</a:t>
            </a:r>
            <a:r>
              <a:rPr lang="en-US" sz="3000" u="none" strike="noStrike" cap="none" dirty="0">
                <a:solidFill>
                  <a:srgbClr val="FF7F00"/>
                </a:solidFill>
                <a:latin typeface="Arial" panose="020B0604020202020204" pitchFamily="34" charset="0"/>
                <a:ea typeface="Arial" panose="020B0604020202020204" pitchFamily="34" charset="0"/>
                <a:cs typeface="Arial" panose="020B0604020202020204" pitchFamily="34" charset="0"/>
                <a:sym typeface="Cabin"/>
              </a:rPr>
              <a:t> </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panose="020B0604020202020204" pitchFamily="34" charset="0"/>
                <a:ea typeface="Arial" panose="020B0604020202020204" pitchFamily="34" charset="0"/>
                <a:cs typeface="Arial" panose="020B0604020202020204" pitchFamily="34" charset="0"/>
                <a:sym typeface="Cabin"/>
              </a:rPr>
              <a:t>Before </a:t>
            </a:r>
            <a:r>
              <a:rPr lang="en-US" sz="30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0</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9</a:t>
            </a:r>
            <a:r>
              <a:rPr lang="en-US" sz="3000" u="none" strike="noStrike" cap="none" dirty="0">
                <a:solidFill>
                  <a:srgbClr val="FF00FF"/>
                </a:solidFill>
                <a:latin typeface="Arial" panose="020B0604020202020204" pitchFamily="34" charset="0"/>
                <a:ea typeface="Arial" panose="020B0604020202020204" pitchFamily="34" charset="0"/>
                <a:cs typeface="Arial" panose="020B0604020202020204" pitchFamily="34" charset="0"/>
                <a:sym typeface="Cabin"/>
              </a:rPr>
              <a:t> </a:t>
            </a:r>
            <a:r>
              <a:rPr lang="en-US" sz="3000" u="none" strike="noStrike" cap="none" dirty="0">
                <a:solidFill>
                  <a:srgbClr val="00FFFF"/>
                </a:solidFill>
                <a:latin typeface="Arial" panose="020B0604020202020204" pitchFamily="34" charset="0"/>
                <a:ea typeface="Arial" panose="020B0604020202020204" pitchFamily="34" charset="0"/>
                <a:cs typeface="Arial" panose="020B0604020202020204" pitchFamily="34" charset="0"/>
                <a:sym typeface="Cabin"/>
              </a:rPr>
              <a:t>9</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50</a:t>
            </a:r>
            <a:r>
              <a:rPr lang="en-US" sz="3000" u="none" strike="noStrike" cap="none" dirty="0">
                <a:solidFill>
                  <a:srgbClr val="FF00FF"/>
                </a:solidFill>
                <a:latin typeface="Arial" panose="020B0604020202020204" pitchFamily="34" charset="0"/>
                <a:ea typeface="Arial" panose="020B0604020202020204" pitchFamily="34" charset="0"/>
                <a:cs typeface="Arial" panose="020B0604020202020204" pitchFamily="34" charset="0"/>
                <a:sym typeface="Cabin"/>
              </a:rPr>
              <a:t> </a:t>
            </a:r>
            <a:r>
              <a:rPr lang="en-US" sz="3000" u="none" strike="noStrike" cap="none" dirty="0">
                <a:solidFill>
                  <a:srgbClr val="00FFFF"/>
                </a:solidFill>
                <a:latin typeface="Arial" panose="020B0604020202020204" pitchFamily="34" charset="0"/>
                <a:ea typeface="Arial" panose="020B0604020202020204" pitchFamily="34" charset="0"/>
                <a:cs typeface="Arial" panose="020B0604020202020204" pitchFamily="34" charset="0"/>
                <a:sym typeface="Cabin"/>
              </a:rPr>
              <a:t>41</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62</a:t>
            </a:r>
            <a:r>
              <a:rPr lang="en-US" sz="3000" u="none" strike="noStrike" cap="none" dirty="0">
                <a:solidFill>
                  <a:srgbClr val="FF00FF"/>
                </a:solidFill>
                <a:latin typeface="Arial" panose="020B0604020202020204" pitchFamily="34" charset="0"/>
                <a:ea typeface="Arial" panose="020B0604020202020204" pitchFamily="34" charset="0"/>
                <a:cs typeface="Arial" panose="020B0604020202020204" pitchFamily="34" charset="0"/>
                <a:sym typeface="Cabin"/>
              </a:rPr>
              <a:t> </a:t>
            </a:r>
            <a:r>
              <a:rPr lang="en-US" sz="3000" u="none" strike="noStrike" cap="none" dirty="0">
                <a:solidFill>
                  <a:srgbClr val="00FFFF"/>
                </a:solidFill>
                <a:latin typeface="Arial" panose="020B0604020202020204" pitchFamily="34" charset="0"/>
                <a:ea typeface="Arial" panose="020B0604020202020204" pitchFamily="34" charset="0"/>
                <a:cs typeface="Arial" panose="020B0604020202020204" pitchFamily="34" charset="0"/>
                <a:sym typeface="Cabin"/>
              </a:rPr>
              <a:t>12</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65</a:t>
            </a:r>
            <a:r>
              <a:rPr lang="en-US" sz="3000" u="none" strike="noStrike" cap="none" dirty="0">
                <a:solidFill>
                  <a:srgbClr val="FF00FF"/>
                </a:solidFill>
                <a:latin typeface="Arial" panose="020B0604020202020204" pitchFamily="34" charset="0"/>
                <a:ea typeface="Arial" panose="020B0604020202020204" pitchFamily="34" charset="0"/>
                <a:cs typeface="Arial" panose="020B0604020202020204" pitchFamily="34" charset="0"/>
                <a:sym typeface="Cabin"/>
              </a:rPr>
              <a:t> </a:t>
            </a:r>
            <a:r>
              <a:rPr lang="en-US" sz="3000" u="none" strike="noStrike" cap="none" dirty="0">
                <a:solidFill>
                  <a:srgbClr val="00FFFF"/>
                </a:solidFill>
                <a:latin typeface="Arial" panose="020B0604020202020204" pitchFamily="34" charset="0"/>
                <a:ea typeface="Arial" panose="020B0604020202020204" pitchFamily="34" charset="0"/>
                <a:cs typeface="Arial" panose="020B0604020202020204" pitchFamily="34" charset="0"/>
                <a:sym typeface="Cabin"/>
              </a:rPr>
              <a:t>3</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139</a:t>
            </a:r>
            <a:r>
              <a:rPr lang="en-US" sz="3000" u="none" strike="noStrike" cap="none" dirty="0">
                <a:solidFill>
                  <a:srgbClr val="FF00FF"/>
                </a:solidFill>
                <a:latin typeface="Arial" panose="020B0604020202020204" pitchFamily="34" charset="0"/>
                <a:ea typeface="Arial" panose="020B0604020202020204" pitchFamily="34" charset="0"/>
                <a:cs typeface="Arial" panose="020B0604020202020204" pitchFamily="34" charset="0"/>
                <a:sym typeface="Cabin"/>
              </a:rPr>
              <a:t> </a:t>
            </a:r>
            <a:r>
              <a:rPr lang="en-US" sz="3000" u="none" strike="noStrike" cap="none" dirty="0">
                <a:solidFill>
                  <a:srgbClr val="00FFFF"/>
                </a:solidFill>
                <a:latin typeface="Arial" panose="020B0604020202020204" pitchFamily="34" charset="0"/>
                <a:ea typeface="Arial" panose="020B0604020202020204" pitchFamily="34" charset="0"/>
                <a:cs typeface="Arial" panose="020B0604020202020204" pitchFamily="34" charset="0"/>
                <a:sym typeface="Cabin"/>
              </a:rPr>
              <a:t>74</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154</a:t>
            </a:r>
            <a:r>
              <a:rPr lang="en-US" sz="3000" u="none" strike="noStrike" cap="none" dirty="0">
                <a:solidFill>
                  <a:srgbClr val="FF00FF"/>
                </a:solidFill>
                <a:latin typeface="Arial" panose="020B0604020202020204" pitchFamily="34" charset="0"/>
                <a:ea typeface="Arial" panose="020B0604020202020204" pitchFamily="34" charset="0"/>
                <a:cs typeface="Arial" panose="020B0604020202020204" pitchFamily="34" charset="0"/>
                <a:sym typeface="Cabin"/>
              </a:rPr>
              <a:t> </a:t>
            </a:r>
            <a:r>
              <a:rPr lang="en-US" sz="3000" u="none" strike="noStrike" cap="none" dirty="0">
                <a:solidFill>
                  <a:srgbClr val="00FFFF"/>
                </a:solidFill>
                <a:latin typeface="Arial" panose="020B0604020202020204" pitchFamily="34" charset="0"/>
                <a:ea typeface="Arial" panose="020B0604020202020204" pitchFamily="34" charset="0"/>
                <a:cs typeface="Arial" panose="020B0604020202020204" pitchFamily="34"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panose="020B0604020202020204" pitchFamily="34" charset="0"/>
                <a:ea typeface="Arial" panose="020B0604020202020204" pitchFamily="34" charset="0"/>
                <a:cs typeface="Arial" panose="020B0604020202020204" pitchFamily="34" charset="0"/>
                <a:sym typeface="Cabin"/>
              </a:rPr>
              <a:t>After </a:t>
            </a:r>
            <a:r>
              <a:rPr lang="en-US" sz="30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154</a:t>
            </a:r>
          </a:p>
        </p:txBody>
      </p:sp>
      <p:sp>
        <p:nvSpPr>
          <p:cNvPr id="691" name="Shape 691"/>
          <p:cNvSpPr txBox="1"/>
          <p:nvPr/>
        </p:nvSpPr>
        <p:spPr>
          <a:xfrm>
            <a:off x="1050925" y="7162899"/>
            <a:ext cx="14643000" cy="1143000"/>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To </a:t>
            </a:r>
            <a:r>
              <a:rPr lang="en-US" sz="32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add up </a:t>
            </a: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a </a:t>
            </a:r>
            <a:r>
              <a:rPr lang="en-US" sz="3200" u="none" strike="noStrike" cap="none" dirty="0">
                <a:solidFill>
                  <a:srgbClr val="00FFFF"/>
                </a:solidFill>
                <a:latin typeface="Arial" panose="020B0604020202020204" pitchFamily="34" charset="0"/>
                <a:ea typeface="Arial" panose="020B0604020202020204" pitchFamily="34" charset="0"/>
                <a:cs typeface="Arial" panose="020B0604020202020204" pitchFamily="34" charset="0"/>
                <a:sym typeface="Cabin"/>
              </a:rPr>
              <a:t>value</a:t>
            </a: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we encounter in a loop,  we introduce a </a:t>
            </a:r>
            <a:r>
              <a:rPr lang="en-US" sz="32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sum variable that starts at </a:t>
            </a:r>
            <a:r>
              <a:rPr lang="en-US" sz="3200" u="none" strike="noStrike" cap="none" dirty="0" smtClean="0">
                <a:solidFill>
                  <a:srgbClr val="00FF00"/>
                </a:solidFill>
                <a:latin typeface="Arial" panose="020B0604020202020204" pitchFamily="34" charset="0"/>
                <a:ea typeface="Arial" panose="020B0604020202020204" pitchFamily="34" charset="0"/>
                <a:cs typeface="Arial" panose="020B0604020202020204" pitchFamily="34" charset="0"/>
                <a:sym typeface="Cabin"/>
              </a:rPr>
              <a:t>0</a:t>
            </a:r>
            <a:endPar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2" name="矩形 1"/>
          <p:cNvSpPr/>
          <p:nvPr/>
        </p:nvSpPr>
        <p:spPr>
          <a:xfrm>
            <a:off x="974725" y="2569668"/>
            <a:ext cx="6985878" cy="523220"/>
          </a:xfrm>
          <a:prstGeom prst="rect">
            <a:avLst/>
          </a:prstGeom>
        </p:spPr>
        <p:txBody>
          <a:bodyPr wrap="square">
            <a:spAutoFit/>
          </a:bodyPr>
          <a:lstStyle/>
          <a:p>
            <a:r>
              <a:rPr lang="en-US" altLang="zh-CN" sz="2800" dirty="0" smtClean="0">
                <a:solidFill>
                  <a:srgbClr val="FFC000"/>
                </a:solidFill>
                <a:latin typeface="+mn-lt"/>
              </a:rPr>
              <a:t>Computes </a:t>
            </a:r>
            <a:r>
              <a:rPr lang="en-US" altLang="zh-CN" sz="2800" dirty="0">
                <a:solidFill>
                  <a:srgbClr val="FFC000"/>
                </a:solidFill>
                <a:latin typeface="+mn-lt"/>
              </a:rPr>
              <a:t>the total of a set of numbers</a:t>
            </a:r>
            <a:endParaRPr lang="zh-CN" altLang="en-US" sz="2800" dirty="0">
              <a:solidFill>
                <a:srgbClr val="FFC000"/>
              </a:solidFill>
              <a:latin typeface="+mn-lt"/>
            </a:endParaRPr>
          </a:p>
        </p:txBody>
      </p:sp>
    </p:spTree>
    <p:extLst>
      <p:ext uri="{BB962C8B-B14F-4D97-AF65-F5344CB8AC3E}">
        <p14:creationId xmlns:p14="http://schemas.microsoft.com/office/powerpoint/2010/main" val="9206155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Shape 688"/>
          <p:cNvSpPr txBox="1">
            <a:spLocks noGrp="1"/>
          </p:cNvSpPr>
          <p:nvPr>
            <p:ph type="title"/>
          </p:nvPr>
        </p:nvSpPr>
        <p:spPr>
          <a:xfrm>
            <a:off x="1155700" y="487318"/>
            <a:ext cx="1393200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rPr>
              <a:t>Summing in a Loop</a:t>
            </a:r>
          </a:p>
        </p:txBody>
      </p:sp>
      <p:sp>
        <p:nvSpPr>
          <p:cNvPr id="689" name="Shape 689"/>
          <p:cNvSpPr txBox="1"/>
          <p:nvPr/>
        </p:nvSpPr>
        <p:spPr>
          <a:xfrm>
            <a:off x="1050925" y="3126602"/>
            <a:ext cx="8197450" cy="307879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dirty="0" smtClean="0">
                <a:solidFill>
                  <a:srgbClr val="00FF00"/>
                </a:solidFill>
                <a:latin typeface="Courier"/>
                <a:ea typeface="Courier"/>
                <a:cs typeface="Courier"/>
                <a:sym typeface="Courier New" panose="02070309020205020404"/>
              </a:rPr>
              <a:t>total</a:t>
            </a:r>
            <a:r>
              <a:rPr lang="en-US" sz="2600" i="0" u="none" strike="noStrike" cap="none" dirty="0" smtClean="0">
                <a:solidFill>
                  <a:srgbClr val="00FF00"/>
                </a:solidFill>
                <a:latin typeface="Courier"/>
                <a:ea typeface="Courier"/>
                <a:cs typeface="Courier"/>
                <a:sym typeface="Courier New" panose="02070309020205020404"/>
              </a:rPr>
              <a:t> </a:t>
            </a:r>
            <a:r>
              <a:rPr lang="en-US" sz="2600" i="0" u="none" strike="noStrike" cap="none" dirty="0">
                <a:solidFill>
                  <a:srgbClr val="00FF00"/>
                </a:solidFill>
                <a:latin typeface="Courier"/>
                <a:ea typeface="Courier"/>
                <a:cs typeface="Courier"/>
                <a:sym typeface="Courier New" panose="02070309020205020404"/>
              </a:rPr>
              <a:t>= 0</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smtClean="0">
                <a:solidFill>
                  <a:srgbClr val="FFFF00"/>
                </a:solidFill>
                <a:latin typeface="Courier"/>
                <a:ea typeface="Courier"/>
                <a:cs typeface="Courier"/>
                <a:sym typeface="Courier New" panose="02070309020205020404"/>
              </a:rPr>
              <a:t>print</a:t>
            </a:r>
            <a:r>
              <a:rPr lang="en-US" sz="2600" dirty="0">
                <a:solidFill>
                  <a:schemeClr val="lt1"/>
                </a:solidFill>
                <a:latin typeface="Courier"/>
                <a:ea typeface="Courier"/>
                <a:cs typeface="Courier"/>
                <a:sym typeface="Courier New" panose="02070309020205020404"/>
              </a:rPr>
              <a:t>(</a:t>
            </a:r>
            <a:r>
              <a:rPr lang="en-US" sz="2600" i="0" u="none" strike="noStrike" cap="none" dirty="0" smtClean="0">
                <a:solidFill>
                  <a:schemeClr val="lt1"/>
                </a:solidFill>
                <a:latin typeface="Courier"/>
                <a:ea typeface="Courier"/>
                <a:cs typeface="Courier"/>
                <a:sym typeface="Courier New" panose="02070309020205020404"/>
              </a:rPr>
              <a:t>'Before</a:t>
            </a:r>
            <a:r>
              <a:rPr lang="en-US" sz="2600" i="0" u="none" strike="noStrike" cap="none" dirty="0">
                <a:solidFill>
                  <a:schemeClr val="lt1"/>
                </a:solidFill>
                <a:latin typeface="Courier"/>
                <a:ea typeface="Courier"/>
                <a:cs typeface="Courier"/>
                <a:sym typeface="Courier New" panose="02070309020205020404"/>
              </a:rPr>
              <a:t>', </a:t>
            </a:r>
            <a:r>
              <a:rPr lang="en-US" sz="2600" i="0" u="none" strike="noStrike" cap="none" dirty="0" err="1" smtClean="0">
                <a:solidFill>
                  <a:srgbClr val="00FF00"/>
                </a:solidFill>
                <a:latin typeface="Courier"/>
                <a:ea typeface="Courier"/>
                <a:cs typeface="Courier"/>
                <a:sym typeface="Courier New" panose="02070309020205020404"/>
              </a:rPr>
              <a:t>zork</a:t>
            </a:r>
            <a:r>
              <a:rPr lang="en-US" sz="2600" i="0" u="none" strike="noStrike" cap="none" dirty="0" smtClean="0">
                <a:solidFill>
                  <a:schemeClr val="bg1"/>
                </a:solidFill>
                <a:latin typeface="Courier"/>
                <a:ea typeface="Courier"/>
                <a:cs typeface="Courier"/>
                <a:sym typeface="Courier New" panose="02070309020205020404"/>
              </a:rPr>
              <a:t>)</a:t>
            </a:r>
            <a:endParaRPr lang="en-US" sz="2600" i="0" u="none" strike="noStrike" cap="none" dirty="0">
              <a:solidFill>
                <a:schemeClr val="bg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panose="02070309020205020404"/>
              </a:rPr>
              <a:t>for</a:t>
            </a:r>
            <a:r>
              <a:rPr lang="en-US" sz="2600" i="0" u="none" strike="noStrike" cap="none" dirty="0">
                <a:solidFill>
                  <a:schemeClr val="lt1"/>
                </a:solidFill>
                <a:latin typeface="Courier"/>
                <a:ea typeface="Courier"/>
                <a:cs typeface="Courier"/>
                <a:sym typeface="Courier New" panose="02070309020205020404"/>
              </a:rPr>
              <a:t> </a:t>
            </a:r>
            <a:r>
              <a:rPr lang="en-US" sz="2600" i="0" u="none" strike="noStrike" cap="none" dirty="0">
                <a:solidFill>
                  <a:srgbClr val="00FFFF"/>
                </a:solidFill>
                <a:latin typeface="Courier"/>
                <a:ea typeface="Courier"/>
                <a:cs typeface="Courier"/>
                <a:sym typeface="Courier New" panose="02070309020205020404"/>
              </a:rPr>
              <a:t>thing</a:t>
            </a:r>
            <a:r>
              <a:rPr lang="en-US" sz="2600" i="0" u="none" strike="noStrike" cap="none" dirty="0">
                <a:solidFill>
                  <a:schemeClr val="lt1"/>
                </a:solidFill>
                <a:latin typeface="Courier"/>
                <a:ea typeface="Courier"/>
                <a:cs typeface="Courier"/>
                <a:sym typeface="Courier New" panose="02070309020205020404"/>
              </a:rPr>
              <a:t> </a:t>
            </a:r>
            <a:r>
              <a:rPr lang="en-US" sz="2600" i="0" u="none" strike="noStrike" cap="none" dirty="0">
                <a:solidFill>
                  <a:srgbClr val="FFFF00"/>
                </a:solidFill>
                <a:latin typeface="Courier"/>
                <a:ea typeface="Courier"/>
                <a:cs typeface="Courier"/>
                <a:sym typeface="Courier New" panose="02070309020205020404"/>
              </a:rPr>
              <a:t>in</a:t>
            </a:r>
            <a:r>
              <a:rPr lang="en-US" sz="2600" i="0" u="none" strike="noStrike" cap="none" dirty="0">
                <a:solidFill>
                  <a:schemeClr val="lt1"/>
                </a:solidFill>
                <a:latin typeface="Courier"/>
                <a:ea typeface="Courier"/>
                <a:cs typeface="Courier"/>
                <a:sym typeface="Courier New" panose="02070309020205020404"/>
              </a:rPr>
              <a:t> [9, 41, 12, 3, 74, 15] :</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panose="02070309020205020404"/>
              </a:rPr>
              <a:t>    </a:t>
            </a:r>
            <a:r>
              <a:rPr lang="en-US" sz="2600" dirty="0" smtClean="0">
                <a:solidFill>
                  <a:srgbClr val="00FF00"/>
                </a:solidFill>
                <a:latin typeface="Courier"/>
                <a:ea typeface="Courier"/>
                <a:cs typeface="Courier"/>
                <a:sym typeface="Courier New" panose="02070309020205020404"/>
              </a:rPr>
              <a:t>total</a:t>
            </a:r>
            <a:r>
              <a:rPr lang="en-US" sz="2600" i="0" u="none" strike="noStrike" cap="none" dirty="0" smtClean="0">
                <a:solidFill>
                  <a:srgbClr val="00FF00"/>
                </a:solidFill>
                <a:latin typeface="Courier"/>
                <a:ea typeface="Courier"/>
                <a:cs typeface="Courier"/>
                <a:sym typeface="Courier New" panose="02070309020205020404"/>
              </a:rPr>
              <a:t> </a:t>
            </a:r>
            <a:r>
              <a:rPr lang="en-US" sz="2600" i="0" u="none" strike="noStrike" cap="none" dirty="0">
                <a:solidFill>
                  <a:srgbClr val="00FF00"/>
                </a:solidFill>
                <a:latin typeface="Courier"/>
                <a:ea typeface="Courier"/>
                <a:cs typeface="Courier"/>
                <a:sym typeface="Courier New" panose="02070309020205020404"/>
              </a:rPr>
              <a:t>= zork +</a:t>
            </a:r>
            <a:r>
              <a:rPr lang="en-US" sz="2600" i="0" u="none" strike="noStrike" cap="none" dirty="0">
                <a:solidFill>
                  <a:schemeClr val="lt1"/>
                </a:solidFill>
                <a:latin typeface="Courier"/>
                <a:ea typeface="Courier"/>
                <a:cs typeface="Courier"/>
                <a:sym typeface="Courier New" panose="02070309020205020404"/>
              </a:rPr>
              <a:t> </a:t>
            </a:r>
            <a:r>
              <a:rPr lang="en-US" sz="2600" i="0" u="none" strike="noStrike" cap="none" dirty="0">
                <a:solidFill>
                  <a:srgbClr val="00FFFF"/>
                </a:solidFill>
                <a:latin typeface="Courier"/>
                <a:ea typeface="Courier"/>
                <a:cs typeface="Courier"/>
                <a:sym typeface="Courier New" panose="02070309020205020404"/>
              </a:rPr>
              <a:t>thing</a:t>
            </a:r>
          </a:p>
          <a:p>
            <a:pPr lvl="0">
              <a:buClr>
                <a:schemeClr val="lt1"/>
              </a:buClr>
              <a:buSzPct val="25000"/>
            </a:pPr>
            <a:r>
              <a:rPr lang="en-US" sz="2600" i="0" u="none" strike="noStrike" cap="none" dirty="0">
                <a:solidFill>
                  <a:schemeClr val="lt1"/>
                </a:solidFill>
                <a:latin typeface="Courier"/>
                <a:ea typeface="Courier"/>
                <a:cs typeface="Courier"/>
                <a:sym typeface="Courier New" panose="02070309020205020404"/>
              </a:rPr>
              <a:t>    </a:t>
            </a:r>
            <a:r>
              <a:rPr lang="en-US" sz="2600" i="0" u="none" strike="noStrike" cap="none" dirty="0" smtClean="0">
                <a:solidFill>
                  <a:srgbClr val="FFFF00"/>
                </a:solidFill>
                <a:latin typeface="Courier"/>
                <a:ea typeface="Courier"/>
                <a:cs typeface="Courier"/>
                <a:sym typeface="Courier New" panose="02070309020205020404"/>
              </a:rPr>
              <a:t>print</a:t>
            </a:r>
            <a:r>
              <a:rPr lang="en-US" sz="2600" dirty="0" smtClean="0">
                <a:solidFill>
                  <a:schemeClr val="lt1"/>
                </a:solidFill>
                <a:latin typeface="Courier"/>
                <a:ea typeface="Courier"/>
                <a:cs typeface="Courier"/>
                <a:sym typeface="Courier New" panose="02070309020205020404"/>
              </a:rPr>
              <a:t>(</a:t>
            </a:r>
            <a:r>
              <a:rPr lang="en-US" altLang="zh-CN" sz="2600" dirty="0">
                <a:solidFill>
                  <a:srgbClr val="00FF00"/>
                </a:solidFill>
                <a:latin typeface="Courier"/>
                <a:ea typeface="Courier"/>
                <a:cs typeface="Courier"/>
                <a:sym typeface="Courier New" panose="02070309020205020404"/>
              </a:rPr>
              <a:t>total</a:t>
            </a:r>
            <a:r>
              <a:rPr lang="en-US" sz="2600" i="0" u="none" strike="noStrike" cap="none" dirty="0" smtClean="0">
                <a:solidFill>
                  <a:schemeClr val="lt1"/>
                </a:solidFill>
                <a:latin typeface="Courier"/>
                <a:ea typeface="Courier"/>
                <a:cs typeface="Courier"/>
                <a:sym typeface="Courier New" panose="02070309020205020404"/>
              </a:rPr>
              <a:t>, </a:t>
            </a:r>
            <a:r>
              <a:rPr lang="en-US" sz="2600" i="0" u="none" strike="noStrike" cap="none" dirty="0" smtClean="0">
                <a:solidFill>
                  <a:srgbClr val="00FFFF"/>
                </a:solidFill>
                <a:latin typeface="Courier"/>
                <a:ea typeface="Courier"/>
                <a:cs typeface="Courier"/>
                <a:sym typeface="Courier New" panose="02070309020205020404"/>
              </a:rPr>
              <a:t>thing</a:t>
            </a:r>
            <a:r>
              <a:rPr lang="en-US" sz="2600" i="0" u="none" strike="noStrike" cap="none" dirty="0" smtClean="0">
                <a:solidFill>
                  <a:schemeClr val="bg1"/>
                </a:solidFill>
                <a:latin typeface="Courier"/>
                <a:ea typeface="Courier"/>
                <a:cs typeface="Courier"/>
                <a:sym typeface="Courier New" panose="02070309020205020404"/>
              </a:rPr>
              <a:t>)</a:t>
            </a:r>
            <a:endParaRPr lang="en-US" sz="2600" i="0" u="none" strike="noStrike" cap="none" dirty="0">
              <a:solidFill>
                <a:schemeClr val="bg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smtClean="0">
                <a:solidFill>
                  <a:srgbClr val="FFFF00"/>
                </a:solidFill>
                <a:latin typeface="Courier"/>
                <a:ea typeface="Courier"/>
                <a:cs typeface="Courier"/>
                <a:sym typeface="Courier New" panose="02070309020205020404"/>
              </a:rPr>
              <a:t>print</a:t>
            </a:r>
            <a:r>
              <a:rPr lang="en-US" sz="2600" dirty="0">
                <a:solidFill>
                  <a:schemeClr val="lt1"/>
                </a:solidFill>
                <a:latin typeface="Courier"/>
                <a:ea typeface="Courier"/>
                <a:cs typeface="Courier"/>
                <a:sym typeface="Courier New" panose="02070309020205020404"/>
              </a:rPr>
              <a:t>(</a:t>
            </a:r>
            <a:r>
              <a:rPr lang="en-US" sz="2600" i="0" u="none" strike="noStrike" cap="none" dirty="0" smtClean="0">
                <a:solidFill>
                  <a:schemeClr val="lt1"/>
                </a:solidFill>
                <a:latin typeface="Courier"/>
                <a:ea typeface="Courier"/>
                <a:cs typeface="Courier"/>
                <a:sym typeface="Courier New" panose="02070309020205020404"/>
              </a:rPr>
              <a:t>'After</a:t>
            </a:r>
            <a:r>
              <a:rPr lang="en-US" sz="2600" i="0" u="none" strike="noStrike" cap="none" dirty="0" smtClean="0">
                <a:solidFill>
                  <a:schemeClr val="lt1"/>
                </a:solidFill>
                <a:latin typeface="Courier"/>
                <a:ea typeface="Courier"/>
                <a:cs typeface="Courier"/>
                <a:sym typeface="Courier New" panose="02070309020205020404"/>
              </a:rPr>
              <a:t>', </a:t>
            </a:r>
            <a:r>
              <a:rPr lang="en-US" sz="2600" i="0" u="none" strike="noStrike" cap="none" dirty="0" smtClean="0">
                <a:solidFill>
                  <a:srgbClr val="00FF00"/>
                </a:solidFill>
                <a:latin typeface="Courier"/>
                <a:ea typeface="Courier"/>
                <a:cs typeface="Courier"/>
                <a:sym typeface="Courier New" panose="02070309020205020404"/>
              </a:rPr>
              <a:t>total</a:t>
            </a:r>
            <a:r>
              <a:rPr lang="en-US" sz="2600" i="0" u="none" strike="noStrike" cap="none" dirty="0" smtClean="0">
                <a:solidFill>
                  <a:schemeClr val="bg1"/>
                </a:solidFill>
                <a:latin typeface="Courier"/>
                <a:ea typeface="Courier"/>
                <a:cs typeface="Courier"/>
                <a:sym typeface="Courier New" panose="02070309020205020404"/>
              </a:rPr>
              <a:t>)</a:t>
            </a:r>
            <a:endParaRPr lang="en-US" sz="2600" i="0" u="none" strike="noStrike" cap="none" dirty="0">
              <a:solidFill>
                <a:schemeClr val="bg1"/>
              </a:solidFill>
              <a:latin typeface="Courier"/>
              <a:ea typeface="Courier"/>
              <a:cs typeface="Courier"/>
              <a:sym typeface="Courier New" panose="02070309020205020404"/>
            </a:endParaRPr>
          </a:p>
        </p:txBody>
      </p:sp>
      <p:sp>
        <p:nvSpPr>
          <p:cNvPr id="690" name="Shape 690"/>
          <p:cNvSpPr txBox="1"/>
          <p:nvPr/>
        </p:nvSpPr>
        <p:spPr>
          <a:xfrm>
            <a:off x="10261600" y="1981201"/>
            <a:ext cx="4219499" cy="4648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a:t>
            </a:r>
            <a:r>
              <a:rPr lang="en-US" sz="30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 python countloop.py</a:t>
            </a:r>
            <a:r>
              <a:rPr lang="en-US" sz="3000" u="none" strike="noStrike" cap="none" dirty="0">
                <a:solidFill>
                  <a:srgbClr val="FF7F00"/>
                </a:solidFill>
                <a:latin typeface="Arial" panose="020B0604020202020204" pitchFamily="34" charset="0"/>
                <a:ea typeface="Arial" panose="020B0604020202020204" pitchFamily="34" charset="0"/>
                <a:cs typeface="Arial" panose="020B0604020202020204" pitchFamily="34" charset="0"/>
                <a:sym typeface="Cabin"/>
              </a:rPr>
              <a:t> </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panose="020B0604020202020204" pitchFamily="34" charset="0"/>
                <a:ea typeface="Arial" panose="020B0604020202020204" pitchFamily="34" charset="0"/>
                <a:cs typeface="Arial" panose="020B0604020202020204" pitchFamily="34" charset="0"/>
                <a:sym typeface="Cabin"/>
              </a:rPr>
              <a:t>Before </a:t>
            </a:r>
            <a:r>
              <a:rPr lang="en-US" sz="30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0</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9</a:t>
            </a:r>
            <a:r>
              <a:rPr lang="en-US" sz="3000" u="none" strike="noStrike" cap="none" dirty="0">
                <a:solidFill>
                  <a:srgbClr val="FF00FF"/>
                </a:solidFill>
                <a:latin typeface="Arial" panose="020B0604020202020204" pitchFamily="34" charset="0"/>
                <a:ea typeface="Arial" panose="020B0604020202020204" pitchFamily="34" charset="0"/>
                <a:cs typeface="Arial" panose="020B0604020202020204" pitchFamily="34" charset="0"/>
                <a:sym typeface="Cabin"/>
              </a:rPr>
              <a:t> </a:t>
            </a:r>
            <a:r>
              <a:rPr lang="en-US" sz="3000" u="none" strike="noStrike" cap="none" dirty="0">
                <a:solidFill>
                  <a:srgbClr val="00FFFF"/>
                </a:solidFill>
                <a:latin typeface="Arial" panose="020B0604020202020204" pitchFamily="34" charset="0"/>
                <a:ea typeface="Arial" panose="020B0604020202020204" pitchFamily="34" charset="0"/>
                <a:cs typeface="Arial" panose="020B0604020202020204" pitchFamily="34" charset="0"/>
                <a:sym typeface="Cabin"/>
              </a:rPr>
              <a:t>9</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50</a:t>
            </a:r>
            <a:r>
              <a:rPr lang="en-US" sz="3000" u="none" strike="noStrike" cap="none" dirty="0">
                <a:solidFill>
                  <a:srgbClr val="FF00FF"/>
                </a:solidFill>
                <a:latin typeface="Arial" panose="020B0604020202020204" pitchFamily="34" charset="0"/>
                <a:ea typeface="Arial" panose="020B0604020202020204" pitchFamily="34" charset="0"/>
                <a:cs typeface="Arial" panose="020B0604020202020204" pitchFamily="34" charset="0"/>
                <a:sym typeface="Cabin"/>
              </a:rPr>
              <a:t> </a:t>
            </a:r>
            <a:r>
              <a:rPr lang="en-US" sz="3000" u="none" strike="noStrike" cap="none" dirty="0">
                <a:solidFill>
                  <a:srgbClr val="00FFFF"/>
                </a:solidFill>
                <a:latin typeface="Arial" panose="020B0604020202020204" pitchFamily="34" charset="0"/>
                <a:ea typeface="Arial" panose="020B0604020202020204" pitchFamily="34" charset="0"/>
                <a:cs typeface="Arial" panose="020B0604020202020204" pitchFamily="34" charset="0"/>
                <a:sym typeface="Cabin"/>
              </a:rPr>
              <a:t>41</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62</a:t>
            </a:r>
            <a:r>
              <a:rPr lang="en-US" sz="3000" u="none" strike="noStrike" cap="none" dirty="0">
                <a:solidFill>
                  <a:srgbClr val="FF00FF"/>
                </a:solidFill>
                <a:latin typeface="Arial" panose="020B0604020202020204" pitchFamily="34" charset="0"/>
                <a:ea typeface="Arial" panose="020B0604020202020204" pitchFamily="34" charset="0"/>
                <a:cs typeface="Arial" panose="020B0604020202020204" pitchFamily="34" charset="0"/>
                <a:sym typeface="Cabin"/>
              </a:rPr>
              <a:t> </a:t>
            </a:r>
            <a:r>
              <a:rPr lang="en-US" sz="3000" u="none" strike="noStrike" cap="none" dirty="0">
                <a:solidFill>
                  <a:srgbClr val="00FFFF"/>
                </a:solidFill>
                <a:latin typeface="Arial" panose="020B0604020202020204" pitchFamily="34" charset="0"/>
                <a:ea typeface="Arial" panose="020B0604020202020204" pitchFamily="34" charset="0"/>
                <a:cs typeface="Arial" panose="020B0604020202020204" pitchFamily="34" charset="0"/>
                <a:sym typeface="Cabin"/>
              </a:rPr>
              <a:t>12</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65</a:t>
            </a:r>
            <a:r>
              <a:rPr lang="en-US" sz="3000" u="none" strike="noStrike" cap="none" dirty="0">
                <a:solidFill>
                  <a:srgbClr val="FF00FF"/>
                </a:solidFill>
                <a:latin typeface="Arial" panose="020B0604020202020204" pitchFamily="34" charset="0"/>
                <a:ea typeface="Arial" panose="020B0604020202020204" pitchFamily="34" charset="0"/>
                <a:cs typeface="Arial" panose="020B0604020202020204" pitchFamily="34" charset="0"/>
                <a:sym typeface="Cabin"/>
              </a:rPr>
              <a:t> </a:t>
            </a:r>
            <a:r>
              <a:rPr lang="en-US" sz="3000" u="none" strike="noStrike" cap="none" dirty="0">
                <a:solidFill>
                  <a:srgbClr val="00FFFF"/>
                </a:solidFill>
                <a:latin typeface="Arial" panose="020B0604020202020204" pitchFamily="34" charset="0"/>
                <a:ea typeface="Arial" panose="020B0604020202020204" pitchFamily="34" charset="0"/>
                <a:cs typeface="Arial" panose="020B0604020202020204" pitchFamily="34" charset="0"/>
                <a:sym typeface="Cabin"/>
              </a:rPr>
              <a:t>3</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139</a:t>
            </a:r>
            <a:r>
              <a:rPr lang="en-US" sz="3000" u="none" strike="noStrike" cap="none" dirty="0">
                <a:solidFill>
                  <a:srgbClr val="FF00FF"/>
                </a:solidFill>
                <a:latin typeface="Arial" panose="020B0604020202020204" pitchFamily="34" charset="0"/>
                <a:ea typeface="Arial" panose="020B0604020202020204" pitchFamily="34" charset="0"/>
                <a:cs typeface="Arial" panose="020B0604020202020204" pitchFamily="34" charset="0"/>
                <a:sym typeface="Cabin"/>
              </a:rPr>
              <a:t> </a:t>
            </a:r>
            <a:r>
              <a:rPr lang="en-US" sz="3000" u="none" strike="noStrike" cap="none" dirty="0">
                <a:solidFill>
                  <a:srgbClr val="00FFFF"/>
                </a:solidFill>
                <a:latin typeface="Arial" panose="020B0604020202020204" pitchFamily="34" charset="0"/>
                <a:ea typeface="Arial" panose="020B0604020202020204" pitchFamily="34" charset="0"/>
                <a:cs typeface="Arial" panose="020B0604020202020204" pitchFamily="34" charset="0"/>
                <a:sym typeface="Cabin"/>
              </a:rPr>
              <a:t>74</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154</a:t>
            </a:r>
            <a:r>
              <a:rPr lang="en-US" sz="3000" u="none" strike="noStrike" cap="none" dirty="0">
                <a:solidFill>
                  <a:srgbClr val="FF00FF"/>
                </a:solidFill>
                <a:latin typeface="Arial" panose="020B0604020202020204" pitchFamily="34" charset="0"/>
                <a:ea typeface="Arial" panose="020B0604020202020204" pitchFamily="34" charset="0"/>
                <a:cs typeface="Arial" panose="020B0604020202020204" pitchFamily="34" charset="0"/>
                <a:sym typeface="Cabin"/>
              </a:rPr>
              <a:t> </a:t>
            </a:r>
            <a:r>
              <a:rPr lang="en-US" sz="3000" u="none" strike="noStrike" cap="none" dirty="0">
                <a:solidFill>
                  <a:srgbClr val="00FFFF"/>
                </a:solidFill>
                <a:latin typeface="Arial" panose="020B0604020202020204" pitchFamily="34" charset="0"/>
                <a:ea typeface="Arial" panose="020B0604020202020204" pitchFamily="34" charset="0"/>
                <a:cs typeface="Arial" panose="020B0604020202020204" pitchFamily="34"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panose="020B0604020202020204" pitchFamily="34" charset="0"/>
                <a:ea typeface="Arial" panose="020B0604020202020204" pitchFamily="34" charset="0"/>
                <a:cs typeface="Arial" panose="020B0604020202020204" pitchFamily="34" charset="0"/>
                <a:sym typeface="Cabin"/>
              </a:rPr>
              <a:t>After </a:t>
            </a:r>
            <a:r>
              <a:rPr lang="en-US" sz="30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154</a:t>
            </a:r>
          </a:p>
        </p:txBody>
      </p:sp>
      <p:sp>
        <p:nvSpPr>
          <p:cNvPr id="691" name="Shape 691"/>
          <p:cNvSpPr txBox="1"/>
          <p:nvPr/>
        </p:nvSpPr>
        <p:spPr>
          <a:xfrm>
            <a:off x="419100" y="6505575"/>
            <a:ext cx="15274825" cy="2438499"/>
          </a:xfrm>
          <a:prstGeom prst="rect">
            <a:avLst/>
          </a:prstGeom>
          <a:noFill/>
          <a:ln>
            <a:noFill/>
          </a:ln>
        </p:spPr>
        <p:txBody>
          <a:bodyPr lIns="0" tIns="0" rIns="0" bIns="0" anchor="ctr" anchorCtr="0">
            <a:noAutofit/>
          </a:bodyPr>
          <a:lstStyle/>
          <a:p>
            <a:pPr algn="just"/>
            <a:r>
              <a:rPr lang="en-US" altLang="zh-CN" sz="3200"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We add </a:t>
            </a:r>
            <a:r>
              <a:rPr lang="en-US" altLang="zh-CN" sz="32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the </a:t>
            </a:r>
            <a:r>
              <a:rPr lang="en-US" altLang="zh-CN" sz="3200" dirty="0">
                <a:solidFill>
                  <a:srgbClr val="00FFFF"/>
                </a:solidFill>
                <a:latin typeface="Arial" panose="020B0604020202020204" pitchFamily="34" charset="0"/>
                <a:ea typeface="Arial" panose="020B0604020202020204" pitchFamily="34" charset="0"/>
                <a:cs typeface="Arial" panose="020B0604020202020204" pitchFamily="34" charset="0"/>
                <a:sym typeface="Cabin"/>
              </a:rPr>
              <a:t>value</a:t>
            </a:r>
            <a:r>
              <a:rPr lang="en-US" altLang="zh-CN" sz="32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to the sum each time through the loop</a:t>
            </a:r>
            <a:r>
              <a:rPr lang="en-US" altLang="zh-CN" sz="3200"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 </a:t>
            </a:r>
            <a:r>
              <a:rPr lang="en-US" altLang="zh-CN" sz="3200" dirty="0">
                <a:solidFill>
                  <a:schemeClr val="lt1"/>
                </a:solidFill>
                <a:latin typeface="Arial" panose="020B0604020202020204" pitchFamily="34" charset="0"/>
                <a:ea typeface="Arial" panose="020B0604020202020204" pitchFamily="34" charset="0"/>
                <a:cs typeface="Arial" panose="020B0604020202020204" pitchFamily="34" charset="0"/>
              </a:rPr>
              <a:t>the variable </a:t>
            </a:r>
            <a:r>
              <a:rPr lang="en-US" altLang="zh-CN" sz="3200" dirty="0" smtClean="0">
                <a:solidFill>
                  <a:schemeClr val="lt1"/>
                </a:solidFill>
                <a:latin typeface="Arial" panose="020B0604020202020204" pitchFamily="34" charset="0"/>
                <a:ea typeface="Arial" panose="020B0604020202020204" pitchFamily="34" charset="0"/>
                <a:cs typeface="Arial" panose="020B0604020202020204" pitchFamily="34" charset="0"/>
              </a:rPr>
              <a:t>total contains </a:t>
            </a:r>
            <a:r>
              <a:rPr lang="en-US" altLang="zh-CN" sz="3200" dirty="0">
                <a:solidFill>
                  <a:schemeClr val="lt1"/>
                </a:solidFill>
                <a:latin typeface="Arial" panose="020B0604020202020204" pitchFamily="34" charset="0"/>
                <a:ea typeface="Arial" panose="020B0604020202020204" pitchFamily="34" charset="0"/>
                <a:cs typeface="Arial" panose="020B0604020202020204" pitchFamily="34" charset="0"/>
              </a:rPr>
              <a:t>the “running total of the values so far”. So before the loop starts total </a:t>
            </a:r>
            <a:r>
              <a:rPr lang="en-US" altLang="zh-CN" sz="3200" dirty="0" smtClean="0">
                <a:solidFill>
                  <a:schemeClr val="lt1"/>
                </a:solidFill>
                <a:latin typeface="Arial" panose="020B0604020202020204" pitchFamily="34" charset="0"/>
                <a:ea typeface="Arial" panose="020B0604020202020204" pitchFamily="34" charset="0"/>
                <a:cs typeface="Arial" panose="020B0604020202020204" pitchFamily="34" charset="0"/>
              </a:rPr>
              <a:t>is zero </a:t>
            </a:r>
            <a:r>
              <a:rPr lang="en-US" altLang="zh-CN" sz="3200" dirty="0">
                <a:solidFill>
                  <a:schemeClr val="lt1"/>
                </a:solidFill>
                <a:latin typeface="Arial" panose="020B0604020202020204" pitchFamily="34" charset="0"/>
                <a:ea typeface="Arial" panose="020B0604020202020204" pitchFamily="34" charset="0"/>
                <a:cs typeface="Arial" panose="020B0604020202020204" pitchFamily="34" charset="0"/>
              </a:rPr>
              <a:t>because we have not yet seen any values, during the loop total is the </a:t>
            </a:r>
            <a:r>
              <a:rPr lang="en-US" altLang="zh-CN" sz="3200" dirty="0" smtClean="0">
                <a:solidFill>
                  <a:schemeClr val="lt1"/>
                </a:solidFill>
                <a:latin typeface="Arial" panose="020B0604020202020204" pitchFamily="34" charset="0"/>
                <a:ea typeface="Arial" panose="020B0604020202020204" pitchFamily="34" charset="0"/>
                <a:cs typeface="Arial" panose="020B0604020202020204" pitchFamily="34" charset="0"/>
              </a:rPr>
              <a:t>running total</a:t>
            </a:r>
            <a:r>
              <a:rPr lang="en-US" altLang="zh-CN" sz="3200" dirty="0">
                <a:solidFill>
                  <a:schemeClr val="lt1"/>
                </a:solidFill>
                <a:latin typeface="Arial" panose="020B0604020202020204" pitchFamily="34" charset="0"/>
                <a:ea typeface="Arial" panose="020B0604020202020204" pitchFamily="34" charset="0"/>
                <a:cs typeface="Arial" panose="020B0604020202020204" pitchFamily="34" charset="0"/>
              </a:rPr>
              <a:t>, and at the end of the loop total is the overall total of all the values in </a:t>
            </a:r>
            <a:r>
              <a:rPr lang="en-US" altLang="zh-CN" sz="3200" dirty="0" smtClean="0">
                <a:solidFill>
                  <a:schemeClr val="lt1"/>
                </a:solidFill>
                <a:latin typeface="Arial" panose="020B0604020202020204" pitchFamily="34" charset="0"/>
                <a:ea typeface="Arial" panose="020B0604020202020204" pitchFamily="34" charset="0"/>
                <a:cs typeface="Arial" panose="020B0604020202020204" pitchFamily="34" charset="0"/>
              </a:rPr>
              <a:t>the list</a:t>
            </a:r>
            <a:r>
              <a:rPr lang="en-US" altLang="zh-CN" sz="3200" dirty="0">
                <a:solidFill>
                  <a:schemeClr val="lt1"/>
                </a:solidFill>
                <a:latin typeface="Arial" panose="020B0604020202020204" pitchFamily="34" charset="0"/>
                <a:ea typeface="Arial" panose="020B0604020202020204" pitchFamily="34" charset="0"/>
                <a:cs typeface="Arial" panose="020B0604020202020204" pitchFamily="34" charset="0"/>
              </a:rPr>
              <a:t>.</a:t>
            </a:r>
            <a:endParaRPr lang="en-US" altLang="zh-CN" sz="3200"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2" name="矩形 1"/>
          <p:cNvSpPr/>
          <p:nvPr/>
        </p:nvSpPr>
        <p:spPr>
          <a:xfrm>
            <a:off x="974725" y="2569668"/>
            <a:ext cx="6985878" cy="523220"/>
          </a:xfrm>
          <a:prstGeom prst="rect">
            <a:avLst/>
          </a:prstGeom>
        </p:spPr>
        <p:txBody>
          <a:bodyPr wrap="square">
            <a:spAutoFit/>
          </a:bodyPr>
          <a:lstStyle/>
          <a:p>
            <a:r>
              <a:rPr lang="en-US" altLang="zh-CN" sz="2800" dirty="0" smtClean="0">
                <a:solidFill>
                  <a:srgbClr val="FFC000"/>
                </a:solidFill>
                <a:latin typeface="+mn-lt"/>
              </a:rPr>
              <a:t>Computes </a:t>
            </a:r>
            <a:r>
              <a:rPr lang="en-US" altLang="zh-CN" sz="2800" dirty="0">
                <a:solidFill>
                  <a:srgbClr val="FFC000"/>
                </a:solidFill>
                <a:latin typeface="+mn-lt"/>
              </a:rPr>
              <a:t>the total of a set of numbers</a:t>
            </a:r>
            <a:endParaRPr lang="zh-CN" altLang="en-US" sz="2800" dirty="0">
              <a:solidFill>
                <a:srgbClr val="FFC000"/>
              </a:solidFill>
              <a:latin typeface="+mn-lt"/>
            </a:endParaRPr>
          </a:p>
        </p:txBody>
      </p:sp>
    </p:spTree>
    <p:extLst>
      <p:ext uri="{BB962C8B-B14F-4D97-AF65-F5344CB8AC3E}">
        <p14:creationId xmlns:p14="http://schemas.microsoft.com/office/powerpoint/2010/main" val="23407209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Shape 696"/>
          <p:cNvSpPr txBox="1">
            <a:spLocks noGrp="1"/>
          </p:cNvSpPr>
          <p:nvPr>
            <p:ph type="title"/>
          </p:nvPr>
        </p:nvSpPr>
        <p:spPr>
          <a:xfrm>
            <a:off x="1155700" y="526068"/>
            <a:ext cx="1393200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rPr>
              <a:t>Finding the Average in a Loop</a:t>
            </a:r>
          </a:p>
        </p:txBody>
      </p:sp>
      <p:sp>
        <p:nvSpPr>
          <p:cNvPr id="697" name="Shape 697"/>
          <p:cNvSpPr txBox="1"/>
          <p:nvPr/>
        </p:nvSpPr>
        <p:spPr>
          <a:xfrm>
            <a:off x="838550" y="2717875"/>
            <a:ext cx="7984200" cy="4061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n-US" sz="2600" i="0" u="none" strike="noStrike" cap="none" dirty="0">
                <a:solidFill>
                  <a:srgbClr val="00FFFF"/>
                </a:solidFill>
                <a:latin typeface="Courier"/>
                <a:ea typeface="Courier"/>
                <a:cs typeface="Courier"/>
                <a:sym typeface="Courier New" panose="02070309020205020404"/>
              </a:rPr>
              <a:t>count = 0</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panose="02070309020205020404"/>
              </a:rPr>
              <a:t>sum = 0</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smtClean="0">
                <a:solidFill>
                  <a:srgbClr val="FFFF00"/>
                </a:solidFill>
                <a:latin typeface="Courier"/>
                <a:ea typeface="Courier"/>
                <a:cs typeface="Courier"/>
                <a:sym typeface="Courier New" panose="02070309020205020404"/>
              </a:rPr>
              <a:t>print</a:t>
            </a:r>
            <a:r>
              <a:rPr lang="en-US" sz="2600" dirty="0">
                <a:solidFill>
                  <a:schemeClr val="bg1"/>
                </a:solidFill>
                <a:latin typeface="Courier"/>
                <a:ea typeface="Courier"/>
                <a:cs typeface="Courier"/>
                <a:sym typeface="Courier New" panose="02070309020205020404"/>
              </a:rPr>
              <a:t>(</a:t>
            </a:r>
            <a:r>
              <a:rPr lang="en-US" sz="2600" i="0" u="none" strike="noStrike" cap="none" dirty="0" smtClean="0">
                <a:solidFill>
                  <a:srgbClr val="FF7F00"/>
                </a:solidFill>
                <a:latin typeface="Courier"/>
                <a:ea typeface="Courier"/>
                <a:cs typeface="Courier"/>
                <a:sym typeface="Courier New" panose="02070309020205020404"/>
              </a:rPr>
              <a:t>'Before</a:t>
            </a:r>
            <a:r>
              <a:rPr lang="en-US" sz="2600" i="0" u="none" strike="noStrike" cap="none" dirty="0">
                <a:solidFill>
                  <a:srgbClr val="FF7F00"/>
                </a:solidFill>
                <a:latin typeface="Courier"/>
                <a:ea typeface="Courier"/>
                <a:cs typeface="Courier"/>
                <a:sym typeface="Courier New" panose="02070309020205020404"/>
              </a:rPr>
              <a:t>', </a:t>
            </a:r>
            <a:r>
              <a:rPr lang="en-US" sz="2600" i="0" u="none" strike="noStrike" cap="none" dirty="0">
                <a:solidFill>
                  <a:srgbClr val="00FFFF"/>
                </a:solidFill>
                <a:latin typeface="Courier"/>
                <a:ea typeface="Courier"/>
                <a:cs typeface="Courier"/>
                <a:sym typeface="Courier New" panose="02070309020205020404"/>
              </a:rPr>
              <a:t>count,</a:t>
            </a:r>
            <a:r>
              <a:rPr lang="en-US" sz="2600" i="0" u="none" strike="noStrike" cap="none" dirty="0">
                <a:solidFill>
                  <a:srgbClr val="FF7F00"/>
                </a:solidFill>
                <a:latin typeface="Courier"/>
                <a:ea typeface="Courier"/>
                <a:cs typeface="Courier"/>
                <a:sym typeface="Courier New" panose="02070309020205020404"/>
              </a:rPr>
              <a:t> </a:t>
            </a:r>
            <a:r>
              <a:rPr lang="en-US" sz="2600" i="0" u="none" strike="noStrike" cap="none" dirty="0" smtClean="0">
                <a:solidFill>
                  <a:srgbClr val="00FF00"/>
                </a:solidFill>
                <a:latin typeface="Courier"/>
                <a:ea typeface="Courier"/>
                <a:cs typeface="Courier"/>
                <a:sym typeface="Courier New" panose="02070309020205020404"/>
              </a:rPr>
              <a:t>sum</a:t>
            </a:r>
            <a:r>
              <a:rPr lang="en-US" sz="2600" i="0" u="none" strike="noStrike" cap="none" dirty="0" smtClean="0">
                <a:solidFill>
                  <a:schemeClr val="bg1"/>
                </a:solidFill>
                <a:latin typeface="Courier"/>
                <a:ea typeface="Courier"/>
                <a:cs typeface="Courier"/>
                <a:sym typeface="Courier New" panose="02070309020205020404"/>
              </a:rPr>
              <a:t>)</a:t>
            </a:r>
            <a:endParaRPr lang="en-US" sz="2600" i="0" u="none" strike="noStrike" cap="none" dirty="0">
              <a:solidFill>
                <a:schemeClr val="bg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panose="02070309020205020404"/>
              </a:rPr>
              <a:t>for</a:t>
            </a:r>
            <a:r>
              <a:rPr lang="en-US" sz="2600" i="0" u="none" strike="noStrike" cap="none" dirty="0">
                <a:solidFill>
                  <a:srgbClr val="FF00FF"/>
                </a:solidFill>
                <a:latin typeface="Courier"/>
                <a:ea typeface="Courier"/>
                <a:cs typeface="Courier"/>
                <a:sym typeface="Courier New" panose="02070309020205020404"/>
              </a:rPr>
              <a:t> value </a:t>
            </a:r>
            <a:r>
              <a:rPr lang="en-US" sz="2600" i="0" u="none" strike="noStrike" cap="none" dirty="0">
                <a:solidFill>
                  <a:srgbClr val="FFFF00"/>
                </a:solidFill>
                <a:latin typeface="Courier"/>
                <a:ea typeface="Courier"/>
                <a:cs typeface="Courier"/>
                <a:sym typeface="Courier New" panose="02070309020205020404"/>
              </a:rPr>
              <a:t>in</a:t>
            </a:r>
            <a:r>
              <a:rPr lang="en-US" sz="2600" i="0" u="none" strike="noStrike" cap="none" dirty="0">
                <a:solidFill>
                  <a:srgbClr val="FF00FF"/>
                </a:solidFill>
                <a:latin typeface="Courier"/>
                <a:ea typeface="Courier"/>
                <a:cs typeface="Courier"/>
                <a:sym typeface="Courier New" panose="02070309020205020404"/>
              </a:rPr>
              <a:t> [9, 41, 12, 3, 74, 15] :</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panose="02070309020205020404"/>
              </a:rPr>
              <a:t>    count = count + 1</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panose="02070309020205020404"/>
              </a:rPr>
              <a:t>    </a:t>
            </a:r>
            <a:r>
              <a:rPr lang="en-US" sz="2600" i="0" u="none" strike="noStrike" cap="none" dirty="0">
                <a:solidFill>
                  <a:schemeClr val="lt1"/>
                </a:solidFill>
                <a:latin typeface="Courier"/>
                <a:ea typeface="Courier"/>
                <a:cs typeface="Courier"/>
                <a:sym typeface="Courier New" panose="02070309020205020404"/>
              </a:rPr>
              <a:t>sum = sum + value</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panose="02070309020205020404"/>
              </a:rPr>
              <a:t>    </a:t>
            </a:r>
            <a:r>
              <a:rPr lang="en-US" sz="2600" i="0" u="none" strike="noStrike" cap="none" dirty="0" smtClean="0">
                <a:solidFill>
                  <a:srgbClr val="FFFF00"/>
                </a:solidFill>
                <a:latin typeface="Courier"/>
                <a:ea typeface="Courier"/>
                <a:cs typeface="Courier"/>
                <a:sym typeface="Courier New" panose="02070309020205020404"/>
              </a:rPr>
              <a:t>print</a:t>
            </a:r>
            <a:r>
              <a:rPr lang="en-US" sz="2600" dirty="0">
                <a:solidFill>
                  <a:schemeClr val="lt1"/>
                </a:solidFill>
                <a:latin typeface="Courier"/>
                <a:ea typeface="Courier"/>
                <a:cs typeface="Courier"/>
                <a:sym typeface="Courier New" panose="02070309020205020404"/>
              </a:rPr>
              <a:t>(</a:t>
            </a:r>
            <a:r>
              <a:rPr lang="en-US" sz="2600" i="0" u="none" strike="noStrike" cap="none" dirty="0" smtClean="0">
                <a:solidFill>
                  <a:srgbClr val="00FFFF"/>
                </a:solidFill>
                <a:latin typeface="Courier"/>
                <a:ea typeface="Courier"/>
                <a:cs typeface="Courier"/>
                <a:sym typeface="Courier New" panose="02070309020205020404"/>
              </a:rPr>
              <a:t>count</a:t>
            </a:r>
            <a:r>
              <a:rPr lang="en-US" sz="2600" i="0" u="none" strike="noStrike" cap="none" dirty="0">
                <a:solidFill>
                  <a:schemeClr val="lt1"/>
                </a:solidFill>
                <a:latin typeface="Courier"/>
                <a:ea typeface="Courier"/>
                <a:cs typeface="Courier"/>
                <a:sym typeface="Courier New" panose="02070309020205020404"/>
              </a:rPr>
              <a:t>, </a:t>
            </a:r>
            <a:r>
              <a:rPr lang="en-US" sz="2600" i="0" u="none" strike="noStrike" cap="none" dirty="0">
                <a:solidFill>
                  <a:srgbClr val="00FF00"/>
                </a:solidFill>
                <a:latin typeface="Courier"/>
                <a:ea typeface="Courier"/>
                <a:cs typeface="Courier"/>
                <a:sym typeface="Courier New" panose="02070309020205020404"/>
              </a:rPr>
              <a:t>sum,</a:t>
            </a:r>
            <a:r>
              <a:rPr lang="en-US" sz="2600" i="0" u="none" strike="noStrike" cap="none" dirty="0">
                <a:solidFill>
                  <a:schemeClr val="lt1"/>
                </a:solidFill>
                <a:latin typeface="Courier"/>
                <a:ea typeface="Courier"/>
                <a:cs typeface="Courier"/>
                <a:sym typeface="Courier New" panose="02070309020205020404"/>
              </a:rPr>
              <a:t> </a:t>
            </a:r>
            <a:r>
              <a:rPr lang="en-US" sz="2600" i="0" u="none" strike="noStrike" cap="none" dirty="0" smtClean="0">
                <a:solidFill>
                  <a:srgbClr val="FF00FF"/>
                </a:solidFill>
                <a:latin typeface="Courier"/>
                <a:ea typeface="Courier"/>
                <a:cs typeface="Courier"/>
                <a:sym typeface="Courier New" panose="02070309020205020404"/>
              </a:rPr>
              <a:t>value</a:t>
            </a:r>
            <a:r>
              <a:rPr lang="en-US" sz="2600" i="0" u="none" strike="noStrike" cap="none" dirty="0" smtClean="0">
                <a:solidFill>
                  <a:schemeClr val="bg1"/>
                </a:solidFill>
                <a:latin typeface="Courier"/>
                <a:ea typeface="Courier"/>
                <a:cs typeface="Courier"/>
                <a:sym typeface="Courier New" panose="02070309020205020404"/>
              </a:rPr>
              <a:t>)</a:t>
            </a:r>
            <a:endParaRPr lang="en-US" sz="2600" i="0" u="none" strike="noStrike" cap="none" dirty="0">
              <a:solidFill>
                <a:schemeClr val="bg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smtClean="0">
                <a:solidFill>
                  <a:srgbClr val="FFFF00"/>
                </a:solidFill>
                <a:latin typeface="Courier"/>
                <a:ea typeface="Courier"/>
                <a:cs typeface="Courier"/>
                <a:sym typeface="Courier New" panose="02070309020205020404"/>
              </a:rPr>
              <a:t>print</a:t>
            </a:r>
            <a:r>
              <a:rPr lang="en-US" sz="2600" dirty="0">
                <a:solidFill>
                  <a:schemeClr val="bg1"/>
                </a:solidFill>
                <a:latin typeface="Courier"/>
                <a:ea typeface="Courier"/>
                <a:cs typeface="Courier"/>
                <a:sym typeface="Courier New" panose="02070309020205020404"/>
              </a:rPr>
              <a:t>(</a:t>
            </a:r>
            <a:r>
              <a:rPr lang="en-US" sz="2600" i="0" u="none" strike="noStrike" cap="none" dirty="0" smtClean="0">
                <a:solidFill>
                  <a:srgbClr val="FF7F00"/>
                </a:solidFill>
                <a:latin typeface="Courier"/>
                <a:ea typeface="Courier"/>
                <a:cs typeface="Courier"/>
                <a:sym typeface="Courier New" panose="02070309020205020404"/>
              </a:rPr>
              <a:t>'After</a:t>
            </a:r>
            <a:r>
              <a:rPr lang="en-US" sz="2600" i="0" u="none" strike="noStrike" cap="none" dirty="0">
                <a:solidFill>
                  <a:srgbClr val="FF7F00"/>
                </a:solidFill>
                <a:latin typeface="Courier"/>
                <a:ea typeface="Courier"/>
                <a:cs typeface="Courier"/>
                <a:sym typeface="Courier New" panose="02070309020205020404"/>
              </a:rPr>
              <a:t>', </a:t>
            </a:r>
            <a:r>
              <a:rPr lang="en-US" sz="2600" i="0" u="none" strike="noStrike" cap="none" dirty="0">
                <a:solidFill>
                  <a:srgbClr val="00FFFF"/>
                </a:solidFill>
                <a:latin typeface="Courier"/>
                <a:ea typeface="Courier"/>
                <a:cs typeface="Courier"/>
                <a:sym typeface="Courier New" panose="02070309020205020404"/>
              </a:rPr>
              <a:t>count,</a:t>
            </a:r>
            <a:r>
              <a:rPr lang="en-US" sz="2600" i="0" u="none" strike="noStrike" cap="none" dirty="0">
                <a:solidFill>
                  <a:srgbClr val="FF7F00"/>
                </a:solidFill>
                <a:latin typeface="Courier"/>
                <a:ea typeface="Courier"/>
                <a:cs typeface="Courier"/>
                <a:sym typeface="Courier New" panose="02070309020205020404"/>
              </a:rPr>
              <a:t> </a:t>
            </a:r>
            <a:r>
              <a:rPr lang="en-US" sz="2600" i="0" u="none" strike="noStrike" cap="none" dirty="0">
                <a:solidFill>
                  <a:srgbClr val="00FF00"/>
                </a:solidFill>
                <a:latin typeface="Courier"/>
                <a:ea typeface="Courier"/>
                <a:cs typeface="Courier"/>
                <a:sym typeface="Courier New" panose="02070309020205020404"/>
              </a:rPr>
              <a:t>sum,</a:t>
            </a:r>
            <a:r>
              <a:rPr lang="en-US" sz="2600" i="0" u="none" strike="noStrike" cap="none" dirty="0">
                <a:solidFill>
                  <a:schemeClr val="lt1"/>
                </a:solidFill>
                <a:latin typeface="Courier"/>
                <a:ea typeface="Courier"/>
                <a:cs typeface="Courier"/>
                <a:sym typeface="Courier New" panose="02070309020205020404"/>
              </a:rPr>
              <a:t> </a:t>
            </a:r>
            <a:r>
              <a:rPr lang="en-US" sz="2600" i="0" u="none" strike="noStrike" cap="none" dirty="0">
                <a:solidFill>
                  <a:srgbClr val="FFFF00"/>
                </a:solidFill>
                <a:latin typeface="Courier"/>
                <a:ea typeface="Courier"/>
                <a:cs typeface="Courier"/>
                <a:sym typeface="Courier New" panose="02070309020205020404"/>
              </a:rPr>
              <a:t>sum / </a:t>
            </a:r>
            <a:r>
              <a:rPr lang="en-US" sz="2600" i="0" u="none" strike="noStrike" cap="none" dirty="0" smtClean="0">
                <a:solidFill>
                  <a:srgbClr val="FFFF00"/>
                </a:solidFill>
                <a:latin typeface="Courier"/>
                <a:ea typeface="Courier"/>
                <a:cs typeface="Courier"/>
                <a:sym typeface="Courier New" panose="02070309020205020404"/>
              </a:rPr>
              <a:t>count</a:t>
            </a:r>
            <a:r>
              <a:rPr lang="en-US" sz="2600" i="0" u="none" strike="noStrike" cap="none" dirty="0" smtClean="0">
                <a:solidFill>
                  <a:schemeClr val="bg1"/>
                </a:solidFill>
                <a:latin typeface="Courier"/>
                <a:ea typeface="Courier"/>
                <a:cs typeface="Courier"/>
                <a:sym typeface="Courier New" panose="02070309020205020404"/>
              </a:rPr>
              <a:t>)</a:t>
            </a:r>
            <a:endParaRPr lang="en-US" sz="2600" i="0" u="none" strike="noStrike" cap="none" dirty="0">
              <a:solidFill>
                <a:schemeClr val="bg1"/>
              </a:solidFill>
              <a:latin typeface="Courier"/>
              <a:ea typeface="Courier"/>
              <a:cs typeface="Courier"/>
              <a:sym typeface="Courier New" panose="02070309020205020404"/>
            </a:endParaRPr>
          </a:p>
        </p:txBody>
      </p:sp>
      <p:sp>
        <p:nvSpPr>
          <p:cNvPr id="698" name="Shape 698"/>
          <p:cNvSpPr txBox="1"/>
          <p:nvPr/>
        </p:nvSpPr>
        <p:spPr>
          <a:xfrm>
            <a:off x="10034575" y="2441575"/>
            <a:ext cx="4540199" cy="4746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a:t>
            </a:r>
            <a:r>
              <a:rPr lang="en-US" sz="30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python </a:t>
            </a:r>
            <a:r>
              <a:rPr lang="en-US" sz="3000" u="none" strike="noStrike" cap="none" dirty="0" err="1">
                <a:solidFill>
                  <a:srgbClr val="FFFF00"/>
                </a:solidFill>
                <a:latin typeface="Arial" panose="020B0604020202020204" pitchFamily="34" charset="0"/>
                <a:ea typeface="Arial" panose="020B0604020202020204" pitchFamily="34" charset="0"/>
                <a:cs typeface="Arial" panose="020B0604020202020204" pitchFamily="34" charset="0"/>
                <a:sym typeface="Cabin"/>
              </a:rPr>
              <a:t>averageloop.py</a:t>
            </a:r>
            <a:r>
              <a:rPr lang="en-US" sz="30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 </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panose="020B0604020202020204" pitchFamily="34" charset="0"/>
                <a:ea typeface="Arial" panose="020B0604020202020204" pitchFamily="34" charset="0"/>
                <a:cs typeface="Arial" panose="020B0604020202020204" pitchFamily="34" charset="0"/>
                <a:sym typeface="Cabin"/>
              </a:rPr>
              <a:t>Before </a:t>
            </a:r>
            <a:r>
              <a:rPr lang="en-US" sz="3000" u="none" strike="noStrike" cap="none" dirty="0">
                <a:solidFill>
                  <a:srgbClr val="00FFFF"/>
                </a:solidFill>
                <a:latin typeface="Arial" panose="020B0604020202020204" pitchFamily="34" charset="0"/>
                <a:ea typeface="Arial" panose="020B0604020202020204" pitchFamily="34" charset="0"/>
                <a:cs typeface="Arial" panose="020B0604020202020204" pitchFamily="34" charset="0"/>
                <a:sym typeface="Cabin"/>
              </a:rPr>
              <a:t>0</a:t>
            </a:r>
            <a:r>
              <a:rPr lang="en-US" sz="3000" u="none" strike="noStrike" cap="none" dirty="0">
                <a:solidFill>
                  <a:srgbClr val="FF7F00"/>
                </a:solidFill>
                <a:latin typeface="Arial" panose="020B0604020202020204" pitchFamily="34" charset="0"/>
                <a:ea typeface="Arial" panose="020B0604020202020204" pitchFamily="34" charset="0"/>
                <a:cs typeface="Arial" panose="020B0604020202020204" pitchFamily="34" charset="0"/>
                <a:sym typeface="Cabin"/>
              </a:rPr>
              <a:t> </a:t>
            </a:r>
            <a:r>
              <a:rPr lang="en-US" sz="30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0</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panose="020B0604020202020204" pitchFamily="34" charset="0"/>
                <a:ea typeface="Arial" panose="020B0604020202020204" pitchFamily="34" charset="0"/>
                <a:cs typeface="Arial" panose="020B0604020202020204" pitchFamily="34" charset="0"/>
                <a:sym typeface="Cabin"/>
              </a:rPr>
              <a:t>1</a:t>
            </a:r>
            <a:r>
              <a:rPr lang="en-US" sz="3000" u="none" strike="noStrike" cap="none" dirty="0">
                <a:solidFill>
                  <a:srgbClr val="FF00FF"/>
                </a:solidFill>
                <a:latin typeface="Arial" panose="020B0604020202020204" pitchFamily="34" charset="0"/>
                <a:ea typeface="Arial" panose="020B0604020202020204" pitchFamily="34" charset="0"/>
                <a:cs typeface="Arial" panose="020B0604020202020204" pitchFamily="34" charset="0"/>
                <a:sym typeface="Cabin"/>
              </a:rPr>
              <a:t> </a:t>
            </a:r>
            <a:r>
              <a:rPr lang="en-US" sz="30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9</a:t>
            </a:r>
            <a:r>
              <a:rPr lang="en-US" sz="3000" u="none" strike="noStrike" cap="none" dirty="0">
                <a:solidFill>
                  <a:srgbClr val="FF00FF"/>
                </a:solidFill>
                <a:latin typeface="Arial" panose="020B0604020202020204" pitchFamily="34" charset="0"/>
                <a:ea typeface="Arial" panose="020B0604020202020204" pitchFamily="34" charset="0"/>
                <a:cs typeface="Arial" panose="020B0604020202020204" pitchFamily="34" charset="0"/>
                <a:sym typeface="Cabin"/>
              </a:rPr>
              <a:t> 9</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panose="020B0604020202020204" pitchFamily="34" charset="0"/>
                <a:ea typeface="Arial" panose="020B0604020202020204" pitchFamily="34" charset="0"/>
                <a:cs typeface="Arial" panose="020B0604020202020204" pitchFamily="34" charset="0"/>
                <a:sym typeface="Cabin"/>
              </a:rPr>
              <a:t>2</a:t>
            </a:r>
            <a:r>
              <a:rPr lang="en-US" sz="3000" u="none" strike="noStrike" cap="none" dirty="0">
                <a:solidFill>
                  <a:srgbClr val="FF00FF"/>
                </a:solidFill>
                <a:latin typeface="Arial" panose="020B0604020202020204" pitchFamily="34" charset="0"/>
                <a:ea typeface="Arial" panose="020B0604020202020204" pitchFamily="34" charset="0"/>
                <a:cs typeface="Arial" panose="020B0604020202020204" pitchFamily="34" charset="0"/>
                <a:sym typeface="Cabin"/>
              </a:rPr>
              <a:t> </a:t>
            </a:r>
            <a:r>
              <a:rPr lang="en-US" sz="30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50</a:t>
            </a:r>
            <a:r>
              <a:rPr lang="en-US" sz="3000" u="none" strike="noStrike" cap="none" dirty="0">
                <a:solidFill>
                  <a:srgbClr val="FF00FF"/>
                </a:solidFill>
                <a:latin typeface="Arial" panose="020B0604020202020204" pitchFamily="34" charset="0"/>
                <a:ea typeface="Arial" panose="020B0604020202020204" pitchFamily="34" charset="0"/>
                <a:cs typeface="Arial" panose="020B0604020202020204" pitchFamily="34"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panose="020B0604020202020204" pitchFamily="34" charset="0"/>
                <a:ea typeface="Arial" panose="020B0604020202020204" pitchFamily="34" charset="0"/>
                <a:cs typeface="Arial" panose="020B0604020202020204" pitchFamily="34" charset="0"/>
                <a:sym typeface="Cabin"/>
              </a:rPr>
              <a:t>3</a:t>
            </a:r>
            <a:r>
              <a:rPr lang="en-US" sz="3000" u="none" strike="noStrike" cap="none" dirty="0">
                <a:solidFill>
                  <a:srgbClr val="FF00FF"/>
                </a:solidFill>
                <a:latin typeface="Arial" panose="020B0604020202020204" pitchFamily="34" charset="0"/>
                <a:ea typeface="Arial" panose="020B0604020202020204" pitchFamily="34" charset="0"/>
                <a:cs typeface="Arial" panose="020B0604020202020204" pitchFamily="34" charset="0"/>
                <a:sym typeface="Cabin"/>
              </a:rPr>
              <a:t> </a:t>
            </a:r>
            <a:r>
              <a:rPr lang="en-US" sz="30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62</a:t>
            </a:r>
            <a:r>
              <a:rPr lang="en-US" sz="3000" u="none" strike="noStrike" cap="none" dirty="0">
                <a:solidFill>
                  <a:srgbClr val="FF00FF"/>
                </a:solidFill>
                <a:latin typeface="Arial" panose="020B0604020202020204" pitchFamily="34" charset="0"/>
                <a:ea typeface="Arial" panose="020B0604020202020204" pitchFamily="34" charset="0"/>
                <a:cs typeface="Arial" panose="020B0604020202020204" pitchFamily="34"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panose="020B0604020202020204" pitchFamily="34" charset="0"/>
                <a:ea typeface="Arial" panose="020B0604020202020204" pitchFamily="34" charset="0"/>
                <a:cs typeface="Arial" panose="020B0604020202020204" pitchFamily="34" charset="0"/>
                <a:sym typeface="Cabin"/>
              </a:rPr>
              <a:t>4</a:t>
            </a:r>
            <a:r>
              <a:rPr lang="en-US" sz="3000" u="none" strike="noStrike" cap="none" dirty="0">
                <a:solidFill>
                  <a:srgbClr val="FF00FF"/>
                </a:solidFill>
                <a:latin typeface="Arial" panose="020B0604020202020204" pitchFamily="34" charset="0"/>
                <a:ea typeface="Arial" panose="020B0604020202020204" pitchFamily="34" charset="0"/>
                <a:cs typeface="Arial" panose="020B0604020202020204" pitchFamily="34" charset="0"/>
                <a:sym typeface="Cabin"/>
              </a:rPr>
              <a:t> </a:t>
            </a:r>
            <a:r>
              <a:rPr lang="en-US" sz="30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65</a:t>
            </a:r>
            <a:r>
              <a:rPr lang="en-US" sz="3000" u="none" strike="noStrike" cap="none" dirty="0">
                <a:solidFill>
                  <a:srgbClr val="FF00FF"/>
                </a:solidFill>
                <a:latin typeface="Arial" panose="020B0604020202020204" pitchFamily="34" charset="0"/>
                <a:ea typeface="Arial" panose="020B0604020202020204" pitchFamily="34" charset="0"/>
                <a:cs typeface="Arial" panose="020B0604020202020204" pitchFamily="34" charset="0"/>
                <a:sym typeface="Cabin"/>
              </a:rPr>
              <a:t> 3</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panose="020B0604020202020204" pitchFamily="34" charset="0"/>
                <a:ea typeface="Arial" panose="020B0604020202020204" pitchFamily="34" charset="0"/>
                <a:cs typeface="Arial" panose="020B0604020202020204" pitchFamily="34" charset="0"/>
                <a:sym typeface="Cabin"/>
              </a:rPr>
              <a:t>5</a:t>
            </a:r>
            <a:r>
              <a:rPr lang="en-US" sz="3000" u="none" strike="noStrike" cap="none" dirty="0">
                <a:solidFill>
                  <a:srgbClr val="FF00FF"/>
                </a:solidFill>
                <a:latin typeface="Arial" panose="020B0604020202020204" pitchFamily="34" charset="0"/>
                <a:ea typeface="Arial" panose="020B0604020202020204" pitchFamily="34" charset="0"/>
                <a:cs typeface="Arial" panose="020B0604020202020204" pitchFamily="34" charset="0"/>
                <a:sym typeface="Cabin"/>
              </a:rPr>
              <a:t> </a:t>
            </a:r>
            <a:r>
              <a:rPr lang="en-US" sz="30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139</a:t>
            </a:r>
            <a:r>
              <a:rPr lang="en-US" sz="3000" u="none" strike="noStrike" cap="none" dirty="0">
                <a:solidFill>
                  <a:srgbClr val="FF00FF"/>
                </a:solidFill>
                <a:latin typeface="Arial" panose="020B0604020202020204" pitchFamily="34" charset="0"/>
                <a:ea typeface="Arial" panose="020B0604020202020204" pitchFamily="34" charset="0"/>
                <a:cs typeface="Arial" panose="020B0604020202020204" pitchFamily="34" charset="0"/>
                <a:sym typeface="Cabin"/>
              </a:rPr>
              <a:t> 74</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panose="020B0604020202020204" pitchFamily="34" charset="0"/>
                <a:ea typeface="Arial" panose="020B0604020202020204" pitchFamily="34" charset="0"/>
                <a:cs typeface="Arial" panose="020B0604020202020204" pitchFamily="34" charset="0"/>
                <a:sym typeface="Cabin"/>
              </a:rPr>
              <a:t>6</a:t>
            </a:r>
            <a:r>
              <a:rPr lang="en-US" sz="3000" u="none" strike="noStrike" cap="none" dirty="0">
                <a:solidFill>
                  <a:srgbClr val="FF00FF"/>
                </a:solidFill>
                <a:latin typeface="Arial" panose="020B0604020202020204" pitchFamily="34" charset="0"/>
                <a:ea typeface="Arial" panose="020B0604020202020204" pitchFamily="34" charset="0"/>
                <a:cs typeface="Arial" panose="020B0604020202020204" pitchFamily="34" charset="0"/>
                <a:sym typeface="Cabin"/>
              </a:rPr>
              <a:t> </a:t>
            </a:r>
            <a:r>
              <a:rPr lang="en-US" sz="30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154</a:t>
            </a:r>
            <a:r>
              <a:rPr lang="en-US" sz="3000" u="none" strike="noStrike" cap="none" dirty="0">
                <a:solidFill>
                  <a:srgbClr val="FF00FF"/>
                </a:solidFill>
                <a:latin typeface="Arial" panose="020B0604020202020204" pitchFamily="34" charset="0"/>
                <a:ea typeface="Arial" panose="020B0604020202020204" pitchFamily="34" charset="0"/>
                <a:cs typeface="Arial" panose="020B0604020202020204" pitchFamily="34" charset="0"/>
                <a:sym typeface="Cabin"/>
              </a:rPr>
              <a:t> 15</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panose="020B0604020202020204" pitchFamily="34" charset="0"/>
                <a:ea typeface="Arial" panose="020B0604020202020204" pitchFamily="34" charset="0"/>
                <a:cs typeface="Arial" panose="020B0604020202020204" pitchFamily="34" charset="0"/>
                <a:sym typeface="Cabin"/>
              </a:rPr>
              <a:t>After </a:t>
            </a:r>
            <a:r>
              <a:rPr lang="en-US" sz="3000" u="none" strike="noStrike" cap="none">
                <a:solidFill>
                  <a:srgbClr val="00FFFF"/>
                </a:solidFill>
                <a:latin typeface="Arial" panose="020B0604020202020204" pitchFamily="34" charset="0"/>
                <a:ea typeface="Arial" panose="020B0604020202020204" pitchFamily="34" charset="0"/>
                <a:cs typeface="Arial" panose="020B0604020202020204" pitchFamily="34" charset="0"/>
                <a:sym typeface="Cabin"/>
              </a:rPr>
              <a:t>6</a:t>
            </a:r>
            <a:r>
              <a:rPr lang="en-US" sz="3000" u="none" strike="noStrike" cap="none">
                <a:solidFill>
                  <a:srgbClr val="FF7F00"/>
                </a:solidFill>
                <a:latin typeface="Arial" panose="020B0604020202020204" pitchFamily="34" charset="0"/>
                <a:ea typeface="Arial" panose="020B0604020202020204" pitchFamily="34" charset="0"/>
                <a:cs typeface="Arial" panose="020B0604020202020204" pitchFamily="34" charset="0"/>
                <a:sym typeface="Cabin"/>
              </a:rPr>
              <a:t> </a:t>
            </a:r>
            <a:r>
              <a:rPr lang="en-US" sz="30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rPr>
              <a:t>154</a:t>
            </a:r>
            <a:r>
              <a:rPr lang="en-US" sz="30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 </a:t>
            </a:r>
            <a:r>
              <a:rPr lang="en-US" sz="3000" u="none" strike="noStrike" cap="none" smtClean="0">
                <a:solidFill>
                  <a:srgbClr val="FFFF00"/>
                </a:solidFill>
                <a:latin typeface="Arial" panose="020B0604020202020204" pitchFamily="34" charset="0"/>
                <a:ea typeface="Arial" panose="020B0604020202020204" pitchFamily="34" charset="0"/>
                <a:cs typeface="Arial" panose="020B0604020202020204" pitchFamily="34" charset="0"/>
                <a:sym typeface="Cabin"/>
              </a:rPr>
              <a:t>25.666</a:t>
            </a:r>
            <a:endParaRPr lang="en-US" sz="3000" u="none" strike="noStrike" cap="none">
              <a:solidFill>
                <a:srgbClr val="FFFF00"/>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699" name="Shape 699"/>
          <p:cNvSpPr txBox="1"/>
          <p:nvPr/>
        </p:nvSpPr>
        <p:spPr>
          <a:xfrm>
            <a:off x="2952750" y="7188175"/>
            <a:ext cx="11087099" cy="1143000"/>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An </a:t>
            </a:r>
            <a:r>
              <a:rPr lang="en-US" sz="32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average</a:t>
            </a: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just combines the </a:t>
            </a:r>
            <a:r>
              <a:rPr lang="en-US" sz="3200" u="none" strike="noStrike" cap="none" dirty="0">
                <a:solidFill>
                  <a:srgbClr val="00FFFF"/>
                </a:solidFill>
                <a:latin typeface="Arial" panose="020B0604020202020204" pitchFamily="34" charset="0"/>
                <a:ea typeface="Arial" panose="020B0604020202020204" pitchFamily="34" charset="0"/>
                <a:cs typeface="Arial" panose="020B0604020202020204" pitchFamily="34" charset="0"/>
                <a:sym typeface="Cabin"/>
              </a:rPr>
              <a:t>counting</a:t>
            </a: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and </a:t>
            </a:r>
            <a:r>
              <a:rPr lang="en-US" sz="32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sum</a:t>
            </a: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patterns and </a:t>
            </a:r>
            <a:r>
              <a:rPr lang="en-US" sz="32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divides when the loop is done</a:t>
            </a: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Shape 704"/>
          <p:cNvSpPr txBox="1">
            <a:spLocks noGrp="1"/>
          </p:cNvSpPr>
          <p:nvPr>
            <p:ph type="title"/>
          </p:nvPr>
        </p:nvSpPr>
        <p:spPr>
          <a:xfrm>
            <a:off x="1155700" y="498430"/>
            <a:ext cx="1393200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76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rPr>
              <a:t>Filtering in a Loop</a:t>
            </a:r>
          </a:p>
        </p:txBody>
      </p:sp>
      <p:sp>
        <p:nvSpPr>
          <p:cNvPr id="705" name="Shape 705"/>
          <p:cNvSpPr txBox="1"/>
          <p:nvPr/>
        </p:nvSpPr>
        <p:spPr>
          <a:xfrm>
            <a:off x="1703375" y="3219450"/>
            <a:ext cx="7687500"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smtClean="0">
                <a:solidFill>
                  <a:srgbClr val="FFFF00"/>
                </a:solidFill>
                <a:latin typeface="Courier"/>
                <a:ea typeface="Courier"/>
                <a:cs typeface="Courier"/>
                <a:sym typeface="Courier New" panose="02070309020205020404"/>
              </a:rPr>
              <a:t>print</a:t>
            </a:r>
            <a:r>
              <a:rPr lang="en-US" sz="2600" dirty="0">
                <a:solidFill>
                  <a:schemeClr val="bg1"/>
                </a:solidFill>
                <a:latin typeface="Courier"/>
                <a:ea typeface="Courier"/>
                <a:cs typeface="Courier"/>
                <a:sym typeface="Courier New" panose="02070309020205020404"/>
              </a:rPr>
              <a:t>(</a:t>
            </a:r>
            <a:r>
              <a:rPr lang="en-US" sz="2600" i="0" u="none" strike="noStrike" cap="none" dirty="0" smtClean="0">
                <a:solidFill>
                  <a:srgbClr val="FF7F00"/>
                </a:solidFill>
                <a:latin typeface="Courier"/>
                <a:ea typeface="Courier"/>
                <a:cs typeface="Courier"/>
                <a:sym typeface="Courier New" panose="02070309020205020404"/>
              </a:rPr>
              <a:t>'Before</a:t>
            </a:r>
            <a:r>
              <a:rPr lang="en-US" sz="2600" dirty="0" smtClean="0">
                <a:solidFill>
                  <a:srgbClr val="FF7F00"/>
                </a:solidFill>
                <a:latin typeface="Courier"/>
                <a:ea typeface="Courier"/>
                <a:cs typeface="Courier"/>
                <a:sym typeface="Courier New" panose="02070309020205020404"/>
              </a:rPr>
              <a:t>'</a:t>
            </a:r>
            <a:r>
              <a:rPr lang="en-US" sz="2600" dirty="0" smtClean="0">
                <a:solidFill>
                  <a:schemeClr val="bg1"/>
                </a:solidFill>
                <a:latin typeface="Courier"/>
                <a:ea typeface="Courier"/>
                <a:cs typeface="Courier"/>
                <a:sym typeface="Courier New" panose="02070309020205020404"/>
              </a:rPr>
              <a:t>)</a:t>
            </a:r>
            <a:endParaRPr lang="en-US" sz="2600" dirty="0">
              <a:solidFill>
                <a:schemeClr val="bg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panose="02070309020205020404"/>
              </a:rPr>
              <a:t>for</a:t>
            </a:r>
            <a:r>
              <a:rPr lang="en-US" sz="2600" i="0" u="none" strike="noStrike" cap="none" dirty="0">
                <a:solidFill>
                  <a:srgbClr val="FF00FF"/>
                </a:solidFill>
                <a:latin typeface="Courier"/>
                <a:ea typeface="Courier"/>
                <a:cs typeface="Courier"/>
                <a:sym typeface="Courier New" panose="02070309020205020404"/>
              </a:rPr>
              <a:t> value </a:t>
            </a:r>
            <a:r>
              <a:rPr lang="en-US" sz="2600" i="0" u="none" strike="noStrike" cap="none" dirty="0">
                <a:solidFill>
                  <a:srgbClr val="FFFF00"/>
                </a:solidFill>
                <a:latin typeface="Courier"/>
                <a:ea typeface="Courier"/>
                <a:cs typeface="Courier"/>
                <a:sym typeface="Courier New" panose="02070309020205020404"/>
              </a:rPr>
              <a:t>in</a:t>
            </a:r>
            <a:r>
              <a:rPr lang="en-US" sz="2600" i="0" u="none" strike="noStrike" cap="none" dirty="0">
                <a:solidFill>
                  <a:srgbClr val="FF00FF"/>
                </a:solidFill>
                <a:latin typeface="Courier"/>
                <a:ea typeface="Courier"/>
                <a:cs typeface="Courier"/>
                <a:sym typeface="Courier New" panose="02070309020205020404"/>
              </a:rPr>
              <a:t> [9, 41, 12, 3, 74, 15] :</a:t>
            </a:r>
          </a:p>
          <a:p>
            <a:pPr marL="0" marR="0" lvl="0" indent="0" algn="l" rtl="0">
              <a:lnSpc>
                <a:spcPct val="100000"/>
              </a:lnSpc>
              <a:spcBef>
                <a:spcPts val="0"/>
              </a:spcBef>
              <a:spcAft>
                <a:spcPts val="0"/>
              </a:spcAft>
              <a:buClr>
                <a:srgbClr val="00FFFF"/>
              </a:buClr>
              <a:buSzPct val="25000"/>
              <a:buFont typeface="Cabin"/>
              <a:buNone/>
            </a:pPr>
            <a:r>
              <a:rPr lang="en-US" sz="2600" i="0" u="none" strike="noStrike" cap="none" dirty="0">
                <a:solidFill>
                  <a:srgbClr val="00FFFF"/>
                </a:solidFill>
                <a:latin typeface="Courier"/>
                <a:ea typeface="Courier"/>
                <a:cs typeface="Courier"/>
                <a:sym typeface="Courier New" panose="02070309020205020404"/>
              </a:rPr>
              <a:t>    </a:t>
            </a:r>
            <a:r>
              <a:rPr lang="en-US" sz="2600" i="0" u="none" strike="noStrike" cap="none" dirty="0">
                <a:solidFill>
                  <a:srgbClr val="FFFF00"/>
                </a:solidFill>
                <a:latin typeface="Courier"/>
                <a:ea typeface="Courier"/>
                <a:cs typeface="Courier"/>
                <a:sym typeface="Courier New" panose="02070309020205020404"/>
              </a:rPr>
              <a:t>if</a:t>
            </a:r>
            <a:r>
              <a:rPr lang="en-US" sz="2600" i="0" u="none" strike="noStrike" cap="none" dirty="0">
                <a:solidFill>
                  <a:srgbClr val="00FFFF"/>
                </a:solidFill>
                <a:latin typeface="Courier"/>
                <a:ea typeface="Courier"/>
                <a:cs typeface="Courier"/>
                <a:sym typeface="Courier New" panose="02070309020205020404"/>
              </a:rPr>
              <a:t> </a:t>
            </a:r>
            <a:r>
              <a:rPr lang="en-US" sz="2600" i="0" u="none" strike="noStrike" cap="none" dirty="0">
                <a:solidFill>
                  <a:srgbClr val="FF00FF"/>
                </a:solidFill>
                <a:latin typeface="Courier"/>
                <a:ea typeface="Courier"/>
                <a:cs typeface="Courier"/>
                <a:sym typeface="Courier New" panose="02070309020205020404"/>
              </a:rPr>
              <a:t>value</a:t>
            </a:r>
            <a:r>
              <a:rPr lang="en-US" sz="2600" i="0" u="none" strike="noStrike" cap="none" dirty="0">
                <a:solidFill>
                  <a:srgbClr val="00FFFF"/>
                </a:solidFill>
                <a:latin typeface="Courier"/>
                <a:ea typeface="Courier"/>
                <a:cs typeface="Courier"/>
                <a:sym typeface="Courier New" panose="02070309020205020404"/>
              </a:rPr>
              <a:t> &gt; 20:</a:t>
            </a:r>
          </a:p>
          <a:p>
            <a:pPr marL="0" marR="0" lvl="0" indent="0" algn="l" rtl="0">
              <a:lnSpc>
                <a:spcPct val="100000"/>
              </a:lnSpc>
              <a:spcBef>
                <a:spcPts val="0"/>
              </a:spcBef>
              <a:spcAft>
                <a:spcPts val="0"/>
              </a:spcAft>
              <a:buClr>
                <a:srgbClr val="00FFFF"/>
              </a:buClr>
              <a:buSzPct val="25000"/>
              <a:buFont typeface="Cabin"/>
              <a:buNone/>
            </a:pPr>
            <a:r>
              <a:rPr lang="en-US" sz="2600" i="0" u="none" strike="noStrike" cap="none" dirty="0">
                <a:solidFill>
                  <a:srgbClr val="00FFFF"/>
                </a:solidFill>
                <a:latin typeface="Courier"/>
                <a:ea typeface="Courier"/>
                <a:cs typeface="Courier"/>
                <a:sym typeface="Courier New" panose="02070309020205020404"/>
              </a:rPr>
              <a:t> 	    </a:t>
            </a:r>
            <a:r>
              <a:rPr lang="en-US" sz="2600" i="0" u="none" strike="noStrike" cap="none" dirty="0" smtClean="0">
                <a:solidFill>
                  <a:srgbClr val="00FFFF"/>
                </a:solidFill>
                <a:latin typeface="Courier"/>
                <a:ea typeface="Courier"/>
                <a:cs typeface="Courier"/>
                <a:sym typeface="Courier New" panose="02070309020205020404"/>
              </a:rPr>
              <a:t>print('Large </a:t>
            </a:r>
            <a:r>
              <a:rPr lang="en-US" sz="2600" i="0" u="none" strike="noStrike" cap="none" dirty="0">
                <a:solidFill>
                  <a:srgbClr val="00FFFF"/>
                </a:solidFill>
                <a:latin typeface="Courier"/>
                <a:ea typeface="Courier"/>
                <a:cs typeface="Courier"/>
                <a:sym typeface="Courier New" panose="02070309020205020404"/>
              </a:rPr>
              <a:t>number',</a:t>
            </a:r>
            <a:r>
              <a:rPr lang="en-US" sz="2600" i="0" u="none" strike="noStrike" cap="none" dirty="0" smtClean="0">
                <a:solidFill>
                  <a:srgbClr val="00FFFF"/>
                </a:solidFill>
                <a:latin typeface="Courier"/>
                <a:ea typeface="Courier"/>
                <a:cs typeface="Courier"/>
                <a:sym typeface="Courier New" panose="02070309020205020404"/>
              </a:rPr>
              <a:t>value)</a:t>
            </a:r>
            <a:endParaRPr lang="en-US" sz="2600" i="0" u="none" strike="noStrike" cap="none" dirty="0">
              <a:solidFill>
                <a:srgbClr val="00FFFF"/>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smtClean="0">
                <a:solidFill>
                  <a:srgbClr val="FFFF00"/>
                </a:solidFill>
                <a:latin typeface="Courier"/>
                <a:ea typeface="Courier"/>
                <a:cs typeface="Courier"/>
                <a:sym typeface="Courier New" panose="02070309020205020404"/>
              </a:rPr>
              <a:t>print</a:t>
            </a:r>
            <a:r>
              <a:rPr lang="en-US" sz="2600" dirty="0">
                <a:solidFill>
                  <a:schemeClr val="bg1"/>
                </a:solidFill>
                <a:latin typeface="Courier"/>
                <a:ea typeface="Courier"/>
                <a:cs typeface="Courier"/>
                <a:sym typeface="Courier New" panose="02070309020205020404"/>
              </a:rPr>
              <a:t>(</a:t>
            </a:r>
            <a:r>
              <a:rPr lang="en-US" sz="2600" i="0" u="none" strike="noStrike" cap="none" dirty="0" smtClean="0">
                <a:solidFill>
                  <a:srgbClr val="FF7F00"/>
                </a:solidFill>
                <a:latin typeface="Courier"/>
                <a:ea typeface="Courier"/>
                <a:cs typeface="Courier"/>
                <a:sym typeface="Courier New" panose="02070309020205020404"/>
              </a:rPr>
              <a:t>'After'</a:t>
            </a:r>
            <a:r>
              <a:rPr lang="en-US" sz="2600" i="0" u="none" strike="noStrike" cap="none" dirty="0" smtClean="0">
                <a:solidFill>
                  <a:schemeClr val="bg1"/>
                </a:solidFill>
                <a:latin typeface="Courier"/>
                <a:ea typeface="Courier"/>
                <a:cs typeface="Courier"/>
                <a:sym typeface="Courier New" panose="02070309020205020404"/>
              </a:rPr>
              <a:t>)</a:t>
            </a:r>
            <a:endParaRPr lang="en-US" sz="2600" i="0" u="none" strike="noStrike" cap="none" dirty="0">
              <a:solidFill>
                <a:schemeClr val="bg1"/>
              </a:solidFill>
              <a:latin typeface="Courier"/>
              <a:ea typeface="Courier"/>
              <a:cs typeface="Courier"/>
              <a:sym typeface="Courier New" panose="02070309020205020404"/>
            </a:endParaRPr>
          </a:p>
        </p:txBody>
      </p:sp>
      <p:sp>
        <p:nvSpPr>
          <p:cNvPr id="706" name="Shape 706"/>
          <p:cNvSpPr txBox="1"/>
          <p:nvPr/>
        </p:nvSpPr>
        <p:spPr>
          <a:xfrm>
            <a:off x="10034586" y="3321050"/>
            <a:ext cx="3744899"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 </a:t>
            </a:r>
            <a:r>
              <a:rPr lang="en-US" sz="3000" u="none" strike="noStrike" cap="none">
                <a:solidFill>
                  <a:srgbClr val="FFFF00"/>
                </a:solidFill>
                <a:latin typeface="Arial" panose="020B0604020202020204" pitchFamily="34" charset="0"/>
                <a:ea typeface="Arial" panose="020B0604020202020204" pitchFamily="34" charset="0"/>
                <a:cs typeface="Arial" panose="020B0604020202020204" pitchFamily="34" charset="0"/>
                <a:sym typeface="Cabin"/>
              </a:rPr>
              <a:t>python search1.py</a:t>
            </a:r>
            <a:r>
              <a:rPr lang="en-US" sz="30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 </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panose="020B0604020202020204" pitchFamily="34" charset="0"/>
                <a:ea typeface="Arial" panose="020B0604020202020204" pitchFamily="34" charset="0"/>
                <a:cs typeface="Arial" panose="020B0604020202020204" pitchFamily="34" charset="0"/>
                <a:sym typeface="Cabin"/>
              </a:rPr>
              <a:t>Before</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a:solidFill>
                  <a:srgbClr val="00FFFF"/>
                </a:solidFill>
                <a:latin typeface="Arial" panose="020B0604020202020204" pitchFamily="34" charset="0"/>
                <a:ea typeface="Arial" panose="020B0604020202020204" pitchFamily="34" charset="0"/>
                <a:cs typeface="Arial" panose="020B0604020202020204" pitchFamily="34" charset="0"/>
                <a:sym typeface="Cabin"/>
              </a:rPr>
              <a:t>Large number 41</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a:solidFill>
                  <a:srgbClr val="00FFFF"/>
                </a:solidFill>
                <a:latin typeface="Arial" panose="020B0604020202020204" pitchFamily="34" charset="0"/>
                <a:ea typeface="Arial" panose="020B0604020202020204" pitchFamily="34" charset="0"/>
                <a:cs typeface="Arial" panose="020B0604020202020204" pitchFamily="34" charset="0"/>
                <a:sym typeface="Cabin"/>
              </a:rPr>
              <a:t>Large number 74</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panose="020B0604020202020204" pitchFamily="34" charset="0"/>
                <a:ea typeface="Arial" panose="020B0604020202020204" pitchFamily="34" charset="0"/>
                <a:cs typeface="Arial" panose="020B0604020202020204" pitchFamily="34" charset="0"/>
                <a:sym typeface="Cabin"/>
              </a:rPr>
              <a:t>After</a:t>
            </a:r>
          </a:p>
        </p:txBody>
      </p:sp>
      <p:sp>
        <p:nvSpPr>
          <p:cNvPr id="707" name="Shape 707"/>
          <p:cNvSpPr txBox="1"/>
          <p:nvPr/>
        </p:nvSpPr>
        <p:spPr>
          <a:xfrm>
            <a:off x="2692386" y="7046913"/>
            <a:ext cx="11087099"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We use an</a:t>
            </a:r>
            <a:r>
              <a:rPr lang="en-US" sz="3600" u="none" strike="noStrike" cap="none">
                <a:solidFill>
                  <a:srgbClr val="FFFFFF"/>
                </a:solidFill>
                <a:latin typeface="Arial" panose="020B0604020202020204" pitchFamily="34" charset="0"/>
                <a:ea typeface="Arial" panose="020B0604020202020204" pitchFamily="34" charset="0"/>
                <a:cs typeface="Arial" panose="020B0604020202020204" pitchFamily="34" charset="0"/>
                <a:sym typeface="Cabin"/>
              </a:rPr>
              <a:t> </a:t>
            </a:r>
            <a:r>
              <a:rPr lang="en-US" sz="3600" u="none" strike="noStrike" cap="none">
                <a:solidFill>
                  <a:srgbClr val="FFFF00"/>
                </a:solidFill>
                <a:latin typeface="Arial" panose="020B0604020202020204" pitchFamily="34" charset="0"/>
                <a:ea typeface="Arial" panose="020B0604020202020204" pitchFamily="34" charset="0"/>
                <a:cs typeface="Arial" panose="020B0604020202020204" pitchFamily="34" charset="0"/>
                <a:sym typeface="Cabin"/>
              </a:rPr>
              <a:t>if</a:t>
            </a:r>
            <a:r>
              <a:rPr lang="en-US" sz="3600" u="none" strike="noStrike" cap="none">
                <a:solidFill>
                  <a:srgbClr val="FFFFFF"/>
                </a:solidFill>
                <a:latin typeface="Arial" panose="020B0604020202020204" pitchFamily="34" charset="0"/>
                <a:ea typeface="Arial" panose="020B0604020202020204" pitchFamily="34" charset="0"/>
                <a:cs typeface="Arial" panose="020B0604020202020204" pitchFamily="34" charset="0"/>
                <a:sym typeface="Cabin"/>
              </a:rPr>
              <a:t> statement </a:t>
            </a: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in the </a:t>
            </a:r>
            <a:r>
              <a:rPr lang="en-US" sz="3600" u="none" strike="noStrike" cap="none">
                <a:solidFill>
                  <a:srgbClr val="FF00FF"/>
                </a:solidFill>
                <a:latin typeface="Arial" panose="020B0604020202020204" pitchFamily="34" charset="0"/>
                <a:ea typeface="Arial" panose="020B0604020202020204" pitchFamily="34" charset="0"/>
                <a:cs typeface="Arial" panose="020B0604020202020204" pitchFamily="34" charset="0"/>
                <a:sym typeface="Cabin"/>
              </a:rPr>
              <a:t>loop</a:t>
            </a: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 to catch / filter the values we are looking for.</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Shape 712"/>
          <p:cNvSpPr txBox="1">
            <a:spLocks noGrp="1"/>
          </p:cNvSpPr>
          <p:nvPr>
            <p:ph type="title"/>
          </p:nvPr>
        </p:nvSpPr>
        <p:spPr>
          <a:xfrm>
            <a:off x="1155700" y="642893"/>
            <a:ext cx="1393200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66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rPr>
              <a:t>Search Using a Boolean Variable</a:t>
            </a:r>
          </a:p>
        </p:txBody>
      </p:sp>
      <p:sp>
        <p:nvSpPr>
          <p:cNvPr id="713" name="Shape 713"/>
          <p:cNvSpPr txBox="1"/>
          <p:nvPr/>
        </p:nvSpPr>
        <p:spPr>
          <a:xfrm>
            <a:off x="1703375" y="2970200"/>
            <a:ext cx="77078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panose="02070309020205020404"/>
              </a:rPr>
              <a:t>found = </a:t>
            </a:r>
            <a:r>
              <a:rPr lang="en-US" sz="2600" i="0" u="none" strike="noStrike" cap="none" dirty="0">
                <a:solidFill>
                  <a:srgbClr val="FFFF00"/>
                </a:solidFill>
                <a:latin typeface="Courier"/>
                <a:ea typeface="Courier"/>
                <a:cs typeface="Courier"/>
                <a:sym typeface="Courier New" panose="02070309020205020404"/>
              </a:rPr>
              <a:t>False</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smtClean="0">
                <a:solidFill>
                  <a:srgbClr val="FFFF00"/>
                </a:solidFill>
                <a:latin typeface="Courier"/>
                <a:ea typeface="Courier"/>
                <a:cs typeface="Courier"/>
                <a:sym typeface="Courier New" panose="02070309020205020404"/>
              </a:rPr>
              <a:t>print</a:t>
            </a:r>
            <a:r>
              <a:rPr lang="en-US" sz="2600" dirty="0">
                <a:solidFill>
                  <a:schemeClr val="bg1"/>
                </a:solidFill>
                <a:latin typeface="Courier"/>
                <a:ea typeface="Courier"/>
                <a:cs typeface="Courier"/>
                <a:sym typeface="Courier New" panose="02070309020205020404"/>
              </a:rPr>
              <a:t>(</a:t>
            </a:r>
            <a:r>
              <a:rPr lang="en-US" sz="2600" i="0" u="none" strike="noStrike" cap="none" dirty="0" smtClean="0">
                <a:solidFill>
                  <a:srgbClr val="FF7F00"/>
                </a:solidFill>
                <a:latin typeface="Courier"/>
                <a:ea typeface="Courier"/>
                <a:cs typeface="Courier"/>
                <a:sym typeface="Courier New" panose="02070309020205020404"/>
              </a:rPr>
              <a:t>'Before</a:t>
            </a:r>
            <a:r>
              <a:rPr lang="en-US" sz="2600" i="0" u="none" strike="noStrike" cap="none" dirty="0">
                <a:solidFill>
                  <a:srgbClr val="FF7F00"/>
                </a:solidFill>
                <a:latin typeface="Courier"/>
                <a:ea typeface="Courier"/>
                <a:cs typeface="Courier"/>
                <a:sym typeface="Courier New" panose="02070309020205020404"/>
              </a:rPr>
              <a:t>', </a:t>
            </a:r>
            <a:r>
              <a:rPr lang="en-US" sz="2600" i="0" u="none" strike="noStrike" cap="none" dirty="0" smtClean="0">
                <a:solidFill>
                  <a:srgbClr val="00FF00"/>
                </a:solidFill>
                <a:latin typeface="Courier"/>
                <a:ea typeface="Courier"/>
                <a:cs typeface="Courier"/>
                <a:sym typeface="Courier New" panose="02070309020205020404"/>
              </a:rPr>
              <a:t>found</a:t>
            </a:r>
            <a:r>
              <a:rPr lang="en-US" sz="2600" i="0" u="none" strike="noStrike" cap="none" dirty="0" smtClean="0">
                <a:solidFill>
                  <a:schemeClr val="bg1"/>
                </a:solidFill>
                <a:latin typeface="Courier"/>
                <a:ea typeface="Courier"/>
                <a:cs typeface="Courier"/>
                <a:sym typeface="Courier New" panose="02070309020205020404"/>
              </a:rPr>
              <a:t>)</a:t>
            </a:r>
            <a:endParaRPr lang="en-US" sz="2600" i="0" u="none" strike="noStrike" cap="none" dirty="0">
              <a:solidFill>
                <a:schemeClr val="bg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panose="02070309020205020404"/>
              </a:rPr>
              <a:t>for</a:t>
            </a:r>
            <a:r>
              <a:rPr lang="en-US" sz="2600" i="0" u="none" strike="noStrike" cap="none" dirty="0">
                <a:solidFill>
                  <a:srgbClr val="FF00FF"/>
                </a:solidFill>
                <a:latin typeface="Courier"/>
                <a:ea typeface="Courier"/>
                <a:cs typeface="Courier"/>
                <a:sym typeface="Courier New" panose="02070309020205020404"/>
              </a:rPr>
              <a:t> value </a:t>
            </a:r>
            <a:r>
              <a:rPr lang="en-US" sz="2600" i="0" u="none" strike="noStrike" cap="none" dirty="0">
                <a:solidFill>
                  <a:srgbClr val="FFFF00"/>
                </a:solidFill>
                <a:latin typeface="Courier"/>
                <a:ea typeface="Courier"/>
                <a:cs typeface="Courier"/>
                <a:sym typeface="Courier New" panose="02070309020205020404"/>
              </a:rPr>
              <a:t>in</a:t>
            </a:r>
            <a:r>
              <a:rPr lang="en-US" sz="2600" i="0" u="none" strike="noStrike" cap="none" dirty="0">
                <a:solidFill>
                  <a:srgbClr val="FF00FF"/>
                </a:solidFill>
                <a:latin typeface="Courier"/>
                <a:ea typeface="Courier"/>
                <a:cs typeface="Courier"/>
                <a:sym typeface="Courier New" panose="02070309020205020404"/>
              </a:rPr>
              <a:t> [9, 41, 12, 3, 74, 15] : </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panose="02070309020205020404"/>
              </a:rPr>
              <a:t>   </a:t>
            </a:r>
            <a:r>
              <a:rPr lang="en-US" sz="2600" i="0" u="none" strike="noStrike" cap="none" dirty="0">
                <a:solidFill>
                  <a:srgbClr val="FFFF00"/>
                </a:solidFill>
                <a:latin typeface="Courier"/>
                <a:ea typeface="Courier"/>
                <a:cs typeface="Courier"/>
                <a:sym typeface="Courier New" panose="02070309020205020404"/>
              </a:rPr>
              <a:t>if</a:t>
            </a:r>
            <a:r>
              <a:rPr lang="en-US" sz="2600" i="0" u="none" strike="noStrike" cap="none" dirty="0">
                <a:solidFill>
                  <a:srgbClr val="FF00FF"/>
                </a:solidFill>
                <a:latin typeface="Courier"/>
                <a:ea typeface="Courier"/>
                <a:cs typeface="Courier"/>
                <a:sym typeface="Courier New" panose="02070309020205020404"/>
              </a:rPr>
              <a:t> value == 3 :</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panose="02070309020205020404"/>
              </a:rPr>
              <a:t> </a:t>
            </a:r>
            <a:r>
              <a:rPr lang="en-US" sz="2600" i="0" u="none" strike="noStrike" cap="none" dirty="0">
                <a:solidFill>
                  <a:srgbClr val="00FF00"/>
                </a:solidFill>
                <a:latin typeface="Courier"/>
                <a:ea typeface="Courier"/>
                <a:cs typeface="Courier"/>
                <a:sym typeface="Courier New" panose="02070309020205020404"/>
              </a:rPr>
              <a:t>  </a:t>
            </a:r>
            <a:r>
              <a:rPr lang="en-US" sz="2600" i="0" u="none" strike="noStrike" cap="none" dirty="0" smtClean="0">
                <a:solidFill>
                  <a:srgbClr val="00FF00"/>
                </a:solidFill>
                <a:latin typeface="Courier"/>
                <a:ea typeface="Courier"/>
                <a:cs typeface="Courier"/>
                <a:sym typeface="Courier New" panose="02070309020205020404"/>
              </a:rPr>
              <a:t>    found </a:t>
            </a:r>
            <a:r>
              <a:rPr lang="en-US" sz="2600" i="0" u="none" strike="noStrike" cap="none" dirty="0">
                <a:solidFill>
                  <a:srgbClr val="00FF00"/>
                </a:solidFill>
                <a:latin typeface="Courier"/>
                <a:ea typeface="Courier"/>
                <a:cs typeface="Courier"/>
                <a:sym typeface="Courier New" panose="02070309020205020404"/>
              </a:rPr>
              <a:t>= </a:t>
            </a:r>
            <a:r>
              <a:rPr lang="en-US" sz="2600" i="0" u="none" strike="noStrike" cap="none" dirty="0">
                <a:solidFill>
                  <a:srgbClr val="FFFF00"/>
                </a:solidFill>
                <a:latin typeface="Courier"/>
                <a:ea typeface="Courier"/>
                <a:cs typeface="Courier"/>
                <a:sym typeface="Courier New" panose="02070309020205020404"/>
              </a:rPr>
              <a:t>True</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panose="02070309020205020404"/>
              </a:rPr>
              <a:t>   </a:t>
            </a:r>
            <a:r>
              <a:rPr lang="en-US" sz="2600" i="0" u="none" strike="noStrike" cap="none" dirty="0" smtClean="0">
                <a:solidFill>
                  <a:srgbClr val="FFFF00"/>
                </a:solidFill>
                <a:latin typeface="Courier"/>
                <a:ea typeface="Courier"/>
                <a:cs typeface="Courier"/>
                <a:sym typeface="Courier New" panose="02070309020205020404"/>
              </a:rPr>
              <a:t>print</a:t>
            </a:r>
            <a:r>
              <a:rPr lang="en-US" sz="2600" dirty="0" smtClean="0">
                <a:solidFill>
                  <a:schemeClr val="bg1"/>
                </a:solidFill>
                <a:latin typeface="Courier"/>
                <a:ea typeface="Courier"/>
                <a:cs typeface="Courier"/>
                <a:sym typeface="Courier New" panose="02070309020205020404"/>
              </a:rPr>
              <a:t>(</a:t>
            </a:r>
            <a:r>
              <a:rPr lang="en-US" sz="2600" i="0" u="none" strike="noStrike" cap="none" dirty="0" smtClean="0">
                <a:solidFill>
                  <a:srgbClr val="00FF00"/>
                </a:solidFill>
                <a:latin typeface="Courier"/>
                <a:ea typeface="Courier"/>
                <a:cs typeface="Courier"/>
                <a:sym typeface="Courier New" panose="02070309020205020404"/>
              </a:rPr>
              <a:t>found</a:t>
            </a:r>
            <a:r>
              <a:rPr lang="en-US" sz="2600" i="0" u="none" strike="noStrike" cap="none" dirty="0">
                <a:solidFill>
                  <a:srgbClr val="FF00FF"/>
                </a:solidFill>
                <a:latin typeface="Courier"/>
                <a:ea typeface="Courier"/>
                <a:cs typeface="Courier"/>
                <a:sym typeface="Courier New" panose="02070309020205020404"/>
              </a:rPr>
              <a:t>, </a:t>
            </a:r>
            <a:r>
              <a:rPr lang="en-US" sz="2600" i="0" u="none" strike="noStrike" cap="none" dirty="0" smtClean="0">
                <a:solidFill>
                  <a:srgbClr val="FF00FF"/>
                </a:solidFill>
                <a:latin typeface="Courier"/>
                <a:ea typeface="Courier"/>
                <a:cs typeface="Courier"/>
                <a:sym typeface="Courier New" panose="02070309020205020404"/>
              </a:rPr>
              <a:t>value</a:t>
            </a:r>
            <a:r>
              <a:rPr lang="en-US" sz="2600" i="0" u="none" strike="noStrike" cap="none" dirty="0" smtClean="0">
                <a:solidFill>
                  <a:schemeClr val="bg1"/>
                </a:solidFill>
                <a:latin typeface="Courier"/>
                <a:ea typeface="Courier"/>
                <a:cs typeface="Courier"/>
                <a:sym typeface="Courier New" panose="02070309020205020404"/>
              </a:rPr>
              <a:t>)</a:t>
            </a:r>
            <a:endParaRPr lang="en-US" sz="2600" i="0" u="none" strike="noStrike" cap="none" dirty="0">
              <a:solidFill>
                <a:schemeClr val="bg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smtClean="0">
                <a:solidFill>
                  <a:srgbClr val="FFFF00"/>
                </a:solidFill>
                <a:latin typeface="Courier"/>
                <a:ea typeface="Courier"/>
                <a:cs typeface="Courier"/>
                <a:sym typeface="Courier New" panose="02070309020205020404"/>
              </a:rPr>
              <a:t>print</a:t>
            </a:r>
            <a:r>
              <a:rPr lang="en-US" sz="2600" b="1" dirty="0">
                <a:solidFill>
                  <a:schemeClr val="bg1"/>
                </a:solidFill>
                <a:latin typeface="Courier"/>
                <a:ea typeface="Courier"/>
                <a:cs typeface="Courier"/>
                <a:sym typeface="Courier New" panose="02070309020205020404"/>
              </a:rPr>
              <a:t>(</a:t>
            </a:r>
            <a:r>
              <a:rPr lang="en-US" sz="2600" b="1" i="0" u="none" strike="noStrike" cap="none" dirty="0" smtClean="0">
                <a:solidFill>
                  <a:srgbClr val="FF7F00"/>
                </a:solidFill>
                <a:latin typeface="Courier"/>
                <a:ea typeface="Courier"/>
                <a:cs typeface="Courier"/>
                <a:sym typeface="Courier New" panose="02070309020205020404"/>
              </a:rPr>
              <a:t>'After</a:t>
            </a:r>
            <a:r>
              <a:rPr lang="en-US" sz="2600" b="1" i="0" u="none" strike="noStrike" cap="none" dirty="0">
                <a:solidFill>
                  <a:srgbClr val="FF7F00"/>
                </a:solidFill>
                <a:latin typeface="Courier"/>
                <a:ea typeface="Courier"/>
                <a:cs typeface="Courier"/>
                <a:sym typeface="Courier New" panose="02070309020205020404"/>
              </a:rPr>
              <a:t>', </a:t>
            </a:r>
            <a:r>
              <a:rPr lang="en-US" sz="2600" b="1" i="0" u="none" strike="noStrike" cap="none" dirty="0" smtClean="0">
                <a:solidFill>
                  <a:srgbClr val="00FF00"/>
                </a:solidFill>
                <a:latin typeface="Courier"/>
                <a:ea typeface="Courier"/>
                <a:cs typeface="Courier"/>
                <a:sym typeface="Courier New" panose="02070309020205020404"/>
              </a:rPr>
              <a:t>found</a:t>
            </a:r>
            <a:r>
              <a:rPr lang="en-US" sz="2600" b="1" i="0" u="none" strike="noStrike" cap="none" dirty="0" smtClean="0">
                <a:solidFill>
                  <a:schemeClr val="bg1"/>
                </a:solidFill>
                <a:latin typeface="Courier"/>
                <a:ea typeface="Courier"/>
                <a:cs typeface="Courier"/>
                <a:sym typeface="Courier New" panose="02070309020205020404"/>
              </a:rPr>
              <a:t>)</a:t>
            </a:r>
            <a:endParaRPr lang="en-US" sz="2600" b="1" i="0" u="none" strike="noStrike" cap="none" dirty="0">
              <a:solidFill>
                <a:schemeClr val="bg1"/>
              </a:solidFill>
              <a:latin typeface="Courier"/>
              <a:ea typeface="Courier"/>
              <a:cs typeface="Courier"/>
              <a:sym typeface="Courier New" panose="02070309020205020404"/>
            </a:endParaRPr>
          </a:p>
        </p:txBody>
      </p:sp>
      <p:sp>
        <p:nvSpPr>
          <p:cNvPr id="714" name="Shape 714"/>
          <p:cNvSpPr txBox="1"/>
          <p:nvPr/>
        </p:nvSpPr>
        <p:spPr>
          <a:xfrm>
            <a:off x="10034586" y="2365375"/>
            <a:ext cx="3744899" cy="4984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 </a:t>
            </a:r>
            <a:r>
              <a:rPr lang="en-US" sz="3000" u="none" strike="noStrike" cap="none">
                <a:solidFill>
                  <a:srgbClr val="FFFF00"/>
                </a:solidFill>
                <a:latin typeface="Arial" panose="020B0604020202020204" pitchFamily="34" charset="0"/>
                <a:ea typeface="Arial" panose="020B0604020202020204" pitchFamily="34" charset="0"/>
                <a:cs typeface="Arial" panose="020B0604020202020204" pitchFamily="34" charset="0"/>
                <a:sym typeface="Cabin"/>
              </a:rPr>
              <a:t>python search1.py</a:t>
            </a:r>
            <a:r>
              <a:rPr lang="en-US" sz="30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 </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panose="020B0604020202020204" pitchFamily="34" charset="0"/>
                <a:ea typeface="Arial" panose="020B0604020202020204" pitchFamily="34" charset="0"/>
                <a:cs typeface="Arial" panose="020B0604020202020204" pitchFamily="34" charset="0"/>
                <a:sym typeface="Cabin"/>
              </a:rPr>
              <a:t>Before </a:t>
            </a:r>
            <a:r>
              <a:rPr lang="en-US" sz="30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rPr>
              <a:t>False</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rPr>
              <a:t>False</a:t>
            </a:r>
            <a:r>
              <a:rPr lang="en-US" sz="3000" u="none" strike="noStrike" cap="none">
                <a:solidFill>
                  <a:srgbClr val="FF00FF"/>
                </a:solidFill>
                <a:latin typeface="Arial" panose="020B0604020202020204" pitchFamily="34" charset="0"/>
                <a:ea typeface="Arial" panose="020B0604020202020204" pitchFamily="34" charset="0"/>
                <a:cs typeface="Arial" panose="020B0604020202020204" pitchFamily="34" charset="0"/>
                <a:sym typeface="Cabin"/>
              </a:rPr>
              <a:t> 9</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rPr>
              <a:t>False</a:t>
            </a:r>
            <a:r>
              <a:rPr lang="en-US" sz="3000" u="none" strike="noStrike" cap="none">
                <a:solidFill>
                  <a:srgbClr val="FF00FF"/>
                </a:solidFill>
                <a:latin typeface="Arial" panose="020B0604020202020204" pitchFamily="34" charset="0"/>
                <a:ea typeface="Arial" panose="020B0604020202020204" pitchFamily="34" charset="0"/>
                <a:cs typeface="Arial" panose="020B0604020202020204" pitchFamily="34" charset="0"/>
                <a:sym typeface="Cabin"/>
              </a:rPr>
              <a:t> 41</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rPr>
              <a:t>False</a:t>
            </a:r>
            <a:r>
              <a:rPr lang="en-US" sz="3000" u="none" strike="noStrike" cap="none">
                <a:solidFill>
                  <a:srgbClr val="FF00FF"/>
                </a:solidFill>
                <a:latin typeface="Arial" panose="020B0604020202020204" pitchFamily="34" charset="0"/>
                <a:ea typeface="Arial" panose="020B0604020202020204" pitchFamily="34" charset="0"/>
                <a:cs typeface="Arial" panose="020B0604020202020204" pitchFamily="34" charset="0"/>
                <a:sym typeface="Cabin"/>
              </a:rPr>
              <a:t> 12</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rPr>
              <a:t>True</a:t>
            </a:r>
            <a:r>
              <a:rPr lang="en-US" sz="3000" u="none" strike="noStrike" cap="none">
                <a:solidFill>
                  <a:srgbClr val="FF00FF"/>
                </a:solidFill>
                <a:latin typeface="Arial" panose="020B0604020202020204" pitchFamily="34" charset="0"/>
                <a:ea typeface="Arial" panose="020B0604020202020204" pitchFamily="34" charset="0"/>
                <a:cs typeface="Arial" panose="020B0604020202020204" pitchFamily="34" charset="0"/>
                <a:sym typeface="Cabin"/>
              </a:rPr>
              <a:t> 3</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rPr>
              <a:t>True</a:t>
            </a:r>
            <a:r>
              <a:rPr lang="en-US" sz="3000" u="none" strike="noStrike" cap="none">
                <a:solidFill>
                  <a:srgbClr val="FF00FF"/>
                </a:solidFill>
                <a:latin typeface="Arial" panose="020B0604020202020204" pitchFamily="34" charset="0"/>
                <a:ea typeface="Arial" panose="020B0604020202020204" pitchFamily="34" charset="0"/>
                <a:cs typeface="Arial" panose="020B0604020202020204" pitchFamily="34" charset="0"/>
                <a:sym typeface="Cabin"/>
              </a:rPr>
              <a:t> 74</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rPr>
              <a:t>True</a:t>
            </a:r>
            <a:r>
              <a:rPr lang="en-US" sz="3000" u="none" strike="noStrike" cap="none">
                <a:solidFill>
                  <a:srgbClr val="FF00FF"/>
                </a:solidFill>
                <a:latin typeface="Arial" panose="020B0604020202020204" pitchFamily="34" charset="0"/>
                <a:ea typeface="Arial" panose="020B0604020202020204" pitchFamily="34" charset="0"/>
                <a:cs typeface="Arial" panose="020B0604020202020204" pitchFamily="34" charset="0"/>
                <a:sym typeface="Cabin"/>
              </a:rPr>
              <a:t> 15</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panose="020B0604020202020204" pitchFamily="34" charset="0"/>
                <a:ea typeface="Arial" panose="020B0604020202020204" pitchFamily="34" charset="0"/>
                <a:cs typeface="Arial" panose="020B0604020202020204" pitchFamily="34" charset="0"/>
                <a:sym typeface="Cabin"/>
              </a:rPr>
              <a:t>After </a:t>
            </a:r>
            <a:r>
              <a:rPr lang="en-US" sz="30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rPr>
              <a:t>True</a:t>
            </a:r>
          </a:p>
        </p:txBody>
      </p:sp>
      <p:sp>
        <p:nvSpPr>
          <p:cNvPr id="715" name="Shape 715"/>
          <p:cNvSpPr txBox="1"/>
          <p:nvPr/>
        </p:nvSpPr>
        <p:spPr>
          <a:xfrm>
            <a:off x="968200" y="7208974"/>
            <a:ext cx="14119500" cy="1143000"/>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n-US" sz="32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If we just want to search and</a:t>
            </a:r>
            <a:r>
              <a:rPr lang="en-US" sz="3200" u="none" strike="noStrike" cap="none">
                <a:solidFill>
                  <a:srgbClr val="FF0000"/>
                </a:solidFill>
                <a:latin typeface="Arial" panose="020B0604020202020204" pitchFamily="34" charset="0"/>
                <a:ea typeface="Arial" panose="020B0604020202020204" pitchFamily="34" charset="0"/>
                <a:cs typeface="Arial" panose="020B0604020202020204" pitchFamily="34" charset="0"/>
                <a:sym typeface="Cabin"/>
              </a:rPr>
              <a:t> </a:t>
            </a:r>
            <a:r>
              <a:rPr lang="en-US" sz="32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rPr>
              <a:t>know if a value was found</a:t>
            </a:r>
            <a:r>
              <a:rPr lang="en-US" sz="3200">
                <a:solidFill>
                  <a:schemeClr val="lt1"/>
                </a:solidFill>
                <a:latin typeface="Arial" panose="020B0604020202020204" pitchFamily="34" charset="0"/>
                <a:ea typeface="Arial" panose="020B0604020202020204" pitchFamily="34" charset="0"/>
                <a:cs typeface="Arial" panose="020B0604020202020204" pitchFamily="34" charset="0"/>
                <a:sym typeface="Cabin"/>
              </a:rPr>
              <a:t>, </a:t>
            </a:r>
            <a:r>
              <a:rPr lang="en-US" sz="32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we use a </a:t>
            </a:r>
            <a:r>
              <a:rPr lang="en-US" sz="32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rPr>
              <a:t>variable</a:t>
            </a:r>
            <a:r>
              <a:rPr lang="en-US" sz="32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 that starts at </a:t>
            </a:r>
            <a:r>
              <a:rPr lang="en-US" sz="3200" u="none" strike="noStrike" cap="none">
                <a:solidFill>
                  <a:srgbClr val="FFFF00"/>
                </a:solidFill>
                <a:latin typeface="Arial" panose="020B0604020202020204" pitchFamily="34" charset="0"/>
                <a:ea typeface="Arial" panose="020B0604020202020204" pitchFamily="34" charset="0"/>
                <a:cs typeface="Arial" panose="020B0604020202020204" pitchFamily="34" charset="0"/>
                <a:sym typeface="Cabin"/>
              </a:rPr>
              <a:t>False</a:t>
            </a:r>
            <a:r>
              <a:rPr lang="en-US" sz="32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 and is set to </a:t>
            </a:r>
            <a:r>
              <a:rPr lang="en-US" sz="3200" u="none" strike="noStrike" cap="none">
                <a:solidFill>
                  <a:srgbClr val="FFFF00"/>
                </a:solidFill>
                <a:latin typeface="Arial" panose="020B0604020202020204" pitchFamily="34" charset="0"/>
                <a:ea typeface="Arial" panose="020B0604020202020204" pitchFamily="34" charset="0"/>
                <a:cs typeface="Arial" panose="020B0604020202020204" pitchFamily="34" charset="0"/>
                <a:sym typeface="Cabin"/>
              </a:rPr>
              <a:t>True</a:t>
            </a:r>
            <a:r>
              <a:rPr lang="en-US" sz="32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 as soon as we </a:t>
            </a:r>
            <a:r>
              <a:rPr lang="en-US" sz="32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rPr>
              <a:t>find</a:t>
            </a:r>
            <a:r>
              <a:rPr lang="en-US" sz="32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 what we are looking for.</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Shape 743"/>
          <p:cNvSpPr txBox="1"/>
          <p:nvPr/>
        </p:nvSpPr>
        <p:spPr>
          <a:xfrm>
            <a:off x="533401" y="2609750"/>
            <a:ext cx="8978974" cy="4984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panose="02070309020205020404"/>
              </a:rPr>
              <a:t>smallest =</a:t>
            </a:r>
            <a:r>
              <a:rPr lang="en-US" sz="2600" i="0" u="none" strike="noStrike" cap="none" dirty="0">
                <a:solidFill>
                  <a:srgbClr val="FF7F00"/>
                </a:solidFill>
                <a:latin typeface="Courier"/>
                <a:ea typeface="Courier"/>
                <a:cs typeface="Courier"/>
                <a:sym typeface="Courier New" panose="02070309020205020404"/>
              </a:rPr>
              <a:t> </a:t>
            </a:r>
            <a:r>
              <a:rPr lang="en-US" sz="2600" i="0" u="none" strike="noStrike" cap="none" dirty="0">
                <a:solidFill>
                  <a:srgbClr val="FFFF00"/>
                </a:solidFill>
                <a:latin typeface="Courier"/>
                <a:ea typeface="Courier"/>
                <a:cs typeface="Courier"/>
                <a:sym typeface="Courier New" panose="02070309020205020404"/>
              </a:rPr>
              <a:t>None</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smtClean="0">
                <a:solidFill>
                  <a:srgbClr val="FFFF00"/>
                </a:solidFill>
                <a:latin typeface="Courier"/>
                <a:ea typeface="Courier"/>
                <a:cs typeface="Courier"/>
                <a:sym typeface="Courier New" panose="02070309020205020404"/>
              </a:rPr>
              <a:t>print</a:t>
            </a:r>
            <a:r>
              <a:rPr lang="en-US" sz="2600" i="0" u="none" strike="noStrike" cap="none" dirty="0" smtClean="0">
                <a:solidFill>
                  <a:schemeClr val="bg1"/>
                </a:solidFill>
                <a:latin typeface="Courier"/>
                <a:ea typeface="Courier"/>
                <a:cs typeface="Courier"/>
                <a:sym typeface="Courier New" panose="02070309020205020404"/>
              </a:rPr>
              <a:t>(</a:t>
            </a:r>
            <a:r>
              <a:rPr lang="en-US" sz="2600" i="0" u="none" strike="noStrike" cap="none" dirty="0" smtClean="0">
                <a:solidFill>
                  <a:srgbClr val="FF7F00"/>
                </a:solidFill>
                <a:latin typeface="Courier"/>
                <a:ea typeface="Courier"/>
                <a:cs typeface="Courier"/>
                <a:sym typeface="Courier New" panose="02070309020205020404"/>
              </a:rPr>
              <a:t>'Before</a:t>
            </a:r>
            <a:r>
              <a:rPr lang="en-US" sz="2600" dirty="0" smtClean="0">
                <a:solidFill>
                  <a:srgbClr val="FF7F00"/>
                </a:solidFill>
                <a:latin typeface="Courier"/>
                <a:ea typeface="Courier"/>
                <a:cs typeface="Courier"/>
                <a:sym typeface="Courier New" panose="02070309020205020404"/>
              </a:rPr>
              <a:t>'</a:t>
            </a:r>
            <a:r>
              <a:rPr lang="en-US" sz="2600" dirty="0" smtClean="0">
                <a:solidFill>
                  <a:schemeClr val="bg1"/>
                </a:solidFill>
                <a:latin typeface="Courier"/>
                <a:ea typeface="Courier"/>
                <a:cs typeface="Courier"/>
                <a:sym typeface="Courier New" panose="02070309020205020404"/>
              </a:rPr>
              <a:t>)</a:t>
            </a:r>
            <a:endParaRPr lang="en-US" sz="2600" dirty="0">
              <a:solidFill>
                <a:schemeClr val="bg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panose="02070309020205020404"/>
              </a:rPr>
              <a:t>for</a:t>
            </a:r>
            <a:r>
              <a:rPr lang="en-US" sz="2600" i="0" u="none" strike="noStrike" cap="none" dirty="0">
                <a:solidFill>
                  <a:srgbClr val="FF00FF"/>
                </a:solidFill>
                <a:latin typeface="Courier"/>
                <a:ea typeface="Courier"/>
                <a:cs typeface="Courier"/>
                <a:sym typeface="Courier New" panose="02070309020205020404"/>
              </a:rPr>
              <a:t> value </a:t>
            </a:r>
            <a:r>
              <a:rPr lang="en-US" sz="2600" i="0" u="none" strike="noStrike" cap="none" dirty="0">
                <a:solidFill>
                  <a:schemeClr val="lt1"/>
                </a:solidFill>
                <a:latin typeface="Courier"/>
                <a:ea typeface="Courier"/>
                <a:cs typeface="Courier"/>
                <a:sym typeface="Courier New" panose="02070309020205020404"/>
              </a:rPr>
              <a:t>in</a:t>
            </a:r>
            <a:r>
              <a:rPr lang="en-US" sz="2600" i="0" u="none" strike="noStrike" cap="none" dirty="0">
                <a:solidFill>
                  <a:srgbClr val="FF00FF"/>
                </a:solidFill>
                <a:latin typeface="Courier"/>
                <a:ea typeface="Courier"/>
                <a:cs typeface="Courier"/>
                <a:sym typeface="Courier New" panose="02070309020205020404"/>
              </a:rPr>
              <a:t> [9, 41, 12, 3, 74, 15] :</a:t>
            </a:r>
          </a:p>
          <a:p>
            <a:pPr lvl="0">
              <a:buClr>
                <a:srgbClr val="FF00FF"/>
              </a:buClr>
              <a:buSzPct val="25000"/>
            </a:pPr>
            <a:r>
              <a:rPr lang="en-US" sz="2600" i="0" u="none" strike="noStrike" cap="none" dirty="0">
                <a:solidFill>
                  <a:srgbClr val="FF00FF"/>
                </a:solidFill>
                <a:latin typeface="Courier"/>
                <a:ea typeface="Courier"/>
                <a:cs typeface="Courier"/>
                <a:sym typeface="Courier New" panose="02070309020205020404"/>
              </a:rPr>
              <a:t>    </a:t>
            </a:r>
            <a:r>
              <a:rPr lang="en-US" sz="2600" i="0" u="none" strike="noStrike" cap="none" dirty="0">
                <a:solidFill>
                  <a:srgbClr val="FFFF00"/>
                </a:solidFill>
                <a:latin typeface="Courier"/>
                <a:ea typeface="Courier"/>
                <a:cs typeface="Courier"/>
                <a:sym typeface="Courier New" panose="02070309020205020404"/>
              </a:rPr>
              <a:t>if</a:t>
            </a:r>
            <a:r>
              <a:rPr lang="en-US" sz="2600" i="0" u="none" strike="noStrike" cap="none" dirty="0">
                <a:solidFill>
                  <a:srgbClr val="00FF00"/>
                </a:solidFill>
                <a:latin typeface="Courier"/>
                <a:ea typeface="Courier"/>
                <a:cs typeface="Courier"/>
                <a:sym typeface="Courier New" panose="02070309020205020404"/>
              </a:rPr>
              <a:t> smallest </a:t>
            </a:r>
            <a:r>
              <a:rPr lang="en-US" sz="2600" u="none" strike="noStrike" cap="none" dirty="0">
                <a:solidFill>
                  <a:srgbClr val="FFFF00"/>
                </a:solidFill>
                <a:latin typeface="Courier"/>
                <a:ea typeface="Courier"/>
                <a:cs typeface="Courier"/>
                <a:sym typeface="Courier New" panose="02070309020205020404"/>
              </a:rPr>
              <a:t>is</a:t>
            </a:r>
            <a:r>
              <a:rPr lang="en-US" sz="2600" i="0" u="none" strike="noStrike" cap="none" dirty="0">
                <a:solidFill>
                  <a:srgbClr val="00FF00"/>
                </a:solidFill>
                <a:latin typeface="Courier"/>
                <a:ea typeface="Courier"/>
                <a:cs typeface="Courier"/>
                <a:sym typeface="Courier New" panose="02070309020205020404"/>
              </a:rPr>
              <a:t> None</a:t>
            </a:r>
            <a:r>
              <a:rPr lang="en-US" sz="2600" i="0" u="none" strike="noStrike" cap="none" dirty="0">
                <a:solidFill>
                  <a:schemeClr val="lt1"/>
                </a:solidFill>
                <a:latin typeface="Courier"/>
                <a:ea typeface="Courier"/>
                <a:cs typeface="Courier"/>
                <a:sym typeface="Courier New" panose="02070309020205020404"/>
              </a:rPr>
              <a:t> </a:t>
            </a:r>
            <a:r>
              <a:rPr lang="en-US" sz="2600" dirty="0" smtClean="0">
                <a:solidFill>
                  <a:srgbClr val="FF00FF"/>
                </a:solidFill>
                <a:latin typeface="Courier"/>
                <a:ea typeface="Courier"/>
                <a:cs typeface="Courier"/>
                <a:sym typeface="Courier New" panose="02070309020205020404"/>
              </a:rPr>
              <a:t>or value &lt; </a:t>
            </a:r>
            <a:r>
              <a:rPr lang="en-US" altLang="zh-CN" sz="2600" dirty="0" smtClean="0">
                <a:solidFill>
                  <a:srgbClr val="00FF00"/>
                </a:solidFill>
                <a:latin typeface="Courier"/>
                <a:ea typeface="Courier"/>
                <a:cs typeface="Courier"/>
                <a:sym typeface="Courier New" panose="02070309020205020404"/>
              </a:rPr>
              <a:t>smallest</a:t>
            </a:r>
            <a:r>
              <a:rPr lang="en-US" altLang="zh-CN" sz="2600" dirty="0" smtClean="0">
                <a:solidFill>
                  <a:schemeClr val="bg1"/>
                </a:solidFill>
                <a:latin typeface="Courier"/>
                <a:ea typeface="Courier"/>
                <a:cs typeface="Courier"/>
                <a:sym typeface="Courier New" panose="02070309020205020404"/>
              </a:rPr>
              <a:t>:</a:t>
            </a:r>
            <a:endParaRPr lang="en-US" sz="2600" i="0" u="none" strike="noStrike" cap="none" dirty="0">
              <a:solidFill>
                <a:schemeClr val="bg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smtClean="0">
                <a:solidFill>
                  <a:srgbClr val="00FF00"/>
                </a:solidFill>
                <a:latin typeface="Courier"/>
                <a:ea typeface="Courier"/>
                <a:cs typeface="Courier"/>
                <a:sym typeface="Courier New" panose="02070309020205020404"/>
              </a:rPr>
              <a:t>       smallest</a:t>
            </a:r>
            <a:r>
              <a:rPr lang="en-US" sz="2600" i="0" u="none" strike="noStrike" cap="none" dirty="0" smtClean="0">
                <a:solidFill>
                  <a:srgbClr val="FF00FF"/>
                </a:solidFill>
                <a:latin typeface="Courier"/>
                <a:ea typeface="Courier"/>
                <a:cs typeface="Courier"/>
                <a:sym typeface="Courier New" panose="02070309020205020404"/>
              </a:rPr>
              <a:t> </a:t>
            </a:r>
            <a:r>
              <a:rPr lang="en-US" sz="2600" i="0" u="none" strike="noStrike" cap="none" dirty="0">
                <a:solidFill>
                  <a:srgbClr val="FF00FF"/>
                </a:solidFill>
                <a:latin typeface="Courier"/>
                <a:ea typeface="Courier"/>
                <a:cs typeface="Courier"/>
                <a:sym typeface="Courier New" panose="02070309020205020404"/>
              </a:rPr>
              <a:t>= value</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panose="02070309020205020404"/>
              </a:rPr>
              <a:t>    </a:t>
            </a:r>
            <a:r>
              <a:rPr lang="en-US" sz="2600" i="0" u="none" strike="noStrike" cap="none" dirty="0" smtClean="0">
                <a:solidFill>
                  <a:srgbClr val="FFFF00"/>
                </a:solidFill>
                <a:latin typeface="Courier"/>
                <a:ea typeface="Courier"/>
                <a:cs typeface="Courier"/>
                <a:sym typeface="Courier New" panose="02070309020205020404"/>
              </a:rPr>
              <a:t>print</a:t>
            </a:r>
            <a:r>
              <a:rPr lang="en-US" sz="2600" dirty="0">
                <a:solidFill>
                  <a:schemeClr val="bg1"/>
                </a:solidFill>
                <a:latin typeface="Courier"/>
                <a:ea typeface="Courier"/>
                <a:cs typeface="Courier"/>
                <a:sym typeface="Courier New" panose="02070309020205020404"/>
              </a:rPr>
              <a:t>(</a:t>
            </a:r>
            <a:r>
              <a:rPr lang="en-US" sz="2600" i="0" u="none" strike="noStrike" cap="none" dirty="0" smtClean="0">
                <a:solidFill>
                  <a:srgbClr val="00FF00"/>
                </a:solidFill>
                <a:latin typeface="Courier"/>
                <a:ea typeface="Courier"/>
                <a:cs typeface="Courier"/>
                <a:sym typeface="Courier New" panose="02070309020205020404"/>
              </a:rPr>
              <a:t>smallest</a:t>
            </a:r>
            <a:r>
              <a:rPr lang="en-US" sz="2600" i="0" u="none" strike="noStrike" cap="none" dirty="0">
                <a:solidFill>
                  <a:srgbClr val="00FF00"/>
                </a:solidFill>
                <a:latin typeface="Courier"/>
                <a:ea typeface="Courier"/>
                <a:cs typeface="Courier"/>
                <a:sym typeface="Courier New" panose="02070309020205020404"/>
              </a:rPr>
              <a:t>, </a:t>
            </a:r>
            <a:r>
              <a:rPr lang="en-US" sz="2600" i="0" u="none" strike="noStrike" cap="none" dirty="0" smtClean="0">
                <a:solidFill>
                  <a:srgbClr val="FF00FF"/>
                </a:solidFill>
                <a:latin typeface="Courier"/>
                <a:ea typeface="Courier"/>
                <a:cs typeface="Courier"/>
                <a:sym typeface="Courier New" panose="02070309020205020404"/>
              </a:rPr>
              <a:t>value</a:t>
            </a:r>
            <a:r>
              <a:rPr lang="en-US" sz="2600" i="0" u="none" strike="noStrike" cap="none" dirty="0" smtClean="0">
                <a:solidFill>
                  <a:schemeClr val="bg1"/>
                </a:solidFill>
                <a:latin typeface="Courier"/>
                <a:ea typeface="Courier"/>
                <a:cs typeface="Courier"/>
                <a:sym typeface="Courier New" panose="02070309020205020404"/>
              </a:rPr>
              <a:t>)</a:t>
            </a:r>
            <a:endParaRPr lang="en-US" sz="2600" i="0" u="none" strike="noStrike" cap="none" dirty="0">
              <a:solidFill>
                <a:schemeClr val="bg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smtClean="0">
                <a:solidFill>
                  <a:srgbClr val="FFFF00"/>
                </a:solidFill>
                <a:latin typeface="Courier"/>
                <a:ea typeface="Courier"/>
                <a:cs typeface="Courier"/>
                <a:sym typeface="Courier New" panose="02070309020205020404"/>
              </a:rPr>
              <a:t>print</a:t>
            </a:r>
            <a:r>
              <a:rPr lang="en-US" sz="2600" dirty="0">
                <a:solidFill>
                  <a:schemeClr val="bg1"/>
                </a:solidFill>
                <a:latin typeface="Courier"/>
                <a:ea typeface="Courier"/>
                <a:cs typeface="Courier"/>
                <a:sym typeface="Courier New" panose="02070309020205020404"/>
              </a:rPr>
              <a:t>(</a:t>
            </a:r>
            <a:r>
              <a:rPr lang="en-US" sz="2600" i="0" u="none" strike="noStrike" cap="none" dirty="0" smtClean="0">
                <a:solidFill>
                  <a:srgbClr val="FF7F00"/>
                </a:solidFill>
                <a:latin typeface="Courier"/>
                <a:ea typeface="Courier"/>
                <a:cs typeface="Courier"/>
                <a:sym typeface="Courier New" panose="02070309020205020404"/>
              </a:rPr>
              <a:t>'After</a:t>
            </a:r>
            <a:r>
              <a:rPr lang="en-US" sz="2600" i="0" u="none" strike="noStrike" cap="none" dirty="0">
                <a:solidFill>
                  <a:srgbClr val="FF7F00"/>
                </a:solidFill>
                <a:latin typeface="Courier"/>
                <a:ea typeface="Courier"/>
                <a:cs typeface="Courier"/>
                <a:sym typeface="Courier New" panose="02070309020205020404"/>
              </a:rPr>
              <a:t>', </a:t>
            </a:r>
            <a:r>
              <a:rPr lang="en-US" sz="2600" i="0" u="none" strike="noStrike" cap="none" dirty="0" smtClean="0">
                <a:solidFill>
                  <a:srgbClr val="00FF00"/>
                </a:solidFill>
                <a:latin typeface="Courier"/>
                <a:ea typeface="Courier"/>
                <a:cs typeface="Courier"/>
                <a:sym typeface="Courier New" panose="02070309020205020404"/>
              </a:rPr>
              <a:t>smallest</a:t>
            </a:r>
            <a:r>
              <a:rPr lang="en-US" sz="2600" i="0" u="none" strike="noStrike" cap="none" dirty="0" smtClean="0">
                <a:solidFill>
                  <a:schemeClr val="bg1"/>
                </a:solidFill>
                <a:latin typeface="Courier"/>
                <a:ea typeface="Courier"/>
                <a:cs typeface="Courier"/>
                <a:sym typeface="Courier New" panose="02070309020205020404"/>
              </a:rPr>
              <a:t>)</a:t>
            </a:r>
            <a:endParaRPr lang="en-US" sz="2600" i="0" u="none" strike="noStrike" cap="none" dirty="0">
              <a:solidFill>
                <a:schemeClr val="bg1"/>
              </a:solidFill>
              <a:latin typeface="Courier"/>
              <a:ea typeface="Courier"/>
              <a:cs typeface="Courier"/>
              <a:sym typeface="Courier New" panose="02070309020205020404"/>
            </a:endParaRPr>
          </a:p>
        </p:txBody>
      </p:sp>
      <p:sp>
        <p:nvSpPr>
          <p:cNvPr id="744" name="Shape 744"/>
          <p:cNvSpPr txBox="1"/>
          <p:nvPr/>
        </p:nvSpPr>
        <p:spPr>
          <a:xfrm>
            <a:off x="10225086" y="2327275"/>
            <a:ext cx="3797399" cy="4984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a:t>
            </a:r>
            <a:r>
              <a:rPr lang="en-US" sz="3000" u="none" strike="noStrike" cap="none">
                <a:solidFill>
                  <a:srgbClr val="FFFF00"/>
                </a:solidFill>
                <a:latin typeface="Arial" panose="020B0604020202020204" pitchFamily="34" charset="0"/>
                <a:ea typeface="Arial" panose="020B0604020202020204" pitchFamily="34" charset="0"/>
                <a:cs typeface="Arial" panose="020B0604020202020204" pitchFamily="34" charset="0"/>
                <a:sym typeface="Cabin"/>
              </a:rPr>
              <a:t> python smallest.py </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panose="020B0604020202020204" pitchFamily="34" charset="0"/>
                <a:ea typeface="Arial" panose="020B0604020202020204" pitchFamily="34" charset="0"/>
                <a:cs typeface="Arial" panose="020B0604020202020204" pitchFamily="34" charset="0"/>
                <a:sym typeface="Cabin"/>
              </a:rPr>
              <a:t>Before</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rPr>
              <a:t>9</a:t>
            </a:r>
            <a:r>
              <a:rPr lang="en-US" sz="3000" u="none" strike="noStrike" cap="none">
                <a:solidFill>
                  <a:srgbClr val="FF00FF"/>
                </a:solidFill>
                <a:latin typeface="Arial" panose="020B0604020202020204" pitchFamily="34" charset="0"/>
                <a:ea typeface="Arial" panose="020B0604020202020204" pitchFamily="34" charset="0"/>
                <a:cs typeface="Arial" panose="020B0604020202020204" pitchFamily="34" charset="0"/>
                <a:sym typeface="Cabin"/>
              </a:rPr>
              <a:t> 9</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rPr>
              <a:t>9</a:t>
            </a:r>
            <a:r>
              <a:rPr lang="en-US" sz="3000" u="none" strike="noStrike" cap="none">
                <a:solidFill>
                  <a:srgbClr val="FF00FF"/>
                </a:solidFill>
                <a:latin typeface="Arial" panose="020B0604020202020204" pitchFamily="34" charset="0"/>
                <a:ea typeface="Arial" panose="020B0604020202020204" pitchFamily="34" charset="0"/>
                <a:cs typeface="Arial" panose="020B0604020202020204" pitchFamily="34" charset="0"/>
                <a:sym typeface="Cabin"/>
              </a:rPr>
              <a:t> 41</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rPr>
              <a:t>9</a:t>
            </a:r>
            <a:r>
              <a:rPr lang="en-US" sz="3000" u="none" strike="noStrike" cap="none">
                <a:solidFill>
                  <a:srgbClr val="FF00FF"/>
                </a:solidFill>
                <a:latin typeface="Arial" panose="020B0604020202020204" pitchFamily="34" charset="0"/>
                <a:ea typeface="Arial" panose="020B0604020202020204" pitchFamily="34" charset="0"/>
                <a:cs typeface="Arial" panose="020B0604020202020204" pitchFamily="34" charset="0"/>
                <a:sym typeface="Cabin"/>
              </a:rPr>
              <a:t> 12</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rPr>
              <a:t>3</a:t>
            </a:r>
            <a:r>
              <a:rPr lang="en-US" sz="3000" u="none" strike="noStrike" cap="none">
                <a:solidFill>
                  <a:srgbClr val="FF00FF"/>
                </a:solidFill>
                <a:latin typeface="Arial" panose="020B0604020202020204" pitchFamily="34" charset="0"/>
                <a:ea typeface="Arial" panose="020B0604020202020204" pitchFamily="34" charset="0"/>
                <a:cs typeface="Arial" panose="020B0604020202020204" pitchFamily="34" charset="0"/>
                <a:sym typeface="Cabin"/>
              </a:rPr>
              <a:t> 3</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rPr>
              <a:t>3</a:t>
            </a:r>
            <a:r>
              <a:rPr lang="en-US" sz="3000" u="none" strike="noStrike" cap="none">
                <a:solidFill>
                  <a:srgbClr val="FF00FF"/>
                </a:solidFill>
                <a:latin typeface="Arial" panose="020B0604020202020204" pitchFamily="34" charset="0"/>
                <a:ea typeface="Arial" panose="020B0604020202020204" pitchFamily="34" charset="0"/>
                <a:cs typeface="Arial" panose="020B0604020202020204" pitchFamily="34" charset="0"/>
                <a:sym typeface="Cabin"/>
              </a:rPr>
              <a:t> 74</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rPr>
              <a:t>3</a:t>
            </a:r>
            <a:r>
              <a:rPr lang="en-US" sz="3000" u="none" strike="noStrike" cap="none">
                <a:solidFill>
                  <a:srgbClr val="FF00FF"/>
                </a:solidFill>
                <a:latin typeface="Arial" panose="020B0604020202020204" pitchFamily="34" charset="0"/>
                <a:ea typeface="Arial" panose="020B0604020202020204" pitchFamily="34" charset="0"/>
                <a:cs typeface="Arial" panose="020B0604020202020204" pitchFamily="34" charset="0"/>
                <a:sym typeface="Cabin"/>
              </a:rPr>
              <a:t> 15</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panose="020B0604020202020204" pitchFamily="34" charset="0"/>
                <a:ea typeface="Arial" panose="020B0604020202020204" pitchFamily="34" charset="0"/>
                <a:cs typeface="Arial" panose="020B0604020202020204" pitchFamily="34" charset="0"/>
                <a:sym typeface="Cabin"/>
              </a:rPr>
              <a:t>After </a:t>
            </a:r>
            <a:r>
              <a:rPr lang="en-US" sz="30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rPr>
              <a:t>3</a:t>
            </a:r>
          </a:p>
        </p:txBody>
      </p:sp>
      <p:sp>
        <p:nvSpPr>
          <p:cNvPr id="746" name="Shape 746"/>
          <p:cNvSpPr txBox="1">
            <a:spLocks noGrp="1"/>
          </p:cNvSpPr>
          <p:nvPr>
            <p:ph type="title"/>
          </p:nvPr>
        </p:nvSpPr>
        <p:spPr>
          <a:xfrm>
            <a:off x="1155700" y="817418"/>
            <a:ext cx="13932000" cy="122093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a:solidFill>
                  <a:srgbClr val="FFD966"/>
                </a:solidFill>
                <a:latin typeface="Arial" panose="020B0604020202020204" pitchFamily="34" charset="0"/>
                <a:ea typeface="Arial" panose="020B0604020202020204" pitchFamily="34" charset="0"/>
                <a:cs typeface="Arial" panose="020B0604020202020204" pitchFamily="34" charset="0"/>
                <a:sym typeface="Cabin"/>
              </a:rPr>
              <a:t>Finding the Smallest Value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60" name="Shape 76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Summary</a:t>
            </a:r>
          </a:p>
        </p:txBody>
      </p:sp>
      <p:sp>
        <p:nvSpPr>
          <p:cNvPr id="758" name="Shape 758"/>
          <p:cNvSpPr txBox="1">
            <a:spLocks noGrp="1"/>
          </p:cNvSpPr>
          <p:nvPr>
            <p:ph type="body" idx="1"/>
          </p:nvPr>
        </p:nvSpPr>
        <p:spPr>
          <a:xfrm>
            <a:off x="1809750" y="2540000"/>
            <a:ext cx="6826250" cy="5702399"/>
          </a:xfrm>
          <a:prstGeom prst="rect">
            <a:avLst/>
          </a:prstGeom>
          <a:noFill/>
          <a:ln>
            <a:noFill/>
          </a:ln>
        </p:spPr>
        <p:txBody>
          <a:bodyPr lIns="38100" tIns="38100" rIns="38100" bIns="38100" anchor="t" anchorCtr="0">
            <a:noAutofit/>
          </a:bodyPr>
          <a:lstStyle/>
          <a:p>
            <a:pPr marL="685800" marR="0" lvl="0" indent="-394335" algn="l" rtl="0">
              <a:lnSpc>
                <a:spcPct val="100000"/>
              </a:lnSpc>
              <a:spcBef>
                <a:spcPts val="0"/>
              </a:spcBef>
              <a:spcAft>
                <a:spcPts val="0"/>
              </a:spcAft>
              <a:buClr>
                <a:schemeClr val="lt1"/>
              </a:buClr>
              <a:buSzPct val="100000"/>
              <a:buFont typeface="Cabin"/>
              <a:buChar char="•"/>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While loops (indefinite)</a:t>
            </a:r>
          </a:p>
          <a:p>
            <a:pPr marL="685800" marR="0" lvl="0" indent="-394335"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Infinite loops</a:t>
            </a:r>
          </a:p>
          <a:p>
            <a:pPr marL="685800" marR="0" lvl="0" indent="-394335"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Using break</a:t>
            </a:r>
          </a:p>
          <a:p>
            <a:pPr marL="685800" marR="0" lvl="0" indent="-394335"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Using </a:t>
            </a:r>
            <a:r>
              <a:rPr lang="en-US" sz="36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continue</a:t>
            </a:r>
          </a:p>
          <a:p>
            <a:pPr marL="685800" marR="0" lvl="0" indent="-394335" algn="l" rtl="0">
              <a:lnSpc>
                <a:spcPct val="100000"/>
              </a:lnSpc>
              <a:spcBef>
                <a:spcPts val="3500"/>
              </a:spcBef>
              <a:spcAft>
                <a:spcPts val="0"/>
              </a:spcAft>
              <a:buClr>
                <a:schemeClr val="lt1"/>
              </a:buClr>
              <a:buSzPct val="100000"/>
              <a:buFont typeface="Cabin"/>
              <a:buChar char="•"/>
            </a:pPr>
            <a:r>
              <a:rPr lang="en-US" sz="3600"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None constants and variables</a:t>
            </a:r>
            <a:endPar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759" name="Shape 759"/>
          <p:cNvSpPr txBox="1">
            <a:spLocks noGrp="1"/>
          </p:cNvSpPr>
          <p:nvPr>
            <p:ph type="body" idx="4294967295"/>
          </p:nvPr>
        </p:nvSpPr>
        <p:spPr>
          <a:xfrm>
            <a:off x="9036050" y="2755900"/>
            <a:ext cx="6051650" cy="5702300"/>
          </a:xfrm>
          <a:prstGeom prst="rect">
            <a:avLst/>
          </a:prstGeom>
          <a:noFill/>
          <a:ln>
            <a:noFill/>
          </a:ln>
        </p:spPr>
        <p:txBody>
          <a:bodyPr lIns="38100" tIns="38100" rIns="38100" bIns="38100" anchor="t" anchorCtr="0">
            <a:noAutofit/>
          </a:bodyPr>
          <a:lstStyle/>
          <a:p>
            <a:pPr marL="685800" marR="0" lvl="0" indent="-394335"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For loops (definite)</a:t>
            </a:r>
          </a:p>
          <a:p>
            <a:pPr marL="685800" marR="0" lvl="0" indent="-394335"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Iteration variables</a:t>
            </a:r>
          </a:p>
          <a:p>
            <a:pPr marL="685800" marR="0" lvl="0" indent="-394335" algn="l" rtl="0">
              <a:lnSpc>
                <a:spcPct val="100000"/>
              </a:lnSpc>
              <a:spcBef>
                <a:spcPts val="3500"/>
              </a:spcBef>
              <a:spcAft>
                <a:spcPts val="0"/>
              </a:spcAft>
              <a:buClr>
                <a:schemeClr val="lt1"/>
              </a:buClr>
              <a:buSzPct val="100000"/>
              <a:buFont typeface="Cabin"/>
              <a:buChar char="•"/>
            </a:pPr>
            <a:r>
              <a:rPr lang="en-US" sz="3600">
                <a:solidFill>
                  <a:schemeClr val="lt1"/>
                </a:solidFill>
                <a:latin typeface="Arial" panose="020B0604020202020204" pitchFamily="34" charset="0"/>
                <a:ea typeface="Arial" panose="020B0604020202020204" pitchFamily="34" charset="0"/>
                <a:cs typeface="Arial" panose="020B0604020202020204" pitchFamily="34" charset="0"/>
                <a:sym typeface="Cabin"/>
              </a:rPr>
              <a:t>Loop idioms</a:t>
            </a:r>
          </a:p>
          <a:p>
            <a:pPr marL="685800" marR="0" lvl="0" indent="-394335"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Largest or smallest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1041" y="319877"/>
            <a:ext cx="13932000" cy="1722482"/>
          </a:xfrm>
        </p:spPr>
        <p:txBody>
          <a:bodyPr/>
          <a:lstStyle/>
          <a:p>
            <a:r>
              <a:rPr lang="en-US" altLang="zh-CN">
                <a:solidFill>
                  <a:srgbClr val="FFD966"/>
                </a:solidFill>
                <a:latin typeface="Arial" panose="020B0604020202020204" pitchFamily="34" charset="0"/>
                <a:ea typeface="Arial" panose="020B0604020202020204" pitchFamily="34" charset="0"/>
                <a:cs typeface="Arial" panose="020B0604020202020204" pitchFamily="34" charset="0"/>
                <a:sym typeface="Cabin"/>
              </a:rPr>
              <a:t>Repeated Steps</a:t>
            </a:r>
            <a:endParaRPr lang="zh-CN" altLang="en-US"/>
          </a:p>
        </p:txBody>
      </p:sp>
      <p:sp>
        <p:nvSpPr>
          <p:cNvPr id="3" name="矩形 2"/>
          <p:cNvSpPr/>
          <p:nvPr/>
        </p:nvSpPr>
        <p:spPr>
          <a:xfrm>
            <a:off x="605118" y="2346830"/>
            <a:ext cx="14939682" cy="6186309"/>
          </a:xfrm>
          <a:prstGeom prst="rect">
            <a:avLst/>
          </a:prstGeom>
        </p:spPr>
        <p:txBody>
          <a:bodyPr wrap="square">
            <a:spAutoFit/>
          </a:bodyPr>
          <a:lstStyle/>
          <a:p>
            <a:pPr algn="just"/>
            <a:r>
              <a:rPr lang="en-US" altLang="zh-CN" sz="3600">
                <a:solidFill>
                  <a:schemeClr val="bg1"/>
                </a:solidFill>
                <a:latin typeface="Arial" panose="020B0604020202020204" pitchFamily="34" charset="0"/>
                <a:cs typeface="Arial" panose="020B0604020202020204" pitchFamily="34" charset="0"/>
              </a:rPr>
              <a:t>This type of flow is called a </a:t>
            </a:r>
            <a:r>
              <a:rPr lang="en-US" altLang="zh-CN" sz="3600" i="1">
                <a:solidFill>
                  <a:srgbClr val="FFC000"/>
                </a:solidFill>
                <a:latin typeface="Arial" panose="020B0604020202020204" pitchFamily="34" charset="0"/>
                <a:cs typeface="Arial" panose="020B0604020202020204" pitchFamily="34" charset="0"/>
              </a:rPr>
              <a:t>loop</a:t>
            </a:r>
            <a:r>
              <a:rPr lang="en-US" altLang="zh-CN" sz="3600" i="1">
                <a:solidFill>
                  <a:schemeClr val="bg1"/>
                </a:solidFill>
                <a:latin typeface="Arial" panose="020B0604020202020204" pitchFamily="34" charset="0"/>
                <a:cs typeface="Arial" panose="020B0604020202020204" pitchFamily="34" charset="0"/>
              </a:rPr>
              <a:t> </a:t>
            </a:r>
            <a:r>
              <a:rPr lang="en-US" altLang="zh-CN" sz="3600">
                <a:solidFill>
                  <a:schemeClr val="bg1"/>
                </a:solidFill>
                <a:latin typeface="Arial" panose="020B0604020202020204" pitchFamily="34" charset="0"/>
                <a:cs typeface="Arial" panose="020B0604020202020204" pitchFamily="34" charset="0"/>
              </a:rPr>
              <a:t>because the third step loops back around to </a:t>
            </a:r>
            <a:r>
              <a:rPr lang="en-US" altLang="zh-CN" sz="3600" smtClean="0">
                <a:solidFill>
                  <a:schemeClr val="bg1"/>
                </a:solidFill>
                <a:latin typeface="Arial" panose="020B0604020202020204" pitchFamily="34" charset="0"/>
                <a:cs typeface="Arial" panose="020B0604020202020204" pitchFamily="34" charset="0"/>
              </a:rPr>
              <a:t>the top</a:t>
            </a:r>
            <a:r>
              <a:rPr lang="en-US" altLang="zh-CN" sz="3600">
                <a:solidFill>
                  <a:schemeClr val="bg1"/>
                </a:solidFill>
                <a:latin typeface="Arial" panose="020B0604020202020204" pitchFamily="34" charset="0"/>
                <a:cs typeface="Arial" panose="020B0604020202020204" pitchFamily="34" charset="0"/>
              </a:rPr>
              <a:t>. We call each time we execute the body of the loop an </a:t>
            </a:r>
            <a:r>
              <a:rPr lang="en-US" altLang="zh-CN" sz="3600" i="1">
                <a:solidFill>
                  <a:srgbClr val="FFC000"/>
                </a:solidFill>
                <a:latin typeface="Arial" panose="020B0604020202020204" pitchFamily="34" charset="0"/>
                <a:cs typeface="Arial" panose="020B0604020202020204" pitchFamily="34" charset="0"/>
              </a:rPr>
              <a:t>iteration</a:t>
            </a:r>
            <a:r>
              <a:rPr lang="en-US" altLang="zh-CN" sz="3600">
                <a:solidFill>
                  <a:schemeClr val="bg1"/>
                </a:solidFill>
                <a:latin typeface="Arial" panose="020B0604020202020204" pitchFamily="34" charset="0"/>
                <a:cs typeface="Arial" panose="020B0604020202020204" pitchFamily="34" charset="0"/>
              </a:rPr>
              <a:t>. For the </a:t>
            </a:r>
            <a:r>
              <a:rPr lang="en-US" altLang="zh-CN" sz="3600" smtClean="0">
                <a:solidFill>
                  <a:schemeClr val="bg1"/>
                </a:solidFill>
                <a:latin typeface="Arial" panose="020B0604020202020204" pitchFamily="34" charset="0"/>
                <a:cs typeface="Arial" panose="020B0604020202020204" pitchFamily="34" charset="0"/>
              </a:rPr>
              <a:t>above loop</a:t>
            </a:r>
            <a:r>
              <a:rPr lang="en-US" altLang="zh-CN" sz="3600">
                <a:solidFill>
                  <a:schemeClr val="bg1"/>
                </a:solidFill>
                <a:latin typeface="Arial" panose="020B0604020202020204" pitchFamily="34" charset="0"/>
                <a:cs typeface="Arial" panose="020B0604020202020204" pitchFamily="34" charset="0"/>
              </a:rPr>
              <a:t>, we would say, “It had five iterations</a:t>
            </a:r>
            <a:r>
              <a:rPr lang="en-US" altLang="zh-CN" sz="3600" smtClean="0">
                <a:solidFill>
                  <a:schemeClr val="bg1"/>
                </a:solidFill>
                <a:latin typeface="Arial" panose="020B0604020202020204" pitchFamily="34" charset="0"/>
                <a:cs typeface="Arial" panose="020B0604020202020204" pitchFamily="34" charset="0"/>
              </a:rPr>
              <a:t>”, which </a:t>
            </a:r>
            <a:r>
              <a:rPr lang="en-US" altLang="zh-CN" sz="3600">
                <a:solidFill>
                  <a:schemeClr val="bg1"/>
                </a:solidFill>
                <a:latin typeface="Arial" panose="020B0604020202020204" pitchFamily="34" charset="0"/>
                <a:cs typeface="Arial" panose="020B0604020202020204" pitchFamily="34" charset="0"/>
              </a:rPr>
              <a:t>means that the body of the </a:t>
            </a:r>
            <a:r>
              <a:rPr lang="en-US" altLang="zh-CN" sz="3600" smtClean="0">
                <a:solidFill>
                  <a:schemeClr val="bg1"/>
                </a:solidFill>
                <a:latin typeface="Arial" panose="020B0604020202020204" pitchFamily="34" charset="0"/>
                <a:cs typeface="Arial" panose="020B0604020202020204" pitchFamily="34" charset="0"/>
              </a:rPr>
              <a:t>loop was </a:t>
            </a:r>
            <a:r>
              <a:rPr lang="en-US" altLang="zh-CN" sz="3600">
                <a:solidFill>
                  <a:schemeClr val="bg1"/>
                </a:solidFill>
                <a:latin typeface="Arial" panose="020B0604020202020204" pitchFamily="34" charset="0"/>
                <a:cs typeface="Arial" panose="020B0604020202020204" pitchFamily="34" charset="0"/>
              </a:rPr>
              <a:t>executed five times</a:t>
            </a:r>
            <a:r>
              <a:rPr lang="en-US" altLang="zh-CN" sz="3600" smtClean="0">
                <a:solidFill>
                  <a:schemeClr val="bg1"/>
                </a:solidFill>
                <a:latin typeface="Arial" panose="020B0604020202020204" pitchFamily="34" charset="0"/>
                <a:cs typeface="Arial" panose="020B0604020202020204" pitchFamily="34" charset="0"/>
              </a:rPr>
              <a:t>.</a:t>
            </a:r>
          </a:p>
          <a:p>
            <a:pPr algn="just"/>
            <a:endParaRPr lang="en-US" altLang="zh-CN" sz="3600">
              <a:solidFill>
                <a:schemeClr val="bg1"/>
              </a:solidFill>
              <a:latin typeface="Arial" panose="020B0604020202020204" pitchFamily="34" charset="0"/>
              <a:cs typeface="Arial" panose="020B0604020202020204" pitchFamily="34" charset="0"/>
            </a:endParaRPr>
          </a:p>
          <a:p>
            <a:pPr algn="just"/>
            <a:r>
              <a:rPr lang="en-US" altLang="zh-CN" sz="3600">
                <a:solidFill>
                  <a:schemeClr val="bg1"/>
                </a:solidFill>
                <a:latin typeface="Arial" panose="020B0604020202020204" pitchFamily="34" charset="0"/>
                <a:cs typeface="Arial" panose="020B0604020202020204" pitchFamily="34" charset="0"/>
              </a:rPr>
              <a:t>The body of the loop should change the value of one or more variables so </a:t>
            </a:r>
            <a:r>
              <a:rPr lang="en-US" altLang="zh-CN" sz="3600" smtClean="0">
                <a:solidFill>
                  <a:schemeClr val="bg1"/>
                </a:solidFill>
                <a:latin typeface="Arial" panose="020B0604020202020204" pitchFamily="34" charset="0"/>
                <a:cs typeface="Arial" panose="020B0604020202020204" pitchFamily="34" charset="0"/>
              </a:rPr>
              <a:t>that eventually </a:t>
            </a:r>
            <a:r>
              <a:rPr lang="en-US" altLang="zh-CN" sz="3600">
                <a:solidFill>
                  <a:schemeClr val="bg1"/>
                </a:solidFill>
                <a:latin typeface="Arial" panose="020B0604020202020204" pitchFamily="34" charset="0"/>
                <a:cs typeface="Arial" panose="020B0604020202020204" pitchFamily="34" charset="0"/>
              </a:rPr>
              <a:t>the condition becomes false and the loop terminates. We call the </a:t>
            </a:r>
            <a:r>
              <a:rPr lang="en-US" altLang="zh-CN" sz="3600" smtClean="0">
                <a:solidFill>
                  <a:schemeClr val="bg1"/>
                </a:solidFill>
                <a:latin typeface="Arial" panose="020B0604020202020204" pitchFamily="34" charset="0"/>
                <a:cs typeface="Arial" panose="020B0604020202020204" pitchFamily="34" charset="0"/>
              </a:rPr>
              <a:t>variable that </a:t>
            </a:r>
            <a:r>
              <a:rPr lang="en-US" altLang="zh-CN" sz="3600">
                <a:solidFill>
                  <a:schemeClr val="bg1"/>
                </a:solidFill>
                <a:latin typeface="Arial" panose="020B0604020202020204" pitchFamily="34" charset="0"/>
                <a:cs typeface="Arial" panose="020B0604020202020204" pitchFamily="34" charset="0"/>
              </a:rPr>
              <a:t>changes each time the loop executes and controls when the loop </a:t>
            </a:r>
            <a:r>
              <a:rPr lang="en-US" altLang="zh-CN" sz="3600" smtClean="0">
                <a:solidFill>
                  <a:schemeClr val="bg1"/>
                </a:solidFill>
                <a:latin typeface="Arial" panose="020B0604020202020204" pitchFamily="34" charset="0"/>
                <a:cs typeface="Arial" panose="020B0604020202020204" pitchFamily="34" charset="0"/>
              </a:rPr>
              <a:t>finishes the </a:t>
            </a:r>
            <a:r>
              <a:rPr lang="en-US" altLang="zh-CN" sz="3600" i="1">
                <a:solidFill>
                  <a:srgbClr val="FFC000"/>
                </a:solidFill>
                <a:latin typeface="Arial" panose="020B0604020202020204" pitchFamily="34" charset="0"/>
                <a:cs typeface="Arial" panose="020B0604020202020204" pitchFamily="34" charset="0"/>
              </a:rPr>
              <a:t>iteration variable</a:t>
            </a:r>
            <a:r>
              <a:rPr lang="en-US" altLang="zh-CN" sz="3600">
                <a:solidFill>
                  <a:schemeClr val="bg1"/>
                </a:solidFill>
                <a:latin typeface="Arial" panose="020B0604020202020204" pitchFamily="34" charset="0"/>
                <a:cs typeface="Arial" panose="020B0604020202020204" pitchFamily="34" charset="0"/>
              </a:rPr>
              <a:t>. </a:t>
            </a:r>
            <a:r>
              <a:rPr lang="en-US" altLang="zh-CN" sz="3600" smtClean="0">
                <a:solidFill>
                  <a:schemeClr val="bg1"/>
                </a:solidFill>
                <a:latin typeface="Arial" panose="020B0604020202020204" pitchFamily="34" charset="0"/>
                <a:cs typeface="Arial" panose="020B0604020202020204" pitchFamily="34" charset="0"/>
                <a:sym typeface="Cabin"/>
              </a:rPr>
              <a:t>Often </a:t>
            </a:r>
            <a:r>
              <a:rPr lang="en-US" altLang="zh-CN" sz="3600">
                <a:solidFill>
                  <a:schemeClr val="bg1"/>
                </a:solidFill>
                <a:latin typeface="Arial" panose="020B0604020202020204" pitchFamily="34" charset="0"/>
                <a:cs typeface="Arial" panose="020B0604020202020204" pitchFamily="34" charset="0"/>
                <a:sym typeface="Cabin"/>
              </a:rPr>
              <a:t>these iteration variables go through a sequence of numbers. </a:t>
            </a:r>
            <a:r>
              <a:rPr lang="en-US" altLang="zh-CN" sz="3600">
                <a:solidFill>
                  <a:schemeClr val="bg1"/>
                </a:solidFill>
                <a:latin typeface="Arial" panose="020B0604020202020204" pitchFamily="34" charset="0"/>
                <a:cs typeface="Arial" panose="020B0604020202020204" pitchFamily="34" charset="0"/>
              </a:rPr>
              <a:t>If there is no iteration variable, the loop will repeat forever</a:t>
            </a:r>
            <a:r>
              <a:rPr lang="en-US" altLang="zh-CN" sz="3600" smtClean="0">
                <a:solidFill>
                  <a:schemeClr val="bg1"/>
                </a:solidFill>
                <a:latin typeface="Arial" panose="020B0604020202020204" pitchFamily="34" charset="0"/>
                <a:cs typeface="Arial" panose="020B0604020202020204" pitchFamily="34" charset="0"/>
              </a:rPr>
              <a:t>, resulting </a:t>
            </a:r>
            <a:r>
              <a:rPr lang="en-US" altLang="zh-CN" sz="3600">
                <a:solidFill>
                  <a:schemeClr val="bg1"/>
                </a:solidFill>
                <a:latin typeface="Arial" panose="020B0604020202020204" pitchFamily="34" charset="0"/>
                <a:cs typeface="Arial" panose="020B0604020202020204" pitchFamily="34" charset="0"/>
              </a:rPr>
              <a:t>in an </a:t>
            </a:r>
            <a:r>
              <a:rPr lang="en-US" altLang="zh-CN" sz="3600" i="1">
                <a:solidFill>
                  <a:srgbClr val="FFC000"/>
                </a:solidFill>
                <a:latin typeface="Arial" panose="020B0604020202020204" pitchFamily="34" charset="0"/>
                <a:cs typeface="Arial" panose="020B0604020202020204" pitchFamily="34" charset="0"/>
              </a:rPr>
              <a:t>infinite loop</a:t>
            </a:r>
            <a:r>
              <a:rPr lang="en-US" altLang="zh-CN" sz="3600">
                <a:solidFill>
                  <a:schemeClr val="bg1"/>
                </a:solidFill>
                <a:latin typeface="Arial" panose="020B0604020202020204" pitchFamily="34" charset="0"/>
                <a:cs typeface="Arial" panose="020B0604020202020204" pitchFamily="34" charset="0"/>
              </a:rPr>
              <a:t>.</a:t>
            </a:r>
            <a:endParaRPr lang="zh-CN" altLang="en-US" sz="36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32040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60" name="Shape 760"/>
          <p:cNvSpPr txBox="1">
            <a:spLocks noGrp="1"/>
          </p:cNvSpPr>
          <p:nvPr>
            <p:ph type="title"/>
          </p:nvPr>
        </p:nvSpPr>
        <p:spPr>
          <a:xfrm>
            <a:off x="1179830" y="506095"/>
            <a:ext cx="13931900" cy="1412875"/>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Glossary</a:t>
            </a:r>
          </a:p>
        </p:txBody>
      </p:sp>
      <p:sp>
        <p:nvSpPr>
          <p:cNvPr id="758" name="Shape 758"/>
          <p:cNvSpPr txBox="1">
            <a:spLocks noGrp="1"/>
          </p:cNvSpPr>
          <p:nvPr>
            <p:ph type="body" idx="1"/>
          </p:nvPr>
        </p:nvSpPr>
        <p:spPr>
          <a:xfrm>
            <a:off x="489585" y="1918970"/>
            <a:ext cx="15313025" cy="5702300"/>
          </a:xfrm>
          <a:prstGeom prst="rect">
            <a:avLst/>
          </a:prstGeom>
          <a:noFill/>
          <a:ln>
            <a:noFill/>
          </a:ln>
        </p:spPr>
        <p:txBody>
          <a:bodyPr lIns="38100" tIns="38100" rIns="38100" bIns="38100" anchor="t" anchorCtr="0">
            <a:noAutofit/>
          </a:bodyPr>
          <a:lstStyle/>
          <a:p>
            <a:pPr marL="685800" marR="0" lvl="0" indent="-394335" algn="l" rtl="0">
              <a:lnSpc>
                <a:spcPct val="100000"/>
              </a:lnSpc>
              <a:spcBef>
                <a:spcPts val="3500"/>
              </a:spcBef>
              <a:spcAft>
                <a:spcPts val="0"/>
              </a:spcAft>
              <a:buClr>
                <a:schemeClr val="lt1"/>
              </a:buClr>
              <a:buSzPct val="100000"/>
              <a:buFont typeface="Cabin"/>
              <a:buChar char="•"/>
            </a:pPr>
            <a:r>
              <a:rPr lang="en-US" sz="3600" u="none" strike="noStrike" cap="none" dirty="0">
                <a:solidFill>
                  <a:srgbClr val="FF7F00"/>
                </a:solidFill>
                <a:latin typeface="Arial" panose="020B0604020202020204" pitchFamily="34" charset="0"/>
                <a:ea typeface="Arial" panose="020B0604020202020204" pitchFamily="34" charset="0"/>
                <a:cs typeface="Arial" panose="020B0604020202020204" pitchFamily="34" charset="0"/>
                <a:sym typeface="Cabin"/>
              </a:rPr>
              <a:t>accumulator</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A variable used in a loop to add up or accumulate a result.Infinite loops</a:t>
            </a:r>
          </a:p>
          <a:p>
            <a:pPr marL="685800" marR="0" lvl="0" indent="-394335" algn="l" rtl="0">
              <a:lnSpc>
                <a:spcPct val="100000"/>
              </a:lnSpc>
              <a:spcBef>
                <a:spcPts val="3500"/>
              </a:spcBef>
              <a:spcAft>
                <a:spcPts val="0"/>
              </a:spcAft>
              <a:buClr>
                <a:schemeClr val="lt1"/>
              </a:buClr>
              <a:buSzPct val="100000"/>
              <a:buFont typeface="Cabin" charset="0"/>
              <a:buChar char="•"/>
            </a:pPr>
            <a:r>
              <a:rPr lang="en-US" sz="3600" u="none" strike="noStrike" cap="none" dirty="0">
                <a:solidFill>
                  <a:srgbClr val="FF7F00"/>
                </a:solidFill>
                <a:latin typeface="Arial" panose="020B0604020202020204" pitchFamily="34" charset="0"/>
                <a:ea typeface="Arial" panose="020B0604020202020204" pitchFamily="34" charset="0"/>
                <a:cs typeface="Arial" panose="020B0604020202020204" pitchFamily="34" charset="0"/>
                <a:sym typeface="Cabin"/>
              </a:rPr>
              <a:t>counter</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A variable used in a loop to count the number of times something happened. We initialize a counter to zero and then increment the counter each time we want to “count” something</a:t>
            </a:r>
          </a:p>
          <a:p>
            <a:pPr marL="685800" marR="0" lvl="0" indent="-394335" algn="l" rtl="0">
              <a:lnSpc>
                <a:spcPct val="100000"/>
              </a:lnSpc>
              <a:spcBef>
                <a:spcPts val="3500"/>
              </a:spcBef>
              <a:spcAft>
                <a:spcPts val="0"/>
              </a:spcAft>
              <a:buClr>
                <a:schemeClr val="lt1"/>
              </a:buClr>
              <a:buSzPct val="100000"/>
              <a:buFont typeface="Cabin" charset="0"/>
              <a:buChar char="•"/>
            </a:pPr>
            <a:r>
              <a:rPr lang="en-US" sz="3600" dirty="0">
                <a:solidFill>
                  <a:srgbClr val="FF7F00"/>
                </a:solidFill>
                <a:latin typeface="Arial" panose="020B0604020202020204" pitchFamily="34" charset="0"/>
                <a:ea typeface="Arial" panose="020B0604020202020204" pitchFamily="34" charset="0"/>
                <a:cs typeface="Arial" panose="020B0604020202020204" pitchFamily="34" charset="0"/>
                <a:sym typeface="Cabin"/>
              </a:rPr>
              <a:t>accumulator</a:t>
            </a:r>
            <a:r>
              <a:rPr lang="en-US" sz="36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decrement An update that decreases the value of a variable.</a:t>
            </a:r>
          </a:p>
          <a:p>
            <a:pPr marL="685800" marR="0" lvl="0" indent="-394335" algn="l" rtl="0">
              <a:lnSpc>
                <a:spcPct val="100000"/>
              </a:lnSpc>
              <a:spcBef>
                <a:spcPts val="3500"/>
              </a:spcBef>
              <a:spcAft>
                <a:spcPts val="0"/>
              </a:spcAft>
              <a:buClr>
                <a:schemeClr val="lt1"/>
              </a:buClr>
              <a:buSzPct val="100000"/>
              <a:buFont typeface="Cabin" charset="0"/>
              <a:buChar char="•"/>
            </a:pPr>
            <a:r>
              <a:rPr lang="en-US" sz="3600" u="none" strike="noStrike" cap="none" dirty="0">
                <a:solidFill>
                  <a:srgbClr val="FF7F00"/>
                </a:solidFill>
                <a:latin typeface="Arial" panose="020B0604020202020204" pitchFamily="34" charset="0"/>
                <a:ea typeface="Arial" panose="020B0604020202020204" pitchFamily="34" charset="0"/>
                <a:cs typeface="Arial" panose="020B0604020202020204" pitchFamily="34" charset="0"/>
                <a:sym typeface="Cabin"/>
              </a:rPr>
              <a:t>initialize</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An assignment that gives an initial value to a variable that will be updated.</a:t>
            </a:r>
            <a:b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b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a:r>
            <a:b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b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a:r>
            <a:b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br>
            <a:endPar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60" name="Shape 760"/>
          <p:cNvSpPr txBox="1">
            <a:spLocks noGrp="1"/>
          </p:cNvSpPr>
          <p:nvPr>
            <p:ph type="title"/>
          </p:nvPr>
        </p:nvSpPr>
        <p:spPr>
          <a:xfrm>
            <a:off x="1179830" y="506095"/>
            <a:ext cx="13931900" cy="1412875"/>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Glossary</a:t>
            </a:r>
          </a:p>
        </p:txBody>
      </p:sp>
      <p:sp>
        <p:nvSpPr>
          <p:cNvPr id="758" name="Shape 758"/>
          <p:cNvSpPr txBox="1">
            <a:spLocks noGrp="1"/>
          </p:cNvSpPr>
          <p:nvPr>
            <p:ph type="body" idx="1"/>
          </p:nvPr>
        </p:nvSpPr>
        <p:spPr>
          <a:xfrm>
            <a:off x="489585" y="1918970"/>
            <a:ext cx="15313025" cy="5702300"/>
          </a:xfrm>
          <a:prstGeom prst="rect">
            <a:avLst/>
          </a:prstGeom>
          <a:noFill/>
          <a:ln>
            <a:noFill/>
          </a:ln>
        </p:spPr>
        <p:txBody>
          <a:bodyPr lIns="38100" tIns="38100" rIns="38100" bIns="38100" anchor="t" anchorCtr="0">
            <a:noAutofit/>
          </a:bodyPr>
          <a:lstStyle/>
          <a:p>
            <a:pPr marL="685800" marR="0" lvl="0" indent="-394335" algn="l" rtl="0">
              <a:lnSpc>
                <a:spcPct val="100000"/>
              </a:lnSpc>
              <a:spcBef>
                <a:spcPts val="3500"/>
              </a:spcBef>
              <a:spcAft>
                <a:spcPts val="0"/>
              </a:spcAft>
              <a:buClr>
                <a:schemeClr val="lt1"/>
              </a:buClr>
              <a:buSzPct val="100000"/>
              <a:buFont typeface="Cabin"/>
              <a:buChar char="•"/>
            </a:pPr>
            <a:r>
              <a:rPr lang="en-US" sz="3600" u="none" strike="noStrike" cap="none" dirty="0">
                <a:solidFill>
                  <a:srgbClr val="FF7F00"/>
                </a:solidFill>
                <a:latin typeface="Arial" panose="020B0604020202020204" pitchFamily="34" charset="0"/>
                <a:ea typeface="Arial" panose="020B0604020202020204" pitchFamily="34" charset="0"/>
                <a:cs typeface="Arial" panose="020B0604020202020204" pitchFamily="34" charset="0"/>
                <a:sym typeface="Cabin"/>
              </a:rPr>
              <a:t>increment </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An update that increases the value of a variable (often by one)</a:t>
            </a:r>
          </a:p>
          <a:p>
            <a:pPr marL="685800" marR="0" lvl="0" indent="-394335" algn="l" rtl="0">
              <a:lnSpc>
                <a:spcPct val="100000"/>
              </a:lnSpc>
              <a:spcBef>
                <a:spcPts val="3500"/>
              </a:spcBef>
              <a:spcAft>
                <a:spcPts val="0"/>
              </a:spcAft>
              <a:buClr>
                <a:schemeClr val="lt1"/>
              </a:buClr>
              <a:buSzPct val="100000"/>
              <a:buFont typeface="Cabin"/>
              <a:buChar char="•"/>
            </a:pPr>
            <a:r>
              <a:rPr lang="en-US" sz="3600" u="none" strike="noStrike" cap="none" dirty="0">
                <a:solidFill>
                  <a:srgbClr val="FF7F00"/>
                </a:solidFill>
                <a:latin typeface="Arial" panose="020B0604020202020204" pitchFamily="34" charset="0"/>
                <a:ea typeface="Arial" panose="020B0604020202020204" pitchFamily="34" charset="0"/>
                <a:cs typeface="Arial" panose="020B0604020202020204" pitchFamily="34" charset="0"/>
                <a:sym typeface="Cabin"/>
              </a:rPr>
              <a:t>infinite loop</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A loop in which the terminating condition is never satisfied or for which there is no terminating condition</a:t>
            </a:r>
          </a:p>
          <a:p>
            <a:pPr marL="685800" marR="0" lvl="0" indent="-394335" algn="l" rtl="0">
              <a:lnSpc>
                <a:spcPct val="100000"/>
              </a:lnSpc>
              <a:spcBef>
                <a:spcPts val="3500"/>
              </a:spcBef>
              <a:spcAft>
                <a:spcPts val="0"/>
              </a:spcAft>
              <a:buClr>
                <a:schemeClr val="lt1"/>
              </a:buClr>
              <a:buSzPct val="100000"/>
              <a:buFont typeface="Cabin" charset="0"/>
              <a:buChar char="•"/>
            </a:pPr>
            <a:r>
              <a:rPr lang="en-US" sz="3600" dirty="0">
                <a:solidFill>
                  <a:srgbClr val="FF7F00"/>
                </a:solidFill>
                <a:latin typeface="Arial" panose="020B0604020202020204" pitchFamily="34" charset="0"/>
                <a:ea typeface="Arial" panose="020B0604020202020204" pitchFamily="34" charset="0"/>
                <a:cs typeface="Arial" panose="020B0604020202020204" pitchFamily="34" charset="0"/>
                <a:sym typeface="Cabin"/>
              </a:rPr>
              <a:t>iteration</a:t>
            </a:r>
            <a:r>
              <a:rPr lang="en-US" sz="36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Repeated execution of a set of statements using either a function that </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calls itself or a loop.</a:t>
            </a:r>
            <a:b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b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a:r>
            <a:b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b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a:r>
            <a:b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br>
            <a:endPar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60" name="Shape 760"/>
          <p:cNvSpPr txBox="1">
            <a:spLocks noGrp="1"/>
          </p:cNvSpPr>
          <p:nvPr>
            <p:ph type="title"/>
          </p:nvPr>
        </p:nvSpPr>
        <p:spPr>
          <a:xfrm>
            <a:off x="1179830" y="506095"/>
            <a:ext cx="13931900" cy="1412875"/>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Exercises</a:t>
            </a:r>
          </a:p>
        </p:txBody>
      </p:sp>
      <p:sp>
        <p:nvSpPr>
          <p:cNvPr id="758" name="Shape 758"/>
          <p:cNvSpPr txBox="1">
            <a:spLocks noGrp="1"/>
          </p:cNvSpPr>
          <p:nvPr>
            <p:ph type="body" idx="1"/>
          </p:nvPr>
        </p:nvSpPr>
        <p:spPr>
          <a:xfrm>
            <a:off x="471170" y="1685925"/>
            <a:ext cx="15313025" cy="3138170"/>
          </a:xfrm>
          <a:prstGeom prst="rect">
            <a:avLst/>
          </a:prstGeom>
          <a:noFill/>
          <a:ln>
            <a:noFill/>
          </a:ln>
        </p:spPr>
        <p:txBody>
          <a:bodyPr lIns="38100" tIns="38100" rIns="38100" bIns="38100" anchor="t" anchorCtr="0">
            <a:noAutofit/>
          </a:bodyPr>
          <a:lstStyle/>
          <a:p>
            <a:pPr marL="0" marR="0" lvl="0" indent="0" algn="l" rtl="0" eaLnBrk="1" fontAlgn="auto" latinLnBrk="0" hangingPunct="1">
              <a:lnSpc>
                <a:spcPct val="100000"/>
              </a:lnSpc>
              <a:spcBef>
                <a:spcPts val="3500"/>
              </a:spcBef>
              <a:spcAft>
                <a:spcPts val="0"/>
              </a:spcAft>
              <a:buClr>
                <a:schemeClr val="lt1"/>
              </a:buClr>
              <a:buSzPct val="100000"/>
              <a:buFont typeface="Cabin"/>
              <a:buNone/>
            </a:pPr>
            <a:r>
              <a:rPr lang="en-US" sz="3600" dirty="0">
                <a:solidFill>
                  <a:schemeClr val="bg1"/>
                </a:solidFill>
                <a:uFillTx/>
                <a:latin typeface="Arial" panose="020B0604020202020204" pitchFamily="34" charset="0"/>
                <a:ea typeface="Arial" panose="020B0604020202020204" pitchFamily="34" charset="0"/>
                <a:cs typeface="Arial" panose="020B0604020202020204" pitchFamily="34" charset="0"/>
                <a:sym typeface="Cabin"/>
              </a:rPr>
              <a:t>Exercise 1: Write a program which repeatedly reads numbers until the user enters “done”. Once “done” is entered, print out the total, count, and average of the numbers. If the user enters anything other than a number, detect their mistake using try and except and print an error message and skip to the next number</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a:r>
            <a:b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b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a:r>
            <a:b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b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a:r>
            <a:b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br>
            <a:endPar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744" name="Shape 744"/>
          <p:cNvSpPr txBox="1"/>
          <p:nvPr/>
        </p:nvSpPr>
        <p:spPr>
          <a:xfrm>
            <a:off x="6127115" y="4560570"/>
            <a:ext cx="5699760" cy="385889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a:solidFill>
                  <a:srgbClr val="FFFF00"/>
                </a:solidFill>
                <a:latin typeface="Arial" panose="020B0604020202020204" pitchFamily="34" charset="0"/>
                <a:ea typeface="Arial" panose="020B0604020202020204" pitchFamily="34" charset="0"/>
                <a:cs typeface="Arial" panose="020B0604020202020204" pitchFamily="34" charset="0"/>
                <a:sym typeface="Cabin"/>
              </a:rPr>
              <a:t> </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rPr>
              <a:t>Enter a number: </a:t>
            </a:r>
            <a:r>
              <a:rPr lang="en-US" sz="3000" u="none" strike="noStrike" cap="none">
                <a:solidFill>
                  <a:srgbClr val="FF7F00"/>
                </a:solidFill>
                <a:latin typeface="Arial" panose="020B0604020202020204" pitchFamily="34" charset="0"/>
                <a:ea typeface="Arial" panose="020B0604020202020204" pitchFamily="34" charset="0"/>
                <a:cs typeface="Arial" panose="020B0604020202020204" pitchFamily="34" charset="0"/>
                <a:sym typeface="Cabin"/>
              </a:rPr>
              <a:t>4</a:t>
            </a:r>
            <a:endParaRPr lang="en-US" sz="30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rPr>
              <a:t>Enter a number:</a:t>
            </a:r>
            <a:r>
              <a:rPr lang="en-US" sz="3000" u="none" strike="noStrike" cap="none">
                <a:solidFill>
                  <a:srgbClr val="FF7F00"/>
                </a:solidFill>
                <a:latin typeface="Arial" panose="020B0604020202020204" pitchFamily="34" charset="0"/>
                <a:ea typeface="Arial" panose="020B0604020202020204" pitchFamily="34" charset="0"/>
                <a:cs typeface="Arial" panose="020B0604020202020204" pitchFamily="34" charset="0"/>
                <a:sym typeface="Cabin"/>
              </a:rPr>
              <a:t> 5</a:t>
            </a:r>
            <a:endParaRPr lang="en-US" sz="30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rPr>
              <a:t>Enter a number: </a:t>
            </a:r>
            <a:r>
              <a:rPr lang="en-US" sz="3000" u="none" strike="noStrike" cap="none">
                <a:solidFill>
                  <a:srgbClr val="FF7F00"/>
                </a:solidFill>
                <a:latin typeface="Arial" panose="020B0604020202020204" pitchFamily="34" charset="0"/>
                <a:ea typeface="Arial" panose="020B0604020202020204" pitchFamily="34" charset="0"/>
                <a:cs typeface="Arial" panose="020B0604020202020204" pitchFamily="34" charset="0"/>
                <a:sym typeface="Cabin"/>
              </a:rPr>
              <a:t>bad data</a:t>
            </a:r>
            <a:endParaRPr lang="en-US" sz="30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02FF"/>
                </a:solidFill>
                <a:latin typeface="Arial" panose="020B0604020202020204" pitchFamily="34" charset="0"/>
                <a:ea typeface="Arial" panose="020B0604020202020204" pitchFamily="34" charset="0"/>
                <a:cs typeface="Arial" panose="020B0604020202020204" pitchFamily="34" charset="0"/>
                <a:sym typeface="Cabin"/>
              </a:rPr>
              <a:t>Invalid input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rPr>
              <a:t>Enter a number: </a:t>
            </a:r>
            <a:r>
              <a:rPr lang="en-US" sz="3000" u="none" strike="noStrike" cap="none">
                <a:solidFill>
                  <a:srgbClr val="FF7F00"/>
                </a:solidFill>
                <a:latin typeface="Arial" panose="020B0604020202020204" pitchFamily="34" charset="0"/>
                <a:ea typeface="Arial" panose="020B0604020202020204" pitchFamily="34" charset="0"/>
                <a:cs typeface="Arial" panose="020B0604020202020204" pitchFamily="34" charset="0"/>
                <a:sym typeface="Cabin"/>
              </a:rPr>
              <a:t>7</a:t>
            </a:r>
            <a:endParaRPr lang="en-US" sz="30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rPr>
              <a:t>Enter a number: </a:t>
            </a:r>
            <a:r>
              <a:rPr lang="en-US" sz="3000" u="none" strike="noStrike" cap="none">
                <a:solidFill>
                  <a:srgbClr val="FF7F00"/>
                </a:solidFill>
                <a:latin typeface="Arial" panose="020B0604020202020204" pitchFamily="34" charset="0"/>
                <a:ea typeface="Arial" panose="020B0604020202020204" pitchFamily="34" charset="0"/>
                <a:cs typeface="Arial" panose="020B0604020202020204" pitchFamily="34" charset="0"/>
                <a:sym typeface="Cabin"/>
              </a:rPr>
              <a:t>done</a:t>
            </a:r>
            <a:endParaRPr lang="en-US" sz="30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02FF"/>
                </a:solidFill>
                <a:latin typeface="Arial" panose="020B0604020202020204" pitchFamily="34" charset="0"/>
                <a:ea typeface="Arial" panose="020B0604020202020204" pitchFamily="34" charset="0"/>
                <a:cs typeface="Arial" panose="020B0604020202020204" pitchFamily="34" charset="0"/>
                <a:sym typeface="Cabin"/>
              </a:rPr>
              <a:t>16 3 5.333333333333333</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60" name="Shape 760"/>
          <p:cNvSpPr txBox="1">
            <a:spLocks noGrp="1"/>
          </p:cNvSpPr>
          <p:nvPr>
            <p:ph type="title"/>
          </p:nvPr>
        </p:nvSpPr>
        <p:spPr>
          <a:xfrm>
            <a:off x="1179830" y="506095"/>
            <a:ext cx="13931900" cy="1412875"/>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Exercises</a:t>
            </a:r>
          </a:p>
        </p:txBody>
      </p:sp>
      <p:sp>
        <p:nvSpPr>
          <p:cNvPr id="758" name="Shape 758"/>
          <p:cNvSpPr txBox="1">
            <a:spLocks noGrp="1"/>
          </p:cNvSpPr>
          <p:nvPr>
            <p:ph type="body" idx="1"/>
          </p:nvPr>
        </p:nvSpPr>
        <p:spPr>
          <a:xfrm>
            <a:off x="489585" y="2074545"/>
            <a:ext cx="15313025" cy="3138170"/>
          </a:xfrm>
          <a:prstGeom prst="rect">
            <a:avLst/>
          </a:prstGeom>
          <a:noFill/>
          <a:ln>
            <a:noFill/>
          </a:ln>
        </p:spPr>
        <p:txBody>
          <a:bodyPr lIns="38100" tIns="38100" rIns="38100" bIns="38100" anchor="t" anchorCtr="0">
            <a:noAutofit/>
          </a:bodyPr>
          <a:lstStyle/>
          <a:p>
            <a:pPr marL="0" marR="0" lvl="0" indent="0" algn="l" rtl="0" eaLnBrk="1" fontAlgn="auto" latinLnBrk="0" hangingPunct="1">
              <a:lnSpc>
                <a:spcPct val="100000"/>
              </a:lnSpc>
              <a:spcBef>
                <a:spcPts val="3500"/>
              </a:spcBef>
              <a:spcAft>
                <a:spcPts val="0"/>
              </a:spcAft>
              <a:buClr>
                <a:schemeClr val="lt1"/>
              </a:buClr>
              <a:buSzPct val="100000"/>
              <a:buFont typeface="Cabin"/>
              <a:buNone/>
            </a:pPr>
            <a:r>
              <a:rPr lang="en-US" sz="3600" u="none" strike="noStrike" cap="none" dirty="0">
                <a:uFillTx/>
                <a:latin typeface="Arial" panose="020B0604020202020204" pitchFamily="34" charset="0"/>
                <a:ea typeface="Arial" panose="020B0604020202020204" pitchFamily="34" charset="0"/>
                <a:cs typeface="Arial" panose="020B0604020202020204" pitchFamily="34" charset="0"/>
                <a:sym typeface="Cabin"/>
              </a:rPr>
              <a:t>Exercise 2: Write another program that prompts for a list of numbers</a:t>
            </a:r>
          </a:p>
          <a:p>
            <a:pPr marL="0" marR="0" lvl="0" indent="0" algn="l" rtl="0" eaLnBrk="1" fontAlgn="auto" latinLnBrk="0" hangingPunct="1">
              <a:lnSpc>
                <a:spcPct val="100000"/>
              </a:lnSpc>
              <a:spcBef>
                <a:spcPts val="3500"/>
              </a:spcBef>
              <a:spcAft>
                <a:spcPts val="0"/>
              </a:spcAft>
              <a:buClr>
                <a:schemeClr val="lt1"/>
              </a:buClr>
              <a:buSzPct val="100000"/>
              <a:buFont typeface="Cabin"/>
              <a:buNone/>
            </a:pPr>
            <a:r>
              <a:rPr lang="en-US" sz="3600" u="none" strike="noStrike" cap="none" dirty="0">
                <a:uFillTx/>
                <a:latin typeface="Arial" panose="020B0604020202020204" pitchFamily="34" charset="0"/>
                <a:ea typeface="Arial" panose="020B0604020202020204" pitchFamily="34" charset="0"/>
                <a:cs typeface="Arial" panose="020B0604020202020204" pitchFamily="34" charset="0"/>
                <a:sym typeface="Cabin"/>
              </a:rPr>
              <a:t>as above and at the end prints out both the maximum and minimum of</a:t>
            </a:r>
          </a:p>
          <a:p>
            <a:pPr marL="0" marR="0" lvl="0" indent="0" algn="l" rtl="0" eaLnBrk="1" fontAlgn="auto" latinLnBrk="0" hangingPunct="1">
              <a:lnSpc>
                <a:spcPct val="100000"/>
              </a:lnSpc>
              <a:spcBef>
                <a:spcPts val="3500"/>
              </a:spcBef>
              <a:spcAft>
                <a:spcPts val="0"/>
              </a:spcAft>
              <a:buClr>
                <a:schemeClr val="lt1"/>
              </a:buClr>
              <a:buSzPct val="100000"/>
              <a:buFont typeface="Cabin"/>
              <a:buNone/>
            </a:pPr>
            <a:r>
              <a:rPr lang="en-US" sz="3600" u="none" strike="noStrike" cap="none" dirty="0">
                <a:uFillTx/>
                <a:latin typeface="Arial" panose="020B0604020202020204" pitchFamily="34" charset="0"/>
                <a:ea typeface="Arial" panose="020B0604020202020204" pitchFamily="34" charset="0"/>
                <a:cs typeface="Arial" panose="020B0604020202020204" pitchFamily="34" charset="0"/>
                <a:sym typeface="Cabin"/>
              </a:rPr>
              <a:t>the numbers instead of the average.</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a:r>
            <a:b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b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a:r>
            <a:b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b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a:r>
            <a:b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br>
            <a:endPar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6829550" y="817418"/>
            <a:ext cx="825815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2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rPr>
              <a:t>An Infinite Loop</a:t>
            </a:r>
          </a:p>
        </p:txBody>
      </p:sp>
      <p:sp>
        <p:nvSpPr>
          <p:cNvPr id="241" name="Shape 241"/>
          <p:cNvSpPr txBox="1"/>
          <p:nvPr/>
        </p:nvSpPr>
        <p:spPr>
          <a:xfrm>
            <a:off x="8521362" y="3340100"/>
            <a:ext cx="5019696"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panose="02070309020205020404"/>
              </a:rPr>
              <a:t>n</a:t>
            </a:r>
            <a:r>
              <a:rPr lang="en-US" sz="3000" i="0" u="none" strike="noStrike" cap="none" dirty="0">
                <a:solidFill>
                  <a:srgbClr val="FFFF00"/>
                </a:solidFill>
                <a:latin typeface="Courier"/>
                <a:ea typeface="Courier"/>
                <a:cs typeface="Courier"/>
                <a:sym typeface="Courier New" panose="02070309020205020404"/>
              </a:rPr>
              <a:t> </a:t>
            </a:r>
            <a:r>
              <a:rPr lang="en-US" sz="3000" i="0" u="none" strike="noStrike" cap="none" dirty="0">
                <a:solidFill>
                  <a:srgbClr val="00FFFF"/>
                </a:solidFill>
                <a:latin typeface="Courier"/>
                <a:ea typeface="Courier"/>
                <a:cs typeface="Courier"/>
                <a:sym typeface="Courier New" panose="02070309020205020404"/>
              </a:rPr>
              <a:t>=</a:t>
            </a:r>
            <a:r>
              <a:rPr lang="en-US" sz="3000" i="0" u="none" strike="noStrike" cap="none" dirty="0">
                <a:solidFill>
                  <a:srgbClr val="FFFF00"/>
                </a:solidFill>
                <a:latin typeface="Courier"/>
                <a:ea typeface="Courier"/>
                <a:cs typeface="Courier"/>
                <a:sym typeface="Courier New" panose="02070309020205020404"/>
              </a:rPr>
              <a:t> </a:t>
            </a:r>
            <a:r>
              <a:rPr lang="en-US" sz="3000" i="0" u="none" strike="noStrike" cap="none" dirty="0">
                <a:solidFill>
                  <a:srgbClr val="FF9900"/>
                </a:solidFill>
                <a:latin typeface="Courier"/>
                <a:ea typeface="Courier"/>
                <a:cs typeface="Courier"/>
                <a:sym typeface="Courier New" panose="02070309020205020404"/>
              </a:rPr>
              <a:t>5</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panose="02070309020205020404"/>
              </a:rPr>
              <a:t>while </a:t>
            </a:r>
            <a:r>
              <a:rPr lang="en-US" sz="3000" i="0" u="none" strike="noStrike" cap="none" dirty="0">
                <a:solidFill>
                  <a:srgbClr val="00FF00"/>
                </a:solidFill>
                <a:latin typeface="Courier"/>
                <a:ea typeface="Courier"/>
                <a:cs typeface="Courier"/>
                <a:sym typeface="Courier New" panose="02070309020205020404"/>
              </a:rPr>
              <a:t>n</a:t>
            </a:r>
            <a:r>
              <a:rPr lang="en-US" sz="3000" i="0" u="none" strike="noStrike" cap="none" dirty="0">
                <a:solidFill>
                  <a:srgbClr val="FFFF00"/>
                </a:solidFill>
                <a:latin typeface="Courier"/>
                <a:ea typeface="Courier"/>
                <a:cs typeface="Courier"/>
                <a:sym typeface="Courier New" panose="02070309020205020404"/>
              </a:rPr>
              <a:t> </a:t>
            </a:r>
            <a:r>
              <a:rPr lang="en-US" sz="3000" i="0" u="none" strike="noStrike" cap="none" dirty="0">
                <a:solidFill>
                  <a:srgbClr val="00FFFF"/>
                </a:solidFill>
                <a:latin typeface="Courier"/>
                <a:ea typeface="Courier"/>
                <a:cs typeface="Courier"/>
                <a:sym typeface="Courier New" panose="02070309020205020404"/>
              </a:rPr>
              <a:t>&gt;</a:t>
            </a:r>
            <a:r>
              <a:rPr lang="en-US" sz="3000" i="0" u="none" strike="noStrike" cap="none" dirty="0">
                <a:solidFill>
                  <a:srgbClr val="FFFF00"/>
                </a:solidFill>
                <a:latin typeface="Courier"/>
                <a:ea typeface="Courier"/>
                <a:cs typeface="Courier"/>
                <a:sym typeface="Courier New" panose="02070309020205020404"/>
              </a:rPr>
              <a:t> </a:t>
            </a:r>
            <a:r>
              <a:rPr lang="en-US" sz="3000" i="0" u="none" strike="noStrike" cap="none" dirty="0">
                <a:solidFill>
                  <a:srgbClr val="FF9900"/>
                </a:solidFill>
                <a:latin typeface="Courier"/>
                <a:ea typeface="Courier"/>
                <a:cs typeface="Courier"/>
                <a:sym typeface="Courier New" panose="02070309020205020404"/>
              </a:rPr>
              <a:t>0</a:t>
            </a:r>
            <a:r>
              <a:rPr lang="en-US" sz="3000" i="0" u="none" strike="noStrike" cap="none" dirty="0">
                <a:solidFill>
                  <a:srgbClr val="FFFF00"/>
                </a:solidFill>
                <a:latin typeface="Courier"/>
                <a:ea typeface="Courier"/>
                <a:cs typeface="Courier"/>
                <a:sym typeface="Courier New" panose="02070309020205020404"/>
              </a:rPr>
              <a:t> :</a:t>
            </a:r>
          </a:p>
          <a:p>
            <a:pPr>
              <a:buClr>
                <a:srgbClr val="FFFF00"/>
              </a:buClr>
              <a:buSzPct val="25000"/>
            </a:pPr>
            <a:r>
              <a:rPr lang="en-US" sz="3000" i="0" u="none" strike="noStrike" cap="none" dirty="0">
                <a:solidFill>
                  <a:srgbClr val="FFFF00"/>
                </a:solidFill>
                <a:latin typeface="Courier"/>
                <a:ea typeface="Courier"/>
                <a:cs typeface="Courier"/>
                <a:sym typeface="Courier New" panose="02070309020205020404"/>
              </a:rPr>
              <a:t>    </a:t>
            </a:r>
            <a:r>
              <a:rPr lang="en-US" sz="3000" i="0" u="none" strike="noStrike" cap="none" dirty="0" smtClean="0">
                <a:solidFill>
                  <a:srgbClr val="FFFF00"/>
                </a:solidFill>
                <a:latin typeface="Courier"/>
                <a:ea typeface="Courier"/>
                <a:cs typeface="Courier"/>
                <a:sym typeface="Courier New" panose="02070309020205020404"/>
              </a:rPr>
              <a:t>print</a:t>
            </a:r>
            <a:r>
              <a:rPr lang="en-US" sz="3000" i="0" u="none" strike="noStrike" cap="none" dirty="0" smtClean="0">
                <a:solidFill>
                  <a:schemeClr val="bg1"/>
                </a:solidFill>
                <a:latin typeface="Courier"/>
                <a:ea typeface="Courier"/>
                <a:cs typeface="Courier"/>
                <a:sym typeface="Courier New" panose="02070309020205020404"/>
              </a:rPr>
              <a:t>(</a:t>
            </a:r>
            <a:r>
              <a:rPr lang="en-US" sz="3000" i="0" u="none" strike="noStrike" cap="none" dirty="0" smtClean="0">
                <a:solidFill>
                  <a:srgbClr val="FF9900"/>
                </a:solidFill>
                <a:latin typeface="Courier"/>
                <a:ea typeface="Courier"/>
                <a:cs typeface="Courier"/>
                <a:sym typeface="Courier New" panose="02070309020205020404"/>
              </a:rPr>
              <a:t>'Lather'</a:t>
            </a:r>
            <a:r>
              <a:rPr lang="en-US" sz="3200" dirty="0" smtClean="0">
                <a:solidFill>
                  <a:schemeClr val="bg1"/>
                </a:solidFill>
                <a:latin typeface="Arial" panose="020B0604020202020204" pitchFamily="34" charset="0"/>
                <a:ea typeface="Arial" panose="020B0604020202020204" pitchFamily="34" charset="0"/>
                <a:cs typeface="Arial" panose="020B0604020202020204" pitchFamily="34" charset="0"/>
                <a:sym typeface="Cabin"/>
              </a:rPr>
              <a:t>)</a:t>
            </a:r>
            <a:endParaRPr lang="en-US" sz="3000" i="0" u="none" strike="noStrike" cap="none" dirty="0">
              <a:solidFill>
                <a:srgbClr val="FF9900"/>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panose="02070309020205020404"/>
              </a:rPr>
              <a:t>    </a:t>
            </a:r>
            <a:r>
              <a:rPr lang="en-US" sz="3000" i="0" u="none" strike="noStrike" cap="none" dirty="0" smtClean="0">
                <a:solidFill>
                  <a:srgbClr val="FFFF00"/>
                </a:solidFill>
                <a:latin typeface="Courier"/>
                <a:ea typeface="Courier"/>
                <a:cs typeface="Courier"/>
                <a:sym typeface="Courier New" panose="02070309020205020404"/>
              </a:rPr>
              <a:t>print</a:t>
            </a:r>
            <a:r>
              <a:rPr lang="en-US" sz="3000" i="0" u="none" strike="noStrike" cap="none" dirty="0" smtClean="0">
                <a:solidFill>
                  <a:schemeClr val="bg1"/>
                </a:solidFill>
                <a:latin typeface="Courier"/>
                <a:ea typeface="Courier"/>
                <a:cs typeface="Courier"/>
                <a:sym typeface="Courier New" panose="02070309020205020404"/>
              </a:rPr>
              <a:t>(</a:t>
            </a:r>
            <a:r>
              <a:rPr lang="en-US" sz="3000" i="0" u="none" strike="noStrike" cap="none" dirty="0" smtClean="0">
                <a:solidFill>
                  <a:srgbClr val="FF9900"/>
                </a:solidFill>
                <a:latin typeface="Courier"/>
                <a:ea typeface="Courier"/>
                <a:cs typeface="Courier"/>
                <a:sym typeface="Courier New" panose="02070309020205020404"/>
              </a:rPr>
              <a:t>'Rinse'</a:t>
            </a:r>
            <a:r>
              <a:rPr lang="en-US" sz="3000" i="0" u="none" strike="noStrike" cap="none" dirty="0" smtClean="0">
                <a:solidFill>
                  <a:schemeClr val="bg1"/>
                </a:solidFill>
                <a:latin typeface="Courier"/>
                <a:ea typeface="Courier"/>
                <a:cs typeface="Courier"/>
                <a:sym typeface="Courier New" panose="02070309020205020404"/>
              </a:rPr>
              <a:t>)</a:t>
            </a:r>
            <a:endParaRPr lang="en-US" sz="3000" i="0" u="none" strike="noStrike" cap="none" dirty="0">
              <a:solidFill>
                <a:schemeClr val="bg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smtClean="0">
                <a:solidFill>
                  <a:srgbClr val="FFFF00"/>
                </a:solidFill>
                <a:latin typeface="Courier"/>
                <a:ea typeface="Courier"/>
                <a:cs typeface="Courier"/>
                <a:sym typeface="Courier New" panose="02070309020205020404"/>
              </a:rPr>
              <a:t>print</a:t>
            </a:r>
            <a:r>
              <a:rPr lang="en-US" sz="3000" i="0" u="none" strike="noStrike" cap="none" dirty="0" smtClean="0">
                <a:solidFill>
                  <a:schemeClr val="bg1"/>
                </a:solidFill>
                <a:latin typeface="Courier"/>
                <a:ea typeface="Courier"/>
                <a:cs typeface="Courier"/>
                <a:sym typeface="Courier New" panose="02070309020205020404"/>
              </a:rPr>
              <a:t>(</a:t>
            </a:r>
            <a:r>
              <a:rPr lang="en-US" sz="3000" i="0" u="none" strike="noStrike" cap="none" dirty="0" smtClean="0">
                <a:solidFill>
                  <a:srgbClr val="FF9900"/>
                </a:solidFill>
                <a:latin typeface="Courier"/>
                <a:ea typeface="Courier"/>
                <a:cs typeface="Courier"/>
                <a:sym typeface="Courier New" panose="02070309020205020404"/>
              </a:rPr>
              <a:t>'Dry </a:t>
            </a:r>
            <a:r>
              <a:rPr lang="en-US" sz="3000" i="0" u="none" strike="noStrike" cap="none" dirty="0">
                <a:solidFill>
                  <a:srgbClr val="FF9900"/>
                </a:solidFill>
                <a:latin typeface="Courier"/>
                <a:ea typeface="Courier"/>
                <a:cs typeface="Courier"/>
                <a:sym typeface="Courier New" panose="02070309020205020404"/>
              </a:rPr>
              <a:t>off</a:t>
            </a:r>
            <a:r>
              <a:rPr lang="en-US" sz="3000" i="0" u="none" strike="noStrike" cap="none" dirty="0" smtClean="0">
                <a:solidFill>
                  <a:srgbClr val="FF9900"/>
                </a:solidFill>
                <a:latin typeface="Courier"/>
                <a:ea typeface="Courier"/>
                <a:cs typeface="Courier"/>
                <a:sym typeface="Courier New" panose="02070309020205020404"/>
              </a:rPr>
              <a:t>!'</a:t>
            </a:r>
            <a:r>
              <a:rPr lang="en-US" sz="3000" i="0" u="none" strike="noStrike" cap="none" dirty="0" smtClean="0">
                <a:solidFill>
                  <a:schemeClr val="bg1"/>
                </a:solidFill>
                <a:latin typeface="Courier"/>
                <a:ea typeface="Courier"/>
                <a:cs typeface="Courier"/>
                <a:sym typeface="Courier New" panose="02070309020205020404"/>
              </a:rPr>
              <a:t>)</a:t>
            </a:r>
            <a:endParaRPr lang="en-US" sz="3000" i="0" u="none" strike="noStrike" cap="none" dirty="0">
              <a:solidFill>
                <a:schemeClr val="bg1"/>
              </a:solidFill>
              <a:latin typeface="Courier"/>
              <a:ea typeface="Courier"/>
              <a:cs typeface="Courier"/>
              <a:sym typeface="Courier New" panose="02070309020205020404"/>
            </a:endParaRPr>
          </a:p>
        </p:txBody>
      </p:sp>
      <p:cxnSp>
        <p:nvCxnSpPr>
          <p:cNvPr id="242" name="Shape 242"/>
          <p:cNvCxnSpPr/>
          <p:nvPr/>
        </p:nvCxnSpPr>
        <p:spPr>
          <a:xfrm rot="10800000">
            <a:off x="2838449" y="2087567"/>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243" name="Shape 243"/>
          <p:cNvSpPr/>
          <p:nvPr/>
        </p:nvSpPr>
        <p:spPr>
          <a:xfrm>
            <a:off x="1422400" y="2647955"/>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500" b="0" i="0" u="none" strike="noStrike" cap="none">
                <a:solidFill>
                  <a:srgbClr val="00FF00"/>
                </a:solidFill>
                <a:latin typeface="Comic Sans MS" panose="030F0702030302020204"/>
                <a:ea typeface="Comic Sans MS" panose="030F0702030302020204"/>
                <a:cs typeface="Comic Sans MS" panose="030F0702030302020204"/>
                <a:sym typeface="Comic Sans MS" panose="030F0702030302020204"/>
              </a:rPr>
              <a:t>n &gt; 0 ?</a:t>
            </a:r>
          </a:p>
        </p:txBody>
      </p:sp>
      <p:cxnSp>
        <p:nvCxnSpPr>
          <p:cNvPr id="244" name="Shape 244"/>
          <p:cNvCxnSpPr/>
          <p:nvPr/>
        </p:nvCxnSpPr>
        <p:spPr>
          <a:xfrm rot="10800000" flipH="1">
            <a:off x="2836861" y="3917955"/>
            <a:ext cx="20636" cy="2317749"/>
          </a:xfrm>
          <a:prstGeom prst="straightConnector1">
            <a:avLst/>
          </a:prstGeom>
          <a:noFill/>
          <a:ln w="76200" cap="rnd" cmpd="sng">
            <a:solidFill>
              <a:srgbClr val="00FFFF"/>
            </a:solidFill>
            <a:prstDash val="solid"/>
            <a:miter/>
            <a:headEnd type="none" w="med" len="med"/>
            <a:tailEnd type="stealth" w="med" len="med"/>
          </a:ln>
        </p:spPr>
      </p:cxnSp>
      <p:cxnSp>
        <p:nvCxnSpPr>
          <p:cNvPr id="245" name="Shape 245"/>
          <p:cNvCxnSpPr/>
          <p:nvPr/>
        </p:nvCxnSpPr>
        <p:spPr>
          <a:xfrm rot="10800000">
            <a:off x="4203675" y="3276479"/>
            <a:ext cx="819299" cy="7800"/>
          </a:xfrm>
          <a:prstGeom prst="straightConnector1">
            <a:avLst/>
          </a:prstGeom>
          <a:noFill/>
          <a:ln w="76200" cap="rnd" cmpd="sng">
            <a:solidFill>
              <a:srgbClr val="00FFFF"/>
            </a:solidFill>
            <a:prstDash val="solid"/>
            <a:miter/>
            <a:headEnd type="none" w="med" len="med"/>
            <a:tailEnd type="none" w="med" len="med"/>
          </a:ln>
        </p:spPr>
      </p:cxnSp>
      <p:cxnSp>
        <p:nvCxnSpPr>
          <p:cNvPr id="246" name="Shape 246"/>
          <p:cNvCxnSpPr/>
          <p:nvPr/>
        </p:nvCxnSpPr>
        <p:spPr>
          <a:xfrm rot="10800000" flipH="1">
            <a:off x="5024437" y="3276605"/>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47" name="Shape 247"/>
          <p:cNvCxnSpPr>
            <a:stCxn id="248" idx="2"/>
          </p:cNvCxnSpPr>
          <p:nvPr/>
        </p:nvCxnSpPr>
        <p:spPr>
          <a:xfrm>
            <a:off x="5078405" y="5899154"/>
            <a:ext cx="0" cy="336550"/>
          </a:xfrm>
          <a:prstGeom prst="straightConnector1">
            <a:avLst/>
          </a:prstGeom>
          <a:noFill/>
          <a:ln w="76200" cap="rnd" cmpd="sng">
            <a:solidFill>
              <a:srgbClr val="00FFFF"/>
            </a:solidFill>
            <a:prstDash val="solid"/>
            <a:miter/>
            <a:headEnd type="none" w="med" len="med"/>
            <a:tailEnd type="none" w="med" len="med"/>
          </a:ln>
        </p:spPr>
      </p:cxnSp>
      <p:cxnSp>
        <p:nvCxnSpPr>
          <p:cNvPr id="249" name="Shape 249"/>
          <p:cNvCxnSpPr/>
          <p:nvPr/>
        </p:nvCxnSpPr>
        <p:spPr>
          <a:xfrm>
            <a:off x="2852736" y="6202367"/>
            <a:ext cx="2187574" cy="14287"/>
          </a:xfrm>
          <a:prstGeom prst="straightConnector1">
            <a:avLst/>
          </a:prstGeom>
          <a:noFill/>
          <a:ln w="76200" cap="rnd" cmpd="sng">
            <a:solidFill>
              <a:srgbClr val="00FFFF"/>
            </a:solidFill>
            <a:prstDash val="solid"/>
            <a:miter/>
            <a:headEnd type="none" w="med" len="med"/>
            <a:tailEnd type="none" w="med" len="med"/>
          </a:ln>
        </p:spPr>
      </p:cxnSp>
      <p:cxnSp>
        <p:nvCxnSpPr>
          <p:cNvPr id="250" name="Shape 250"/>
          <p:cNvCxnSpPr/>
          <p:nvPr/>
        </p:nvCxnSpPr>
        <p:spPr>
          <a:xfrm flipH="1">
            <a:off x="1066800" y="3292480"/>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251" name="Shape 251"/>
          <p:cNvCxnSpPr/>
          <p:nvPr/>
        </p:nvCxnSpPr>
        <p:spPr>
          <a:xfrm rot="10800000" flipH="1">
            <a:off x="2840036" y="6680205"/>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52" name="Shape 252"/>
          <p:cNvCxnSpPr/>
          <p:nvPr/>
        </p:nvCxnSpPr>
        <p:spPr>
          <a:xfrm rot="10800000">
            <a:off x="1063537" y="3340067"/>
            <a:ext cx="36599" cy="3433800"/>
          </a:xfrm>
          <a:prstGeom prst="straightConnector1">
            <a:avLst/>
          </a:prstGeom>
          <a:noFill/>
          <a:ln w="76200" cap="rnd" cmpd="sng">
            <a:solidFill>
              <a:srgbClr val="00FFFF"/>
            </a:solidFill>
            <a:prstDash val="solid"/>
            <a:miter/>
            <a:headEnd type="stealth" w="med" len="med"/>
            <a:tailEnd type="none" w="med" len="med"/>
          </a:ln>
        </p:spPr>
      </p:cxnSp>
      <p:cxnSp>
        <p:nvCxnSpPr>
          <p:cNvPr id="253" name="Shape 253"/>
          <p:cNvCxnSpPr/>
          <p:nvPr/>
        </p:nvCxnSpPr>
        <p:spPr>
          <a:xfrm>
            <a:off x="1084262" y="6697667"/>
            <a:ext cx="1752600" cy="0"/>
          </a:xfrm>
          <a:prstGeom prst="straightConnector1">
            <a:avLst/>
          </a:prstGeom>
          <a:noFill/>
          <a:ln w="76200" cap="rnd" cmpd="sng">
            <a:solidFill>
              <a:srgbClr val="00FFFF"/>
            </a:solidFill>
            <a:prstDash val="solid"/>
            <a:miter/>
            <a:headEnd type="none" w="med" len="med"/>
            <a:tailEnd type="none" w="med" len="med"/>
          </a:ln>
        </p:spPr>
      </p:cxnSp>
      <p:sp>
        <p:nvSpPr>
          <p:cNvPr id="254" name="Shape 254"/>
          <p:cNvSpPr txBox="1"/>
          <p:nvPr/>
        </p:nvSpPr>
        <p:spPr>
          <a:xfrm>
            <a:off x="542925" y="2533655"/>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No</a:t>
            </a:r>
          </a:p>
        </p:txBody>
      </p:sp>
      <p:sp>
        <p:nvSpPr>
          <p:cNvPr id="255" name="Shape 255"/>
          <p:cNvSpPr txBox="1"/>
          <p:nvPr/>
        </p:nvSpPr>
        <p:spPr>
          <a:xfrm>
            <a:off x="1397000" y="7296155"/>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print('Dry </a:t>
            </a:r>
            <a:r>
              <a:rPr lang="en-US" sz="35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off</a:t>
            </a:r>
            <a:r>
              <a:rPr lang="en-US" sz="35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a:t>
            </a:r>
            <a:endParaRPr lang="en-US" sz="35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256" name="Shape 256"/>
          <p:cNvSpPr txBox="1"/>
          <p:nvPr/>
        </p:nvSpPr>
        <p:spPr>
          <a:xfrm>
            <a:off x="4659312" y="2533655"/>
            <a:ext cx="107473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Yes</a:t>
            </a:r>
          </a:p>
        </p:txBody>
      </p:sp>
      <p:sp>
        <p:nvSpPr>
          <p:cNvPr id="257" name="Shape 257"/>
          <p:cNvSpPr txBox="1"/>
          <p:nvPr/>
        </p:nvSpPr>
        <p:spPr>
          <a:xfrm>
            <a:off x="1397000" y="1352555"/>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n = 5</a:t>
            </a:r>
          </a:p>
        </p:txBody>
      </p:sp>
      <p:sp>
        <p:nvSpPr>
          <p:cNvPr id="258" name="Shape 258"/>
          <p:cNvSpPr txBox="1"/>
          <p:nvPr/>
        </p:nvSpPr>
        <p:spPr>
          <a:xfrm>
            <a:off x="3405194" y="3930655"/>
            <a:ext cx="3365474" cy="747711"/>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print(</a:t>
            </a:r>
            <a:r>
              <a:rPr lang="en-US" sz="3500" u="none" strike="noStrike" cap="none" dirty="0" smtClean="0">
                <a:solidFill>
                  <a:srgbClr val="FF9900"/>
                </a:solidFill>
                <a:latin typeface="Arial" panose="020B0604020202020204" pitchFamily="34" charset="0"/>
                <a:ea typeface="Arial" panose="020B0604020202020204" pitchFamily="34" charset="0"/>
                <a:cs typeface="Arial" panose="020B0604020202020204" pitchFamily="34" charset="0"/>
                <a:sym typeface="Cabin"/>
              </a:rPr>
              <a:t>'Lather'</a:t>
            </a:r>
            <a:r>
              <a:rPr lang="en-US" sz="3500" u="none" strike="noStrike" cap="none" dirty="0" smtClean="0">
                <a:solidFill>
                  <a:schemeClr val="bg1"/>
                </a:solidFill>
                <a:latin typeface="Arial" panose="020B0604020202020204" pitchFamily="34" charset="0"/>
                <a:ea typeface="Arial" panose="020B0604020202020204" pitchFamily="34" charset="0"/>
                <a:cs typeface="Arial" panose="020B0604020202020204" pitchFamily="34" charset="0"/>
                <a:sym typeface="Cabin"/>
              </a:rPr>
              <a:t>)</a:t>
            </a:r>
            <a:endParaRPr lang="en-US" sz="3500" u="none" strike="noStrike" cap="none" dirty="0">
              <a:solidFill>
                <a:schemeClr val="bg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248" name="Shape 248"/>
          <p:cNvSpPr txBox="1"/>
          <p:nvPr/>
        </p:nvSpPr>
        <p:spPr>
          <a:xfrm>
            <a:off x="3386141" y="5149855"/>
            <a:ext cx="3384527"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35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print(</a:t>
            </a:r>
            <a:r>
              <a:rPr lang="en-US" sz="3500" u="none" strike="noStrike" cap="none" dirty="0" smtClean="0">
                <a:solidFill>
                  <a:srgbClr val="FF9900"/>
                </a:solidFill>
                <a:latin typeface="Arial" panose="020B0604020202020204" pitchFamily="34" charset="0"/>
                <a:ea typeface="Arial" panose="020B0604020202020204" pitchFamily="34" charset="0"/>
                <a:cs typeface="Arial" panose="020B0604020202020204" pitchFamily="34" charset="0"/>
                <a:sym typeface="Cabin"/>
              </a:rPr>
              <a:t>'Rinse'</a:t>
            </a:r>
            <a:r>
              <a:rPr lang="en-US" sz="3500" dirty="0" smtClean="0">
                <a:solidFill>
                  <a:schemeClr val="bg1"/>
                </a:solidFill>
                <a:latin typeface="Arial" panose="020B0604020202020204" pitchFamily="34" charset="0"/>
                <a:ea typeface="Arial" panose="020B0604020202020204" pitchFamily="34" charset="0"/>
                <a:cs typeface="Arial" panose="020B0604020202020204" pitchFamily="34" charset="0"/>
                <a:sym typeface="Cabin"/>
              </a:rPr>
              <a:t>)</a:t>
            </a:r>
            <a:endParaRPr lang="en-US" sz="3500" dirty="0">
              <a:solidFill>
                <a:schemeClr val="bg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259" name="Shape 259"/>
          <p:cNvSpPr txBox="1"/>
          <p:nvPr/>
        </p:nvSpPr>
        <p:spPr>
          <a:xfrm>
            <a:off x="8295898" y="7412450"/>
            <a:ext cx="6791801"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rPr>
              <a:t>What is wrong with this loop?</a:t>
            </a:r>
          </a:p>
        </p:txBody>
      </p:sp>
      <p:cxnSp>
        <p:nvCxnSpPr>
          <p:cNvPr id="260" name="Shape 260"/>
          <p:cNvCxnSpPr>
            <a:stCxn id="258" idx="2"/>
            <a:endCxn id="248" idx="0"/>
          </p:cNvCxnSpPr>
          <p:nvPr/>
        </p:nvCxnSpPr>
        <p:spPr>
          <a:xfrm flipH="1">
            <a:off x="5078405" y="4678366"/>
            <a:ext cx="9526" cy="471489"/>
          </a:xfrm>
          <a:prstGeom prst="straightConnector1">
            <a:avLst/>
          </a:prstGeom>
          <a:noFill/>
          <a:ln w="76200" cap="rnd" cmpd="sng">
            <a:solidFill>
              <a:srgbClr val="00FFFF"/>
            </a:solidFill>
            <a:prstDash val="solid"/>
            <a:miter/>
            <a:headEnd type="none" w="med" len="med"/>
            <a:tailEnd type="none" w="med" len="med"/>
          </a:ln>
        </p:spPr>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6829550" y="817418"/>
            <a:ext cx="825815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2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rPr>
              <a:t>An Infinite Loop</a:t>
            </a:r>
          </a:p>
        </p:txBody>
      </p:sp>
      <p:sp>
        <p:nvSpPr>
          <p:cNvPr id="241" name="Shape 241"/>
          <p:cNvSpPr txBox="1"/>
          <p:nvPr/>
        </p:nvSpPr>
        <p:spPr>
          <a:xfrm>
            <a:off x="8448972" y="2381250"/>
            <a:ext cx="5019696"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panose="02070309020205020404"/>
              </a:rPr>
              <a:t>n</a:t>
            </a:r>
            <a:r>
              <a:rPr lang="en-US" sz="3000" i="0" u="none" strike="noStrike" cap="none" dirty="0">
                <a:solidFill>
                  <a:srgbClr val="FFFF00"/>
                </a:solidFill>
                <a:latin typeface="Courier"/>
                <a:ea typeface="Courier"/>
                <a:cs typeface="Courier"/>
                <a:sym typeface="Courier New" panose="02070309020205020404"/>
              </a:rPr>
              <a:t> </a:t>
            </a:r>
            <a:r>
              <a:rPr lang="en-US" sz="3000" i="0" u="none" strike="noStrike" cap="none" dirty="0">
                <a:solidFill>
                  <a:srgbClr val="00FFFF"/>
                </a:solidFill>
                <a:latin typeface="Courier"/>
                <a:ea typeface="Courier"/>
                <a:cs typeface="Courier"/>
                <a:sym typeface="Courier New" panose="02070309020205020404"/>
              </a:rPr>
              <a:t>=</a:t>
            </a:r>
            <a:r>
              <a:rPr lang="en-US" sz="3000" i="0" u="none" strike="noStrike" cap="none" dirty="0">
                <a:solidFill>
                  <a:srgbClr val="FFFF00"/>
                </a:solidFill>
                <a:latin typeface="Courier"/>
                <a:ea typeface="Courier"/>
                <a:cs typeface="Courier"/>
                <a:sym typeface="Courier New" panose="02070309020205020404"/>
              </a:rPr>
              <a:t> </a:t>
            </a:r>
            <a:r>
              <a:rPr lang="en-US" sz="3000" i="0" u="none" strike="noStrike" cap="none" dirty="0">
                <a:solidFill>
                  <a:srgbClr val="FF9900"/>
                </a:solidFill>
                <a:latin typeface="Courier"/>
                <a:ea typeface="Courier"/>
                <a:cs typeface="Courier"/>
                <a:sym typeface="Courier New" panose="02070309020205020404"/>
              </a:rPr>
              <a:t>5</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panose="02070309020205020404"/>
              </a:rPr>
              <a:t>while </a:t>
            </a:r>
            <a:r>
              <a:rPr lang="en-US" sz="3000" i="0" u="none" strike="noStrike" cap="none" dirty="0">
                <a:solidFill>
                  <a:srgbClr val="00FF00"/>
                </a:solidFill>
                <a:latin typeface="Courier"/>
                <a:ea typeface="Courier"/>
                <a:cs typeface="Courier"/>
                <a:sym typeface="Courier New" panose="02070309020205020404"/>
              </a:rPr>
              <a:t>n</a:t>
            </a:r>
            <a:r>
              <a:rPr lang="en-US" sz="3000" i="0" u="none" strike="noStrike" cap="none" dirty="0">
                <a:solidFill>
                  <a:srgbClr val="FFFF00"/>
                </a:solidFill>
                <a:latin typeface="Courier"/>
                <a:ea typeface="Courier"/>
                <a:cs typeface="Courier"/>
                <a:sym typeface="Courier New" panose="02070309020205020404"/>
              </a:rPr>
              <a:t> </a:t>
            </a:r>
            <a:r>
              <a:rPr lang="en-US" sz="3000" i="0" u="none" strike="noStrike" cap="none" dirty="0">
                <a:solidFill>
                  <a:srgbClr val="00FFFF"/>
                </a:solidFill>
                <a:latin typeface="Courier"/>
                <a:ea typeface="Courier"/>
                <a:cs typeface="Courier"/>
                <a:sym typeface="Courier New" panose="02070309020205020404"/>
              </a:rPr>
              <a:t>&gt;</a:t>
            </a:r>
            <a:r>
              <a:rPr lang="en-US" sz="3000" i="0" u="none" strike="noStrike" cap="none" dirty="0">
                <a:solidFill>
                  <a:srgbClr val="FFFF00"/>
                </a:solidFill>
                <a:latin typeface="Courier"/>
                <a:ea typeface="Courier"/>
                <a:cs typeface="Courier"/>
                <a:sym typeface="Courier New" panose="02070309020205020404"/>
              </a:rPr>
              <a:t> </a:t>
            </a:r>
            <a:r>
              <a:rPr lang="en-US" sz="3000" i="0" u="none" strike="noStrike" cap="none" dirty="0">
                <a:solidFill>
                  <a:srgbClr val="FF9900"/>
                </a:solidFill>
                <a:latin typeface="Courier"/>
                <a:ea typeface="Courier"/>
                <a:cs typeface="Courier"/>
                <a:sym typeface="Courier New" panose="02070309020205020404"/>
              </a:rPr>
              <a:t>0</a:t>
            </a:r>
            <a:r>
              <a:rPr lang="en-US" sz="3000" i="0" u="none" strike="noStrike" cap="none" dirty="0">
                <a:solidFill>
                  <a:srgbClr val="FFFF00"/>
                </a:solidFill>
                <a:latin typeface="Courier"/>
                <a:ea typeface="Courier"/>
                <a:cs typeface="Courier"/>
                <a:sym typeface="Courier New" panose="02070309020205020404"/>
              </a:rPr>
              <a:t> :</a:t>
            </a:r>
          </a:p>
          <a:p>
            <a:pPr>
              <a:buClr>
                <a:srgbClr val="FFFF00"/>
              </a:buClr>
              <a:buSzPct val="25000"/>
            </a:pPr>
            <a:r>
              <a:rPr lang="en-US" sz="3000" i="0" u="none" strike="noStrike" cap="none" dirty="0">
                <a:solidFill>
                  <a:srgbClr val="FFFF00"/>
                </a:solidFill>
                <a:latin typeface="Courier"/>
                <a:ea typeface="Courier"/>
                <a:cs typeface="Courier"/>
                <a:sym typeface="Courier New" panose="02070309020205020404"/>
              </a:rPr>
              <a:t>    </a:t>
            </a:r>
            <a:r>
              <a:rPr lang="en-US" sz="3000" i="0" u="none" strike="noStrike" cap="none" dirty="0" smtClean="0">
                <a:solidFill>
                  <a:srgbClr val="FFFF00"/>
                </a:solidFill>
                <a:latin typeface="Courier"/>
                <a:ea typeface="Courier"/>
                <a:cs typeface="Courier"/>
                <a:sym typeface="Courier New" panose="02070309020205020404"/>
              </a:rPr>
              <a:t>print</a:t>
            </a:r>
            <a:r>
              <a:rPr lang="en-US" sz="3000" i="0" u="none" strike="noStrike" cap="none" dirty="0" smtClean="0">
                <a:solidFill>
                  <a:schemeClr val="bg1"/>
                </a:solidFill>
                <a:latin typeface="Courier"/>
                <a:ea typeface="Courier"/>
                <a:cs typeface="Courier"/>
                <a:sym typeface="Courier New" panose="02070309020205020404"/>
              </a:rPr>
              <a:t>(</a:t>
            </a:r>
            <a:r>
              <a:rPr lang="en-US" sz="3000" i="0" u="none" strike="noStrike" cap="none" dirty="0" smtClean="0">
                <a:solidFill>
                  <a:srgbClr val="FF9900"/>
                </a:solidFill>
                <a:latin typeface="Courier"/>
                <a:ea typeface="Courier"/>
                <a:cs typeface="Courier"/>
                <a:sym typeface="Courier New" panose="02070309020205020404"/>
              </a:rPr>
              <a:t>'Lather'</a:t>
            </a:r>
            <a:r>
              <a:rPr lang="en-US" sz="3200" dirty="0" smtClean="0">
                <a:solidFill>
                  <a:schemeClr val="bg1"/>
                </a:solidFill>
                <a:latin typeface="Arial" panose="020B0604020202020204" pitchFamily="34" charset="0"/>
                <a:ea typeface="Arial" panose="020B0604020202020204" pitchFamily="34" charset="0"/>
                <a:cs typeface="Arial" panose="020B0604020202020204" pitchFamily="34" charset="0"/>
                <a:sym typeface="Cabin"/>
              </a:rPr>
              <a:t>)</a:t>
            </a:r>
            <a:endParaRPr lang="en-US" sz="3000" i="0" u="none" strike="noStrike" cap="none" dirty="0">
              <a:solidFill>
                <a:srgbClr val="FF9900"/>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panose="02070309020205020404"/>
              </a:rPr>
              <a:t>    </a:t>
            </a:r>
            <a:r>
              <a:rPr lang="en-US" sz="3000" i="0" u="none" strike="noStrike" cap="none" dirty="0" smtClean="0">
                <a:solidFill>
                  <a:srgbClr val="FFFF00"/>
                </a:solidFill>
                <a:latin typeface="Courier"/>
                <a:ea typeface="Courier"/>
                <a:cs typeface="Courier"/>
                <a:sym typeface="Courier New" panose="02070309020205020404"/>
              </a:rPr>
              <a:t>print</a:t>
            </a:r>
            <a:r>
              <a:rPr lang="en-US" sz="3000" i="0" u="none" strike="noStrike" cap="none" dirty="0" smtClean="0">
                <a:solidFill>
                  <a:schemeClr val="bg1"/>
                </a:solidFill>
                <a:latin typeface="Courier"/>
                <a:ea typeface="Courier"/>
                <a:cs typeface="Courier"/>
                <a:sym typeface="Courier New" panose="02070309020205020404"/>
              </a:rPr>
              <a:t>(</a:t>
            </a:r>
            <a:r>
              <a:rPr lang="en-US" sz="3000" i="0" u="none" strike="noStrike" cap="none" dirty="0" smtClean="0">
                <a:solidFill>
                  <a:srgbClr val="FF9900"/>
                </a:solidFill>
                <a:latin typeface="Courier"/>
                <a:ea typeface="Courier"/>
                <a:cs typeface="Courier"/>
                <a:sym typeface="Courier New" panose="02070309020205020404"/>
              </a:rPr>
              <a:t>'Rinse'</a:t>
            </a:r>
            <a:r>
              <a:rPr lang="en-US" sz="3000" i="0" u="none" strike="noStrike" cap="none" dirty="0" smtClean="0">
                <a:solidFill>
                  <a:schemeClr val="bg1"/>
                </a:solidFill>
                <a:latin typeface="Courier"/>
                <a:ea typeface="Courier"/>
                <a:cs typeface="Courier"/>
                <a:sym typeface="Courier New" panose="02070309020205020404"/>
              </a:rPr>
              <a:t>)</a:t>
            </a:r>
            <a:endParaRPr lang="en-US" sz="3000" i="0" u="none" strike="noStrike" cap="none" dirty="0">
              <a:solidFill>
                <a:schemeClr val="bg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smtClean="0">
                <a:solidFill>
                  <a:srgbClr val="FFFF00"/>
                </a:solidFill>
                <a:latin typeface="Courier"/>
                <a:ea typeface="Courier"/>
                <a:cs typeface="Courier"/>
                <a:sym typeface="Courier New" panose="02070309020205020404"/>
              </a:rPr>
              <a:t>print</a:t>
            </a:r>
            <a:r>
              <a:rPr lang="en-US" sz="3000" i="0" u="none" strike="noStrike" cap="none" dirty="0" smtClean="0">
                <a:solidFill>
                  <a:schemeClr val="bg1"/>
                </a:solidFill>
                <a:latin typeface="Courier"/>
                <a:ea typeface="Courier"/>
                <a:cs typeface="Courier"/>
                <a:sym typeface="Courier New" panose="02070309020205020404"/>
              </a:rPr>
              <a:t>(</a:t>
            </a:r>
            <a:r>
              <a:rPr lang="en-US" sz="3000" i="0" u="none" strike="noStrike" cap="none" dirty="0" smtClean="0">
                <a:solidFill>
                  <a:srgbClr val="FF9900"/>
                </a:solidFill>
                <a:latin typeface="Courier"/>
                <a:ea typeface="Courier"/>
                <a:cs typeface="Courier"/>
                <a:sym typeface="Courier New" panose="02070309020205020404"/>
              </a:rPr>
              <a:t>'Dry </a:t>
            </a:r>
            <a:r>
              <a:rPr lang="en-US" sz="3000" i="0" u="none" strike="noStrike" cap="none" dirty="0">
                <a:solidFill>
                  <a:srgbClr val="FF9900"/>
                </a:solidFill>
                <a:latin typeface="Courier"/>
                <a:ea typeface="Courier"/>
                <a:cs typeface="Courier"/>
                <a:sym typeface="Courier New" panose="02070309020205020404"/>
              </a:rPr>
              <a:t>off</a:t>
            </a:r>
            <a:r>
              <a:rPr lang="en-US" sz="3000" i="0" u="none" strike="noStrike" cap="none" dirty="0" smtClean="0">
                <a:solidFill>
                  <a:srgbClr val="FF9900"/>
                </a:solidFill>
                <a:latin typeface="Courier"/>
                <a:ea typeface="Courier"/>
                <a:cs typeface="Courier"/>
                <a:sym typeface="Courier New" panose="02070309020205020404"/>
              </a:rPr>
              <a:t>!'</a:t>
            </a:r>
            <a:r>
              <a:rPr lang="en-US" sz="3000" i="0" u="none" strike="noStrike" cap="none" dirty="0" smtClean="0">
                <a:solidFill>
                  <a:schemeClr val="bg1"/>
                </a:solidFill>
                <a:latin typeface="Courier"/>
                <a:ea typeface="Courier"/>
                <a:cs typeface="Courier"/>
                <a:sym typeface="Courier New" panose="02070309020205020404"/>
              </a:rPr>
              <a:t>)</a:t>
            </a:r>
            <a:endParaRPr lang="en-US" sz="3000" i="0" u="none" strike="noStrike" cap="none" dirty="0">
              <a:solidFill>
                <a:schemeClr val="bg1"/>
              </a:solidFill>
              <a:latin typeface="Courier"/>
              <a:ea typeface="Courier"/>
              <a:cs typeface="Courier"/>
              <a:sym typeface="Courier New" panose="02070309020205020404"/>
            </a:endParaRPr>
          </a:p>
        </p:txBody>
      </p:sp>
      <p:cxnSp>
        <p:nvCxnSpPr>
          <p:cNvPr id="242" name="Shape 242"/>
          <p:cNvCxnSpPr/>
          <p:nvPr/>
        </p:nvCxnSpPr>
        <p:spPr>
          <a:xfrm rot="10800000">
            <a:off x="2838449" y="2087567"/>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243" name="Shape 243"/>
          <p:cNvSpPr/>
          <p:nvPr/>
        </p:nvSpPr>
        <p:spPr>
          <a:xfrm>
            <a:off x="1422400" y="2647955"/>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500" b="0" i="0" u="none" strike="noStrike" cap="none">
                <a:solidFill>
                  <a:srgbClr val="00FF00"/>
                </a:solidFill>
                <a:latin typeface="Comic Sans MS" panose="030F0702030302020204"/>
                <a:ea typeface="Comic Sans MS" panose="030F0702030302020204"/>
                <a:cs typeface="Comic Sans MS" panose="030F0702030302020204"/>
                <a:sym typeface="Comic Sans MS" panose="030F0702030302020204"/>
              </a:rPr>
              <a:t>n &gt; 0 ?</a:t>
            </a:r>
          </a:p>
        </p:txBody>
      </p:sp>
      <p:cxnSp>
        <p:nvCxnSpPr>
          <p:cNvPr id="244" name="Shape 244"/>
          <p:cNvCxnSpPr/>
          <p:nvPr/>
        </p:nvCxnSpPr>
        <p:spPr>
          <a:xfrm rot="10800000" flipH="1">
            <a:off x="2836861" y="3917955"/>
            <a:ext cx="20636" cy="2317749"/>
          </a:xfrm>
          <a:prstGeom prst="straightConnector1">
            <a:avLst/>
          </a:prstGeom>
          <a:noFill/>
          <a:ln w="76200" cap="rnd" cmpd="sng">
            <a:solidFill>
              <a:srgbClr val="00FFFF"/>
            </a:solidFill>
            <a:prstDash val="solid"/>
            <a:miter/>
            <a:headEnd type="none" w="med" len="med"/>
            <a:tailEnd type="stealth" w="med" len="med"/>
          </a:ln>
        </p:spPr>
      </p:cxnSp>
      <p:cxnSp>
        <p:nvCxnSpPr>
          <p:cNvPr id="245" name="Shape 245"/>
          <p:cNvCxnSpPr/>
          <p:nvPr/>
        </p:nvCxnSpPr>
        <p:spPr>
          <a:xfrm rot="10800000">
            <a:off x="4203675" y="3276479"/>
            <a:ext cx="819299" cy="7800"/>
          </a:xfrm>
          <a:prstGeom prst="straightConnector1">
            <a:avLst/>
          </a:prstGeom>
          <a:noFill/>
          <a:ln w="76200" cap="rnd" cmpd="sng">
            <a:solidFill>
              <a:srgbClr val="00FFFF"/>
            </a:solidFill>
            <a:prstDash val="solid"/>
            <a:miter/>
            <a:headEnd type="none" w="med" len="med"/>
            <a:tailEnd type="none" w="med" len="med"/>
          </a:ln>
        </p:spPr>
      </p:cxnSp>
      <p:cxnSp>
        <p:nvCxnSpPr>
          <p:cNvPr id="246" name="Shape 246"/>
          <p:cNvCxnSpPr/>
          <p:nvPr/>
        </p:nvCxnSpPr>
        <p:spPr>
          <a:xfrm rot="10800000" flipH="1">
            <a:off x="5024437" y="3276605"/>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47" name="Shape 247"/>
          <p:cNvCxnSpPr>
            <a:stCxn id="248" idx="2"/>
          </p:cNvCxnSpPr>
          <p:nvPr/>
        </p:nvCxnSpPr>
        <p:spPr>
          <a:xfrm>
            <a:off x="5078405" y="5899154"/>
            <a:ext cx="0" cy="336550"/>
          </a:xfrm>
          <a:prstGeom prst="straightConnector1">
            <a:avLst/>
          </a:prstGeom>
          <a:noFill/>
          <a:ln w="76200" cap="rnd" cmpd="sng">
            <a:solidFill>
              <a:srgbClr val="00FFFF"/>
            </a:solidFill>
            <a:prstDash val="solid"/>
            <a:miter/>
            <a:headEnd type="none" w="med" len="med"/>
            <a:tailEnd type="none" w="med" len="med"/>
          </a:ln>
        </p:spPr>
      </p:cxnSp>
      <p:cxnSp>
        <p:nvCxnSpPr>
          <p:cNvPr id="249" name="Shape 249"/>
          <p:cNvCxnSpPr/>
          <p:nvPr/>
        </p:nvCxnSpPr>
        <p:spPr>
          <a:xfrm>
            <a:off x="2852736" y="6202367"/>
            <a:ext cx="2187574" cy="14287"/>
          </a:xfrm>
          <a:prstGeom prst="straightConnector1">
            <a:avLst/>
          </a:prstGeom>
          <a:noFill/>
          <a:ln w="76200" cap="rnd" cmpd="sng">
            <a:solidFill>
              <a:srgbClr val="00FFFF"/>
            </a:solidFill>
            <a:prstDash val="solid"/>
            <a:miter/>
            <a:headEnd type="none" w="med" len="med"/>
            <a:tailEnd type="none" w="med" len="med"/>
          </a:ln>
        </p:spPr>
      </p:cxnSp>
      <p:cxnSp>
        <p:nvCxnSpPr>
          <p:cNvPr id="250" name="Shape 250"/>
          <p:cNvCxnSpPr/>
          <p:nvPr/>
        </p:nvCxnSpPr>
        <p:spPr>
          <a:xfrm flipH="1">
            <a:off x="1066800" y="3292480"/>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251" name="Shape 251"/>
          <p:cNvCxnSpPr/>
          <p:nvPr/>
        </p:nvCxnSpPr>
        <p:spPr>
          <a:xfrm rot="10800000" flipH="1">
            <a:off x="2840036" y="6680205"/>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52" name="Shape 252"/>
          <p:cNvCxnSpPr/>
          <p:nvPr/>
        </p:nvCxnSpPr>
        <p:spPr>
          <a:xfrm rot="10800000">
            <a:off x="1063537" y="3340067"/>
            <a:ext cx="36599" cy="3433800"/>
          </a:xfrm>
          <a:prstGeom prst="straightConnector1">
            <a:avLst/>
          </a:prstGeom>
          <a:noFill/>
          <a:ln w="76200" cap="rnd" cmpd="sng">
            <a:solidFill>
              <a:srgbClr val="00FFFF"/>
            </a:solidFill>
            <a:prstDash val="solid"/>
            <a:miter/>
            <a:headEnd type="stealth" w="med" len="med"/>
            <a:tailEnd type="none" w="med" len="med"/>
          </a:ln>
        </p:spPr>
      </p:cxnSp>
      <p:cxnSp>
        <p:nvCxnSpPr>
          <p:cNvPr id="253" name="Shape 253"/>
          <p:cNvCxnSpPr/>
          <p:nvPr/>
        </p:nvCxnSpPr>
        <p:spPr>
          <a:xfrm>
            <a:off x="1084262" y="6697667"/>
            <a:ext cx="1752600" cy="0"/>
          </a:xfrm>
          <a:prstGeom prst="straightConnector1">
            <a:avLst/>
          </a:prstGeom>
          <a:noFill/>
          <a:ln w="76200" cap="rnd" cmpd="sng">
            <a:solidFill>
              <a:srgbClr val="00FFFF"/>
            </a:solidFill>
            <a:prstDash val="solid"/>
            <a:miter/>
            <a:headEnd type="none" w="med" len="med"/>
            <a:tailEnd type="none" w="med" len="med"/>
          </a:ln>
        </p:spPr>
      </p:cxnSp>
      <p:sp>
        <p:nvSpPr>
          <p:cNvPr id="254" name="Shape 254"/>
          <p:cNvSpPr txBox="1"/>
          <p:nvPr/>
        </p:nvSpPr>
        <p:spPr>
          <a:xfrm>
            <a:off x="542925" y="2533655"/>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No</a:t>
            </a:r>
          </a:p>
        </p:txBody>
      </p:sp>
      <p:sp>
        <p:nvSpPr>
          <p:cNvPr id="255" name="Shape 255"/>
          <p:cNvSpPr txBox="1"/>
          <p:nvPr/>
        </p:nvSpPr>
        <p:spPr>
          <a:xfrm>
            <a:off x="1397000" y="7296155"/>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print('Dry </a:t>
            </a:r>
            <a:r>
              <a:rPr lang="en-US" sz="35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off</a:t>
            </a:r>
            <a:r>
              <a:rPr lang="en-US" sz="35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a:t>
            </a:r>
            <a:endParaRPr lang="en-US" sz="35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256" name="Shape 256"/>
          <p:cNvSpPr txBox="1"/>
          <p:nvPr/>
        </p:nvSpPr>
        <p:spPr>
          <a:xfrm>
            <a:off x="4659312" y="2533655"/>
            <a:ext cx="107473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Yes</a:t>
            </a:r>
          </a:p>
        </p:txBody>
      </p:sp>
      <p:sp>
        <p:nvSpPr>
          <p:cNvPr id="257" name="Shape 257"/>
          <p:cNvSpPr txBox="1"/>
          <p:nvPr/>
        </p:nvSpPr>
        <p:spPr>
          <a:xfrm>
            <a:off x="1397000" y="1352555"/>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n = 5</a:t>
            </a:r>
          </a:p>
        </p:txBody>
      </p:sp>
      <p:sp>
        <p:nvSpPr>
          <p:cNvPr id="258" name="Shape 258"/>
          <p:cNvSpPr txBox="1"/>
          <p:nvPr/>
        </p:nvSpPr>
        <p:spPr>
          <a:xfrm>
            <a:off x="3405194" y="3930655"/>
            <a:ext cx="3365474" cy="747711"/>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print(</a:t>
            </a:r>
            <a:r>
              <a:rPr lang="en-US" sz="3500" u="none" strike="noStrike" cap="none" dirty="0" smtClean="0">
                <a:solidFill>
                  <a:srgbClr val="FF9900"/>
                </a:solidFill>
                <a:latin typeface="Arial" panose="020B0604020202020204" pitchFamily="34" charset="0"/>
                <a:ea typeface="Arial" panose="020B0604020202020204" pitchFamily="34" charset="0"/>
                <a:cs typeface="Arial" panose="020B0604020202020204" pitchFamily="34" charset="0"/>
                <a:sym typeface="Cabin"/>
              </a:rPr>
              <a:t>'Lather'</a:t>
            </a:r>
            <a:r>
              <a:rPr lang="en-US" sz="3500" u="none" strike="noStrike" cap="none" dirty="0" smtClean="0">
                <a:solidFill>
                  <a:schemeClr val="bg1"/>
                </a:solidFill>
                <a:latin typeface="Arial" panose="020B0604020202020204" pitchFamily="34" charset="0"/>
                <a:ea typeface="Arial" panose="020B0604020202020204" pitchFamily="34" charset="0"/>
                <a:cs typeface="Arial" panose="020B0604020202020204" pitchFamily="34" charset="0"/>
                <a:sym typeface="Cabin"/>
              </a:rPr>
              <a:t>)</a:t>
            </a:r>
            <a:endParaRPr lang="en-US" sz="3500" u="none" strike="noStrike" cap="none" dirty="0">
              <a:solidFill>
                <a:schemeClr val="bg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248" name="Shape 248"/>
          <p:cNvSpPr txBox="1"/>
          <p:nvPr/>
        </p:nvSpPr>
        <p:spPr>
          <a:xfrm>
            <a:off x="3386141" y="5149855"/>
            <a:ext cx="3384527"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35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print(</a:t>
            </a:r>
            <a:r>
              <a:rPr lang="en-US" sz="3500" u="none" strike="noStrike" cap="none" dirty="0" smtClean="0">
                <a:solidFill>
                  <a:srgbClr val="FF9900"/>
                </a:solidFill>
                <a:latin typeface="Arial" panose="020B0604020202020204" pitchFamily="34" charset="0"/>
                <a:ea typeface="Arial" panose="020B0604020202020204" pitchFamily="34" charset="0"/>
                <a:cs typeface="Arial" panose="020B0604020202020204" pitchFamily="34" charset="0"/>
                <a:sym typeface="Cabin"/>
              </a:rPr>
              <a:t>'Rinse'</a:t>
            </a:r>
            <a:r>
              <a:rPr lang="en-US" sz="3500" dirty="0" smtClean="0">
                <a:solidFill>
                  <a:schemeClr val="bg1"/>
                </a:solidFill>
                <a:latin typeface="Arial" panose="020B0604020202020204" pitchFamily="34" charset="0"/>
                <a:ea typeface="Arial" panose="020B0604020202020204" pitchFamily="34" charset="0"/>
                <a:cs typeface="Arial" panose="020B0604020202020204" pitchFamily="34" charset="0"/>
                <a:sym typeface="Cabin"/>
              </a:rPr>
              <a:t>)</a:t>
            </a:r>
            <a:endParaRPr lang="en-US" sz="3500" dirty="0">
              <a:solidFill>
                <a:schemeClr val="bg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259" name="Shape 259"/>
          <p:cNvSpPr txBox="1"/>
          <p:nvPr/>
        </p:nvSpPr>
        <p:spPr>
          <a:xfrm>
            <a:off x="6945630" y="6235700"/>
            <a:ext cx="8754110" cy="1832610"/>
          </a:xfrm>
          <a:prstGeom prst="rect">
            <a:avLst/>
          </a:prstGeom>
          <a:noFill/>
          <a:ln>
            <a:noFill/>
          </a:ln>
        </p:spPr>
        <p:txBody>
          <a:bodyPr lIns="0" tIns="0" rIns="0" bIns="0" anchor="ctr" anchorCtr="0">
            <a:noAutofit/>
          </a:bodyPr>
          <a:lstStyle/>
          <a:p>
            <a:pPr marL="0" marR="0" lvl="0" indent="0" algn="just" rtl="0" eaLnBrk="1" fontAlgn="auto" latinLnBrk="0" hangingPunct="1">
              <a:lnSpc>
                <a:spcPct val="100000"/>
              </a:lnSpc>
              <a:spcBef>
                <a:spcPts val="0"/>
              </a:spcBef>
              <a:spcAft>
                <a:spcPts val="0"/>
              </a:spcAft>
              <a:buClr>
                <a:srgbClr val="FF00FF"/>
              </a:buClr>
              <a:buSzPct val="25000"/>
              <a:buFont typeface="Cabin"/>
              <a:buNone/>
            </a:pPr>
            <a:r>
              <a:rPr lang="en-US" sz="36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rPr>
              <a:t>This program will run forever or until your battery runs out because the logical expression at the top of the loop is always true .</a:t>
            </a:r>
          </a:p>
        </p:txBody>
      </p:sp>
      <p:cxnSp>
        <p:nvCxnSpPr>
          <p:cNvPr id="260" name="Shape 260"/>
          <p:cNvCxnSpPr>
            <a:stCxn id="258" idx="2"/>
            <a:endCxn id="248" idx="0"/>
          </p:cNvCxnSpPr>
          <p:nvPr/>
        </p:nvCxnSpPr>
        <p:spPr>
          <a:xfrm flipH="1">
            <a:off x="5078405" y="4678366"/>
            <a:ext cx="9526" cy="471489"/>
          </a:xfrm>
          <a:prstGeom prst="straightConnector1">
            <a:avLst/>
          </a:prstGeom>
          <a:noFill/>
          <a:ln w="76200" cap="rnd" cmpd="sng">
            <a:solidFill>
              <a:srgbClr val="00FFFF"/>
            </a:solidFill>
            <a:prstDash val="solid"/>
            <a:miter/>
            <a:headEnd type="none" w="med" len="med"/>
            <a:tailEnd type="none" w="med" len="med"/>
          </a:ln>
        </p:spPr>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6829550" y="817418"/>
            <a:ext cx="825815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200" u="none" strike="noStrike" cap="none" dirty="0" smtClean="0">
                <a:solidFill>
                  <a:srgbClr val="FFD966"/>
                </a:solidFill>
                <a:latin typeface="Arial" panose="020B0604020202020204" pitchFamily="34" charset="0"/>
                <a:ea typeface="Arial" panose="020B0604020202020204" pitchFamily="34" charset="0"/>
                <a:cs typeface="Arial" panose="020B0604020202020204" pitchFamily="34" charset="0"/>
                <a:sym typeface="Cabin"/>
              </a:rPr>
              <a:t>Another Loop</a:t>
            </a:r>
            <a:endParaRPr lang="en-US" sz="72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241" name="Shape 241"/>
          <p:cNvSpPr txBox="1"/>
          <p:nvPr/>
        </p:nvSpPr>
        <p:spPr>
          <a:xfrm>
            <a:off x="8821717" y="2647950"/>
            <a:ext cx="5019696"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panose="02070309020205020404"/>
              </a:rPr>
              <a:t>n</a:t>
            </a:r>
            <a:r>
              <a:rPr lang="en-US" sz="3000" i="0" u="none" strike="noStrike" cap="none" dirty="0">
                <a:solidFill>
                  <a:srgbClr val="FFFF00"/>
                </a:solidFill>
                <a:latin typeface="Courier"/>
                <a:ea typeface="Courier"/>
                <a:cs typeface="Courier"/>
                <a:sym typeface="Courier New" panose="02070309020205020404"/>
              </a:rPr>
              <a:t> </a:t>
            </a:r>
            <a:r>
              <a:rPr lang="en-US" sz="3000" i="0" u="none" strike="noStrike" cap="none" dirty="0">
                <a:solidFill>
                  <a:srgbClr val="00FFFF"/>
                </a:solidFill>
                <a:latin typeface="Courier"/>
                <a:ea typeface="Courier"/>
                <a:cs typeface="Courier"/>
                <a:sym typeface="Courier New" panose="02070309020205020404"/>
              </a:rPr>
              <a:t>=</a:t>
            </a:r>
            <a:r>
              <a:rPr lang="en-US" sz="3000" i="0" u="none" strike="noStrike" cap="none" dirty="0">
                <a:solidFill>
                  <a:srgbClr val="FFFF00"/>
                </a:solidFill>
                <a:latin typeface="Courier"/>
                <a:ea typeface="Courier"/>
                <a:cs typeface="Courier"/>
                <a:sym typeface="Courier New" panose="02070309020205020404"/>
              </a:rPr>
              <a:t> </a:t>
            </a:r>
            <a:r>
              <a:rPr lang="en-US" sz="3000" i="0" u="none" strike="noStrike" cap="none" dirty="0" smtClean="0">
                <a:solidFill>
                  <a:srgbClr val="FF9900"/>
                </a:solidFill>
                <a:latin typeface="Courier"/>
                <a:ea typeface="Courier"/>
                <a:cs typeface="Courier"/>
                <a:sym typeface="Courier New" panose="02070309020205020404"/>
              </a:rPr>
              <a:t>0</a:t>
            </a:r>
            <a:endParaRPr lang="en-US" sz="3000" i="0" u="none" strike="noStrike" cap="none" dirty="0">
              <a:solidFill>
                <a:srgbClr val="FF9900"/>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panose="02070309020205020404"/>
              </a:rPr>
              <a:t>while </a:t>
            </a:r>
            <a:r>
              <a:rPr lang="en-US" sz="3000" i="0" u="none" strike="noStrike" cap="none" dirty="0">
                <a:solidFill>
                  <a:srgbClr val="00FF00"/>
                </a:solidFill>
                <a:latin typeface="Courier"/>
                <a:ea typeface="Courier"/>
                <a:cs typeface="Courier"/>
                <a:sym typeface="Courier New" panose="02070309020205020404"/>
              </a:rPr>
              <a:t>n</a:t>
            </a:r>
            <a:r>
              <a:rPr lang="en-US" sz="3000" i="0" u="none" strike="noStrike" cap="none" dirty="0">
                <a:solidFill>
                  <a:srgbClr val="FFFF00"/>
                </a:solidFill>
                <a:latin typeface="Courier"/>
                <a:ea typeface="Courier"/>
                <a:cs typeface="Courier"/>
                <a:sym typeface="Courier New" panose="02070309020205020404"/>
              </a:rPr>
              <a:t> </a:t>
            </a:r>
            <a:r>
              <a:rPr lang="en-US" sz="3000" i="0" u="none" strike="noStrike" cap="none" dirty="0">
                <a:solidFill>
                  <a:srgbClr val="00FFFF"/>
                </a:solidFill>
                <a:latin typeface="Courier"/>
                <a:ea typeface="Courier"/>
                <a:cs typeface="Courier"/>
                <a:sym typeface="Courier New" panose="02070309020205020404"/>
              </a:rPr>
              <a:t>&gt;</a:t>
            </a:r>
            <a:r>
              <a:rPr lang="en-US" sz="3000" i="0" u="none" strike="noStrike" cap="none" dirty="0">
                <a:solidFill>
                  <a:srgbClr val="FFFF00"/>
                </a:solidFill>
                <a:latin typeface="Courier"/>
                <a:ea typeface="Courier"/>
                <a:cs typeface="Courier"/>
                <a:sym typeface="Courier New" panose="02070309020205020404"/>
              </a:rPr>
              <a:t> </a:t>
            </a:r>
            <a:r>
              <a:rPr lang="en-US" sz="3000" i="0" u="none" strike="noStrike" cap="none" dirty="0">
                <a:solidFill>
                  <a:srgbClr val="FF9900"/>
                </a:solidFill>
                <a:latin typeface="Courier"/>
                <a:ea typeface="Courier"/>
                <a:cs typeface="Courier"/>
                <a:sym typeface="Courier New" panose="02070309020205020404"/>
              </a:rPr>
              <a:t>0</a:t>
            </a:r>
            <a:r>
              <a:rPr lang="en-US" sz="3000" i="0" u="none" strike="noStrike" cap="none" dirty="0">
                <a:solidFill>
                  <a:srgbClr val="FFFF00"/>
                </a:solidFill>
                <a:latin typeface="Courier"/>
                <a:ea typeface="Courier"/>
                <a:cs typeface="Courier"/>
                <a:sym typeface="Courier New" panose="02070309020205020404"/>
              </a:rPr>
              <a:t> :</a:t>
            </a:r>
          </a:p>
          <a:p>
            <a:pPr>
              <a:buClr>
                <a:srgbClr val="FFFF00"/>
              </a:buClr>
              <a:buSzPct val="25000"/>
            </a:pPr>
            <a:r>
              <a:rPr lang="en-US" sz="3000" i="0" u="none" strike="noStrike" cap="none" dirty="0">
                <a:solidFill>
                  <a:srgbClr val="FFFF00"/>
                </a:solidFill>
                <a:latin typeface="Courier"/>
                <a:ea typeface="Courier"/>
                <a:cs typeface="Courier"/>
                <a:sym typeface="Courier New" panose="02070309020205020404"/>
              </a:rPr>
              <a:t>    </a:t>
            </a:r>
            <a:r>
              <a:rPr lang="en-US" sz="3000" i="0" u="none" strike="noStrike" cap="none" dirty="0" smtClean="0">
                <a:solidFill>
                  <a:srgbClr val="FFFF00"/>
                </a:solidFill>
                <a:latin typeface="Courier"/>
                <a:ea typeface="Courier"/>
                <a:cs typeface="Courier"/>
                <a:sym typeface="Courier New" panose="02070309020205020404"/>
              </a:rPr>
              <a:t>print</a:t>
            </a:r>
            <a:r>
              <a:rPr lang="en-US" sz="3000" i="0" u="none" strike="noStrike" cap="none" dirty="0" smtClean="0">
                <a:solidFill>
                  <a:schemeClr val="bg1"/>
                </a:solidFill>
                <a:latin typeface="Courier"/>
                <a:ea typeface="Courier"/>
                <a:cs typeface="Courier"/>
                <a:sym typeface="Courier New" panose="02070309020205020404"/>
              </a:rPr>
              <a:t>(</a:t>
            </a:r>
            <a:r>
              <a:rPr lang="en-US" sz="3000" i="0" u="none" strike="noStrike" cap="none" dirty="0" smtClean="0">
                <a:solidFill>
                  <a:srgbClr val="FF9900"/>
                </a:solidFill>
                <a:latin typeface="Courier"/>
                <a:ea typeface="Courier"/>
                <a:cs typeface="Courier"/>
                <a:sym typeface="Courier New" panose="02070309020205020404"/>
              </a:rPr>
              <a:t>'Lather'</a:t>
            </a:r>
            <a:r>
              <a:rPr lang="en-US" sz="3200" dirty="0" smtClean="0">
                <a:solidFill>
                  <a:schemeClr val="bg1"/>
                </a:solidFill>
                <a:latin typeface="Arial" panose="020B0604020202020204" pitchFamily="34" charset="0"/>
                <a:ea typeface="Arial" panose="020B0604020202020204" pitchFamily="34" charset="0"/>
                <a:cs typeface="Arial" panose="020B0604020202020204" pitchFamily="34" charset="0"/>
                <a:sym typeface="Cabin"/>
              </a:rPr>
              <a:t>)</a:t>
            </a:r>
            <a:endParaRPr lang="en-US" sz="3000" i="0" u="none" strike="noStrike" cap="none" dirty="0">
              <a:solidFill>
                <a:srgbClr val="FF9900"/>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panose="02070309020205020404"/>
              </a:rPr>
              <a:t>    </a:t>
            </a:r>
            <a:r>
              <a:rPr lang="en-US" sz="3000" i="0" u="none" strike="noStrike" cap="none" dirty="0" smtClean="0">
                <a:solidFill>
                  <a:srgbClr val="FFFF00"/>
                </a:solidFill>
                <a:latin typeface="Courier"/>
                <a:ea typeface="Courier"/>
                <a:cs typeface="Courier"/>
                <a:sym typeface="Courier New" panose="02070309020205020404"/>
              </a:rPr>
              <a:t>print</a:t>
            </a:r>
            <a:r>
              <a:rPr lang="en-US" sz="3000" i="0" u="none" strike="noStrike" cap="none" dirty="0" smtClean="0">
                <a:solidFill>
                  <a:schemeClr val="bg1"/>
                </a:solidFill>
                <a:latin typeface="Courier"/>
                <a:ea typeface="Courier"/>
                <a:cs typeface="Courier"/>
                <a:sym typeface="Courier New" panose="02070309020205020404"/>
              </a:rPr>
              <a:t>(</a:t>
            </a:r>
            <a:r>
              <a:rPr lang="en-US" sz="3000" i="0" u="none" strike="noStrike" cap="none" dirty="0" smtClean="0">
                <a:solidFill>
                  <a:srgbClr val="FF9900"/>
                </a:solidFill>
                <a:latin typeface="Courier"/>
                <a:ea typeface="Courier"/>
                <a:cs typeface="Courier"/>
                <a:sym typeface="Courier New" panose="02070309020205020404"/>
              </a:rPr>
              <a:t>'Rinse'</a:t>
            </a:r>
            <a:r>
              <a:rPr lang="en-US" sz="3000" i="0" u="none" strike="noStrike" cap="none" dirty="0" smtClean="0">
                <a:solidFill>
                  <a:schemeClr val="bg1"/>
                </a:solidFill>
                <a:latin typeface="Courier"/>
                <a:ea typeface="Courier"/>
                <a:cs typeface="Courier"/>
                <a:sym typeface="Courier New" panose="02070309020205020404"/>
              </a:rPr>
              <a:t>)</a:t>
            </a:r>
            <a:endParaRPr lang="en-US" sz="3000" i="0" u="none" strike="noStrike" cap="none" dirty="0">
              <a:solidFill>
                <a:schemeClr val="bg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smtClean="0">
                <a:solidFill>
                  <a:srgbClr val="FFFF00"/>
                </a:solidFill>
                <a:latin typeface="Courier"/>
                <a:ea typeface="Courier"/>
                <a:cs typeface="Courier"/>
                <a:sym typeface="Courier New" panose="02070309020205020404"/>
              </a:rPr>
              <a:t>print</a:t>
            </a:r>
            <a:r>
              <a:rPr lang="en-US" sz="3000" i="0" u="none" strike="noStrike" cap="none" dirty="0" smtClean="0">
                <a:solidFill>
                  <a:schemeClr val="bg1"/>
                </a:solidFill>
                <a:latin typeface="Courier"/>
                <a:ea typeface="Courier"/>
                <a:cs typeface="Courier"/>
                <a:sym typeface="Courier New" panose="02070309020205020404"/>
              </a:rPr>
              <a:t>(</a:t>
            </a:r>
            <a:r>
              <a:rPr lang="en-US" sz="3000" i="0" u="none" strike="noStrike" cap="none" dirty="0" smtClean="0">
                <a:solidFill>
                  <a:srgbClr val="FF9900"/>
                </a:solidFill>
                <a:latin typeface="Courier"/>
                <a:ea typeface="Courier"/>
                <a:cs typeface="Courier"/>
                <a:sym typeface="Courier New" panose="02070309020205020404"/>
              </a:rPr>
              <a:t>'Dry </a:t>
            </a:r>
            <a:r>
              <a:rPr lang="en-US" sz="3000" i="0" u="none" strike="noStrike" cap="none" dirty="0">
                <a:solidFill>
                  <a:srgbClr val="FF9900"/>
                </a:solidFill>
                <a:latin typeface="Courier"/>
                <a:ea typeface="Courier"/>
                <a:cs typeface="Courier"/>
                <a:sym typeface="Courier New" panose="02070309020205020404"/>
              </a:rPr>
              <a:t>off</a:t>
            </a:r>
            <a:r>
              <a:rPr lang="en-US" sz="3000" i="0" u="none" strike="noStrike" cap="none" dirty="0" smtClean="0">
                <a:solidFill>
                  <a:srgbClr val="FF9900"/>
                </a:solidFill>
                <a:latin typeface="Courier"/>
                <a:ea typeface="Courier"/>
                <a:cs typeface="Courier"/>
                <a:sym typeface="Courier New" panose="02070309020205020404"/>
              </a:rPr>
              <a:t>!'</a:t>
            </a:r>
            <a:r>
              <a:rPr lang="en-US" sz="3000" i="0" u="none" strike="noStrike" cap="none" dirty="0" smtClean="0">
                <a:solidFill>
                  <a:schemeClr val="bg1"/>
                </a:solidFill>
                <a:latin typeface="Courier"/>
                <a:ea typeface="Courier"/>
                <a:cs typeface="Courier"/>
                <a:sym typeface="Courier New" panose="02070309020205020404"/>
              </a:rPr>
              <a:t>)</a:t>
            </a:r>
            <a:endParaRPr lang="en-US" sz="3000" i="0" u="none" strike="noStrike" cap="none" dirty="0">
              <a:solidFill>
                <a:schemeClr val="bg1"/>
              </a:solidFill>
              <a:latin typeface="Courier"/>
              <a:ea typeface="Courier"/>
              <a:cs typeface="Courier"/>
              <a:sym typeface="Courier New" panose="02070309020205020404"/>
            </a:endParaRPr>
          </a:p>
        </p:txBody>
      </p:sp>
      <p:cxnSp>
        <p:nvCxnSpPr>
          <p:cNvPr id="242" name="Shape 242"/>
          <p:cNvCxnSpPr/>
          <p:nvPr/>
        </p:nvCxnSpPr>
        <p:spPr>
          <a:xfrm rot="10800000">
            <a:off x="2838449" y="2087567"/>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243" name="Shape 243"/>
          <p:cNvSpPr/>
          <p:nvPr/>
        </p:nvSpPr>
        <p:spPr>
          <a:xfrm>
            <a:off x="1422400" y="2647955"/>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500" b="0" i="0" u="none" strike="noStrike" cap="none">
                <a:solidFill>
                  <a:srgbClr val="00FF00"/>
                </a:solidFill>
                <a:latin typeface="Comic Sans MS" panose="030F0702030302020204"/>
                <a:ea typeface="Comic Sans MS" panose="030F0702030302020204"/>
                <a:cs typeface="Comic Sans MS" panose="030F0702030302020204"/>
                <a:sym typeface="Comic Sans MS" panose="030F0702030302020204"/>
              </a:rPr>
              <a:t>n &gt; 0 ?</a:t>
            </a:r>
          </a:p>
        </p:txBody>
      </p:sp>
      <p:cxnSp>
        <p:nvCxnSpPr>
          <p:cNvPr id="244" name="Shape 244"/>
          <p:cNvCxnSpPr/>
          <p:nvPr/>
        </p:nvCxnSpPr>
        <p:spPr>
          <a:xfrm rot="10800000" flipH="1">
            <a:off x="2836861" y="3917955"/>
            <a:ext cx="20636" cy="2317749"/>
          </a:xfrm>
          <a:prstGeom prst="straightConnector1">
            <a:avLst/>
          </a:prstGeom>
          <a:noFill/>
          <a:ln w="76200" cap="rnd" cmpd="sng">
            <a:solidFill>
              <a:srgbClr val="00FFFF"/>
            </a:solidFill>
            <a:prstDash val="solid"/>
            <a:miter/>
            <a:headEnd type="none" w="med" len="med"/>
            <a:tailEnd type="stealth" w="med" len="med"/>
          </a:ln>
        </p:spPr>
      </p:cxnSp>
      <p:cxnSp>
        <p:nvCxnSpPr>
          <p:cNvPr id="245" name="Shape 245"/>
          <p:cNvCxnSpPr/>
          <p:nvPr/>
        </p:nvCxnSpPr>
        <p:spPr>
          <a:xfrm rot="10800000">
            <a:off x="4203675" y="3276479"/>
            <a:ext cx="819299" cy="7800"/>
          </a:xfrm>
          <a:prstGeom prst="straightConnector1">
            <a:avLst/>
          </a:prstGeom>
          <a:noFill/>
          <a:ln w="76200" cap="rnd" cmpd="sng">
            <a:solidFill>
              <a:srgbClr val="00FFFF"/>
            </a:solidFill>
            <a:prstDash val="solid"/>
            <a:miter/>
            <a:headEnd type="none" w="med" len="med"/>
            <a:tailEnd type="none" w="med" len="med"/>
          </a:ln>
        </p:spPr>
      </p:cxnSp>
      <p:cxnSp>
        <p:nvCxnSpPr>
          <p:cNvPr id="246" name="Shape 246"/>
          <p:cNvCxnSpPr/>
          <p:nvPr/>
        </p:nvCxnSpPr>
        <p:spPr>
          <a:xfrm rot="10800000" flipH="1">
            <a:off x="5024437" y="3276605"/>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47" name="Shape 247"/>
          <p:cNvCxnSpPr>
            <a:stCxn id="248" idx="2"/>
          </p:cNvCxnSpPr>
          <p:nvPr/>
        </p:nvCxnSpPr>
        <p:spPr>
          <a:xfrm>
            <a:off x="5078405" y="5899154"/>
            <a:ext cx="0" cy="336550"/>
          </a:xfrm>
          <a:prstGeom prst="straightConnector1">
            <a:avLst/>
          </a:prstGeom>
          <a:noFill/>
          <a:ln w="76200" cap="rnd" cmpd="sng">
            <a:solidFill>
              <a:srgbClr val="00FFFF"/>
            </a:solidFill>
            <a:prstDash val="solid"/>
            <a:miter/>
            <a:headEnd type="none" w="med" len="med"/>
            <a:tailEnd type="none" w="med" len="med"/>
          </a:ln>
        </p:spPr>
      </p:cxnSp>
      <p:cxnSp>
        <p:nvCxnSpPr>
          <p:cNvPr id="249" name="Shape 249"/>
          <p:cNvCxnSpPr/>
          <p:nvPr/>
        </p:nvCxnSpPr>
        <p:spPr>
          <a:xfrm>
            <a:off x="2852736" y="6202367"/>
            <a:ext cx="2187574" cy="14287"/>
          </a:xfrm>
          <a:prstGeom prst="straightConnector1">
            <a:avLst/>
          </a:prstGeom>
          <a:noFill/>
          <a:ln w="76200" cap="rnd" cmpd="sng">
            <a:solidFill>
              <a:srgbClr val="00FFFF"/>
            </a:solidFill>
            <a:prstDash val="solid"/>
            <a:miter/>
            <a:headEnd type="none" w="med" len="med"/>
            <a:tailEnd type="none" w="med" len="med"/>
          </a:ln>
        </p:spPr>
      </p:cxnSp>
      <p:cxnSp>
        <p:nvCxnSpPr>
          <p:cNvPr id="250" name="Shape 250"/>
          <p:cNvCxnSpPr/>
          <p:nvPr/>
        </p:nvCxnSpPr>
        <p:spPr>
          <a:xfrm flipH="1">
            <a:off x="1066800" y="3292480"/>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251" name="Shape 251"/>
          <p:cNvCxnSpPr/>
          <p:nvPr/>
        </p:nvCxnSpPr>
        <p:spPr>
          <a:xfrm rot="10800000" flipH="1">
            <a:off x="2840036" y="6680205"/>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52" name="Shape 252"/>
          <p:cNvCxnSpPr/>
          <p:nvPr/>
        </p:nvCxnSpPr>
        <p:spPr>
          <a:xfrm rot="10800000">
            <a:off x="1063537" y="3340067"/>
            <a:ext cx="36599" cy="3433800"/>
          </a:xfrm>
          <a:prstGeom prst="straightConnector1">
            <a:avLst/>
          </a:prstGeom>
          <a:noFill/>
          <a:ln w="76200" cap="rnd" cmpd="sng">
            <a:solidFill>
              <a:srgbClr val="00FFFF"/>
            </a:solidFill>
            <a:prstDash val="solid"/>
            <a:miter/>
            <a:headEnd type="stealth" w="med" len="med"/>
            <a:tailEnd type="none" w="med" len="med"/>
          </a:ln>
        </p:spPr>
      </p:cxnSp>
      <p:cxnSp>
        <p:nvCxnSpPr>
          <p:cNvPr id="253" name="Shape 253"/>
          <p:cNvCxnSpPr/>
          <p:nvPr/>
        </p:nvCxnSpPr>
        <p:spPr>
          <a:xfrm>
            <a:off x="1084262" y="6697667"/>
            <a:ext cx="1752600" cy="0"/>
          </a:xfrm>
          <a:prstGeom prst="straightConnector1">
            <a:avLst/>
          </a:prstGeom>
          <a:noFill/>
          <a:ln w="76200" cap="rnd" cmpd="sng">
            <a:solidFill>
              <a:srgbClr val="00FFFF"/>
            </a:solidFill>
            <a:prstDash val="solid"/>
            <a:miter/>
            <a:headEnd type="none" w="med" len="med"/>
            <a:tailEnd type="none" w="med" len="med"/>
          </a:ln>
        </p:spPr>
      </p:cxnSp>
      <p:sp>
        <p:nvSpPr>
          <p:cNvPr id="254" name="Shape 254"/>
          <p:cNvSpPr txBox="1"/>
          <p:nvPr/>
        </p:nvSpPr>
        <p:spPr>
          <a:xfrm>
            <a:off x="542925" y="2533655"/>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No</a:t>
            </a:r>
          </a:p>
        </p:txBody>
      </p:sp>
      <p:sp>
        <p:nvSpPr>
          <p:cNvPr id="255" name="Shape 255"/>
          <p:cNvSpPr txBox="1"/>
          <p:nvPr/>
        </p:nvSpPr>
        <p:spPr>
          <a:xfrm>
            <a:off x="1397000" y="7296155"/>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print('Dry </a:t>
            </a:r>
            <a:r>
              <a:rPr lang="en-US" sz="35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off</a:t>
            </a:r>
            <a:r>
              <a:rPr lang="en-US" sz="35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a:t>
            </a:r>
            <a:endParaRPr lang="en-US" sz="35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256" name="Shape 256"/>
          <p:cNvSpPr txBox="1"/>
          <p:nvPr/>
        </p:nvSpPr>
        <p:spPr>
          <a:xfrm>
            <a:off x="4659312" y="2533655"/>
            <a:ext cx="107473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Yes</a:t>
            </a:r>
          </a:p>
        </p:txBody>
      </p:sp>
      <p:sp>
        <p:nvSpPr>
          <p:cNvPr id="257" name="Shape 257"/>
          <p:cNvSpPr txBox="1"/>
          <p:nvPr/>
        </p:nvSpPr>
        <p:spPr>
          <a:xfrm>
            <a:off x="1397000" y="1352555"/>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n = </a:t>
            </a:r>
            <a:r>
              <a:rPr lang="en-US" sz="35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0</a:t>
            </a:r>
            <a:endParaRPr lang="en-US" sz="35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258" name="Shape 258"/>
          <p:cNvSpPr txBox="1"/>
          <p:nvPr/>
        </p:nvSpPr>
        <p:spPr>
          <a:xfrm>
            <a:off x="3405194" y="3930655"/>
            <a:ext cx="3365474" cy="747711"/>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print(</a:t>
            </a:r>
            <a:r>
              <a:rPr lang="en-US" sz="3500" u="none" strike="noStrike" cap="none" dirty="0" smtClean="0">
                <a:solidFill>
                  <a:srgbClr val="FF9900"/>
                </a:solidFill>
                <a:latin typeface="Arial" panose="020B0604020202020204" pitchFamily="34" charset="0"/>
                <a:ea typeface="Arial" panose="020B0604020202020204" pitchFamily="34" charset="0"/>
                <a:cs typeface="Arial" panose="020B0604020202020204" pitchFamily="34" charset="0"/>
                <a:sym typeface="Cabin"/>
              </a:rPr>
              <a:t>'Lather'</a:t>
            </a:r>
            <a:r>
              <a:rPr lang="en-US" sz="3500" u="none" strike="noStrike" cap="none" dirty="0" smtClean="0">
                <a:solidFill>
                  <a:schemeClr val="bg1"/>
                </a:solidFill>
                <a:latin typeface="Arial" panose="020B0604020202020204" pitchFamily="34" charset="0"/>
                <a:ea typeface="Arial" panose="020B0604020202020204" pitchFamily="34" charset="0"/>
                <a:cs typeface="Arial" panose="020B0604020202020204" pitchFamily="34" charset="0"/>
                <a:sym typeface="Cabin"/>
              </a:rPr>
              <a:t>)</a:t>
            </a:r>
            <a:endParaRPr lang="en-US" sz="3500" u="none" strike="noStrike" cap="none" dirty="0">
              <a:solidFill>
                <a:schemeClr val="bg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248" name="Shape 248"/>
          <p:cNvSpPr txBox="1"/>
          <p:nvPr/>
        </p:nvSpPr>
        <p:spPr>
          <a:xfrm>
            <a:off x="3386141" y="5149855"/>
            <a:ext cx="3384527"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35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print(</a:t>
            </a:r>
            <a:r>
              <a:rPr lang="en-US" sz="3500" u="none" strike="noStrike" cap="none" dirty="0" smtClean="0">
                <a:solidFill>
                  <a:srgbClr val="FF9900"/>
                </a:solidFill>
                <a:latin typeface="Arial" panose="020B0604020202020204" pitchFamily="34" charset="0"/>
                <a:ea typeface="Arial" panose="020B0604020202020204" pitchFamily="34" charset="0"/>
                <a:cs typeface="Arial" panose="020B0604020202020204" pitchFamily="34" charset="0"/>
                <a:sym typeface="Cabin"/>
              </a:rPr>
              <a:t>'Rinse'</a:t>
            </a:r>
            <a:r>
              <a:rPr lang="en-US" sz="3500" dirty="0" smtClean="0">
                <a:solidFill>
                  <a:schemeClr val="bg1"/>
                </a:solidFill>
                <a:latin typeface="Arial" panose="020B0604020202020204" pitchFamily="34" charset="0"/>
                <a:ea typeface="Arial" panose="020B0604020202020204" pitchFamily="34" charset="0"/>
                <a:cs typeface="Arial" panose="020B0604020202020204" pitchFamily="34" charset="0"/>
                <a:sym typeface="Cabin"/>
              </a:rPr>
              <a:t>)</a:t>
            </a:r>
            <a:endParaRPr lang="en-US" sz="3500" dirty="0">
              <a:solidFill>
                <a:schemeClr val="bg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259" name="Shape 259"/>
          <p:cNvSpPr txBox="1"/>
          <p:nvPr/>
        </p:nvSpPr>
        <p:spPr>
          <a:xfrm>
            <a:off x="7568565" y="6517005"/>
            <a:ext cx="7176135" cy="971550"/>
          </a:xfrm>
          <a:prstGeom prst="rect">
            <a:avLst/>
          </a:prstGeom>
          <a:noFill/>
          <a:ln>
            <a:noFill/>
          </a:ln>
        </p:spPr>
        <p:txBody>
          <a:bodyPr lIns="0" tIns="0" rIns="0" bIns="0" anchor="ctr" anchorCtr="0">
            <a:noAutofit/>
          </a:bodyPr>
          <a:lstStyle/>
          <a:p>
            <a:pPr marL="0" marR="0" lvl="0" indent="0" algn="ctr" rtl="0" eaLnBrk="1" fontAlgn="auto" latinLnBrk="0" hangingPunct="1">
              <a:lnSpc>
                <a:spcPct val="100000"/>
              </a:lnSpc>
              <a:spcBef>
                <a:spcPts val="0"/>
              </a:spcBef>
              <a:spcAft>
                <a:spcPts val="0"/>
              </a:spcAft>
              <a:buClr>
                <a:schemeClr val="lt1"/>
              </a:buClr>
              <a:buSzPct val="25000"/>
              <a:buFont typeface="Cabin"/>
              <a:buNone/>
            </a:pPr>
            <a:r>
              <a:rPr lang="en-US" sz="3600" i="0">
                <a:solidFill>
                  <a:srgbClr val="00FF00"/>
                </a:solidFill>
                <a:uFillTx/>
                <a:latin typeface="Arial" panose="020B0604020202020204" pitchFamily="34" charset="0"/>
                <a:ea typeface="Arial" panose="020B0604020202020204" pitchFamily="34" charset="0"/>
                <a:cs typeface="Arial" panose="020B0604020202020204" pitchFamily="34" charset="0"/>
                <a:sym typeface="Courier New" panose="02070309020205020404"/>
              </a:rPr>
              <a:t>What is this loop doing</a:t>
            </a:r>
          </a:p>
          <a:p>
            <a:pPr marL="0" marR="0" lvl="0" indent="0" algn="ctr" rtl="0">
              <a:lnSpc>
                <a:spcPct val="100000"/>
              </a:lnSpc>
              <a:spcBef>
                <a:spcPts val="0"/>
              </a:spcBef>
              <a:spcAft>
                <a:spcPts val="0"/>
              </a:spcAft>
              <a:buClr>
                <a:schemeClr val="lt1"/>
              </a:buClr>
              <a:buSzPct val="25000"/>
              <a:buFont typeface="Cabin"/>
              <a:buNone/>
            </a:pPr>
            <a:endParaRPr lang="en-US" sz="3600" i="0" dirty="0">
              <a:solidFill>
                <a:srgbClr val="00FF00"/>
              </a:solidFill>
              <a:uFillTx/>
              <a:latin typeface="Arial" panose="020B0604020202020204" pitchFamily="34" charset="0"/>
              <a:ea typeface="Arial" panose="020B0604020202020204" pitchFamily="34" charset="0"/>
              <a:cs typeface="Arial" panose="020B0604020202020204" pitchFamily="34" charset="0"/>
              <a:sym typeface="Courier New" panose="02070309020205020404"/>
            </a:endParaRPr>
          </a:p>
        </p:txBody>
      </p:sp>
      <p:cxnSp>
        <p:nvCxnSpPr>
          <p:cNvPr id="260" name="Shape 260"/>
          <p:cNvCxnSpPr>
            <a:stCxn id="258" idx="2"/>
            <a:endCxn id="248" idx="0"/>
          </p:cNvCxnSpPr>
          <p:nvPr/>
        </p:nvCxnSpPr>
        <p:spPr>
          <a:xfrm flipH="1">
            <a:off x="5078405" y="4678366"/>
            <a:ext cx="9526" cy="471489"/>
          </a:xfrm>
          <a:prstGeom prst="straightConnector1">
            <a:avLst/>
          </a:prstGeom>
          <a:noFill/>
          <a:ln w="76200" cap="rnd" cmpd="sng">
            <a:solidFill>
              <a:srgbClr val="00FFFF"/>
            </a:solidFill>
            <a:prstDash val="solid"/>
            <a:miter/>
            <a:headEnd type="none" w="med" len="med"/>
            <a:tailEnd type="none" w="med" len="med"/>
          </a:ln>
        </p:spPr>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6829550" y="817418"/>
            <a:ext cx="825815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200" u="none" strike="noStrike" cap="none" dirty="0" smtClean="0">
                <a:solidFill>
                  <a:srgbClr val="FFD966"/>
                </a:solidFill>
                <a:latin typeface="Arial" panose="020B0604020202020204" pitchFamily="34" charset="0"/>
                <a:ea typeface="Arial" panose="020B0604020202020204" pitchFamily="34" charset="0"/>
                <a:cs typeface="Arial" panose="020B0604020202020204" pitchFamily="34" charset="0"/>
                <a:sym typeface="Cabin"/>
              </a:rPr>
              <a:t>Another Loop</a:t>
            </a:r>
            <a:endParaRPr lang="en-US" sz="72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241" name="Shape 241"/>
          <p:cNvSpPr txBox="1"/>
          <p:nvPr/>
        </p:nvSpPr>
        <p:spPr>
          <a:xfrm>
            <a:off x="9282092" y="2647950"/>
            <a:ext cx="5019696"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panose="02070309020205020404"/>
              </a:rPr>
              <a:t>n</a:t>
            </a:r>
            <a:r>
              <a:rPr lang="en-US" sz="3000" i="0" u="none" strike="noStrike" cap="none" dirty="0">
                <a:solidFill>
                  <a:srgbClr val="FFFF00"/>
                </a:solidFill>
                <a:latin typeface="Courier"/>
                <a:ea typeface="Courier"/>
                <a:cs typeface="Courier"/>
                <a:sym typeface="Courier New" panose="02070309020205020404"/>
              </a:rPr>
              <a:t> </a:t>
            </a:r>
            <a:r>
              <a:rPr lang="en-US" sz="3000" i="0" u="none" strike="noStrike" cap="none" dirty="0">
                <a:solidFill>
                  <a:srgbClr val="00FFFF"/>
                </a:solidFill>
                <a:latin typeface="Courier"/>
                <a:ea typeface="Courier"/>
                <a:cs typeface="Courier"/>
                <a:sym typeface="Courier New" panose="02070309020205020404"/>
              </a:rPr>
              <a:t>=</a:t>
            </a:r>
            <a:r>
              <a:rPr lang="en-US" sz="3000" i="0" u="none" strike="noStrike" cap="none" dirty="0">
                <a:solidFill>
                  <a:srgbClr val="FFFF00"/>
                </a:solidFill>
                <a:latin typeface="Courier"/>
                <a:ea typeface="Courier"/>
                <a:cs typeface="Courier"/>
                <a:sym typeface="Courier New" panose="02070309020205020404"/>
              </a:rPr>
              <a:t> </a:t>
            </a:r>
            <a:r>
              <a:rPr lang="en-US" sz="3000" i="0" u="none" strike="noStrike" cap="none" dirty="0" smtClean="0">
                <a:solidFill>
                  <a:srgbClr val="FF9900"/>
                </a:solidFill>
                <a:latin typeface="Courier"/>
                <a:ea typeface="Courier"/>
                <a:cs typeface="Courier"/>
                <a:sym typeface="Courier New" panose="02070309020205020404"/>
              </a:rPr>
              <a:t>0</a:t>
            </a:r>
            <a:endParaRPr lang="en-US" sz="3000" i="0" u="none" strike="noStrike" cap="none" dirty="0">
              <a:solidFill>
                <a:srgbClr val="FF9900"/>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panose="02070309020205020404"/>
              </a:rPr>
              <a:t>while </a:t>
            </a:r>
            <a:r>
              <a:rPr lang="en-US" sz="3000" i="0" u="none" strike="noStrike" cap="none" dirty="0">
                <a:solidFill>
                  <a:srgbClr val="00FF00"/>
                </a:solidFill>
                <a:latin typeface="Courier"/>
                <a:ea typeface="Courier"/>
                <a:cs typeface="Courier"/>
                <a:sym typeface="Courier New" panose="02070309020205020404"/>
              </a:rPr>
              <a:t>n</a:t>
            </a:r>
            <a:r>
              <a:rPr lang="en-US" sz="3000" i="0" u="none" strike="noStrike" cap="none" dirty="0">
                <a:solidFill>
                  <a:srgbClr val="FFFF00"/>
                </a:solidFill>
                <a:latin typeface="Courier"/>
                <a:ea typeface="Courier"/>
                <a:cs typeface="Courier"/>
                <a:sym typeface="Courier New" panose="02070309020205020404"/>
              </a:rPr>
              <a:t> </a:t>
            </a:r>
            <a:r>
              <a:rPr lang="en-US" sz="3000" i="0" u="none" strike="noStrike" cap="none" dirty="0">
                <a:solidFill>
                  <a:srgbClr val="00FFFF"/>
                </a:solidFill>
                <a:latin typeface="Courier"/>
                <a:ea typeface="Courier"/>
                <a:cs typeface="Courier"/>
                <a:sym typeface="Courier New" panose="02070309020205020404"/>
              </a:rPr>
              <a:t>&gt;</a:t>
            </a:r>
            <a:r>
              <a:rPr lang="en-US" sz="3000" i="0" u="none" strike="noStrike" cap="none" dirty="0">
                <a:solidFill>
                  <a:srgbClr val="FFFF00"/>
                </a:solidFill>
                <a:latin typeface="Courier"/>
                <a:ea typeface="Courier"/>
                <a:cs typeface="Courier"/>
                <a:sym typeface="Courier New" panose="02070309020205020404"/>
              </a:rPr>
              <a:t> </a:t>
            </a:r>
            <a:r>
              <a:rPr lang="en-US" sz="3000" i="0" u="none" strike="noStrike" cap="none" dirty="0">
                <a:solidFill>
                  <a:srgbClr val="FF9900"/>
                </a:solidFill>
                <a:latin typeface="Courier"/>
                <a:ea typeface="Courier"/>
                <a:cs typeface="Courier"/>
                <a:sym typeface="Courier New" panose="02070309020205020404"/>
              </a:rPr>
              <a:t>0</a:t>
            </a:r>
            <a:r>
              <a:rPr lang="en-US" sz="3000" i="0" u="none" strike="noStrike" cap="none" dirty="0">
                <a:solidFill>
                  <a:srgbClr val="FFFF00"/>
                </a:solidFill>
                <a:latin typeface="Courier"/>
                <a:ea typeface="Courier"/>
                <a:cs typeface="Courier"/>
                <a:sym typeface="Courier New" panose="02070309020205020404"/>
              </a:rPr>
              <a:t> :</a:t>
            </a:r>
          </a:p>
          <a:p>
            <a:pPr>
              <a:buClr>
                <a:srgbClr val="FFFF00"/>
              </a:buClr>
              <a:buSzPct val="25000"/>
            </a:pPr>
            <a:r>
              <a:rPr lang="en-US" sz="3000" i="0" u="none" strike="noStrike" cap="none" dirty="0">
                <a:solidFill>
                  <a:srgbClr val="FFFF00"/>
                </a:solidFill>
                <a:latin typeface="Courier"/>
                <a:ea typeface="Courier"/>
                <a:cs typeface="Courier"/>
                <a:sym typeface="Courier New" panose="02070309020205020404"/>
              </a:rPr>
              <a:t>    </a:t>
            </a:r>
            <a:r>
              <a:rPr lang="en-US" sz="3000" i="0" u="none" strike="noStrike" cap="none" dirty="0" smtClean="0">
                <a:solidFill>
                  <a:srgbClr val="FFFF00"/>
                </a:solidFill>
                <a:latin typeface="Courier"/>
                <a:ea typeface="Courier"/>
                <a:cs typeface="Courier"/>
                <a:sym typeface="Courier New" panose="02070309020205020404"/>
              </a:rPr>
              <a:t>print</a:t>
            </a:r>
            <a:r>
              <a:rPr lang="en-US" sz="3000" i="0" u="none" strike="noStrike" cap="none" dirty="0" smtClean="0">
                <a:solidFill>
                  <a:schemeClr val="bg1"/>
                </a:solidFill>
                <a:latin typeface="Courier"/>
                <a:ea typeface="Courier"/>
                <a:cs typeface="Courier"/>
                <a:sym typeface="Courier New" panose="02070309020205020404"/>
              </a:rPr>
              <a:t>(</a:t>
            </a:r>
            <a:r>
              <a:rPr lang="en-US" sz="3000" i="0" u="none" strike="noStrike" cap="none" dirty="0" smtClean="0">
                <a:solidFill>
                  <a:srgbClr val="FF9900"/>
                </a:solidFill>
                <a:latin typeface="Courier"/>
                <a:ea typeface="Courier"/>
                <a:cs typeface="Courier"/>
                <a:sym typeface="Courier New" panose="02070309020205020404"/>
              </a:rPr>
              <a:t>'Lather'</a:t>
            </a:r>
            <a:r>
              <a:rPr lang="en-US" sz="3200" dirty="0" smtClean="0">
                <a:solidFill>
                  <a:schemeClr val="bg1"/>
                </a:solidFill>
                <a:latin typeface="Arial" panose="020B0604020202020204" pitchFamily="34" charset="0"/>
                <a:ea typeface="Arial" panose="020B0604020202020204" pitchFamily="34" charset="0"/>
                <a:cs typeface="Arial" panose="020B0604020202020204" pitchFamily="34" charset="0"/>
                <a:sym typeface="Cabin"/>
              </a:rPr>
              <a:t>)</a:t>
            </a:r>
            <a:endParaRPr lang="en-US" sz="3000" i="0" u="none" strike="noStrike" cap="none" dirty="0">
              <a:solidFill>
                <a:srgbClr val="FF9900"/>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panose="02070309020205020404"/>
              </a:rPr>
              <a:t>    </a:t>
            </a:r>
            <a:r>
              <a:rPr lang="en-US" sz="3000" i="0" u="none" strike="noStrike" cap="none" dirty="0" smtClean="0">
                <a:solidFill>
                  <a:srgbClr val="FFFF00"/>
                </a:solidFill>
                <a:latin typeface="Courier"/>
                <a:ea typeface="Courier"/>
                <a:cs typeface="Courier"/>
                <a:sym typeface="Courier New" panose="02070309020205020404"/>
              </a:rPr>
              <a:t>print</a:t>
            </a:r>
            <a:r>
              <a:rPr lang="en-US" sz="3000" i="0" u="none" strike="noStrike" cap="none" dirty="0" smtClean="0">
                <a:solidFill>
                  <a:schemeClr val="bg1"/>
                </a:solidFill>
                <a:latin typeface="Courier"/>
                <a:ea typeface="Courier"/>
                <a:cs typeface="Courier"/>
                <a:sym typeface="Courier New" panose="02070309020205020404"/>
              </a:rPr>
              <a:t>(</a:t>
            </a:r>
            <a:r>
              <a:rPr lang="en-US" sz="3000" i="0" u="none" strike="noStrike" cap="none" dirty="0" smtClean="0">
                <a:solidFill>
                  <a:srgbClr val="FF9900"/>
                </a:solidFill>
                <a:latin typeface="Courier"/>
                <a:ea typeface="Courier"/>
                <a:cs typeface="Courier"/>
                <a:sym typeface="Courier New" panose="02070309020205020404"/>
              </a:rPr>
              <a:t>'Rinse'</a:t>
            </a:r>
            <a:r>
              <a:rPr lang="en-US" sz="3000" i="0" u="none" strike="noStrike" cap="none" dirty="0" smtClean="0">
                <a:solidFill>
                  <a:schemeClr val="bg1"/>
                </a:solidFill>
                <a:latin typeface="Courier"/>
                <a:ea typeface="Courier"/>
                <a:cs typeface="Courier"/>
                <a:sym typeface="Courier New" panose="02070309020205020404"/>
              </a:rPr>
              <a:t>)</a:t>
            </a:r>
            <a:endParaRPr lang="en-US" sz="3000" i="0" u="none" strike="noStrike" cap="none" dirty="0">
              <a:solidFill>
                <a:schemeClr val="bg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smtClean="0">
                <a:solidFill>
                  <a:srgbClr val="FFFF00"/>
                </a:solidFill>
                <a:latin typeface="Courier"/>
                <a:ea typeface="Courier"/>
                <a:cs typeface="Courier"/>
                <a:sym typeface="Courier New" panose="02070309020205020404"/>
              </a:rPr>
              <a:t>print</a:t>
            </a:r>
            <a:r>
              <a:rPr lang="en-US" sz="3000" i="0" u="none" strike="noStrike" cap="none" dirty="0" smtClean="0">
                <a:solidFill>
                  <a:schemeClr val="bg1"/>
                </a:solidFill>
                <a:latin typeface="Courier"/>
                <a:ea typeface="Courier"/>
                <a:cs typeface="Courier"/>
                <a:sym typeface="Courier New" panose="02070309020205020404"/>
              </a:rPr>
              <a:t>(</a:t>
            </a:r>
            <a:r>
              <a:rPr lang="en-US" sz="3000" i="0" u="none" strike="noStrike" cap="none" dirty="0" smtClean="0">
                <a:solidFill>
                  <a:srgbClr val="FF9900"/>
                </a:solidFill>
                <a:latin typeface="Courier"/>
                <a:ea typeface="Courier"/>
                <a:cs typeface="Courier"/>
                <a:sym typeface="Courier New" panose="02070309020205020404"/>
              </a:rPr>
              <a:t>'Dry </a:t>
            </a:r>
            <a:r>
              <a:rPr lang="en-US" sz="3000" i="0" u="none" strike="noStrike" cap="none" dirty="0">
                <a:solidFill>
                  <a:srgbClr val="FF9900"/>
                </a:solidFill>
                <a:latin typeface="Courier"/>
                <a:ea typeface="Courier"/>
                <a:cs typeface="Courier"/>
                <a:sym typeface="Courier New" panose="02070309020205020404"/>
              </a:rPr>
              <a:t>off</a:t>
            </a:r>
            <a:r>
              <a:rPr lang="en-US" sz="3000" i="0" u="none" strike="noStrike" cap="none" dirty="0" smtClean="0">
                <a:solidFill>
                  <a:srgbClr val="FF9900"/>
                </a:solidFill>
                <a:latin typeface="Courier"/>
                <a:ea typeface="Courier"/>
                <a:cs typeface="Courier"/>
                <a:sym typeface="Courier New" panose="02070309020205020404"/>
              </a:rPr>
              <a:t>!'</a:t>
            </a:r>
            <a:r>
              <a:rPr lang="en-US" sz="3000" i="0" u="none" strike="noStrike" cap="none" dirty="0" smtClean="0">
                <a:solidFill>
                  <a:schemeClr val="bg1"/>
                </a:solidFill>
                <a:latin typeface="Courier"/>
                <a:ea typeface="Courier"/>
                <a:cs typeface="Courier"/>
                <a:sym typeface="Courier New" panose="02070309020205020404"/>
              </a:rPr>
              <a:t>)</a:t>
            </a:r>
            <a:endParaRPr lang="en-US" sz="3000" i="0" u="none" strike="noStrike" cap="none" dirty="0">
              <a:solidFill>
                <a:schemeClr val="bg1"/>
              </a:solidFill>
              <a:latin typeface="Courier"/>
              <a:ea typeface="Courier"/>
              <a:cs typeface="Courier"/>
              <a:sym typeface="Courier New" panose="02070309020205020404"/>
            </a:endParaRPr>
          </a:p>
        </p:txBody>
      </p:sp>
      <p:cxnSp>
        <p:nvCxnSpPr>
          <p:cNvPr id="242" name="Shape 242"/>
          <p:cNvCxnSpPr/>
          <p:nvPr/>
        </p:nvCxnSpPr>
        <p:spPr>
          <a:xfrm rot="10800000">
            <a:off x="2838449" y="2087567"/>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243" name="Shape 243"/>
          <p:cNvSpPr/>
          <p:nvPr/>
        </p:nvSpPr>
        <p:spPr>
          <a:xfrm>
            <a:off x="1422400" y="2647955"/>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500" b="0" i="0" u="none" strike="noStrike" cap="none">
                <a:solidFill>
                  <a:srgbClr val="00FF00"/>
                </a:solidFill>
                <a:latin typeface="Comic Sans MS" panose="030F0702030302020204"/>
                <a:ea typeface="Comic Sans MS" panose="030F0702030302020204"/>
                <a:cs typeface="Comic Sans MS" panose="030F0702030302020204"/>
                <a:sym typeface="Comic Sans MS" panose="030F0702030302020204"/>
              </a:rPr>
              <a:t>n &gt; 0 ?</a:t>
            </a:r>
          </a:p>
        </p:txBody>
      </p:sp>
      <p:cxnSp>
        <p:nvCxnSpPr>
          <p:cNvPr id="244" name="Shape 244"/>
          <p:cNvCxnSpPr/>
          <p:nvPr/>
        </p:nvCxnSpPr>
        <p:spPr>
          <a:xfrm rot="10800000" flipH="1">
            <a:off x="2836861" y="3917955"/>
            <a:ext cx="20636" cy="2317749"/>
          </a:xfrm>
          <a:prstGeom prst="straightConnector1">
            <a:avLst/>
          </a:prstGeom>
          <a:noFill/>
          <a:ln w="76200" cap="rnd" cmpd="sng">
            <a:solidFill>
              <a:srgbClr val="00FFFF"/>
            </a:solidFill>
            <a:prstDash val="solid"/>
            <a:miter/>
            <a:headEnd type="none" w="med" len="med"/>
            <a:tailEnd type="stealth" w="med" len="med"/>
          </a:ln>
        </p:spPr>
      </p:cxnSp>
      <p:cxnSp>
        <p:nvCxnSpPr>
          <p:cNvPr id="245" name="Shape 245"/>
          <p:cNvCxnSpPr/>
          <p:nvPr/>
        </p:nvCxnSpPr>
        <p:spPr>
          <a:xfrm rot="10800000">
            <a:off x="4203675" y="3276479"/>
            <a:ext cx="819299" cy="7800"/>
          </a:xfrm>
          <a:prstGeom prst="straightConnector1">
            <a:avLst/>
          </a:prstGeom>
          <a:noFill/>
          <a:ln w="76200" cap="rnd" cmpd="sng">
            <a:solidFill>
              <a:srgbClr val="00FFFF"/>
            </a:solidFill>
            <a:prstDash val="solid"/>
            <a:miter/>
            <a:headEnd type="none" w="med" len="med"/>
            <a:tailEnd type="none" w="med" len="med"/>
          </a:ln>
        </p:spPr>
      </p:cxnSp>
      <p:cxnSp>
        <p:nvCxnSpPr>
          <p:cNvPr id="246" name="Shape 246"/>
          <p:cNvCxnSpPr/>
          <p:nvPr/>
        </p:nvCxnSpPr>
        <p:spPr>
          <a:xfrm rot="10800000" flipH="1">
            <a:off x="5024437" y="3276605"/>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47" name="Shape 247"/>
          <p:cNvCxnSpPr>
            <a:stCxn id="248" idx="2"/>
          </p:cNvCxnSpPr>
          <p:nvPr/>
        </p:nvCxnSpPr>
        <p:spPr>
          <a:xfrm>
            <a:off x="5078405" y="5899154"/>
            <a:ext cx="0" cy="336550"/>
          </a:xfrm>
          <a:prstGeom prst="straightConnector1">
            <a:avLst/>
          </a:prstGeom>
          <a:noFill/>
          <a:ln w="76200" cap="rnd" cmpd="sng">
            <a:solidFill>
              <a:srgbClr val="00FFFF"/>
            </a:solidFill>
            <a:prstDash val="solid"/>
            <a:miter/>
            <a:headEnd type="none" w="med" len="med"/>
            <a:tailEnd type="none" w="med" len="med"/>
          </a:ln>
        </p:spPr>
      </p:cxnSp>
      <p:cxnSp>
        <p:nvCxnSpPr>
          <p:cNvPr id="249" name="Shape 249"/>
          <p:cNvCxnSpPr/>
          <p:nvPr/>
        </p:nvCxnSpPr>
        <p:spPr>
          <a:xfrm>
            <a:off x="2852736" y="6202367"/>
            <a:ext cx="2187574" cy="14287"/>
          </a:xfrm>
          <a:prstGeom prst="straightConnector1">
            <a:avLst/>
          </a:prstGeom>
          <a:noFill/>
          <a:ln w="76200" cap="rnd" cmpd="sng">
            <a:solidFill>
              <a:srgbClr val="00FFFF"/>
            </a:solidFill>
            <a:prstDash val="solid"/>
            <a:miter/>
            <a:headEnd type="none" w="med" len="med"/>
            <a:tailEnd type="none" w="med" len="med"/>
          </a:ln>
        </p:spPr>
      </p:cxnSp>
      <p:cxnSp>
        <p:nvCxnSpPr>
          <p:cNvPr id="250" name="Shape 250"/>
          <p:cNvCxnSpPr/>
          <p:nvPr/>
        </p:nvCxnSpPr>
        <p:spPr>
          <a:xfrm flipH="1">
            <a:off x="1066800" y="3292480"/>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251" name="Shape 251"/>
          <p:cNvCxnSpPr/>
          <p:nvPr/>
        </p:nvCxnSpPr>
        <p:spPr>
          <a:xfrm rot="10800000" flipH="1">
            <a:off x="2840036" y="6680205"/>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52" name="Shape 252"/>
          <p:cNvCxnSpPr/>
          <p:nvPr/>
        </p:nvCxnSpPr>
        <p:spPr>
          <a:xfrm rot="10800000">
            <a:off x="1063537" y="3340067"/>
            <a:ext cx="36599" cy="3433800"/>
          </a:xfrm>
          <a:prstGeom prst="straightConnector1">
            <a:avLst/>
          </a:prstGeom>
          <a:noFill/>
          <a:ln w="76200" cap="rnd" cmpd="sng">
            <a:solidFill>
              <a:srgbClr val="00FFFF"/>
            </a:solidFill>
            <a:prstDash val="solid"/>
            <a:miter/>
            <a:headEnd type="stealth" w="med" len="med"/>
            <a:tailEnd type="none" w="med" len="med"/>
          </a:ln>
        </p:spPr>
      </p:cxnSp>
      <p:cxnSp>
        <p:nvCxnSpPr>
          <p:cNvPr id="253" name="Shape 253"/>
          <p:cNvCxnSpPr/>
          <p:nvPr/>
        </p:nvCxnSpPr>
        <p:spPr>
          <a:xfrm>
            <a:off x="1084262" y="6697667"/>
            <a:ext cx="1752600" cy="0"/>
          </a:xfrm>
          <a:prstGeom prst="straightConnector1">
            <a:avLst/>
          </a:prstGeom>
          <a:noFill/>
          <a:ln w="76200" cap="rnd" cmpd="sng">
            <a:solidFill>
              <a:srgbClr val="00FFFF"/>
            </a:solidFill>
            <a:prstDash val="solid"/>
            <a:miter/>
            <a:headEnd type="none" w="med" len="med"/>
            <a:tailEnd type="none" w="med" len="med"/>
          </a:ln>
        </p:spPr>
      </p:cxnSp>
      <p:sp>
        <p:nvSpPr>
          <p:cNvPr id="254" name="Shape 254"/>
          <p:cNvSpPr txBox="1"/>
          <p:nvPr/>
        </p:nvSpPr>
        <p:spPr>
          <a:xfrm>
            <a:off x="542925" y="2533655"/>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No</a:t>
            </a:r>
          </a:p>
        </p:txBody>
      </p:sp>
      <p:sp>
        <p:nvSpPr>
          <p:cNvPr id="255" name="Shape 255"/>
          <p:cNvSpPr txBox="1"/>
          <p:nvPr/>
        </p:nvSpPr>
        <p:spPr>
          <a:xfrm>
            <a:off x="1397000" y="7296155"/>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print('Dry </a:t>
            </a:r>
            <a:r>
              <a:rPr lang="en-US" sz="35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off</a:t>
            </a:r>
            <a:r>
              <a:rPr lang="en-US" sz="35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a:t>
            </a:r>
            <a:endParaRPr lang="en-US" sz="35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256" name="Shape 256"/>
          <p:cNvSpPr txBox="1"/>
          <p:nvPr/>
        </p:nvSpPr>
        <p:spPr>
          <a:xfrm>
            <a:off x="4659312" y="2533655"/>
            <a:ext cx="107473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Yes</a:t>
            </a:r>
          </a:p>
        </p:txBody>
      </p:sp>
      <p:sp>
        <p:nvSpPr>
          <p:cNvPr id="257" name="Shape 257"/>
          <p:cNvSpPr txBox="1"/>
          <p:nvPr/>
        </p:nvSpPr>
        <p:spPr>
          <a:xfrm>
            <a:off x="1397000" y="1352555"/>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n = </a:t>
            </a:r>
            <a:r>
              <a:rPr lang="en-US" sz="35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0</a:t>
            </a:r>
            <a:endParaRPr lang="en-US" sz="35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258" name="Shape 258"/>
          <p:cNvSpPr txBox="1"/>
          <p:nvPr/>
        </p:nvSpPr>
        <p:spPr>
          <a:xfrm>
            <a:off x="3405194" y="3930655"/>
            <a:ext cx="3365474" cy="747711"/>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print(</a:t>
            </a:r>
            <a:r>
              <a:rPr lang="en-US" sz="3500" u="none" strike="noStrike" cap="none" dirty="0" smtClean="0">
                <a:solidFill>
                  <a:srgbClr val="FF9900"/>
                </a:solidFill>
                <a:latin typeface="Arial" panose="020B0604020202020204" pitchFamily="34" charset="0"/>
                <a:ea typeface="Arial" panose="020B0604020202020204" pitchFamily="34" charset="0"/>
                <a:cs typeface="Arial" panose="020B0604020202020204" pitchFamily="34" charset="0"/>
                <a:sym typeface="Cabin"/>
              </a:rPr>
              <a:t>'Lather'</a:t>
            </a:r>
            <a:r>
              <a:rPr lang="en-US" sz="3500" u="none" strike="noStrike" cap="none" dirty="0" smtClean="0">
                <a:solidFill>
                  <a:schemeClr val="bg1"/>
                </a:solidFill>
                <a:latin typeface="Arial" panose="020B0604020202020204" pitchFamily="34" charset="0"/>
                <a:ea typeface="Arial" panose="020B0604020202020204" pitchFamily="34" charset="0"/>
                <a:cs typeface="Arial" panose="020B0604020202020204" pitchFamily="34" charset="0"/>
                <a:sym typeface="Cabin"/>
              </a:rPr>
              <a:t>)</a:t>
            </a:r>
            <a:endParaRPr lang="en-US" sz="3500" u="none" strike="noStrike" cap="none" dirty="0">
              <a:solidFill>
                <a:schemeClr val="bg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248" name="Shape 248"/>
          <p:cNvSpPr txBox="1"/>
          <p:nvPr/>
        </p:nvSpPr>
        <p:spPr>
          <a:xfrm>
            <a:off x="3386141" y="5149855"/>
            <a:ext cx="3384527"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35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print(</a:t>
            </a:r>
            <a:r>
              <a:rPr lang="en-US" sz="3500" u="none" strike="noStrike" cap="none" dirty="0" smtClean="0">
                <a:solidFill>
                  <a:srgbClr val="FF9900"/>
                </a:solidFill>
                <a:latin typeface="Arial" panose="020B0604020202020204" pitchFamily="34" charset="0"/>
                <a:ea typeface="Arial" panose="020B0604020202020204" pitchFamily="34" charset="0"/>
                <a:cs typeface="Arial" panose="020B0604020202020204" pitchFamily="34" charset="0"/>
                <a:sym typeface="Cabin"/>
              </a:rPr>
              <a:t>'Rinse'</a:t>
            </a:r>
            <a:r>
              <a:rPr lang="en-US" sz="3500" dirty="0" smtClean="0">
                <a:solidFill>
                  <a:schemeClr val="bg1"/>
                </a:solidFill>
                <a:latin typeface="Arial" panose="020B0604020202020204" pitchFamily="34" charset="0"/>
                <a:ea typeface="Arial" panose="020B0604020202020204" pitchFamily="34" charset="0"/>
                <a:cs typeface="Arial" panose="020B0604020202020204" pitchFamily="34" charset="0"/>
                <a:sym typeface="Cabin"/>
              </a:rPr>
              <a:t>)</a:t>
            </a:r>
            <a:endParaRPr lang="en-US" sz="3500" dirty="0">
              <a:solidFill>
                <a:schemeClr val="bg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259" name="Shape 259"/>
          <p:cNvSpPr txBox="1"/>
          <p:nvPr/>
        </p:nvSpPr>
        <p:spPr>
          <a:xfrm>
            <a:off x="7338695" y="6680200"/>
            <a:ext cx="7176135" cy="1355090"/>
          </a:xfrm>
          <a:prstGeom prst="rect">
            <a:avLst/>
          </a:prstGeom>
          <a:noFill/>
          <a:ln>
            <a:noFill/>
          </a:ln>
        </p:spPr>
        <p:txBody>
          <a:bodyPr lIns="0" tIns="0" rIns="0" bIns="0" anchor="ctr" anchorCtr="0">
            <a:noAutofit/>
          </a:bodyPr>
          <a:lstStyle/>
          <a:p>
            <a:pPr marL="0" marR="0" lvl="0" indent="0" algn="just" rtl="0" eaLnBrk="1" fontAlgn="auto" latinLnBrk="0" hangingPunct="1">
              <a:lnSpc>
                <a:spcPct val="100000"/>
              </a:lnSpc>
              <a:spcBef>
                <a:spcPts val="0"/>
              </a:spcBef>
              <a:spcAft>
                <a:spcPts val="0"/>
              </a:spcAft>
              <a:buClr>
                <a:schemeClr val="lt1"/>
              </a:buClr>
              <a:buSzPct val="25000"/>
              <a:buFont typeface="Cabin"/>
              <a:buNone/>
            </a:pPr>
            <a:r>
              <a:rPr lang="en-US" sz="3600">
                <a:solidFill>
                  <a:srgbClr val="00FF00"/>
                </a:solidFill>
                <a:uFillTx/>
                <a:latin typeface="Arial" panose="020B0604020202020204" pitchFamily="34" charset="0"/>
                <a:ea typeface="Arial" panose="020B0604020202020204" pitchFamily="34" charset="0"/>
                <a:cs typeface="Arial" panose="020B0604020202020204" pitchFamily="34" charset="0"/>
                <a:sym typeface="Courier New" panose="02070309020205020404"/>
              </a:rPr>
              <a:t>The loop condition is false,so t</a:t>
            </a:r>
            <a:r>
              <a:rPr lang="en-US" sz="3600">
                <a:solidFill>
                  <a:srgbClr val="00FF00"/>
                </a:solidFill>
                <a:uFillTx/>
                <a:latin typeface="Arial" panose="020B0604020202020204" pitchFamily="34" charset="0"/>
                <a:ea typeface="Arial" panose="020B0604020202020204" pitchFamily="34" charset="0"/>
                <a:cs typeface="Arial" panose="020B0604020202020204" pitchFamily="34" charset="0"/>
                <a:sym typeface="Cabin"/>
              </a:rPr>
              <a:t>his program</a:t>
            </a:r>
            <a:r>
              <a:rPr lang="en-US" sz="3600">
                <a:solidFill>
                  <a:srgbClr val="00FF00"/>
                </a:solidFill>
                <a:uFillTx/>
                <a:latin typeface="Arial" panose="020B0604020202020204" pitchFamily="34" charset="0"/>
                <a:ea typeface="Arial" panose="020B0604020202020204" pitchFamily="34" charset="0"/>
                <a:cs typeface="Arial" panose="020B0604020202020204" pitchFamily="34" charset="0"/>
                <a:sym typeface="Courier New" panose="02070309020205020404"/>
              </a:rPr>
              <a:t> will exit the while statement and continue execution at the next statement.</a:t>
            </a:r>
            <a:endParaRPr lang="en-US" sz="3600" i="0">
              <a:solidFill>
                <a:srgbClr val="00FF00"/>
              </a:solidFill>
              <a:uFillTx/>
              <a:latin typeface="Arial" panose="020B0604020202020204" pitchFamily="34" charset="0"/>
              <a:ea typeface="Arial" panose="020B0604020202020204" pitchFamily="34" charset="0"/>
              <a:cs typeface="Arial" panose="020B0604020202020204" pitchFamily="34" charset="0"/>
              <a:sym typeface="Courier New" panose="02070309020205020404"/>
            </a:endParaRPr>
          </a:p>
          <a:p>
            <a:pPr marL="0" marR="0" lvl="0" indent="0" algn="just" rtl="0">
              <a:lnSpc>
                <a:spcPct val="100000"/>
              </a:lnSpc>
              <a:spcBef>
                <a:spcPts val="0"/>
              </a:spcBef>
              <a:spcAft>
                <a:spcPts val="0"/>
              </a:spcAft>
              <a:buClr>
                <a:schemeClr val="lt1"/>
              </a:buClr>
              <a:buSzPct val="25000"/>
              <a:buFont typeface="Cabin"/>
              <a:buNone/>
            </a:pPr>
            <a:endParaRPr lang="en-US" sz="3600" i="0" dirty="0">
              <a:solidFill>
                <a:srgbClr val="00FF00"/>
              </a:solidFill>
              <a:uFillTx/>
              <a:latin typeface="Arial" panose="020B0604020202020204" pitchFamily="34" charset="0"/>
              <a:ea typeface="Arial" panose="020B0604020202020204" pitchFamily="34" charset="0"/>
              <a:cs typeface="Arial" panose="020B0604020202020204" pitchFamily="34" charset="0"/>
              <a:sym typeface="Courier New" panose="02070309020205020404"/>
            </a:endParaRPr>
          </a:p>
        </p:txBody>
      </p:sp>
      <p:cxnSp>
        <p:nvCxnSpPr>
          <p:cNvPr id="260" name="Shape 260"/>
          <p:cNvCxnSpPr>
            <a:stCxn id="258" idx="2"/>
            <a:endCxn id="248" idx="0"/>
          </p:cNvCxnSpPr>
          <p:nvPr/>
        </p:nvCxnSpPr>
        <p:spPr>
          <a:xfrm flipH="1">
            <a:off x="5078405" y="4678366"/>
            <a:ext cx="9526" cy="471489"/>
          </a:xfrm>
          <a:prstGeom prst="straightConnector1">
            <a:avLst/>
          </a:prstGeom>
          <a:noFill/>
          <a:ln w="76200" cap="rnd" cmpd="sng">
            <a:solidFill>
              <a:srgbClr val="00FFFF"/>
            </a:solidFill>
            <a:prstDash val="solid"/>
            <a:miter/>
            <a:headEnd type="none" w="med" len="med"/>
            <a:tailEnd type="none" w="med" len="med"/>
          </a:ln>
        </p:spPr>
      </p:cxnSp>
      <p:cxnSp>
        <p:nvCxnSpPr>
          <p:cNvPr id="305" name="Shape 305"/>
          <p:cNvCxnSpPr/>
          <p:nvPr/>
        </p:nvCxnSpPr>
        <p:spPr>
          <a:xfrm flipH="1" flipV="1">
            <a:off x="8498205" y="4213860"/>
            <a:ext cx="591820" cy="694055"/>
          </a:xfrm>
          <a:prstGeom prst="straightConnector1">
            <a:avLst/>
          </a:prstGeom>
          <a:noFill/>
          <a:ln w="50800" cap="rnd" cmpd="sng">
            <a:solidFill>
              <a:srgbClr val="FFFF00"/>
            </a:solidFill>
            <a:prstDash val="solid"/>
            <a:miter/>
            <a:headEnd type="stealth" w="med" len="med"/>
            <a:tailEnd type="none" w="med" len="med"/>
          </a:ln>
        </p:spPr>
      </p:cxnSp>
      <p:cxnSp>
        <p:nvCxnSpPr>
          <p:cNvPr id="2" name="Shape 305"/>
          <p:cNvCxnSpPr/>
          <p:nvPr/>
        </p:nvCxnSpPr>
        <p:spPr>
          <a:xfrm flipV="1">
            <a:off x="8498205" y="3602355"/>
            <a:ext cx="680720" cy="611505"/>
          </a:xfrm>
          <a:prstGeom prst="straightConnector1">
            <a:avLst/>
          </a:prstGeom>
          <a:noFill/>
          <a:ln w="50800" cap="rnd" cmpd="sng">
            <a:solidFill>
              <a:srgbClr val="FFFF00"/>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3891</Words>
  <Application>Microsoft Office PowerPoint</Application>
  <PresentationFormat>自定义</PresentationFormat>
  <Paragraphs>561</Paragraphs>
  <Slides>53</Slides>
  <Notes>48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53</vt:i4>
      </vt:variant>
    </vt:vector>
  </HeadingPairs>
  <TitlesOfParts>
    <vt:vector size="63" baseType="lpstr">
      <vt:lpstr>Cabin</vt:lpstr>
      <vt:lpstr>Courier</vt:lpstr>
      <vt:lpstr>Gill Sans</vt:lpstr>
      <vt:lpstr>ヒラギノ角ゴ ProN W3</vt:lpstr>
      <vt:lpstr>宋体</vt:lpstr>
      <vt:lpstr>Arial</vt:lpstr>
      <vt:lpstr>Comic Sans MS</vt:lpstr>
      <vt:lpstr>Courier New</vt:lpstr>
      <vt:lpstr>Wingdings</vt:lpstr>
      <vt:lpstr>Title &amp; Subtitle</vt:lpstr>
      <vt:lpstr>Loops and Iteration</vt:lpstr>
      <vt:lpstr>Iteration </vt:lpstr>
      <vt:lpstr>Repeated Steps</vt:lpstr>
      <vt:lpstr>Repeated Steps</vt:lpstr>
      <vt:lpstr>Repeated Steps</vt:lpstr>
      <vt:lpstr>An Infinite Loop</vt:lpstr>
      <vt:lpstr>An Infinite Loop</vt:lpstr>
      <vt:lpstr>Another Loop</vt:lpstr>
      <vt:lpstr>Another Loop</vt:lpstr>
      <vt:lpstr>Breaking Out of a Loop</vt:lpstr>
      <vt:lpstr>Breaking Out of a Loop</vt:lpstr>
      <vt:lpstr>Breaking Out of a Loop</vt:lpstr>
      <vt:lpstr>PowerPoint 演示文稿</vt:lpstr>
      <vt:lpstr>PowerPoint 演示文稿</vt:lpstr>
      <vt:lpstr>Finishing an Iteration with continue</vt:lpstr>
      <vt:lpstr>Finishing an Iteration with continue</vt:lpstr>
      <vt:lpstr>PowerPoint 演示文稿</vt:lpstr>
      <vt:lpstr>Indefinite Loops</vt:lpstr>
      <vt:lpstr>Definite Loops</vt:lpstr>
      <vt:lpstr>Definite Loops using for</vt:lpstr>
      <vt:lpstr>A Simple Definite Loop</vt:lpstr>
      <vt:lpstr>A Definite Loop with Strings</vt:lpstr>
      <vt:lpstr>A Simple Definite Loop</vt:lpstr>
      <vt:lpstr>Looking at the keyword in</vt:lpstr>
      <vt:lpstr>PowerPoint 演示文稿</vt:lpstr>
      <vt:lpstr>Loop Patterns</vt:lpstr>
      <vt:lpstr>What We Do in Loops</vt:lpstr>
      <vt:lpstr>Looping Through a Set</vt:lpstr>
      <vt:lpstr>What is the Largest Number?</vt:lpstr>
      <vt:lpstr>The is and is not Operators</vt:lpstr>
      <vt:lpstr>What is the Largest Number?</vt:lpstr>
      <vt:lpstr>What is the Largest Number?</vt:lpstr>
      <vt:lpstr>What is the Largest Number?</vt:lpstr>
      <vt:lpstr>What is the Largest Number?</vt:lpstr>
      <vt:lpstr>What is the Largest Number?</vt:lpstr>
      <vt:lpstr>What is the Largest Number?</vt:lpstr>
      <vt:lpstr>What is the Largest Number?</vt:lpstr>
      <vt:lpstr>What is the Largest Number?</vt:lpstr>
      <vt:lpstr>Finding the Largest Value</vt:lpstr>
      <vt:lpstr>More Loop Patterns…</vt:lpstr>
      <vt:lpstr>Counting in a Loop</vt:lpstr>
      <vt:lpstr>Counting in a Loop</vt:lpstr>
      <vt:lpstr>Summing in a Loop</vt:lpstr>
      <vt:lpstr>Summing in a Loop</vt:lpstr>
      <vt:lpstr>Finding the Average in a Loop</vt:lpstr>
      <vt:lpstr>Filtering in a Loop</vt:lpstr>
      <vt:lpstr>Search Using a Boolean Variable</vt:lpstr>
      <vt:lpstr>Finding the Smallest Value</vt:lpstr>
      <vt:lpstr>Summary</vt:lpstr>
      <vt:lpstr>Glossary</vt:lpstr>
      <vt:lpstr>Glossary</vt:lpstr>
      <vt:lpstr>Exercises</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Loops and Iteration</dc:title>
  <dc:creator/>
  <cp:lastModifiedBy>yzchen</cp:lastModifiedBy>
  <cp:revision>77</cp:revision>
  <dcterms:created xsi:type="dcterms:W3CDTF">2020-09-14T01:39:00Z</dcterms:created>
  <dcterms:modified xsi:type="dcterms:W3CDTF">2021-10-06T01:29:07Z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