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2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9951347" y="-6281"/>
            <a:ext cx="2240653" cy="2060164"/>
          </a:xfrm>
          <a:prstGeom prst="rect">
            <a:avLst/>
          </a:pr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A60A-E06E-4DD4-AA9E-3C831A11CC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3E1B-5F33-4C38-81C2-DAF5A5717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A60A-E06E-4DD4-AA9E-3C831A11CC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3E1B-5F33-4C38-81C2-DAF5A57175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768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、某一耗尽型</a:t>
            </a:r>
            <a:r>
              <a:rPr lang="en-US" altLang="zh-CN" sz="2400" dirty="0"/>
              <a:t>MOS</a:t>
            </a:r>
            <a:r>
              <a:rPr lang="zh-CN" altLang="en-US" sz="2400" dirty="0"/>
              <a:t>场效应管的偏置电压为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GS</a:t>
            </a:r>
            <a:r>
              <a:rPr lang="en-US" altLang="zh-CN" sz="2400" dirty="0"/>
              <a:t>=0V</a:t>
            </a:r>
            <a:r>
              <a:rPr lang="zh-CN" altLang="en-US" sz="2400" dirty="0"/>
              <a:t>，漏极饱和电流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DSS</a:t>
            </a:r>
            <a:r>
              <a:rPr lang="en-US" altLang="zh-CN" sz="2400" dirty="0"/>
              <a:t>=20mA</a:t>
            </a:r>
            <a:r>
              <a:rPr lang="zh-CN" altLang="en-US" sz="2400" dirty="0"/>
              <a:t>，那么此时的漏极电流为</a:t>
            </a:r>
            <a:endParaRPr lang="zh-CN" altLang="en-US" sz="2400" baseline="-25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94229" y="1878037"/>
            <a:ext cx="2909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0A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、不能确定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20mA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、非常大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575712" y="1847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转移特性：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12" y="2447317"/>
            <a:ext cx="7369792" cy="41849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0535" y="4539615"/>
            <a:ext cx="29241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漏极电流这个东西不存在正负说法，这是不严谨的，因为我们的正负是要设置参考平面的。重点在于理解这个趋势，知道电流是从哪里流到哪里的。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Q3</a:t>
            </a:r>
            <a:r>
              <a:rPr lang="zh-CN" altLang="en-US" sz="2400" dirty="0"/>
              <a:t>、确定图</a:t>
            </a:r>
            <a:r>
              <a:rPr lang="en-US" altLang="zh-CN" sz="2400" dirty="0"/>
              <a:t>Q3</a:t>
            </a:r>
            <a:r>
              <a:rPr lang="zh-CN" altLang="en-US" sz="2400" dirty="0"/>
              <a:t>中的每个耗尽型</a:t>
            </a:r>
            <a:r>
              <a:rPr lang="en-US" altLang="zh-CN" sz="2400" dirty="0"/>
              <a:t>MOS</a:t>
            </a:r>
            <a:r>
              <a:rPr lang="zh-CN" altLang="en-US" sz="2400" dirty="0"/>
              <a:t>管处在哪种模式下</a:t>
            </a:r>
            <a:r>
              <a:rPr lang="en-US" altLang="zh-CN" sz="2400" dirty="0"/>
              <a:t>(</a:t>
            </a:r>
            <a:r>
              <a:rPr lang="zh-CN" altLang="en-US" sz="2400" dirty="0"/>
              <a:t>增强区、耗尽区或两者都不是</a:t>
            </a:r>
            <a:r>
              <a:rPr lang="en-US" altLang="zh-CN" sz="2400" dirty="0"/>
              <a:t>)</a:t>
            </a:r>
            <a:r>
              <a:rPr lang="zh-CN" altLang="en-US" sz="2400" dirty="0"/>
              <a:t>。简要说明你的理由。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" r="70558"/>
          <a:stretch>
            <a:fillRect/>
          </a:stretch>
        </p:blipFill>
        <p:spPr>
          <a:xfrm>
            <a:off x="787791" y="1867707"/>
            <a:ext cx="2811439" cy="4451207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8287956" y="1762164"/>
            <a:ext cx="2370946" cy="4556750"/>
            <a:chOff x="8110535" y="1762164"/>
            <a:chExt cx="2370946" cy="4556750"/>
          </a:xfrm>
        </p:grpSpPr>
        <p:grpSp>
          <p:nvGrpSpPr>
            <p:cNvPr id="7" name="组合 6"/>
            <p:cNvGrpSpPr/>
            <p:nvPr/>
          </p:nvGrpSpPr>
          <p:grpSpPr>
            <a:xfrm>
              <a:off x="8110535" y="3686405"/>
              <a:ext cx="2370946" cy="2632509"/>
              <a:chOff x="7960409" y="1867707"/>
              <a:chExt cx="2370946" cy="2632509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0409" y="1867707"/>
                <a:ext cx="2370946" cy="2263177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8615030" y="4130884"/>
                <a:ext cx="1061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NDMOS</a:t>
                </a:r>
                <a:endParaRPr lang="zh-CN" altLang="en-US" b="1" dirty="0"/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0535" y="1762164"/>
              <a:ext cx="2311721" cy="1978833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3599230" y="2306472"/>
            <a:ext cx="35931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</a:t>
            </a:r>
            <a:r>
              <a:rPr lang="en-US" altLang="zh-CN" baseline="-25000" dirty="0"/>
              <a:t>G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G</a:t>
            </a:r>
            <a:r>
              <a:rPr lang="en-US" altLang="zh-CN" dirty="0"/>
              <a:t>=0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</a:t>
            </a:r>
            <a:r>
              <a:rPr lang="en-US" altLang="zh-CN" dirty="0"/>
              <a:t>I</a:t>
            </a:r>
            <a:r>
              <a:rPr lang="en-US" altLang="zh-CN" baseline="-25000" dirty="0"/>
              <a:t>D</a:t>
            </a:r>
            <a:r>
              <a:rPr lang="zh-CN" altLang="en-US" dirty="0"/>
              <a:t>有漏极流向源极，所以</a:t>
            </a:r>
            <a:r>
              <a:rPr lang="en-US" altLang="zh-CN" dirty="0"/>
              <a:t>V</a:t>
            </a:r>
            <a:r>
              <a:rPr lang="en-US" altLang="zh-CN" baseline="-25000" dirty="0"/>
              <a:t>S</a:t>
            </a:r>
            <a:r>
              <a:rPr lang="en-US" altLang="zh-CN" dirty="0"/>
              <a:t>&gt;0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en-US" altLang="zh-CN" dirty="0"/>
              <a:t>=V</a:t>
            </a:r>
            <a:r>
              <a:rPr lang="en-US" altLang="zh-CN" baseline="-25000" dirty="0"/>
              <a:t>G</a:t>
            </a:r>
            <a:r>
              <a:rPr lang="en-US" altLang="zh-CN" dirty="0"/>
              <a:t>-V</a:t>
            </a:r>
            <a:r>
              <a:rPr lang="en-US" altLang="zh-CN" baseline="-25000" dirty="0"/>
              <a:t>S</a:t>
            </a:r>
            <a:r>
              <a:rPr lang="en-US" altLang="zh-CN" dirty="0"/>
              <a:t>&lt;0</a:t>
            </a:r>
            <a:r>
              <a:rPr lang="zh-CN" altLang="en-US" dirty="0"/>
              <a:t>，所以</a:t>
            </a:r>
            <a:r>
              <a:rPr lang="en-US" altLang="zh-CN" dirty="0"/>
              <a:t>MOS</a:t>
            </a:r>
            <a:r>
              <a:rPr lang="zh-CN" altLang="en-US" dirty="0"/>
              <a:t>管处在耗尽模式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Q3</a:t>
            </a:r>
            <a:r>
              <a:rPr lang="zh-CN" altLang="en-US" sz="2400" dirty="0"/>
              <a:t>、确定图</a:t>
            </a:r>
            <a:r>
              <a:rPr lang="en-US" altLang="zh-CN" sz="2400" dirty="0"/>
              <a:t>Q3</a:t>
            </a:r>
            <a:r>
              <a:rPr lang="zh-CN" altLang="en-US" sz="2400" dirty="0"/>
              <a:t>中的每个耗尽型</a:t>
            </a:r>
            <a:r>
              <a:rPr lang="en-US" altLang="zh-CN" sz="2400" dirty="0"/>
              <a:t>MOS</a:t>
            </a:r>
            <a:r>
              <a:rPr lang="zh-CN" altLang="en-US" sz="2400" dirty="0"/>
              <a:t>管处在哪种模式下</a:t>
            </a:r>
            <a:r>
              <a:rPr lang="en-US" altLang="zh-CN" sz="2400" dirty="0"/>
              <a:t>(</a:t>
            </a:r>
            <a:r>
              <a:rPr lang="zh-CN" altLang="en-US" sz="2400" dirty="0"/>
              <a:t>导通、截止或两者都不是</a:t>
            </a:r>
            <a:r>
              <a:rPr lang="en-US" altLang="zh-CN" sz="2400" dirty="0"/>
              <a:t>)</a:t>
            </a:r>
            <a:r>
              <a:rPr lang="zh-CN" altLang="en-US" sz="2400" dirty="0"/>
              <a:t>。简要说明你的理由。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8287956" y="1762164"/>
            <a:ext cx="2370946" cy="4556750"/>
            <a:chOff x="8110535" y="1762164"/>
            <a:chExt cx="2370946" cy="4556750"/>
          </a:xfrm>
        </p:grpSpPr>
        <p:grpSp>
          <p:nvGrpSpPr>
            <p:cNvPr id="7" name="组合 6"/>
            <p:cNvGrpSpPr/>
            <p:nvPr/>
          </p:nvGrpSpPr>
          <p:grpSpPr>
            <a:xfrm>
              <a:off x="8110535" y="3686405"/>
              <a:ext cx="2370946" cy="2632509"/>
              <a:chOff x="7960409" y="1867707"/>
              <a:chExt cx="2370946" cy="2632509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0409" y="1867707"/>
                <a:ext cx="2370946" cy="2263177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8615030" y="4130884"/>
                <a:ext cx="1061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NDMOS</a:t>
                </a:r>
                <a:endParaRPr lang="zh-CN" altLang="en-US" b="1" dirty="0"/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0535" y="1762164"/>
              <a:ext cx="2311721" cy="1978833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3790299" y="2374711"/>
            <a:ext cx="3593140" cy="165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</a:t>
            </a:r>
            <a:r>
              <a:rPr lang="en-US" altLang="zh-CN" baseline="-25000" dirty="0"/>
              <a:t>G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G</a:t>
            </a:r>
            <a:r>
              <a:rPr lang="en-US" altLang="zh-CN" dirty="0"/>
              <a:t>=V</a:t>
            </a:r>
            <a:r>
              <a:rPr lang="en-US" altLang="zh-CN" baseline="-25000" dirty="0"/>
              <a:t>D</a:t>
            </a:r>
            <a:r>
              <a:rPr lang="en-US" altLang="zh-CN" dirty="0"/>
              <a:t>&gt;0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S</a:t>
            </a:r>
            <a:r>
              <a:rPr lang="en-US" altLang="zh-CN" dirty="0"/>
              <a:t>=0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en-US" altLang="zh-CN" dirty="0"/>
              <a:t>=V</a:t>
            </a:r>
            <a:r>
              <a:rPr lang="en-US" altLang="zh-CN" baseline="-25000" dirty="0"/>
              <a:t>G</a:t>
            </a:r>
            <a:r>
              <a:rPr lang="en-US" altLang="zh-CN" dirty="0"/>
              <a:t>-V</a:t>
            </a:r>
            <a:r>
              <a:rPr lang="en-US" altLang="zh-CN" baseline="-25000" dirty="0"/>
              <a:t>S</a:t>
            </a:r>
            <a:r>
              <a:rPr lang="en-US" altLang="zh-CN" dirty="0"/>
              <a:t>&gt;0</a:t>
            </a:r>
            <a:r>
              <a:rPr lang="zh-CN" altLang="en-US" dirty="0"/>
              <a:t>，所以</a:t>
            </a:r>
            <a:r>
              <a:rPr lang="en-US" altLang="zh-CN" dirty="0"/>
              <a:t>MOS</a:t>
            </a:r>
            <a:r>
              <a:rPr lang="zh-CN" altLang="en-US" dirty="0"/>
              <a:t>管处在增强模式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" y="1878504"/>
            <a:ext cx="2624149" cy="45116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Q3</a:t>
            </a:r>
            <a:r>
              <a:rPr lang="zh-CN" altLang="en-US" sz="2400" dirty="0"/>
              <a:t>、确定图</a:t>
            </a:r>
            <a:r>
              <a:rPr lang="en-US" altLang="zh-CN" sz="2400" dirty="0"/>
              <a:t>Q3</a:t>
            </a:r>
            <a:r>
              <a:rPr lang="zh-CN" altLang="en-US" sz="2400" dirty="0"/>
              <a:t>中的每个耗尽型</a:t>
            </a:r>
            <a:r>
              <a:rPr lang="en-US" altLang="zh-CN" sz="2400" dirty="0"/>
              <a:t>MOS</a:t>
            </a:r>
            <a:r>
              <a:rPr lang="zh-CN" altLang="en-US" sz="2400" dirty="0"/>
              <a:t>管处在哪种模式下</a:t>
            </a:r>
            <a:r>
              <a:rPr lang="en-US" altLang="zh-CN" sz="2400" dirty="0"/>
              <a:t>(</a:t>
            </a:r>
            <a:r>
              <a:rPr lang="zh-CN" altLang="en-US" sz="2400" dirty="0"/>
              <a:t>导通、截止或两者都不是</a:t>
            </a:r>
            <a:r>
              <a:rPr lang="en-US" altLang="zh-CN" sz="2400" dirty="0"/>
              <a:t>)</a:t>
            </a:r>
            <a:r>
              <a:rPr lang="zh-CN" altLang="en-US" sz="2400" dirty="0"/>
              <a:t>。简要说明你的理由。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8287956" y="1762164"/>
            <a:ext cx="2370946" cy="4556750"/>
            <a:chOff x="8110535" y="1762164"/>
            <a:chExt cx="2370946" cy="4556750"/>
          </a:xfrm>
        </p:grpSpPr>
        <p:grpSp>
          <p:nvGrpSpPr>
            <p:cNvPr id="7" name="组合 6"/>
            <p:cNvGrpSpPr/>
            <p:nvPr/>
          </p:nvGrpSpPr>
          <p:grpSpPr>
            <a:xfrm>
              <a:off x="8110535" y="3686405"/>
              <a:ext cx="2370946" cy="2632509"/>
              <a:chOff x="7960409" y="1867707"/>
              <a:chExt cx="2370946" cy="2632509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0409" y="1867707"/>
                <a:ext cx="2370946" cy="2263177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8615030" y="4130884"/>
                <a:ext cx="1061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NDMOS</a:t>
                </a:r>
                <a:endParaRPr lang="zh-CN" altLang="en-US" b="1" dirty="0"/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0535" y="1762164"/>
              <a:ext cx="2311721" cy="1978833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3790299" y="2374711"/>
            <a:ext cx="3593140" cy="193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</a:t>
            </a:r>
            <a:r>
              <a:rPr lang="en-US" altLang="zh-CN" baseline="-25000" dirty="0"/>
              <a:t>G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G</a:t>
            </a:r>
            <a:r>
              <a:rPr lang="en-US" altLang="zh-CN" dirty="0"/>
              <a:t>=0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S</a:t>
            </a:r>
            <a:r>
              <a:rPr lang="en-US" altLang="zh-CN" dirty="0"/>
              <a:t>=0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en-US" altLang="zh-CN" dirty="0"/>
              <a:t>=V</a:t>
            </a:r>
            <a:r>
              <a:rPr lang="en-US" altLang="zh-CN" baseline="-25000" dirty="0"/>
              <a:t>G</a:t>
            </a:r>
            <a:r>
              <a:rPr lang="en-US" altLang="zh-CN" dirty="0"/>
              <a:t>-V</a:t>
            </a:r>
            <a:r>
              <a:rPr lang="en-US" altLang="zh-CN" baseline="-25000" dirty="0"/>
              <a:t>S</a:t>
            </a:r>
            <a:r>
              <a:rPr lang="en-US" altLang="zh-CN" dirty="0"/>
              <a:t>=0</a:t>
            </a:r>
            <a:r>
              <a:rPr lang="zh-CN" altLang="en-US" dirty="0"/>
              <a:t>，所以</a:t>
            </a:r>
            <a:r>
              <a:rPr lang="en-US" altLang="zh-CN" dirty="0"/>
              <a:t>MOS</a:t>
            </a:r>
            <a:r>
              <a:rPr lang="zh-CN" altLang="en-US" dirty="0"/>
              <a:t>管既不处在增强模式也不处在耗尽模式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1950801"/>
            <a:ext cx="2369798" cy="43681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Q3</a:t>
            </a:r>
            <a:r>
              <a:rPr lang="zh-CN" altLang="en-US" sz="2400" dirty="0"/>
              <a:t>、确定图</a:t>
            </a:r>
            <a:r>
              <a:rPr lang="en-US" altLang="zh-CN" sz="2400" dirty="0"/>
              <a:t>Q3</a:t>
            </a:r>
            <a:r>
              <a:rPr lang="zh-CN" altLang="en-US" sz="2400" dirty="0"/>
              <a:t>中的每个耗尽型</a:t>
            </a:r>
            <a:r>
              <a:rPr lang="en-US" altLang="zh-CN" sz="2400" dirty="0"/>
              <a:t>MOS</a:t>
            </a:r>
            <a:r>
              <a:rPr lang="zh-CN" altLang="en-US" sz="2400" dirty="0"/>
              <a:t>管处在哪种模式下</a:t>
            </a:r>
            <a:r>
              <a:rPr lang="en-US" altLang="zh-CN" sz="2400" dirty="0"/>
              <a:t>(</a:t>
            </a:r>
            <a:r>
              <a:rPr lang="zh-CN" altLang="en-US" sz="2400" dirty="0"/>
              <a:t>导通、截止或两者都不是</a:t>
            </a:r>
            <a:r>
              <a:rPr lang="en-US" altLang="zh-CN" sz="2400" dirty="0"/>
              <a:t>)</a:t>
            </a:r>
            <a:r>
              <a:rPr lang="zh-CN" altLang="en-US" sz="2400" dirty="0"/>
              <a:t>。简要说明你的理由。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790299" y="2374711"/>
            <a:ext cx="3593140" cy="193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G</a:t>
            </a:r>
            <a:r>
              <a:rPr lang="en-US" altLang="zh-CN" dirty="0"/>
              <a:t>=0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</a:t>
            </a:r>
            <a:r>
              <a:rPr lang="en-US" altLang="zh-CN" dirty="0"/>
              <a:t>ID</a:t>
            </a:r>
            <a:r>
              <a:rPr lang="zh-CN" altLang="en-US" dirty="0"/>
              <a:t>有源极流向漏极，所以</a:t>
            </a:r>
            <a:r>
              <a:rPr lang="en-US" altLang="zh-CN" dirty="0"/>
              <a:t>V</a:t>
            </a:r>
            <a:r>
              <a:rPr lang="en-US" altLang="zh-CN" baseline="-25000" dirty="0"/>
              <a:t>S</a:t>
            </a:r>
            <a:r>
              <a:rPr lang="en-US" altLang="zh-CN" dirty="0"/>
              <a:t>&lt;0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en-US" altLang="zh-CN" dirty="0"/>
              <a:t>=V</a:t>
            </a:r>
            <a:r>
              <a:rPr lang="en-US" altLang="zh-CN" baseline="-25000" dirty="0"/>
              <a:t>G</a:t>
            </a:r>
            <a:r>
              <a:rPr lang="en-US" altLang="zh-CN" dirty="0"/>
              <a:t>-V</a:t>
            </a:r>
            <a:r>
              <a:rPr lang="en-US" altLang="zh-CN" baseline="-25000" dirty="0"/>
              <a:t>S</a:t>
            </a:r>
            <a:r>
              <a:rPr lang="en-US" altLang="zh-CN" dirty="0"/>
              <a:t>&gt;0</a:t>
            </a:r>
            <a:r>
              <a:rPr lang="zh-CN" altLang="en-US" dirty="0"/>
              <a:t>，所以</a:t>
            </a:r>
            <a:r>
              <a:rPr lang="en-US" altLang="zh-CN" dirty="0"/>
              <a:t>MOS</a:t>
            </a:r>
            <a:r>
              <a:rPr lang="zh-CN" altLang="en-US" dirty="0"/>
              <a:t>管处在耗尽模式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1858628"/>
            <a:ext cx="2228364" cy="4123302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8287956" y="1536105"/>
            <a:ext cx="2370946" cy="4782809"/>
            <a:chOff x="8287956" y="1536105"/>
            <a:chExt cx="2370946" cy="4782809"/>
          </a:xfrm>
        </p:grpSpPr>
        <p:sp>
          <p:nvSpPr>
            <p:cNvPr id="8" name="文本框 7"/>
            <p:cNvSpPr txBox="1"/>
            <p:nvPr/>
          </p:nvSpPr>
          <p:spPr>
            <a:xfrm>
              <a:off x="8942577" y="5949582"/>
              <a:ext cx="1061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PDMOS</a:t>
              </a:r>
              <a:endParaRPr lang="zh-CN" altLang="en-US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7956" y="1536105"/>
              <a:ext cx="2370946" cy="222909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7956" y="3729206"/>
              <a:ext cx="2370946" cy="22328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87791" y="914400"/>
                <a:ext cx="7714764" cy="1383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Q4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Q4</a:t>
                </a:r>
                <a:r>
                  <a:rPr lang="zh-CN" altLang="en-US" sz="2400" dirty="0"/>
                  <a:t>中增强型</a:t>
                </a:r>
                <a:r>
                  <a:rPr lang="en-US" altLang="zh-CN" sz="2400" dirty="0"/>
                  <a:t>PMOS</a:t>
                </a:r>
                <a:r>
                  <a:rPr lang="zh-CN" altLang="en-US" sz="2400" dirty="0"/>
                  <a:t>管中，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02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zh-CN" sz="2400" b="0" i="0" baseline="-2500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zh-CN" sz="2400" b="0" i="0" baseline="-25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sz="2400" dirty="0"/>
                  <a:t>V</a:t>
                </a:r>
                <a:r>
                  <a:rPr lang="zh-CN" altLang="en-US" sz="2400" dirty="0"/>
                  <a:t>，当</a:t>
                </a:r>
                <a:r>
                  <a:rPr lang="en-US" altLang="zh-CN" sz="2400" dirty="0"/>
                  <a:t>V</a:t>
                </a:r>
                <a:r>
                  <a:rPr lang="en-US" altLang="zh-CN" sz="2400" baseline="-25000" dirty="0"/>
                  <a:t>D</a:t>
                </a:r>
                <a:r>
                  <a:rPr lang="en-US" altLang="zh-CN" sz="2400" dirty="0"/>
                  <a:t>=+4V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+1.5V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0V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-5V</a:t>
                </a:r>
                <a:r>
                  <a:rPr lang="zh-CN" altLang="en-US" sz="2400" dirty="0"/>
                  <a:t>时，</a:t>
                </a:r>
                <a:r>
                  <a:rPr lang="en-US" altLang="zh-CN" sz="2400" dirty="0"/>
                  <a:t>I</a:t>
                </a:r>
                <a:r>
                  <a:rPr lang="en-US" altLang="zh-CN" sz="2400" baseline="-25000" dirty="0"/>
                  <a:t>D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？</a:t>
                </a:r>
                <a:endParaRPr lang="zh-CN" altLang="en-US" sz="2400" baseline="-25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1" y="914400"/>
                <a:ext cx="7714764" cy="1383712"/>
              </a:xfrm>
              <a:prstGeom prst="rect">
                <a:avLst/>
              </a:prstGeom>
              <a:blipFill rotWithShape="1">
                <a:blip r:embed="rId1"/>
                <a:stretch>
                  <a:fillRect l="-5" r="7" b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9185229" y="2234156"/>
            <a:ext cx="2319834" cy="2855229"/>
            <a:chOff x="532548" y="2678882"/>
            <a:chExt cx="2319834" cy="2855229"/>
          </a:xfrm>
        </p:grpSpPr>
        <p:sp>
          <p:nvSpPr>
            <p:cNvPr id="8" name="文本框 7"/>
            <p:cNvSpPr txBox="1"/>
            <p:nvPr/>
          </p:nvSpPr>
          <p:spPr>
            <a:xfrm>
              <a:off x="1161613" y="5164779"/>
              <a:ext cx="1061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PDMOS</a:t>
              </a:r>
              <a:endParaRPr lang="zh-CN" altLang="en-US" b="1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548" y="2678882"/>
              <a:ext cx="2319834" cy="2496582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3" y="2571326"/>
            <a:ext cx="2953182" cy="32753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657600" y="2715904"/>
                <a:ext cx="49541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V</a:t>
                </a:r>
                <a:r>
                  <a:rPr lang="en-US" altLang="zh-CN" baseline="-25000" dirty="0"/>
                  <a:t>GS</a:t>
                </a:r>
                <a:r>
                  <a:rPr lang="en-US" altLang="zh-CN" dirty="0"/>
                  <a:t>&lt;V</a:t>
                </a:r>
                <a:r>
                  <a:rPr lang="en-US" altLang="zh-CN" baseline="-25000" dirty="0"/>
                  <a:t>T</a:t>
                </a:r>
                <a:r>
                  <a:rPr lang="zh-CN" altLang="en-US" dirty="0"/>
                  <a:t>，所以</a:t>
                </a:r>
                <a:r>
                  <a:rPr lang="en-US" altLang="zh-CN" dirty="0"/>
                  <a:t>PEMOS</a:t>
                </a:r>
                <a:r>
                  <a:rPr lang="zh-CN" altLang="en-US" dirty="0"/>
                  <a:t>管处于导通状态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𝐺𝑆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𝐷𝑆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0" dirty="0"/>
                  <a:t>MOS</a:t>
                </a:r>
                <a:r>
                  <a:rPr lang="zh-CN" altLang="en-US" b="0" dirty="0"/>
                  <a:t>管处于</a:t>
                </a:r>
                <a:r>
                  <a:rPr lang="zh-CN" altLang="en-US" dirty="0"/>
                  <a:t>放大区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𝐺𝑆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𝐷𝑆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0" dirty="0"/>
                  <a:t>MOS</a:t>
                </a:r>
                <a:r>
                  <a:rPr lang="zh-CN" altLang="en-US" b="0" dirty="0"/>
                  <a:t>管处于</a:t>
                </a:r>
                <a:r>
                  <a:rPr lang="zh-CN" altLang="en-US" dirty="0"/>
                  <a:t>饱和区</a:t>
                </a:r>
                <a:endParaRPr lang="en-US" altLang="zh-C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注意图中</a:t>
                </a:r>
                <a:r>
                  <a:rPr lang="en-US" altLang="zh-CN" dirty="0"/>
                  <a:t>I</a:t>
                </a:r>
                <a:r>
                  <a:rPr lang="en-US" altLang="zh-CN" baseline="-25000" dirty="0"/>
                  <a:t>D</a:t>
                </a:r>
                <a:r>
                  <a:rPr lang="zh-CN" altLang="en-US" dirty="0"/>
                  <a:t>的方向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715904"/>
                <a:ext cx="4954137" cy="1200329"/>
              </a:xfrm>
              <a:prstGeom prst="rect">
                <a:avLst/>
              </a:prstGeom>
              <a:blipFill rotWithShape="1">
                <a:blip r:embed="rId4"/>
                <a:stretch>
                  <a:fillRect t="-1" r="10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75" y="4138214"/>
            <a:ext cx="6658906" cy="11850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87791" y="914400"/>
                <a:ext cx="8397438" cy="1383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Q5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Q5</a:t>
                </a:r>
                <a:r>
                  <a:rPr lang="zh-CN" altLang="en-US" sz="2400" dirty="0"/>
                  <a:t>中所示的</a:t>
                </a:r>
                <a:r>
                  <a:rPr lang="en-US" altLang="zh-CN" sz="2400" dirty="0"/>
                  <a:t>MOS</a:t>
                </a:r>
                <a:r>
                  <a:rPr lang="zh-CN" altLang="en-US" sz="2400" dirty="0"/>
                  <a:t>管电路中，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250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/>
                  <a:t>V</a:t>
                </a:r>
                <a:r>
                  <a:rPr lang="en-US" altLang="zh-CN" sz="2400" baseline="-25000" dirty="0"/>
                  <a:t>DD</a:t>
                </a:r>
                <a:r>
                  <a:rPr lang="en-US" altLang="zh-CN" sz="2400" dirty="0"/>
                  <a:t>=+5V</a:t>
                </a:r>
                <a:r>
                  <a:rPr lang="zh-CN" altLang="en-US" sz="2400" dirty="0"/>
                  <a:t>，求解</a:t>
                </a:r>
                <a:r>
                  <a:rPr lang="en-US" altLang="zh-CN" sz="2400" dirty="0"/>
                  <a:t>MOS</a:t>
                </a:r>
                <a:r>
                  <a:rPr lang="zh-CN" altLang="en-US" sz="2400" dirty="0"/>
                  <a:t>管的电流和漏极电压，并判断器件工作在三极管区还是饱和区？</a:t>
                </a:r>
                <a:endParaRPr lang="zh-CN" altLang="en-US" sz="2400" baseline="-25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1" y="914400"/>
                <a:ext cx="8397438" cy="1383712"/>
              </a:xfrm>
              <a:prstGeom prst="rect">
                <a:avLst/>
              </a:prstGeom>
              <a:blipFill rotWithShape="1">
                <a:blip r:embed="rId1"/>
                <a:stretch>
                  <a:fillRect l="-5" r="-326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657600" y="2715904"/>
            <a:ext cx="513155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G</a:t>
            </a:r>
            <a:r>
              <a:rPr lang="en-US" altLang="zh-CN" dirty="0"/>
              <a:t>=V</a:t>
            </a:r>
            <a:r>
              <a:rPr lang="en-US" altLang="zh-CN" baseline="-25000" dirty="0"/>
              <a:t>D</a:t>
            </a:r>
            <a:r>
              <a:rPr lang="en-US" altLang="zh-CN" dirty="0"/>
              <a:t>&gt;0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S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en-US" altLang="zh-CN" dirty="0"/>
              <a:t>=V</a:t>
            </a:r>
            <a:r>
              <a:rPr lang="en-US" altLang="zh-CN" baseline="-25000" dirty="0"/>
              <a:t>DS</a:t>
            </a:r>
            <a:r>
              <a:rPr lang="zh-CN" altLang="en-US" dirty="0"/>
              <a:t>，因为</a:t>
            </a: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en-US" altLang="zh-CN" dirty="0"/>
              <a:t>-V</a:t>
            </a:r>
            <a:r>
              <a:rPr lang="en-US" altLang="zh-CN" baseline="-25000" dirty="0"/>
              <a:t>T</a:t>
            </a:r>
            <a:r>
              <a:rPr lang="en-US" altLang="zh-CN" dirty="0"/>
              <a:t>=V</a:t>
            </a:r>
            <a:r>
              <a:rPr lang="en-US" altLang="zh-CN" baseline="-25000" dirty="0"/>
              <a:t>DS</a:t>
            </a:r>
            <a:r>
              <a:rPr lang="en-US" altLang="zh-CN" dirty="0"/>
              <a:t>-V</a:t>
            </a:r>
            <a:r>
              <a:rPr lang="en-US" altLang="zh-CN" baseline="-25000" dirty="0"/>
              <a:t>T</a:t>
            </a:r>
            <a:r>
              <a:rPr lang="en-US" altLang="zh-CN" dirty="0"/>
              <a:t>&lt;V</a:t>
            </a:r>
            <a:r>
              <a:rPr lang="en-US" altLang="zh-CN" baseline="-25000" dirty="0"/>
              <a:t>DS</a:t>
            </a:r>
            <a:r>
              <a:rPr lang="zh-CN" altLang="en-US" dirty="0"/>
              <a:t>，所以</a:t>
            </a:r>
            <a:r>
              <a:rPr lang="en-US" altLang="zh-CN" dirty="0"/>
              <a:t>MOS</a:t>
            </a:r>
            <a:r>
              <a:rPr lang="zh-CN" altLang="en-US" dirty="0"/>
              <a:t>管处于饱和区</a:t>
            </a:r>
            <a:endParaRPr lang="en-US" altLang="zh-CN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      2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由于</a:t>
            </a:r>
            <a:r>
              <a:rPr lang="en-US" altLang="zh-CN" dirty="0"/>
              <a:t>VG=VD=VGS=VDS</a:t>
            </a:r>
            <a:r>
              <a:rPr lang="zh-CN" altLang="en-US" dirty="0"/>
              <a:t>，所以</a:t>
            </a:r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6" y="2827809"/>
            <a:ext cx="2567589" cy="29934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67" y="3312080"/>
            <a:ext cx="5522366" cy="654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11" y="4344293"/>
            <a:ext cx="4949313" cy="74890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 flipH="1">
            <a:off x="3703807" y="5093196"/>
            <a:ext cx="447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D</a:t>
            </a:r>
            <a:r>
              <a:rPr lang="en-US" altLang="zh-CN" dirty="0"/>
              <a:t>=4.77V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03" y="5525070"/>
            <a:ext cx="4304356" cy="6478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、饱和状态下，</a:t>
            </a:r>
            <a:r>
              <a:rPr lang="en-US" altLang="zh-CN" sz="2400" dirty="0"/>
              <a:t>MOS</a:t>
            </a:r>
            <a:r>
              <a:rPr lang="zh-CN" altLang="en-US" sz="2400" dirty="0"/>
              <a:t>场效应管的有效沟道长度随着</a:t>
            </a:r>
            <a:r>
              <a:rPr lang="zh-CN" altLang="en-US" sz="2400" u="sng" dirty="0"/>
              <a:t>       </a:t>
            </a:r>
            <a:r>
              <a:rPr lang="zh-CN" altLang="en-US" sz="2400" dirty="0"/>
              <a:t>的增加而变薄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2364" y="1941341"/>
            <a:ext cx="4121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A</a:t>
            </a:r>
            <a:r>
              <a:rPr lang="zh-CN" altLang="en-US" sz="2400" b="1" dirty="0"/>
              <a:t>、漏极电压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、栅极电压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、源极电压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、基极电压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27" y="2389616"/>
            <a:ext cx="7706045" cy="3192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CMOS</a:t>
            </a:r>
            <a:r>
              <a:rPr lang="zh-CN" altLang="en-US" sz="2400" dirty="0"/>
              <a:t>的主要优点是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4121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、高额定功率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</a:t>
            </a:r>
            <a:r>
              <a:rPr lang="zh-CN" altLang="en-US" sz="2400" b="1" dirty="0"/>
              <a:t>、低功耗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、适用于小信号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、开关能力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、将</a:t>
            </a:r>
            <a:r>
              <a:rPr lang="en-US" altLang="zh-CN" sz="2400" dirty="0"/>
              <a:t>MOS</a:t>
            </a:r>
            <a:r>
              <a:rPr lang="zh-CN" altLang="en-US" sz="2400" dirty="0"/>
              <a:t>场效应管作为电阻，下列哪种说法是</a:t>
            </a:r>
            <a:r>
              <a:rPr lang="zh-CN" altLang="en-US" sz="2400" b="1" dirty="0"/>
              <a:t>错误</a:t>
            </a:r>
            <a:r>
              <a:rPr lang="zh-CN" altLang="en-US" sz="2400" dirty="0"/>
              <a:t>的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8134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、器件电阻可由电压控制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</a:t>
            </a:r>
            <a:r>
              <a:rPr lang="zh-CN" altLang="en-US" sz="2400" b="1" dirty="0"/>
              <a:t>、当</a:t>
            </a:r>
            <a:r>
              <a:rPr lang="en-US" altLang="zh-CN" sz="2400" b="1" dirty="0"/>
              <a:t>MOS</a:t>
            </a:r>
            <a:r>
              <a:rPr lang="zh-CN" altLang="en-US" sz="2400" b="1" dirty="0"/>
              <a:t>管工作在放大区（</a:t>
            </a:r>
            <a:r>
              <a:rPr lang="en-US" altLang="zh-CN" sz="2400" b="1" dirty="0"/>
              <a:t>VGS&gt;VT</a:t>
            </a:r>
            <a:r>
              <a:rPr lang="zh-CN" altLang="en-US" sz="2400" b="1" dirty="0"/>
              <a:t>且</a:t>
            </a:r>
            <a:r>
              <a:rPr lang="en-US" altLang="zh-CN" sz="2400" b="1" dirty="0"/>
              <a:t>VDS</a:t>
            </a:r>
            <a:r>
              <a:rPr lang="zh-CN" altLang="en-US" sz="2400" b="1" dirty="0"/>
              <a:t>很小），</a:t>
            </a:r>
            <a:r>
              <a:rPr lang="en-US" altLang="zh-CN" sz="2400" b="1" dirty="0"/>
              <a:t>MOS</a:t>
            </a:r>
            <a:r>
              <a:rPr lang="zh-CN" altLang="en-US" sz="2400" b="1" dirty="0"/>
              <a:t>管可以用作高阻值的可调电阻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MOS</a:t>
            </a:r>
            <a:r>
              <a:rPr lang="zh-CN" altLang="en-US" sz="2400" dirty="0"/>
              <a:t>管电阻通常比片上电阻占地面积小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MOS</a:t>
            </a:r>
            <a:r>
              <a:rPr lang="zh-CN" altLang="en-US" sz="2400" dirty="0"/>
              <a:t>管阻值精确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450340" y="4837430"/>
            <a:ext cx="5182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Vt&lt;Vds&lt;Vgs</a:t>
            </a:r>
            <a:r>
              <a:rPr lang="zh-CN" altLang="en-US"/>
              <a:t>时，</a:t>
            </a:r>
            <a:r>
              <a:rPr lang="en-US" altLang="zh-CN"/>
              <a:t>MOS</a:t>
            </a:r>
            <a:r>
              <a:rPr lang="zh-CN" altLang="en-US"/>
              <a:t>管处于三极管区。这时候</a:t>
            </a:r>
            <a:r>
              <a:rPr lang="en-US" altLang="zh-CN"/>
              <a:t>MOS</a:t>
            </a:r>
            <a:r>
              <a:rPr lang="zh-CN" altLang="en-US"/>
              <a:t>管相当于一个小电阻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</a:t>
            </a:r>
            <a:r>
              <a:rPr lang="zh-CN" altLang="en-US" sz="2400" dirty="0"/>
              <a:t>、当输入信号使得沟道的大小减小了，这个过程称为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4121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、栅极充电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、增强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、衬底连接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</a:t>
            </a:r>
            <a:r>
              <a:rPr lang="zh-CN" altLang="en-US" sz="2400" b="1" dirty="0"/>
              <a:t>、耗尽</a:t>
            </a:r>
            <a:endParaRPr lang="en-US" altLang="zh-CN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81983" y="4084061"/>
            <a:ext cx="11228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.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MOS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管内部有寄生电容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Cgs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Cgd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Cds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。因为寄生电容的存在，所以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给栅极电压的过程就是给电容充电的过程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9293" y="4811697"/>
            <a:ext cx="10218198" cy="60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9293" y="4744206"/>
            <a:ext cx="74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C</a:t>
            </a:r>
            <a:r>
              <a:rPr lang="en-US" altLang="zh-CN" dirty="0"/>
              <a:t>.</a:t>
            </a:r>
            <a:r>
              <a:rPr lang="zh-CN" altLang="en-US" sz="1800" dirty="0"/>
              <a:t>衬底连接，形成导电沟道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Q2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、用</a:t>
            </a:r>
            <a:r>
              <a:rPr lang="en-US" altLang="zh-CN" sz="2400" dirty="0"/>
              <a:t>MOS</a:t>
            </a:r>
            <a:r>
              <a:rPr lang="zh-CN" altLang="en-US" sz="2400" dirty="0"/>
              <a:t>管如何做一个小型的可用电压控制的电阻？陈述两个优点。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"/>
          <a:stretch>
            <a:fillRect/>
          </a:stretch>
        </p:blipFill>
        <p:spPr>
          <a:xfrm>
            <a:off x="787791" y="1745397"/>
            <a:ext cx="6984609" cy="44181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02880" y="2153970"/>
            <a:ext cx="4389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</a:t>
            </a:r>
            <a:r>
              <a:rPr lang="zh-CN" altLang="en-US" dirty="0"/>
              <a:t>沟道增强型</a:t>
            </a:r>
            <a:r>
              <a:rPr lang="en-US" altLang="zh-CN" dirty="0"/>
              <a:t>MOS</a:t>
            </a:r>
            <a:r>
              <a:rPr lang="zh-CN" altLang="en-US" dirty="0"/>
              <a:t>管处在变阻区：</a:t>
            </a:r>
            <a:endParaRPr lang="en-US" altLang="zh-CN" dirty="0"/>
          </a:p>
          <a:p>
            <a:r>
              <a:rPr lang="en-US" altLang="zh-CN" dirty="0"/>
              <a:t> 	</a:t>
            </a:r>
            <a:r>
              <a:rPr lang="zh-CN" altLang="en-US" dirty="0"/>
              <a:t>当</a:t>
            </a:r>
            <a:r>
              <a:rPr lang="en-US" altLang="zh-CN" dirty="0"/>
              <a:t>VGS&gt;VT</a:t>
            </a:r>
            <a:endParaRPr lang="en-US" altLang="zh-CN" dirty="0"/>
          </a:p>
          <a:p>
            <a:r>
              <a:rPr lang="en-US" altLang="zh-CN" dirty="0"/>
              <a:t>	VDS</a:t>
            </a:r>
            <a:r>
              <a:rPr lang="zh-CN" altLang="en-US" dirty="0"/>
              <a:t>相对小（</a:t>
            </a:r>
            <a:r>
              <a:rPr lang="en-US" altLang="zh-CN" dirty="0"/>
              <a:t>VGS-VT&gt;VDS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VDS</a:t>
            </a:r>
            <a:r>
              <a:rPr lang="zh-CN" altLang="en-US" dirty="0"/>
              <a:t>与</a:t>
            </a:r>
            <a:r>
              <a:rPr lang="en-US" altLang="zh-CN" dirty="0" err="1"/>
              <a:t>iD</a:t>
            </a:r>
            <a:r>
              <a:rPr lang="zh-CN" altLang="en-US" dirty="0"/>
              <a:t>成线性关系，通过控制</a:t>
            </a:r>
            <a:r>
              <a:rPr lang="en-US" altLang="zh-CN" dirty="0"/>
              <a:t>VGS</a:t>
            </a:r>
            <a:r>
              <a:rPr lang="zh-CN" altLang="en-US" dirty="0"/>
              <a:t>来实现电阻控制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优点：电阻可变、精确阻值（通常可以实现</a:t>
            </a:r>
            <a:r>
              <a:rPr lang="en-US" altLang="zh-CN" dirty="0"/>
              <a:t>50-500Ω</a:t>
            </a:r>
            <a:r>
              <a:rPr lang="zh-CN" altLang="en-US" dirty="0"/>
              <a:t>内的精确阻值）、占地面积小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缺点：抗静电能力差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Q2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、图</a:t>
            </a:r>
            <a:r>
              <a:rPr lang="en-US" altLang="zh-CN" sz="2400" dirty="0"/>
              <a:t>Q2</a:t>
            </a:r>
            <a:r>
              <a:rPr lang="zh-CN" altLang="en-US" sz="2400" dirty="0"/>
              <a:t>显示了使用</a:t>
            </a:r>
            <a:r>
              <a:rPr lang="en-US" altLang="zh-CN" sz="2400" dirty="0"/>
              <a:t>MOSFETs</a:t>
            </a:r>
            <a:r>
              <a:rPr lang="zh-CN" altLang="en-US" sz="2400" dirty="0"/>
              <a:t>反相电路实现。解释工作原理。请解释为什么使用</a:t>
            </a:r>
            <a:r>
              <a:rPr lang="en-US" altLang="zh-CN" sz="2400" dirty="0"/>
              <a:t>MOSFETs</a:t>
            </a:r>
            <a:r>
              <a:rPr lang="zh-CN" altLang="en-US" sz="2400" dirty="0"/>
              <a:t>作为逻辑门节能。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1745397"/>
            <a:ext cx="5203935" cy="4942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69039" y="2265528"/>
            <a:ext cx="4585648" cy="220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IN</a:t>
            </a:r>
            <a:r>
              <a:rPr lang="en-US" altLang="zh-CN" dirty="0"/>
              <a:t>=5V</a:t>
            </a:r>
            <a:r>
              <a:rPr lang="zh-CN" altLang="en-US" dirty="0"/>
              <a:t>（高电平）时，</a:t>
            </a:r>
            <a:r>
              <a:rPr lang="en-US" altLang="zh-CN" dirty="0"/>
              <a:t>NMOS</a:t>
            </a:r>
            <a:r>
              <a:rPr lang="zh-CN" altLang="en-US" dirty="0"/>
              <a:t>导通，</a:t>
            </a:r>
            <a:r>
              <a:rPr lang="en-US" altLang="zh-CN" dirty="0"/>
              <a:t>PMOS</a:t>
            </a:r>
            <a:r>
              <a:rPr lang="zh-CN" altLang="en-US" dirty="0"/>
              <a:t>截止，输出为低电平（</a:t>
            </a:r>
            <a:r>
              <a:rPr lang="en-US" altLang="zh-CN" dirty="0"/>
              <a:t>0V</a:t>
            </a:r>
            <a:r>
              <a:rPr lang="zh-CN" altLang="en-US" dirty="0"/>
              <a:t>）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baseline="-25000" dirty="0"/>
              <a:t>IN</a:t>
            </a:r>
            <a:r>
              <a:rPr lang="en-US" altLang="zh-CN" dirty="0"/>
              <a:t>=0V</a:t>
            </a:r>
            <a:r>
              <a:rPr lang="zh-CN" altLang="en-US" dirty="0"/>
              <a:t>（低电平）时，</a:t>
            </a:r>
            <a:r>
              <a:rPr lang="en-US" altLang="zh-CN" dirty="0"/>
              <a:t>PMOS</a:t>
            </a:r>
            <a:r>
              <a:rPr lang="zh-CN" altLang="en-US" dirty="0"/>
              <a:t>导通，</a:t>
            </a:r>
            <a:r>
              <a:rPr lang="en-US" altLang="zh-CN" dirty="0"/>
              <a:t>NMOS</a:t>
            </a:r>
            <a:r>
              <a:rPr lang="zh-CN" altLang="en-US" dirty="0"/>
              <a:t>截止，输出为高电平（</a:t>
            </a:r>
            <a:r>
              <a:rPr lang="en-US" altLang="zh-CN" dirty="0"/>
              <a:t>5V</a:t>
            </a:r>
            <a:r>
              <a:rPr lang="zh-CN" altLang="en-US" dirty="0"/>
              <a:t>）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形成反相器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aseline="-2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1" y="914400"/>
            <a:ext cx="81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Q2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、图</a:t>
            </a:r>
            <a:r>
              <a:rPr lang="en-US" altLang="zh-CN" sz="2400" dirty="0"/>
              <a:t>Q2</a:t>
            </a:r>
            <a:r>
              <a:rPr lang="zh-CN" altLang="en-US" sz="2400" dirty="0"/>
              <a:t>显示了使用</a:t>
            </a:r>
            <a:r>
              <a:rPr lang="en-US" altLang="zh-CN" sz="2400" dirty="0"/>
              <a:t>MOSFETs</a:t>
            </a:r>
            <a:r>
              <a:rPr lang="zh-CN" altLang="en-US" sz="2400" dirty="0"/>
              <a:t>反相电路实现。解释工作原理。请解释为什么使用</a:t>
            </a:r>
            <a:r>
              <a:rPr lang="en-US" altLang="zh-CN" sz="2400" dirty="0"/>
              <a:t>MOSFETs</a:t>
            </a:r>
            <a:r>
              <a:rPr lang="zh-CN" altLang="en-US" sz="2400" dirty="0"/>
              <a:t>作为逻辑门节能。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1745397"/>
            <a:ext cx="5203935" cy="49428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469039" y="2265528"/>
                <a:ext cx="4585648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zh-CN" altLang="en-US" dirty="0"/>
                  <a:t>，当电路处于两个极端之一时，功耗也非常小。只有在输出改变时才会消耗功率。</a:t>
                </a:r>
                <a:endParaRPr lang="zh-CN" altLang="en-US" baseline="-25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39" y="2265528"/>
                <a:ext cx="4585648" cy="922020"/>
              </a:xfrm>
              <a:prstGeom prst="rect">
                <a:avLst/>
              </a:prstGeom>
              <a:blipFill rotWithShape="1">
                <a:blip r:embed="rId2"/>
                <a:stretch>
                  <a:fillRect l="-6" t="-52" r="13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"/>
          <a:stretch>
            <a:fillRect/>
          </a:stretch>
        </p:blipFill>
        <p:spPr>
          <a:xfrm>
            <a:off x="6391930" y="3465857"/>
            <a:ext cx="5099485" cy="32256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2230" y="37906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沟道长度调制效应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2230" y="121796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由于耗尽型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MOSFET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uGS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=0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时，漏源之间的沟道已经存在，所以只要加上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uDS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就有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流通。如果增加正向栅压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uGS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，栅极与衬底之间的电场将使沟道中感应更多的电子，沟道变厚，沟道的电导增大，反之耗尽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2230" y="2782669"/>
            <a:ext cx="6094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简单理解</a:t>
            </a:r>
            <a:r>
              <a:rPr lang="zh-CN" altLang="en-US" dirty="0"/>
              <a:t>：增强型的</a:t>
            </a:r>
            <a:r>
              <a:rPr lang="en-US" altLang="zh-CN" dirty="0"/>
              <a:t>MOSFET</a:t>
            </a:r>
            <a:r>
              <a:rPr lang="zh-CN" altLang="en-US" dirty="0"/>
              <a:t>有一个开启电压</a:t>
            </a:r>
            <a:r>
              <a:rPr lang="en-US" altLang="zh-CN" dirty="0"/>
              <a:t>Vth</a:t>
            </a:r>
            <a:r>
              <a:rPr lang="zh-CN" altLang="en-US" dirty="0"/>
              <a:t>，把这个开启电压设为</a:t>
            </a:r>
            <a:r>
              <a:rPr lang="en-US" altLang="zh-CN" dirty="0"/>
              <a:t>0</a:t>
            </a:r>
            <a:r>
              <a:rPr lang="zh-CN" altLang="en-US" dirty="0"/>
              <a:t>就是耗尽型</a:t>
            </a:r>
            <a:r>
              <a:rPr lang="en-US" altLang="zh-CN" dirty="0"/>
              <a:t>MOSFET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u="sng" dirty="0"/>
              <a:t>把增强模式和耗尽模式理解成沟道中的电子增多或者减少的过程（无所谓是增强型还是耗尽型的管子）</a:t>
            </a:r>
            <a:endParaRPr lang="zh-CN" altLang="en-US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WPS 演示</Application>
  <PresentationFormat>宽屏</PresentationFormat>
  <Paragraphs>132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-apple-system</vt:lpstr>
      <vt:lpstr>Segoe Print</vt:lpstr>
      <vt:lpstr>Cambria Math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451312139@QQ.COM</dc:creator>
  <cp:lastModifiedBy>陌上花开</cp:lastModifiedBy>
  <cp:revision>40</cp:revision>
  <dcterms:created xsi:type="dcterms:W3CDTF">2021-10-21T03:22:00Z</dcterms:created>
  <dcterms:modified xsi:type="dcterms:W3CDTF">2021-10-26T14:39:59Z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4D1294723A644C84A9365435CF82CABC</vt:lpwstr>
  </property>
  <property fmtid="{D5CDD505-2E9C-101B-9397-08002B2CF9AE}" pid="3" name="KSOProductBuildVer">
    <vt:lpwstr>2052-11.1.0.10938</vt:lpwstr>
  </property>
</Properties>
</file>