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0" r:id="rId3"/>
    <p:sldId id="269" r:id="rId4"/>
    <p:sldId id="262" r:id="rId5"/>
    <p:sldId id="263" r:id="rId6"/>
    <p:sldId id="270" r:id="rId7"/>
    <p:sldId id="271" r:id="rId8"/>
    <p:sldId id="272" r:id="rId9"/>
    <p:sldId id="273" r:id="rId10"/>
    <p:sldId id="274" r:id="rId11"/>
    <p:sldId id="275" r:id="rId12"/>
    <p:sldId id="27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p:cViewPr>
        <p:scale>
          <a:sx n="107" d="100"/>
          <a:sy n="107" d="100"/>
        </p:scale>
        <p:origin x="73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F7230-D815-470D-8609-EE60D1DA3A94}" type="datetimeFigureOut">
              <a:rPr lang="zh-CN" altLang="en-US" smtClean="0"/>
              <a:t>2022/1/3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350EB-ED53-446E-A738-8CBE5D2FDBF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 name="矩形 7"/>
          <p:cNvSpPr/>
          <p:nvPr userDrawn="1"/>
        </p:nvSpPr>
        <p:spPr>
          <a:xfrm>
            <a:off x="9951347" y="-6281"/>
            <a:ext cx="2240653" cy="2060164"/>
          </a:xfrm>
          <a:prstGeom prst="rect">
            <a:avLst/>
          </a:prstGeom>
          <a:blipFill dpi="0" rotWithShape="1">
            <a:blip r:embed="rId2">
              <a:alphaModFix amt="7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90246F-CD4D-4DBB-8899-8DB3A7B7A9D1}" type="datetimeFigureOut">
              <a:rPr lang="zh-CN" altLang="en-US" smtClean="0"/>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EDD3A2-C5AD-4CF1-94E2-3EEE5AA635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0246F-CD4D-4DBB-8899-8DB3A7B7A9D1}" type="datetimeFigureOut">
              <a:rPr lang="zh-CN" altLang="en-US" smtClean="0"/>
              <a:t>2022/1/3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D3A2-C5AD-4CF1-94E2-3EEE5AA635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1.</a:t>
            </a:r>
            <a:r>
              <a:rPr lang="zh-CN" altLang="en-US" sz="2400" dirty="0">
                <a:effectLst/>
                <a:latin typeface="Arial" panose="020B0604020202020204" pitchFamily="34" charset="0"/>
              </a:rPr>
              <a:t>理想运放有</a:t>
            </a:r>
            <a:r>
              <a:rPr lang="en-US" altLang="zh-CN" sz="2400" dirty="0">
                <a:effectLst/>
                <a:latin typeface="Arial" panose="020B0604020202020204" pitchFamily="34" charset="0"/>
              </a:rPr>
              <a:t>_____________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76350" y="1558925"/>
            <a:ext cx="6134735" cy="2306955"/>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输出阻抗无限（</a:t>
            </a:r>
            <a:r>
              <a:rPr lang="zh-CN" altLang="en-US" sz="2400" dirty="0">
                <a:solidFill>
                  <a:srgbClr val="FF0000"/>
                </a:solidFill>
                <a:effectLst/>
                <a:latin typeface="Arial" panose="020B0604020202020204" pitchFamily="34" charset="0"/>
              </a:rPr>
              <a:t>输出阻抗为</a:t>
            </a:r>
            <a:r>
              <a:rPr lang="en-US" altLang="zh-CN" sz="2400" dirty="0">
                <a:solidFill>
                  <a:srgbClr val="FF0000"/>
                </a:solidFill>
                <a:effectLst/>
                <a:latin typeface="Arial" panose="020B0604020202020204" pitchFamily="34" charset="0"/>
              </a:rPr>
              <a:t>0</a:t>
            </a:r>
            <a:r>
              <a:rPr lang="zh-CN" altLang="en-US" sz="2400" dirty="0">
                <a:effectLst/>
                <a:latin typeface="Arial" panose="020B0604020202020204" pitchFamily="34" charset="0"/>
              </a:rPr>
              <a:t>）</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输入阻抗为零（</a:t>
            </a:r>
            <a:r>
              <a:rPr lang="zh-CN" altLang="en-US" sz="2400" dirty="0">
                <a:solidFill>
                  <a:srgbClr val="FF0000"/>
                </a:solidFill>
                <a:effectLst/>
                <a:latin typeface="Arial" panose="020B0604020202020204" pitchFamily="34" charset="0"/>
              </a:rPr>
              <a:t>输入阻抗无穷大</a:t>
            </a:r>
            <a:r>
              <a:rPr lang="zh-CN" altLang="en-US" sz="2400" dirty="0">
                <a:effectLst/>
                <a:latin typeface="Arial" panose="020B0604020202020204" pitchFamily="34" charset="0"/>
              </a:rPr>
              <a:t>）</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C.</a:t>
            </a:r>
            <a:r>
              <a:rPr lang="zh-CN" altLang="en-US" sz="2400" dirty="0">
                <a:solidFill>
                  <a:srgbClr val="FF0000"/>
                </a:solidFill>
                <a:effectLst/>
                <a:latin typeface="Arial" panose="020B0604020202020204" pitchFamily="34" charset="0"/>
              </a:rPr>
              <a:t>无限带宽</a:t>
            </a:r>
            <a:endParaRPr lang="en-US" altLang="zh-CN" sz="2400" dirty="0">
              <a:solidFill>
                <a:srgbClr val="FF0000"/>
              </a:solidFill>
              <a:effectLst/>
              <a:latin typeface="Arial" panose="020B0604020202020204" pitchFamily="34" charset="0"/>
            </a:endParaRPr>
          </a:p>
          <a:p>
            <a:pPr>
              <a:lnSpc>
                <a:spcPct val="150000"/>
              </a:lnSpc>
            </a:pPr>
            <a:r>
              <a:rPr lang="en-US" altLang="zh-CN" sz="2400" dirty="0">
                <a:effectLst/>
                <a:latin typeface="Arial" panose="020B0604020202020204" pitchFamily="34" charset="0"/>
              </a:rPr>
              <a:t>D.</a:t>
            </a:r>
            <a:r>
              <a:rPr lang="zh-CN" altLang="en-US" sz="2400" dirty="0">
                <a:effectLst/>
                <a:latin typeface="Arial" panose="020B0604020202020204" pitchFamily="34" charset="0"/>
              </a:rPr>
              <a:t>以上所有</a:t>
            </a:r>
            <a:endParaRPr lang="en-US" altLang="zh-CN" sz="2400" dirty="0"/>
          </a:p>
        </p:txBody>
      </p:sp>
      <p:sp>
        <p:nvSpPr>
          <p:cNvPr id="3" name="文本框 2"/>
          <p:cNvSpPr txBox="1"/>
          <p:nvPr/>
        </p:nvSpPr>
        <p:spPr>
          <a:xfrm>
            <a:off x="710214" y="4158945"/>
            <a:ext cx="7119891" cy="1200329"/>
          </a:xfrm>
          <a:prstGeom prst="rect">
            <a:avLst/>
          </a:prstGeom>
          <a:noFill/>
        </p:spPr>
        <p:txBody>
          <a:bodyPr wrap="square" rtlCol="0">
            <a:spAutoFit/>
          </a:bodyPr>
          <a:lstStyle/>
          <a:p>
            <a:r>
              <a:rPr lang="zh-CN" altLang="en-US" b="0" i="0" dirty="0">
                <a:solidFill>
                  <a:srgbClr val="121212"/>
                </a:solidFill>
                <a:effectLst/>
                <a:latin typeface="-apple-system"/>
              </a:rPr>
              <a:t>理想的运放电路分析有两大重要原则：“虚短”与“虚断”。</a:t>
            </a:r>
            <a:endParaRPr lang="en-US" altLang="zh-CN" b="0" i="0" dirty="0">
              <a:solidFill>
                <a:srgbClr val="121212"/>
              </a:solidFill>
              <a:effectLst/>
              <a:latin typeface="-apple-system"/>
            </a:endParaRPr>
          </a:p>
          <a:p>
            <a:r>
              <a:rPr lang="zh-CN" altLang="en-US" b="0" i="0" dirty="0">
                <a:solidFill>
                  <a:srgbClr val="121212"/>
                </a:solidFill>
                <a:effectLst/>
                <a:latin typeface="-apple-system"/>
              </a:rPr>
              <a:t>“虚短”的意思是正端和负端接近短路，即</a:t>
            </a:r>
            <a:r>
              <a:rPr lang="en-US" altLang="zh-CN" b="0" i="0" dirty="0">
                <a:solidFill>
                  <a:srgbClr val="121212"/>
                </a:solidFill>
                <a:effectLst/>
                <a:latin typeface="-apple-system"/>
              </a:rPr>
              <a:t>V+=V-,</a:t>
            </a:r>
            <a:r>
              <a:rPr lang="zh-CN" altLang="en-US" b="0" i="0" dirty="0">
                <a:solidFill>
                  <a:srgbClr val="121212"/>
                </a:solidFill>
                <a:effectLst/>
                <a:latin typeface="-apple-system"/>
              </a:rPr>
              <a:t>看起来像“短路”</a:t>
            </a:r>
            <a:r>
              <a:rPr lang="en-US" altLang="zh-CN" b="0" i="0" dirty="0">
                <a:solidFill>
                  <a:srgbClr val="121212"/>
                </a:solidFill>
                <a:effectLst/>
                <a:latin typeface="-apple-system"/>
              </a:rPr>
              <a:t>;</a:t>
            </a:r>
          </a:p>
          <a:p>
            <a:r>
              <a:rPr lang="en-US" altLang="zh-CN" b="0" i="0" dirty="0">
                <a:solidFill>
                  <a:srgbClr val="121212"/>
                </a:solidFill>
                <a:effectLst/>
                <a:latin typeface="-apple-system"/>
              </a:rPr>
              <a:t>“</a:t>
            </a:r>
            <a:r>
              <a:rPr lang="zh-CN" altLang="en-US" b="0" i="0" dirty="0">
                <a:solidFill>
                  <a:srgbClr val="121212"/>
                </a:solidFill>
                <a:effectLst/>
                <a:latin typeface="-apple-system"/>
              </a:rPr>
              <a:t>虚断”的意思是流入正端及负端的电流接近于零，即</a:t>
            </a:r>
            <a:r>
              <a:rPr lang="en-US" altLang="zh-CN" b="0" i="0" dirty="0">
                <a:solidFill>
                  <a:srgbClr val="121212"/>
                </a:solidFill>
                <a:effectLst/>
                <a:latin typeface="-apple-system"/>
              </a:rPr>
              <a:t>I+=I-=0,</a:t>
            </a:r>
            <a:r>
              <a:rPr lang="zh-CN" altLang="en-US" b="0" i="0" dirty="0">
                <a:solidFill>
                  <a:srgbClr val="121212"/>
                </a:solidFill>
                <a:effectLst/>
                <a:latin typeface="-apple-system"/>
              </a:rPr>
              <a:t>看起来像断路（</a:t>
            </a:r>
            <a:r>
              <a:rPr lang="zh-CN" altLang="en-US" b="1" i="0" dirty="0">
                <a:solidFill>
                  <a:srgbClr val="121212"/>
                </a:solidFill>
                <a:effectLst/>
                <a:latin typeface="-apple-system"/>
              </a:rPr>
              <a:t>因为输入阻抗无穷大）</a:t>
            </a:r>
            <a:r>
              <a:rPr lang="zh-CN" altLang="en-US" b="0" i="0" dirty="0">
                <a:solidFill>
                  <a:srgbClr val="121212"/>
                </a:solidFill>
                <a:effectLst/>
                <a:latin typeface="-apple-system"/>
              </a:rPr>
              <a:t>。</a:t>
            </a:r>
            <a:endParaRPr lang="zh-CN" altLang="en-US" dirty="0"/>
          </a:p>
        </p:txBody>
      </p:sp>
      <p:sp>
        <p:nvSpPr>
          <p:cNvPr id="7" name="文本框 6"/>
          <p:cNvSpPr txBox="1"/>
          <p:nvPr/>
        </p:nvSpPr>
        <p:spPr>
          <a:xfrm>
            <a:off x="653618" y="5448152"/>
            <a:ext cx="7233082" cy="369332"/>
          </a:xfrm>
          <a:prstGeom prst="rect">
            <a:avLst/>
          </a:prstGeom>
          <a:noFill/>
        </p:spPr>
        <p:txBody>
          <a:bodyPr wrap="square">
            <a:spAutoFit/>
          </a:bodyPr>
          <a:lstStyle/>
          <a:p>
            <a:r>
              <a:rPr lang="zh-CN" altLang="en-US" b="1" i="1" dirty="0">
                <a:solidFill>
                  <a:srgbClr val="000000"/>
                </a:solidFill>
                <a:effectLst/>
                <a:latin typeface="inherit"/>
              </a:rPr>
              <a:t>理想</a:t>
            </a:r>
            <a:r>
              <a:rPr lang="zh-CN" altLang="en-US" b="1" i="0" dirty="0">
                <a:solidFill>
                  <a:srgbClr val="000000"/>
                </a:solidFill>
                <a:effectLst/>
                <a:latin typeface="inherit"/>
              </a:rPr>
              <a:t> 运算放大器</a:t>
            </a:r>
            <a:r>
              <a:rPr lang="zh-CN" altLang="en-US" b="0" i="0" dirty="0">
                <a:solidFill>
                  <a:srgbClr val="000000"/>
                </a:solidFill>
                <a:effectLst/>
                <a:latin typeface="inherit"/>
              </a:rPr>
              <a:t> 具有无限增益，无限输入阻抗和零输出阻抗。 </a:t>
            </a:r>
            <a:endParaRPr lang="zh-CN" altLang="en-US" dirty="0"/>
          </a:p>
        </p:txBody>
      </p:sp>
      <p:pic>
        <p:nvPicPr>
          <p:cNvPr id="9" name="图片 8"/>
          <p:cNvPicPr>
            <a:picLocks noChangeAspect="1"/>
          </p:cNvPicPr>
          <p:nvPr/>
        </p:nvPicPr>
        <p:blipFill>
          <a:blip r:embed="rId2"/>
          <a:stretch>
            <a:fillRect/>
          </a:stretch>
        </p:blipFill>
        <p:spPr>
          <a:xfrm>
            <a:off x="8007429" y="1985300"/>
            <a:ext cx="3945887" cy="4753992"/>
          </a:xfrm>
          <a:prstGeom prst="rect">
            <a:avLst/>
          </a:prstGeom>
        </p:spPr>
      </p:pic>
      <p:sp>
        <p:nvSpPr>
          <p:cNvPr id="11" name="文本框 10"/>
          <p:cNvSpPr txBox="1"/>
          <p:nvPr/>
        </p:nvSpPr>
        <p:spPr>
          <a:xfrm>
            <a:off x="116052" y="5906362"/>
            <a:ext cx="9966970" cy="645160"/>
          </a:xfrm>
          <a:prstGeom prst="rect">
            <a:avLst/>
          </a:prstGeom>
          <a:noFill/>
        </p:spPr>
        <p:txBody>
          <a:bodyPr wrap="square">
            <a:spAutoFit/>
          </a:bodyPr>
          <a:lstStyle/>
          <a:p>
            <a:r>
              <a:rPr lang="zh-CN" altLang="en-US" b="0" i="0" dirty="0">
                <a:solidFill>
                  <a:srgbClr val="4D4D4D"/>
                </a:solidFill>
                <a:effectLst/>
                <a:latin typeface="-apple-system"/>
              </a:rPr>
              <a:t>运放的带宽简单来说就是用来衡量一个放大器能处理的信号的频率范围，带宽越高，</a:t>
            </a:r>
          </a:p>
          <a:p>
            <a:r>
              <a:rPr lang="zh-CN" altLang="en-US" b="0" i="0" dirty="0">
                <a:solidFill>
                  <a:srgbClr val="4D4D4D"/>
                </a:solidFill>
                <a:effectLst/>
                <a:latin typeface="-apple-system"/>
              </a:rPr>
              <a:t>能处理的信号频率越高，高频特性就越好，否则信号就容易失真。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100" y="891540"/>
            <a:ext cx="8915400" cy="954107"/>
          </a:xfrm>
          <a:prstGeom prst="rect">
            <a:avLst/>
          </a:prstGeom>
          <a:noFill/>
        </p:spPr>
        <p:txBody>
          <a:bodyPr wrap="square" rtlCol="0">
            <a:spAutoFit/>
          </a:bodyPr>
          <a:lstStyle/>
          <a:p>
            <a:r>
              <a:rPr lang="en-US" altLang="zh-CN" sz="2800" dirty="0"/>
              <a:t>Q4</a:t>
            </a:r>
            <a:r>
              <a:rPr lang="zh-CN" altLang="en-US" sz="2800" dirty="0"/>
              <a:t>、（</a:t>
            </a:r>
            <a:r>
              <a:rPr lang="en-US" altLang="zh-CN" sz="2800" dirty="0"/>
              <a:t>1</a:t>
            </a:r>
            <a:r>
              <a:rPr lang="zh-CN" altLang="en-US" sz="2800" dirty="0"/>
              <a:t>）求解</a:t>
            </a:r>
            <a:r>
              <a:rPr lang="en-US" altLang="zh-CN" sz="2800" dirty="0" err="1"/>
              <a:t>v</a:t>
            </a:r>
            <a:r>
              <a:rPr lang="en-US" altLang="zh-CN" sz="2400" dirty="0" err="1"/>
              <a:t>o</a:t>
            </a:r>
            <a:r>
              <a:rPr lang="zh-CN" altLang="en-US" sz="2800" dirty="0"/>
              <a:t>关于</a:t>
            </a:r>
            <a:r>
              <a:rPr lang="en-US" altLang="zh-CN" sz="2800" dirty="0"/>
              <a:t>v</a:t>
            </a:r>
            <a:r>
              <a:rPr lang="en-US" altLang="zh-CN" sz="2400" dirty="0"/>
              <a:t>i1</a:t>
            </a:r>
            <a:r>
              <a:rPr lang="zh-CN" altLang="en-US" sz="2800" dirty="0"/>
              <a:t>和</a:t>
            </a:r>
            <a:r>
              <a:rPr lang="en-US" altLang="zh-CN" sz="2800" dirty="0"/>
              <a:t>v</a:t>
            </a:r>
            <a:r>
              <a:rPr lang="en-US" altLang="zh-CN" sz="2400" dirty="0"/>
              <a:t>i2</a:t>
            </a:r>
            <a:r>
              <a:rPr lang="zh-CN" altLang="en-US" sz="2800" dirty="0"/>
              <a:t>的表达式</a:t>
            </a:r>
            <a:endParaRPr lang="en-US" altLang="zh-CN" sz="2800" dirty="0"/>
          </a:p>
          <a:p>
            <a:r>
              <a:rPr lang="zh-CN" altLang="en-US" sz="2800" dirty="0"/>
              <a:t>（</a:t>
            </a:r>
            <a:r>
              <a:rPr lang="en-US" altLang="zh-CN" sz="2800" dirty="0"/>
              <a:t>2</a:t>
            </a:r>
            <a:r>
              <a:rPr lang="zh-CN" altLang="en-US" sz="2800" dirty="0"/>
              <a:t>）当</a:t>
            </a:r>
            <a:r>
              <a:rPr lang="en-US" altLang="zh-CN" sz="2800" dirty="0"/>
              <a:t>v</a:t>
            </a:r>
            <a:r>
              <a:rPr lang="en-US" altLang="zh-CN" sz="2400" dirty="0"/>
              <a:t>i1</a:t>
            </a:r>
            <a:r>
              <a:rPr lang="en-US" altLang="zh-CN" sz="2800" dirty="0"/>
              <a:t>=0.2V</a:t>
            </a:r>
            <a:r>
              <a:rPr lang="zh-CN" altLang="en-US" sz="2800" dirty="0"/>
              <a:t>和</a:t>
            </a:r>
            <a:r>
              <a:rPr lang="en-US" altLang="zh-CN" sz="2800" dirty="0"/>
              <a:t>v</a:t>
            </a:r>
            <a:r>
              <a:rPr lang="en-US" altLang="zh-CN" sz="2400" dirty="0"/>
              <a:t>i2</a:t>
            </a:r>
            <a:r>
              <a:rPr lang="en-US" altLang="zh-CN" sz="2800" dirty="0"/>
              <a:t>=0.3V</a:t>
            </a:r>
            <a:r>
              <a:rPr lang="zh-CN" altLang="en-US" sz="2800" dirty="0"/>
              <a:t>时的</a:t>
            </a:r>
            <a:r>
              <a:rPr lang="en-US" altLang="zh-CN" sz="2800" dirty="0" err="1"/>
              <a:t>v</a:t>
            </a:r>
            <a:r>
              <a:rPr lang="en-US" altLang="zh-CN" sz="2400" dirty="0" err="1"/>
              <a:t>o</a:t>
            </a:r>
            <a:endParaRPr lang="zh-CN" altLang="en-US" sz="2800" dirty="0"/>
          </a:p>
        </p:txBody>
      </p:sp>
      <p:sp>
        <p:nvSpPr>
          <p:cNvPr id="7" name="文本框 6"/>
          <p:cNvSpPr txBox="1"/>
          <p:nvPr/>
        </p:nvSpPr>
        <p:spPr>
          <a:xfrm>
            <a:off x="800100" y="1802500"/>
            <a:ext cx="5410013"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KCL</a:t>
            </a:r>
            <a:r>
              <a:rPr lang="zh-CN" altLang="en-US" sz="2000" dirty="0"/>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355" y="2021683"/>
            <a:ext cx="5209645" cy="369187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863" y="1802500"/>
            <a:ext cx="4237250" cy="909840"/>
          </a:xfrm>
          <a:prstGeom prst="rect">
            <a:avLst/>
          </a:prstGeom>
        </p:spPr>
      </p:pic>
      <p:sp>
        <p:nvSpPr>
          <p:cNvPr id="10" name="文本框 9"/>
          <p:cNvSpPr txBox="1"/>
          <p:nvPr/>
        </p:nvSpPr>
        <p:spPr>
          <a:xfrm>
            <a:off x="800100" y="2898379"/>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虚断：</a:t>
            </a:r>
            <a:r>
              <a:rPr lang="en-US" altLang="zh-CN" sz="2000" dirty="0" err="1"/>
              <a:t>i</a:t>
            </a:r>
            <a:r>
              <a:rPr lang="en-US" altLang="zh-CN" dirty="0"/>
              <a:t>-</a:t>
            </a:r>
            <a:r>
              <a:rPr lang="en-US" altLang="zh-CN" sz="2000" dirty="0"/>
              <a:t>=0</a:t>
            </a:r>
            <a:endParaRPr lang="zh-CN" altLang="en-US" sz="2000" dirty="0"/>
          </a:p>
        </p:txBody>
      </p:sp>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t="12082"/>
          <a:stretch>
            <a:fillRect/>
          </a:stretch>
        </p:blipFill>
        <p:spPr>
          <a:xfrm>
            <a:off x="1972863" y="3298489"/>
            <a:ext cx="2644857" cy="851840"/>
          </a:xfrm>
          <a:prstGeom prst="rect">
            <a:avLst/>
          </a:prstGeom>
        </p:spPr>
      </p:pic>
      <p:sp>
        <p:nvSpPr>
          <p:cNvPr id="12" name="文本框 11"/>
          <p:cNvSpPr txBox="1"/>
          <p:nvPr/>
        </p:nvSpPr>
        <p:spPr>
          <a:xfrm>
            <a:off x="800100" y="4350384"/>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虚短：</a:t>
            </a:r>
            <a:r>
              <a:rPr lang="en-US" altLang="zh-CN" sz="2000" dirty="0"/>
              <a:t>v</a:t>
            </a:r>
            <a:r>
              <a:rPr lang="en-US" altLang="zh-CN" dirty="0"/>
              <a:t>-</a:t>
            </a:r>
            <a:r>
              <a:rPr lang="en-US" altLang="zh-CN" sz="2000" dirty="0"/>
              <a:t>=v</a:t>
            </a:r>
            <a:r>
              <a:rPr lang="en-US" altLang="zh-CN" dirty="0"/>
              <a:t>+</a:t>
            </a:r>
            <a:r>
              <a:rPr lang="en-US" altLang="zh-CN" sz="2000" dirty="0"/>
              <a:t>=</a:t>
            </a:r>
            <a:r>
              <a:rPr lang="en-US" altLang="zh-CN" sz="2000" dirty="0" err="1"/>
              <a:t>v</a:t>
            </a:r>
            <a:r>
              <a:rPr lang="en-US" altLang="zh-CN" dirty="0" err="1"/>
              <a:t>o</a:t>
            </a:r>
            <a:r>
              <a:rPr lang="en-US" altLang="zh-CN" dirty="0"/>
              <a:t>/3</a:t>
            </a:r>
            <a:endParaRPr lang="zh-CN" altLang="en-US" sz="2000" dirty="0"/>
          </a:p>
        </p:txBody>
      </p:sp>
      <p:pic>
        <p:nvPicPr>
          <p:cNvPr id="14" name="图片 13"/>
          <p:cNvPicPr>
            <a:picLocks noChangeAspect="1"/>
          </p:cNvPicPr>
          <p:nvPr/>
        </p:nvPicPr>
        <p:blipFill rotWithShape="1">
          <a:blip r:embed="rId5">
            <a:extLst>
              <a:ext uri="{28A0092B-C50C-407E-A947-70E740481C1C}">
                <a14:useLocalDpi xmlns:a14="http://schemas.microsoft.com/office/drawing/2010/main" val="0"/>
              </a:ext>
            </a:extLst>
          </a:blip>
          <a:srcRect t="13147"/>
          <a:stretch>
            <a:fillRect/>
          </a:stretch>
        </p:blipFill>
        <p:spPr>
          <a:xfrm>
            <a:off x="2678457" y="4812049"/>
            <a:ext cx="3531656" cy="1147134"/>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00" y="5802389"/>
            <a:ext cx="8728451" cy="1034032"/>
          </a:xfrm>
          <a:prstGeom prst="rect">
            <a:avLst/>
          </a:prstGeom>
        </p:spPr>
      </p:pic>
      <p:cxnSp>
        <p:nvCxnSpPr>
          <p:cNvPr id="3" name="直接箭头连接符 2"/>
          <p:cNvCxnSpPr/>
          <p:nvPr/>
        </p:nvCxnSpPr>
        <p:spPr>
          <a:xfrm>
            <a:off x="6753860" y="2197100"/>
            <a:ext cx="2331085" cy="1147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00100" y="891540"/>
                <a:ext cx="8915400" cy="2738185"/>
              </a:xfrm>
              <a:prstGeom prst="rect">
                <a:avLst/>
              </a:prstGeom>
              <a:noFill/>
            </p:spPr>
            <p:txBody>
              <a:bodyPr wrap="square" rtlCol="0">
                <a:spAutoFit/>
              </a:bodyPr>
              <a:lstStyle/>
              <a:p>
                <a:r>
                  <a:rPr lang="en-US" altLang="zh-CN" sz="2800" dirty="0"/>
                  <a:t>Q5</a:t>
                </a:r>
                <a:r>
                  <a:rPr lang="zh-CN" altLang="en-US" sz="2800" dirty="0"/>
                  <a:t>、图为一阶低通滤波器，（</a:t>
                </a:r>
                <a:r>
                  <a:rPr lang="en-US" altLang="zh-CN" sz="2800" dirty="0"/>
                  <a:t>1</a:t>
                </a:r>
                <a:r>
                  <a:rPr lang="zh-CN" altLang="en-US" sz="2800" dirty="0"/>
                  <a:t>）验证电压转移方程</a:t>
                </a:r>
                <a:endParaRPr lang="en-US" altLang="zh-CN" sz="2800" dirty="0"/>
              </a:p>
              <a:p>
                <a:endParaRPr lang="en-US" altLang="zh-CN" sz="2800" dirty="0"/>
              </a:p>
              <a:p>
                <a:endParaRPr lang="en-US" altLang="zh-CN" sz="2800" dirty="0"/>
              </a:p>
              <a:p>
                <a:r>
                  <a:rPr lang="zh-CN" altLang="en-US" sz="2800" dirty="0"/>
                  <a:t>（</a:t>
                </a:r>
                <a:r>
                  <a:rPr lang="en-US" altLang="zh-CN" sz="2800" dirty="0"/>
                  <a:t>2</a:t>
                </a:r>
                <a:r>
                  <a:rPr lang="zh-CN" altLang="en-US" sz="2800" dirty="0"/>
                  <a:t>）当输入为直流时，电压增益为多少？</a:t>
                </a:r>
                <a:endParaRPr lang="en-US" altLang="zh-CN" sz="2800" dirty="0"/>
              </a:p>
              <a:p>
                <a:r>
                  <a:rPr lang="zh-CN" altLang="en-US" sz="2800" dirty="0"/>
                  <a:t>（</a:t>
                </a:r>
                <a:r>
                  <a:rPr lang="en-US" altLang="zh-CN" sz="2800" dirty="0"/>
                  <a:t>3</a:t>
                </a:r>
                <a:r>
                  <a:rPr lang="zh-CN" altLang="en-US" sz="2800" dirty="0"/>
                  <a:t>）当输入频率为多少时，电压增益是输入为直流时的电压增益的</a:t>
                </a:r>
                <a:r>
                  <a:rPr lang="en-US" altLang="zh-CN" sz="2800" dirty="0"/>
                  <a:t>1/</a:t>
                </a:r>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zh-CN" altLang="en-US" sz="2800" i="1">
                        <a:latin typeface="Cambria Math" panose="02040503050406030204" pitchFamily="18" charset="0"/>
                      </a:rPr>
                      <m:t>（</m:t>
                    </m:r>
                  </m:oMath>
                </a14:m>
                <a:r>
                  <a:rPr lang="zh-CN" altLang="en-US" sz="2800" dirty="0"/>
                  <a:t>即下降</a:t>
                </a:r>
                <a:r>
                  <a:rPr lang="en-US" altLang="zh-CN" sz="2800" dirty="0"/>
                  <a:t>3dB</a:t>
                </a:r>
                <a:r>
                  <a:rPr lang="zh-CN" altLang="en-US" sz="2800" dirty="0"/>
                  <a:t>）</a:t>
                </a:r>
                <a:r>
                  <a:rPr lang="en-US" altLang="zh-CN" sz="2800" dirty="0"/>
                  <a:t>?</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00100" y="891540"/>
                <a:ext cx="8915400" cy="2738185"/>
              </a:xfrm>
              <a:prstGeom prst="rect">
                <a:avLst/>
              </a:prstGeom>
              <a:blipFill rotWithShape="1">
                <a:blip r:embed="rId2"/>
                <a:stretch>
                  <a:fillRect b="2"/>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02" y="1409931"/>
            <a:ext cx="2644215" cy="77909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86" y="3539380"/>
            <a:ext cx="5139814" cy="331862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090802" y="3931920"/>
                <a:ext cx="4166998" cy="1843903"/>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𝑣</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oMath>
                </a14:m>
                <a:endParaRPr lang="en-US" altLang="zh-CN" sz="2000" dirty="0"/>
              </a:p>
              <a:p>
                <a:pPr marL="342900" indent="-342900">
                  <a:buFont typeface="Arial" panose="020B0604020202020204" pitchFamily="34" charset="0"/>
                  <a:buChar char="•"/>
                </a:pPr>
                <a:r>
                  <a:rPr lang="zh-CN" altLang="en-US" sz="2000" dirty="0"/>
                  <a:t>虚短：</a:t>
                </a:r>
                <a:r>
                  <a:rPr lang="en-US" altLang="zh-CN" sz="2000" dirty="0"/>
                  <a:t>v</a:t>
                </a:r>
                <a:r>
                  <a:rPr lang="en-US" altLang="zh-CN" dirty="0"/>
                  <a:t>+</a:t>
                </a:r>
                <a:r>
                  <a:rPr lang="en-US" altLang="zh-CN" sz="2000" dirty="0"/>
                  <a:t>=v</a:t>
                </a:r>
                <a:r>
                  <a:rPr lang="en-US" altLang="zh-CN" dirty="0"/>
                  <a:t>-</a:t>
                </a:r>
                <a:r>
                  <a:rPr lang="en-US" altLang="zh-CN" sz="2000" dirty="0"/>
                  <a:t>=0</a:t>
                </a:r>
                <a:r>
                  <a:rPr lang="zh-CN" altLang="en-US" sz="2000" dirty="0"/>
                  <a:t>，虚断：</a:t>
                </a:r>
                <a:r>
                  <a:rPr lang="en-US" altLang="zh-CN" sz="2000" dirty="0" err="1"/>
                  <a:t>i</a:t>
                </a:r>
                <a:r>
                  <a:rPr lang="en-US" altLang="zh-CN" dirty="0"/>
                  <a:t>-</a:t>
                </a:r>
                <a:r>
                  <a:rPr lang="en-US" altLang="zh-CN" sz="2000" dirty="0"/>
                  <a:t>=0</a:t>
                </a:r>
              </a:p>
              <a:p>
                <a:pPr>
                  <a:lnSpc>
                    <a:spcPct val="150000"/>
                  </a:lnSpc>
                </a:pPr>
                <a:r>
                  <a:rPr lang="en-US" altLang="zh-CN" sz="2000" dirty="0"/>
                  <a:t>	</a:t>
                </a:r>
                <a14:m>
                  <m:oMath xmlns:m="http://schemas.openxmlformats.org/officeDocument/2006/math">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𝑜</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num>
                      <m:den>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b="0" i="1" smtClean="0">
                                <a:latin typeface="Cambria Math" panose="02040503050406030204" pitchFamily="18" charset="0"/>
                              </a:rPr>
                              <m:t>2</m:t>
                            </m:r>
                          </m:sub>
                        </m:sSub>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1</m:t>
                            </m:r>
                          </m:sub>
                        </m:sSub>
                      </m:den>
                    </m:f>
                  </m:oMath>
                </a14:m>
                <a:endParaRPr lang="en-US" altLang="zh-CN" sz="2000" dirty="0"/>
              </a:p>
              <a:p>
                <a:pPr>
                  <a:lnSpc>
                    <a:spcPct val="150000"/>
                  </a:lnSpc>
                </a:pPr>
                <a:endParaRPr lang="en-US" altLang="zh-CN"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090802" y="3931920"/>
                <a:ext cx="4166998" cy="1843903"/>
              </a:xfrm>
              <a:prstGeom prst="rect">
                <a:avLst/>
              </a:prstGeom>
              <a:blipFill rotWithShape="1">
                <a:blip r:embed="rId5"/>
                <a:stretch>
                  <a:fillRect l="-12" b="27"/>
                </a:stretch>
              </a:blipFill>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824" y="5333286"/>
            <a:ext cx="5574639" cy="8850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00100" y="891540"/>
                <a:ext cx="8915400" cy="2730500"/>
              </a:xfrm>
              <a:prstGeom prst="rect">
                <a:avLst/>
              </a:prstGeom>
              <a:noFill/>
            </p:spPr>
            <p:txBody>
              <a:bodyPr wrap="square" rtlCol="0">
                <a:spAutoFit/>
              </a:bodyPr>
              <a:lstStyle/>
              <a:p>
                <a:r>
                  <a:rPr lang="en-US" altLang="zh-CN" sz="2800" dirty="0"/>
                  <a:t>Q5</a:t>
                </a:r>
                <a:r>
                  <a:rPr lang="zh-CN" altLang="en-US" sz="2800" dirty="0"/>
                  <a:t>、图为一阶低通滤波器，（</a:t>
                </a:r>
                <a:r>
                  <a:rPr lang="en-US" altLang="zh-CN" sz="2800" dirty="0"/>
                  <a:t>1</a:t>
                </a:r>
                <a:r>
                  <a:rPr lang="zh-CN" altLang="en-US" sz="2800" dirty="0"/>
                  <a:t>）验证电压转移方程</a:t>
                </a:r>
                <a:endParaRPr lang="en-US" altLang="zh-CN" sz="2800" dirty="0"/>
              </a:p>
              <a:p>
                <a:endParaRPr lang="en-US" altLang="zh-CN" sz="2800" dirty="0"/>
              </a:p>
              <a:p>
                <a:endParaRPr lang="en-US" altLang="zh-CN" sz="2800" dirty="0"/>
              </a:p>
              <a:p>
                <a:r>
                  <a:rPr lang="zh-CN" altLang="en-US" sz="2800" dirty="0"/>
                  <a:t>（</a:t>
                </a:r>
                <a:r>
                  <a:rPr lang="en-US" altLang="zh-CN" sz="2800" dirty="0"/>
                  <a:t>2</a:t>
                </a:r>
                <a:r>
                  <a:rPr lang="zh-CN" altLang="en-US" sz="2800" dirty="0"/>
                  <a:t>）当输入为直流</a:t>
                </a:r>
                <a:r>
                  <a:rPr lang="en-US" altLang="zh-CN" sz="2800" dirty="0"/>
                  <a:t>(</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=0</m:t>
                    </m:r>
                  </m:oMath>
                </a14:m>
                <a:r>
                  <a:rPr lang="en-US" altLang="zh-CN" sz="2800" dirty="0"/>
                  <a:t>)</a:t>
                </a:r>
                <a:r>
                  <a:rPr lang="zh-CN" altLang="en-US" sz="2800" dirty="0"/>
                  <a:t>时，电压增益为多少？</a:t>
                </a:r>
                <a:endParaRPr lang="en-US" altLang="zh-CN" sz="2800" dirty="0"/>
              </a:p>
              <a:p>
                <a:r>
                  <a:rPr lang="zh-CN" altLang="en-US" sz="2800" dirty="0"/>
                  <a:t>（</a:t>
                </a:r>
                <a:r>
                  <a:rPr lang="en-US" altLang="zh-CN" sz="2800" dirty="0"/>
                  <a:t>3</a:t>
                </a:r>
                <a:r>
                  <a:rPr lang="zh-CN" altLang="en-US" sz="2800" dirty="0"/>
                  <a:t>）当输入</a:t>
                </a:r>
                <a:r>
                  <a:rPr lang="zh-CN" altLang="en-US" sz="2800" b="1" dirty="0"/>
                  <a:t>频率</a:t>
                </a:r>
                <a:r>
                  <a:rPr lang="zh-CN" altLang="en-US" sz="2800" dirty="0"/>
                  <a:t>为多少时，电压增益是输入为直流时的电压增益的</a:t>
                </a:r>
                <a:r>
                  <a:rPr lang="en-US" altLang="zh-CN" sz="2800" dirty="0"/>
                  <a:t>1/</a:t>
                </a:r>
                <a14:m>
                  <m:oMath xmlns:m="http://schemas.openxmlformats.org/officeDocument/2006/math">
                    <m:rad>
                      <m:radPr>
                        <m:degHide m:val="on"/>
                        <m:ctrlPr>
                          <a:rPr lang="en-US" altLang="zh-CN" sz="2800" i="1" smtClean="0">
                            <a:latin typeface="Cambria Math" panose="02040503050406030204" pitchFamily="18" charset="0"/>
                          </a:rPr>
                        </m:ctrlPr>
                      </m:radPr>
                      <m:deg/>
                      <m:e>
                        <m:r>
                          <a:rPr lang="en-US" altLang="zh-CN" sz="2800" b="0" i="1" smtClean="0">
                            <a:latin typeface="Cambria Math" panose="02040503050406030204" pitchFamily="18" charset="0"/>
                          </a:rPr>
                          <m:t>2</m:t>
                        </m:r>
                      </m:e>
                    </m:rad>
                    <m:r>
                      <a:rPr lang="zh-CN" altLang="en-US" sz="2800" i="1">
                        <a:latin typeface="Cambria Math" panose="02040503050406030204" pitchFamily="18" charset="0"/>
                      </a:rPr>
                      <m:t>（</m:t>
                    </m:r>
                  </m:oMath>
                </a14:m>
                <a:r>
                  <a:rPr lang="zh-CN" altLang="en-US" sz="2800" dirty="0"/>
                  <a:t>即下降</a:t>
                </a:r>
                <a:r>
                  <a:rPr lang="en-US" altLang="zh-CN" sz="2800" dirty="0"/>
                  <a:t>3dB</a:t>
                </a:r>
                <a:r>
                  <a:rPr lang="zh-CN" altLang="en-US" sz="2800" dirty="0"/>
                  <a:t>）</a:t>
                </a:r>
                <a:r>
                  <a:rPr lang="en-US" altLang="zh-CN" sz="2800" dirty="0"/>
                  <a:t>?</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00100" y="891540"/>
                <a:ext cx="8915400" cy="273050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02" y="1409931"/>
            <a:ext cx="2644215" cy="77909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86" y="3539380"/>
            <a:ext cx="5139814" cy="3318620"/>
          </a:xfrm>
          <a:prstGeom prst="rect">
            <a:avLst/>
          </a:prstGeom>
        </p:spPr>
      </p:pic>
      <p:grpSp>
        <p:nvGrpSpPr>
          <p:cNvPr id="7" name="组合 6"/>
          <p:cNvGrpSpPr/>
          <p:nvPr/>
        </p:nvGrpSpPr>
        <p:grpSpPr>
          <a:xfrm>
            <a:off x="921989" y="3722070"/>
            <a:ext cx="4166998" cy="977373"/>
            <a:chOff x="921989" y="3722070"/>
            <a:chExt cx="4166998" cy="977373"/>
          </a:xfrm>
        </p:grpSpPr>
        <mc:AlternateContent xmlns:mc="http://schemas.openxmlformats.org/markup-compatibility/2006" xmlns:a14="http://schemas.microsoft.com/office/drawing/2010/main">
          <mc:Choice Requires="a14">
            <p:sp>
              <p:nvSpPr>
                <p:cNvPr id="5" name="文本框 4"/>
                <p:cNvSpPr txBox="1"/>
                <p:nvPr/>
              </p:nvSpPr>
              <p:spPr>
                <a:xfrm>
                  <a:off x="921989" y="3722070"/>
                  <a:ext cx="4166998" cy="81490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当</a:t>
                  </a:r>
                  <a14:m>
                    <m:oMath xmlns:m="http://schemas.openxmlformats.org/officeDocument/2006/math">
                      <m:r>
                        <a:rPr lang="zh-CN" altLang="en-US" sz="2000" i="1" smtClean="0">
                          <a:latin typeface="Cambria Math" panose="02040503050406030204" pitchFamily="18" charset="0"/>
                        </a:rPr>
                        <m:t>𝜔</m:t>
                      </m:r>
                      <m:r>
                        <a:rPr lang="en-US" altLang="zh-CN" sz="2000" b="0" i="1" smtClean="0">
                          <a:latin typeface="Cambria Math" panose="02040503050406030204" pitchFamily="18" charset="0"/>
                        </a:rPr>
                        <m:t>=0</m:t>
                      </m:r>
                    </m:oMath>
                  </a14:m>
                  <a:r>
                    <a:rPr lang="zh-CN" altLang="en-US" sz="2000" dirty="0"/>
                    <a:t>时，带入公式：</a:t>
                  </a:r>
                  <a:endParaRPr lang="en-US" altLang="zh-CN" sz="2000" dirty="0"/>
                </a:p>
                <a:p>
                  <a:pPr>
                    <a:lnSpc>
                      <a:spcPct val="150000"/>
                    </a:lnSpc>
                  </a:pPr>
                  <a:endParaRPr lang="en-US" altLang="zh-CN"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921989" y="3722070"/>
                  <a:ext cx="4166998" cy="814903"/>
                </a:xfrm>
                <a:prstGeom prst="rect">
                  <a:avLst/>
                </a:prstGeom>
                <a:blipFill rotWithShape="1">
                  <a:blip r:embed="rId5"/>
                </a:blipFill>
              </p:spPr>
              <p:txBody>
                <a:bodyPr/>
                <a:lstStyle/>
                <a:p>
                  <a:r>
                    <a:rPr lang="zh-CN" altLang="en-US">
                      <a:noFill/>
                    </a:rPr>
                    <a:t> </a:t>
                  </a:r>
                  <a:endParaRPr lang="zh-CN" altLang="en-US">
                    <a:noFill/>
                  </a:endParaRPr>
                </a:p>
              </p:txBody>
            </p:sp>
          </mc:Fallback>
        </mc:AlternateContent>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2066" t="13829" r="6522" b="9326"/>
            <a:stretch>
              <a:fillRect/>
            </a:stretch>
          </p:blipFill>
          <p:spPr>
            <a:xfrm>
              <a:off x="1941339" y="4093148"/>
              <a:ext cx="2489983" cy="606295"/>
            </a:xfrm>
            <a:prstGeom prst="rect">
              <a:avLst/>
            </a:prstGeom>
          </p:spPr>
        </p:pic>
      </p:grpSp>
      <mc:AlternateContent xmlns:mc="http://schemas.openxmlformats.org/markup-compatibility/2006" xmlns:a14="http://schemas.microsoft.com/office/drawing/2010/main">
        <mc:Choice Requires="a14">
          <p:sp>
            <p:nvSpPr>
              <p:cNvPr id="9" name="文本框 8"/>
              <p:cNvSpPr txBox="1"/>
              <p:nvPr/>
            </p:nvSpPr>
            <p:spPr>
              <a:xfrm>
                <a:off x="921989" y="4699443"/>
                <a:ext cx="4817629" cy="56598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当</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𝑣</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den>
                    </m:f>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2</m:t>
                            </m:r>
                          </m:sub>
                        </m:sSub>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1</m:t>
                            </m:r>
                          </m:sub>
                        </m:sSub>
                      </m:den>
                    </m:f>
                    <m:r>
                      <a:rPr lang="zh-CN" altLang="en-US" sz="2000" i="1">
                        <a:latin typeface="Cambria Math" panose="02040503050406030204" pitchFamily="18" charset="0"/>
                      </a:rPr>
                      <m:t>时</m:t>
                    </m:r>
                  </m:oMath>
                </a14:m>
                <a:r>
                  <a:rPr lang="zh-CN" altLang="en-US" sz="2000" dirty="0"/>
                  <a:t>，带入公式求解</a:t>
                </a:r>
                <a14:m>
                  <m:oMath xmlns:m="http://schemas.openxmlformats.org/officeDocument/2006/math">
                    <m:r>
                      <a:rPr lang="zh-CN" altLang="en-US" sz="2000" i="1" smtClean="0">
                        <a:latin typeface="Cambria Math" panose="02040503050406030204" pitchFamily="18" charset="0"/>
                      </a:rPr>
                      <m:t>𝜔</m:t>
                    </m:r>
                  </m:oMath>
                </a14:m>
                <a:endParaRPr lang="en-US" altLang="zh-CN"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921989" y="4699443"/>
                <a:ext cx="4817629" cy="565989"/>
              </a:xfrm>
              <a:prstGeom prst="rect">
                <a:avLst/>
              </a:prstGeom>
              <a:blipFill rotWithShape="1">
                <a:blip r:embed="rId7"/>
                <a:stretch>
                  <a:fillRect l="-13" t="-78" r="10" b="2"/>
                </a:stretch>
              </a:blipFill>
            </p:spPr>
            <p:txBody>
              <a:bodyPr/>
              <a:lstStyle/>
              <a:p>
                <a:r>
                  <a:rPr lang="zh-CN" altLang="en-US">
                    <a:noFill/>
                  </a:rPr>
                  <a:t> </a:t>
                </a:r>
                <a:endParaRPr lang="zh-CN" altLang="en-US">
                  <a:noFill/>
                </a:endParaRPr>
              </a:p>
            </p:txBody>
          </p:sp>
        </mc:Fallback>
      </mc:AlternateContent>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2419" y="5104590"/>
            <a:ext cx="2417805" cy="731875"/>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4451" y="6060611"/>
            <a:ext cx="1533739" cy="362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2.</a:t>
            </a:r>
            <a:r>
              <a:rPr lang="zh-CN" altLang="en-US" sz="2400" dirty="0">
                <a:effectLst/>
                <a:latin typeface="Arial" panose="020B0604020202020204" pitchFamily="34" charset="0"/>
              </a:rPr>
              <a:t>单位增益放大器的另一个名称是</a:t>
            </a:r>
            <a:r>
              <a:rPr lang="en-US" altLang="zh-CN" sz="2400" dirty="0">
                <a:effectLst/>
                <a:latin typeface="Arial" panose="020B0604020202020204" pitchFamily="34" charset="0"/>
              </a:rPr>
              <a:t>________</a:t>
            </a:r>
            <a:r>
              <a:rPr lang="zh-CN" altLang="en-US" sz="2400" dirty="0">
                <a:effectLst/>
                <a:latin typeface="Arial" panose="020B0604020202020204" pitchFamily="34" charset="0"/>
              </a:rPr>
              <a:t>。 </a:t>
            </a:r>
            <a:endParaRPr lang="zh-CN" altLang="en-US" sz="2400" dirty="0"/>
          </a:p>
        </p:txBody>
      </p:sp>
      <p:sp>
        <p:nvSpPr>
          <p:cNvPr id="5" name="文本框 4"/>
          <p:cNvSpPr txBox="1"/>
          <p:nvPr/>
        </p:nvSpPr>
        <p:spPr>
          <a:xfrm>
            <a:off x="1276644" y="1558945"/>
            <a:ext cx="5150789"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差分放大器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比较器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仪表放大器</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D.</a:t>
            </a:r>
            <a:r>
              <a:rPr lang="zh-CN" altLang="en-US" sz="2400" dirty="0">
                <a:solidFill>
                  <a:srgbClr val="FF0000"/>
                </a:solidFill>
                <a:effectLst/>
                <a:latin typeface="Arial" panose="020B0604020202020204" pitchFamily="34" charset="0"/>
              </a:rPr>
              <a:t>电压跟随器 </a:t>
            </a:r>
            <a:endParaRPr lang="en-US" altLang="zh-CN" sz="2400" dirty="0">
              <a:solidFill>
                <a:srgbClr val="FF0000"/>
              </a:solidFill>
            </a:endParaRPr>
          </a:p>
        </p:txBody>
      </p:sp>
      <p:sp>
        <p:nvSpPr>
          <p:cNvPr id="6" name="文本框 5"/>
          <p:cNvSpPr txBox="1"/>
          <p:nvPr/>
        </p:nvSpPr>
        <p:spPr>
          <a:xfrm>
            <a:off x="1276504" y="4431665"/>
            <a:ext cx="7534922" cy="369332"/>
          </a:xfrm>
          <a:prstGeom prst="rect">
            <a:avLst/>
          </a:prstGeom>
          <a:noFill/>
        </p:spPr>
        <p:txBody>
          <a:bodyPr wrap="square">
            <a:spAutoFit/>
          </a:bodyPr>
          <a:lstStyle/>
          <a:p>
            <a:r>
              <a:rPr lang="zh-CN" altLang="en-US" b="0" i="0" dirty="0">
                <a:solidFill>
                  <a:srgbClr val="4D4D4D"/>
                </a:solidFill>
                <a:effectLst/>
                <a:latin typeface="-apple-system"/>
              </a:rPr>
              <a:t>跟随器：简单地说就是输出信号与输入信号几乎相等，又名缓冲器。</a:t>
            </a:r>
            <a:endParaRPr lang="zh-CN" altLang="en-US" dirty="0"/>
          </a:p>
        </p:txBody>
      </p:sp>
      <p:sp>
        <p:nvSpPr>
          <p:cNvPr id="10" name="文本框 9"/>
          <p:cNvSpPr txBox="1"/>
          <p:nvPr/>
        </p:nvSpPr>
        <p:spPr>
          <a:xfrm>
            <a:off x="4292476" y="1670388"/>
            <a:ext cx="6094520" cy="645160"/>
          </a:xfrm>
          <a:prstGeom prst="rect">
            <a:avLst/>
          </a:prstGeom>
          <a:noFill/>
        </p:spPr>
        <p:txBody>
          <a:bodyPr wrap="square">
            <a:spAutoFit/>
          </a:bodyPr>
          <a:lstStyle/>
          <a:p>
            <a:r>
              <a:rPr lang="zh-CN" altLang="en-US" b="0" i="0" dirty="0">
                <a:solidFill>
                  <a:srgbClr val="121212"/>
                </a:solidFill>
                <a:effectLst/>
                <a:latin typeface="-apple-system"/>
              </a:rPr>
              <a:t>仪表放大器主要应用在</a:t>
            </a:r>
            <a:r>
              <a:rPr lang="zh-CN" altLang="en-US" b="1" i="0" dirty="0">
                <a:solidFill>
                  <a:srgbClr val="121212"/>
                </a:solidFill>
                <a:effectLst/>
                <a:latin typeface="-apple-system"/>
              </a:rPr>
              <a:t>两个高阻输入的情况下放大输入信号</a:t>
            </a:r>
            <a:r>
              <a:rPr lang="zh-CN" altLang="en-US" b="0" i="0" dirty="0">
                <a:solidFill>
                  <a:srgbClr val="121212"/>
                </a:solidFill>
                <a:effectLst/>
                <a:latin typeface="-apple-system"/>
              </a:rPr>
              <a:t>，因为信号源通常是高阻输出的</a:t>
            </a:r>
            <a:endParaRPr lang="zh-CN" altLang="en-US" dirty="0"/>
          </a:p>
        </p:txBody>
      </p:sp>
      <p:sp>
        <p:nvSpPr>
          <p:cNvPr id="12" name="文本框 11"/>
          <p:cNvSpPr txBox="1"/>
          <p:nvPr/>
        </p:nvSpPr>
        <p:spPr>
          <a:xfrm>
            <a:off x="4410586" y="2624140"/>
            <a:ext cx="6094520" cy="1198880"/>
          </a:xfrm>
          <a:prstGeom prst="rect">
            <a:avLst/>
          </a:prstGeom>
          <a:noFill/>
        </p:spPr>
        <p:txBody>
          <a:bodyPr wrap="square">
            <a:spAutoFit/>
          </a:bodyPr>
          <a:lstStyle/>
          <a:p>
            <a:r>
              <a:rPr lang="zh-CN" altLang="en-US" b="0" i="0" dirty="0">
                <a:solidFill>
                  <a:srgbClr val="333333"/>
                </a:solidFill>
                <a:effectLst/>
                <a:latin typeface="PingFang SC"/>
              </a:rPr>
              <a:t>电压比较器和电压跟随器都是由运算放大器组成的，只是</a:t>
            </a:r>
            <a:r>
              <a:rPr lang="zh-CN" altLang="en-US" b="1" i="0" dirty="0">
                <a:solidFill>
                  <a:srgbClr val="333333"/>
                </a:solidFill>
                <a:effectLst/>
                <a:latin typeface="PingFang SC"/>
              </a:rPr>
              <a:t>电压跟随器的反馈电阻与输入电阻相等，电压比较器则是将两个电压信号同时加到两个输入端（对于电压波动太大的电路，可以使用跟随器来稳定电压值）</a:t>
            </a:r>
            <a:endParaRPr lang="zh-CN" altLang="en-US" b="1" dirty="0"/>
          </a:p>
        </p:txBody>
      </p:sp>
      <p:pic>
        <p:nvPicPr>
          <p:cNvPr id="15" name="Picture 9" descr="未标题-1 拷贝"/>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446703" y="4251685"/>
            <a:ext cx="2795435" cy="151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790" y="914400"/>
            <a:ext cx="8623495" cy="461665"/>
          </a:xfrm>
          <a:prstGeom prst="rect">
            <a:avLst/>
          </a:prstGeom>
          <a:noFill/>
        </p:spPr>
        <p:txBody>
          <a:bodyPr wrap="square" rtlCol="0">
            <a:spAutoFit/>
          </a:bodyPr>
          <a:lstStyle/>
          <a:p>
            <a:r>
              <a:rPr lang="en-US" altLang="zh-CN" sz="2400" dirty="0">
                <a:effectLst/>
                <a:latin typeface="Arial" panose="020B0604020202020204" pitchFamily="34" charset="0"/>
              </a:rPr>
              <a:t>3.</a:t>
            </a:r>
            <a:r>
              <a:rPr lang="zh-CN" altLang="en-US" sz="2400" dirty="0">
                <a:effectLst/>
                <a:latin typeface="Arial" panose="020B0604020202020204" pitchFamily="34" charset="0"/>
              </a:rPr>
              <a:t>反相放大器的闭环电压增益为</a:t>
            </a:r>
            <a:r>
              <a:rPr lang="en-US" altLang="zh-CN" sz="2400" dirty="0">
                <a:effectLst/>
                <a:latin typeface="Arial" panose="020B0604020202020204" pitchFamily="34" charset="0"/>
              </a:rPr>
              <a:t>____________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58888" y="1807519"/>
            <a:ext cx="4946603" cy="2067361"/>
          </a:xfrm>
          <a:prstGeom prst="rect">
            <a:avLst/>
          </a:prstGeom>
          <a:noFill/>
        </p:spPr>
        <p:txBody>
          <a:bodyPr wrap="square" rtlCol="0">
            <a:spAutoFit/>
          </a:bodyPr>
          <a:lstStyle/>
          <a:p>
            <a:pPr algn="just"/>
            <a:r>
              <a:rPr lang="en-US" altLang="zh-CN" sz="2400" dirty="0">
                <a:effectLst/>
                <a:latin typeface="Arial" panose="020B0604020202020204" pitchFamily="34" charset="0"/>
              </a:rPr>
              <a:t>A.</a:t>
            </a:r>
            <a:r>
              <a:rPr lang="zh-CN" altLang="en-US" sz="2400" dirty="0">
                <a:effectLst/>
                <a:latin typeface="Arial" panose="020B0604020202020204" pitchFamily="34" charset="0"/>
              </a:rPr>
              <a:t>输入电阻与反馈电阻的比值</a:t>
            </a:r>
            <a:endParaRPr lang="en-US" altLang="zh-CN" sz="2400" dirty="0">
              <a:effectLst/>
              <a:latin typeface="Arial" panose="020B0604020202020204" pitchFamily="34" charset="0"/>
            </a:endParaRPr>
          </a:p>
          <a:p>
            <a:pPr algn="just"/>
            <a:r>
              <a:rPr lang="en-US" altLang="zh-CN" sz="2400" dirty="0">
                <a:effectLst/>
                <a:latin typeface="Arial" panose="020B0604020202020204" pitchFamily="34" charset="0"/>
              </a:rPr>
              <a:t>B.</a:t>
            </a:r>
            <a:r>
              <a:rPr lang="zh-CN" altLang="en-US" sz="2400" dirty="0">
                <a:effectLst/>
                <a:latin typeface="Arial" panose="020B0604020202020204" pitchFamily="34" charset="0"/>
              </a:rPr>
              <a:t>开环电压增益</a:t>
            </a:r>
            <a:endParaRPr lang="en-US" altLang="zh-CN" sz="2400" dirty="0">
              <a:effectLst/>
              <a:latin typeface="Arial" panose="020B0604020202020204" pitchFamily="34" charset="0"/>
            </a:endParaRPr>
          </a:p>
          <a:p>
            <a:pPr algn="just"/>
            <a:r>
              <a:rPr lang="en-US" altLang="zh-CN" sz="2400" dirty="0">
                <a:solidFill>
                  <a:srgbClr val="FF0000"/>
                </a:solidFill>
                <a:effectLst/>
                <a:latin typeface="Arial" panose="020B0604020202020204" pitchFamily="34" charset="0"/>
              </a:rPr>
              <a:t>C.</a:t>
            </a:r>
            <a:r>
              <a:rPr lang="zh-CN" altLang="en-US" sz="2400" dirty="0">
                <a:solidFill>
                  <a:srgbClr val="FF0000"/>
                </a:solidFill>
                <a:effectLst/>
                <a:latin typeface="Arial" panose="020B0604020202020204" pitchFamily="34" charset="0"/>
              </a:rPr>
              <a:t>反馈电阻除以输入电阻</a:t>
            </a:r>
            <a:endParaRPr lang="en-US" altLang="zh-CN" sz="2400" dirty="0">
              <a:solidFill>
                <a:srgbClr val="FF0000"/>
              </a:solidFill>
              <a:effectLst/>
              <a:latin typeface="Arial" panose="020B0604020202020204" pitchFamily="34" charset="0"/>
            </a:endParaRPr>
          </a:p>
          <a:p>
            <a:pPr algn="just"/>
            <a:r>
              <a:rPr lang="en-US" altLang="zh-CN" sz="2400" dirty="0">
                <a:effectLst/>
                <a:latin typeface="Arial" panose="020B0604020202020204" pitchFamily="34" charset="0"/>
              </a:rPr>
              <a:t>D.</a:t>
            </a:r>
            <a:r>
              <a:rPr lang="zh-CN" altLang="en-US" sz="2400" dirty="0">
                <a:effectLst/>
                <a:latin typeface="Arial" panose="020B0604020202020204" pitchFamily="34" charset="0"/>
              </a:rPr>
              <a:t>输入电阻</a:t>
            </a:r>
          </a:p>
          <a:p>
            <a:pPr>
              <a:lnSpc>
                <a:spcPct val="150000"/>
              </a:lnSpc>
            </a:pPr>
            <a:endParaRPr lang="en-US" altLang="zh-CN" sz="2400" dirty="0"/>
          </a:p>
        </p:txBody>
      </p:sp>
      <p:pic>
        <p:nvPicPr>
          <p:cNvPr id="3" name="图片 2"/>
          <p:cNvPicPr>
            <a:picLocks noChangeAspect="1"/>
          </p:cNvPicPr>
          <p:nvPr/>
        </p:nvPicPr>
        <p:blipFill>
          <a:blip r:embed="rId3"/>
          <a:stretch>
            <a:fillRect/>
          </a:stretch>
        </p:blipFill>
        <p:spPr>
          <a:xfrm>
            <a:off x="574065" y="3429000"/>
            <a:ext cx="4677552" cy="3298665"/>
          </a:xfrm>
          <a:prstGeom prst="rect">
            <a:avLst/>
          </a:prstGeom>
        </p:spPr>
      </p:pic>
      <p:grpSp>
        <p:nvGrpSpPr>
          <p:cNvPr id="7" name="组合 3"/>
          <p:cNvGrpSpPr/>
          <p:nvPr/>
        </p:nvGrpSpPr>
        <p:grpSpPr bwMode="auto">
          <a:xfrm>
            <a:off x="6890314" y="2939348"/>
            <a:ext cx="2441575" cy="1439863"/>
            <a:chOff x="983833" y="3794651"/>
            <a:chExt cx="2441694" cy="1440053"/>
          </a:xfrm>
        </p:grpSpPr>
        <p:pic>
          <p:nvPicPr>
            <p:cNvPr id="8" name="Picture 11" descr="第八章 运算放大器应用 - 孤独的牧羊人 - 嵌入式网络人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273670"/>
              <a:ext cx="2042197" cy="96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983833" y="3794651"/>
              <a:ext cx="2441694" cy="338183"/>
            </a:xfrm>
            <a:prstGeom prst="rect">
              <a:avLst/>
            </a:prstGeom>
          </p:spPr>
          <p:txBody>
            <a:bodyPr wrap="none">
              <a:spAutoFit/>
            </a:bodyPr>
            <a:lstStyle/>
            <a:p>
              <a:pPr algn="ctr" eaLnBrk="1" hangingPunct="1">
                <a:defRPr/>
              </a:pPr>
              <a:r>
                <a:rPr lang="zh-CN" altLang="en-US" sz="1600" kern="100" dirty="0">
                  <a:ea typeface="宋体" panose="02010600030101010101" pitchFamily="2" charset="-122"/>
                  <a:cs typeface="Times New Roman" panose="02020603050405020304" pitchFamily="18" charset="0"/>
                </a:rPr>
                <a:t>依据：</a:t>
              </a:r>
              <a:r>
                <a:rPr lang="zh-CN" altLang="zh-CN" sz="1600" kern="100" dirty="0">
                  <a:ea typeface="宋体" panose="02010600030101010101" pitchFamily="2" charset="-122"/>
                  <a:cs typeface="Times New Roman" panose="02020603050405020304" pitchFamily="18" charset="0"/>
                </a:rPr>
                <a:t>虚短、虚断</a:t>
              </a:r>
              <a:r>
                <a:rPr lang="zh-CN" altLang="en-US" sz="1600" kern="100" dirty="0">
                  <a:ea typeface="宋体" panose="02010600030101010101" pitchFamily="2" charset="-122"/>
                  <a:cs typeface="Times New Roman" panose="02020603050405020304" pitchFamily="18" charset="0"/>
                </a:rPr>
                <a:t>，有：</a:t>
              </a:r>
              <a:endParaRPr lang="zh-CN" altLang="en-US" sz="1600" dirty="0"/>
            </a:p>
          </p:txBody>
        </p:sp>
      </p:grpSp>
      <p:graphicFrame>
        <p:nvGraphicFramePr>
          <p:cNvPr id="10" name="对象 7"/>
          <p:cNvGraphicFramePr>
            <a:graphicFrameLocks noChangeAspect="1"/>
          </p:cNvGraphicFramePr>
          <p:nvPr/>
        </p:nvGraphicFramePr>
        <p:xfrm>
          <a:off x="6940385" y="4983132"/>
          <a:ext cx="1871663" cy="887412"/>
        </p:xfrm>
        <a:graphic>
          <a:graphicData uri="http://schemas.openxmlformats.org/presentationml/2006/ole">
            <mc:AlternateContent xmlns:mc="http://schemas.openxmlformats.org/markup-compatibility/2006">
              <mc:Choice xmlns:v="urn:schemas-microsoft-com:vml" Requires="v">
                <p:oleObj spid="_x0000_s5140" name="Equation" r:id="rId5" imgW="965200" imgH="457200" progId="Equation.DSMT4">
                  <p:embed/>
                </p:oleObj>
              </mc:Choice>
              <mc:Fallback>
                <p:oleObj name="Equation" r:id="rId5" imgW="965200" imgH="4572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0385" y="4983132"/>
                        <a:ext cx="1871663" cy="887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524" y="923277"/>
            <a:ext cx="9963068" cy="460375"/>
          </a:xfrm>
          <a:prstGeom prst="rect">
            <a:avLst/>
          </a:prstGeom>
          <a:noFill/>
        </p:spPr>
        <p:txBody>
          <a:bodyPr wrap="square" rtlCol="0">
            <a:spAutoFit/>
          </a:bodyPr>
          <a:lstStyle/>
          <a:p>
            <a:r>
              <a:rPr lang="en-US" altLang="zh-CN" sz="2400" dirty="0">
                <a:effectLst/>
                <a:latin typeface="Arial" panose="020B0604020202020204" pitchFamily="34" charset="0"/>
              </a:rPr>
              <a:t>4.</a:t>
            </a:r>
            <a:r>
              <a:rPr lang="zh-CN" altLang="en-US" sz="2400" dirty="0">
                <a:effectLst/>
                <a:latin typeface="Arial" panose="020B0604020202020204" pitchFamily="34" charset="0"/>
              </a:rPr>
              <a:t>一个</a:t>
            </a:r>
            <a:r>
              <a:rPr lang="zh-CN" altLang="en-US" sz="2400" b="1" dirty="0">
                <a:effectLst/>
                <a:latin typeface="Arial" panose="020B0604020202020204" pitchFamily="34" charset="0"/>
              </a:rPr>
              <a:t>同相闭环</a:t>
            </a:r>
            <a:r>
              <a:rPr lang="zh-CN" altLang="en-US" sz="2400" dirty="0">
                <a:effectLst/>
                <a:latin typeface="Arial" panose="020B0604020202020204" pitchFamily="34" charset="0"/>
              </a:rPr>
              <a:t>运算放大器电路通常有一个增益因子</a:t>
            </a:r>
            <a:r>
              <a:rPr lang="en-US" altLang="zh-CN" sz="2400" dirty="0">
                <a:effectLst/>
                <a:latin typeface="Arial" panose="020B0604020202020204" pitchFamily="34" charset="0"/>
              </a:rPr>
              <a:t>___________</a:t>
            </a:r>
            <a:r>
              <a:rPr lang="zh-CN" altLang="en-US" sz="2400" dirty="0">
                <a:effectLst/>
                <a:latin typeface="Arial" panose="020B0604020202020204" pitchFamily="34" charset="0"/>
              </a:rPr>
              <a:t>。</a:t>
            </a:r>
            <a:endParaRPr lang="zh-CN" altLang="en-US" sz="2400" dirty="0"/>
          </a:p>
        </p:txBody>
      </p:sp>
      <p:sp>
        <p:nvSpPr>
          <p:cNvPr id="5" name="文本框 4"/>
          <p:cNvSpPr txBox="1"/>
          <p:nvPr/>
        </p:nvSpPr>
        <p:spPr>
          <a:xfrm>
            <a:off x="1276644" y="1558945"/>
            <a:ext cx="4121833"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小于一</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B.</a:t>
            </a:r>
            <a:r>
              <a:rPr lang="zh-CN" altLang="en-US" sz="2400" dirty="0">
                <a:solidFill>
                  <a:srgbClr val="FF0000"/>
                </a:solidFill>
                <a:effectLst/>
                <a:latin typeface="Arial" panose="020B0604020202020204" pitchFamily="34" charset="0"/>
              </a:rPr>
              <a:t>大于一</a:t>
            </a:r>
            <a:endParaRPr lang="en-US" altLang="zh-CN" sz="2400" dirty="0">
              <a:solidFill>
                <a:srgbClr val="FF0000"/>
              </a:solidFill>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为零</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D.</a:t>
            </a:r>
            <a:r>
              <a:rPr lang="zh-CN" altLang="en-US" sz="2400" dirty="0">
                <a:effectLst/>
                <a:latin typeface="Arial" panose="020B0604020202020204" pitchFamily="34" charset="0"/>
              </a:rPr>
              <a:t>小于零 </a:t>
            </a:r>
            <a:endParaRPr lang="en-US" altLang="zh-CN" sz="2400" dirty="0"/>
          </a:p>
        </p:txBody>
      </p:sp>
      <p:pic>
        <p:nvPicPr>
          <p:cNvPr id="3" name="图片 2"/>
          <p:cNvPicPr>
            <a:picLocks noChangeAspect="1"/>
          </p:cNvPicPr>
          <p:nvPr/>
        </p:nvPicPr>
        <p:blipFill>
          <a:blip r:embed="rId3"/>
          <a:stretch>
            <a:fillRect/>
          </a:stretch>
        </p:blipFill>
        <p:spPr>
          <a:xfrm>
            <a:off x="4045245" y="2764833"/>
            <a:ext cx="3471599" cy="2618062"/>
          </a:xfrm>
          <a:prstGeom prst="rect">
            <a:avLst/>
          </a:prstGeom>
        </p:spPr>
      </p:pic>
      <p:grpSp>
        <p:nvGrpSpPr>
          <p:cNvPr id="8" name="组合 4"/>
          <p:cNvGrpSpPr/>
          <p:nvPr/>
        </p:nvGrpSpPr>
        <p:grpSpPr bwMode="auto">
          <a:xfrm>
            <a:off x="8208669" y="3040356"/>
            <a:ext cx="2441575" cy="1679575"/>
            <a:chOff x="5436096" y="3588080"/>
            <a:chExt cx="2441694" cy="1948493"/>
          </a:xfrm>
        </p:grpSpPr>
        <p:pic>
          <p:nvPicPr>
            <p:cNvPr id="9" name="Picture 13" descr="第八章 运算放大器应用 - 孤独的牧羊人 - 嵌入式网络人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037554"/>
              <a:ext cx="1368152" cy="14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436096" y="3588080"/>
              <a:ext cx="2441694" cy="338868"/>
            </a:xfrm>
            <a:prstGeom prst="rect">
              <a:avLst/>
            </a:prstGeom>
          </p:spPr>
          <p:txBody>
            <a:bodyPr wrap="none">
              <a:spAutoFit/>
            </a:bodyPr>
            <a:lstStyle/>
            <a:p>
              <a:pPr algn="ctr" eaLnBrk="1" hangingPunct="1">
                <a:defRPr/>
              </a:pPr>
              <a:r>
                <a:rPr lang="zh-CN" altLang="en-US" sz="1600" kern="100" dirty="0">
                  <a:ea typeface="宋体" panose="02010600030101010101" pitchFamily="2" charset="-122"/>
                  <a:cs typeface="Times New Roman" panose="02020603050405020304" pitchFamily="18" charset="0"/>
                </a:rPr>
                <a:t>依据：</a:t>
              </a:r>
              <a:r>
                <a:rPr lang="zh-CN" altLang="zh-CN" sz="1600" kern="100" dirty="0">
                  <a:ea typeface="宋体" panose="02010600030101010101" pitchFamily="2" charset="-122"/>
                  <a:cs typeface="Times New Roman" panose="02020603050405020304" pitchFamily="18" charset="0"/>
                </a:rPr>
                <a:t>虚短、虚断</a:t>
              </a:r>
              <a:r>
                <a:rPr lang="zh-CN" altLang="en-US" sz="1600" kern="100" dirty="0">
                  <a:ea typeface="宋体" panose="02010600030101010101" pitchFamily="2" charset="-122"/>
                  <a:cs typeface="Times New Roman" panose="02020603050405020304" pitchFamily="18" charset="0"/>
                </a:rPr>
                <a:t>，有：</a:t>
              </a:r>
              <a:endParaRPr lang="zh-CN" altLang="en-US" sz="1600" dirty="0"/>
            </a:p>
          </p:txBody>
        </p:sp>
      </p:grpSp>
      <p:graphicFrame>
        <p:nvGraphicFramePr>
          <p:cNvPr id="12" name="对象 21"/>
          <p:cNvGraphicFramePr>
            <a:graphicFrameLocks noChangeAspect="1"/>
          </p:cNvGraphicFramePr>
          <p:nvPr/>
        </p:nvGraphicFramePr>
        <p:xfrm>
          <a:off x="8146756" y="4842169"/>
          <a:ext cx="2019300" cy="887412"/>
        </p:xfrm>
        <a:graphic>
          <a:graphicData uri="http://schemas.openxmlformats.org/presentationml/2006/ole">
            <mc:AlternateContent xmlns:mc="http://schemas.openxmlformats.org/markup-compatibility/2006">
              <mc:Choice xmlns:v="urn:schemas-microsoft-com:vml" Requires="v">
                <p:oleObj spid="_x0000_s7177" name="Equation" r:id="rId5" imgW="1041400" imgH="457200" progId="Equation.DSMT4">
                  <p:embed/>
                </p:oleObj>
              </mc:Choice>
              <mc:Fallback>
                <p:oleObj name="Equation" r:id="rId5" imgW="1041400" imgH="457200" progId="Equation.DSMT4">
                  <p:embed/>
                  <p:pic>
                    <p:nvPicPr>
                      <p:cNvPr id="0" name="对象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6756" y="4842169"/>
                        <a:ext cx="2019300" cy="8874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1157" y="905523"/>
            <a:ext cx="9625717" cy="461665"/>
          </a:xfrm>
          <a:prstGeom prst="rect">
            <a:avLst/>
          </a:prstGeom>
          <a:noFill/>
        </p:spPr>
        <p:txBody>
          <a:bodyPr wrap="square" rtlCol="0">
            <a:spAutoFit/>
          </a:bodyPr>
          <a:lstStyle/>
          <a:p>
            <a:r>
              <a:rPr lang="en-US" altLang="zh-CN" sz="2400" dirty="0">
                <a:effectLst/>
                <a:latin typeface="Arial" panose="020B0604020202020204" pitchFamily="34" charset="0"/>
              </a:rPr>
              <a:t>5.</a:t>
            </a:r>
            <a:r>
              <a:rPr lang="zh-CN" altLang="en-US" sz="2400" dirty="0">
                <a:effectLst/>
                <a:latin typeface="Arial" panose="020B0604020202020204" pitchFamily="34" charset="0"/>
              </a:rPr>
              <a:t>用作高通和低通滤波电路的运放采用</a:t>
            </a:r>
            <a:r>
              <a:rPr lang="en-US" altLang="zh-CN" sz="2400" dirty="0">
                <a:effectLst/>
                <a:latin typeface="Arial" panose="020B0604020202020204" pitchFamily="34" charset="0"/>
              </a:rPr>
              <a:t>_____________</a:t>
            </a:r>
            <a:r>
              <a:rPr lang="zh-CN" altLang="en-US" sz="2400" dirty="0">
                <a:effectLst/>
                <a:latin typeface="Arial" panose="020B0604020202020204" pitchFamily="34" charset="0"/>
              </a:rPr>
              <a:t>配置。</a:t>
            </a:r>
            <a:endParaRPr lang="zh-CN" altLang="en-US" sz="2400" dirty="0"/>
          </a:p>
        </p:txBody>
      </p:sp>
      <p:sp>
        <p:nvSpPr>
          <p:cNvPr id="5" name="文本框 4"/>
          <p:cNvSpPr txBox="1"/>
          <p:nvPr/>
        </p:nvSpPr>
        <p:spPr>
          <a:xfrm>
            <a:off x="1036948" y="1629966"/>
            <a:ext cx="5558722" cy="2249398"/>
          </a:xfrm>
          <a:prstGeom prst="rect">
            <a:avLst/>
          </a:prstGeom>
          <a:noFill/>
        </p:spPr>
        <p:txBody>
          <a:bodyPr wrap="square" rtlCol="0">
            <a:spAutoFit/>
          </a:bodyPr>
          <a:lstStyle/>
          <a:p>
            <a:pPr>
              <a:lnSpc>
                <a:spcPct val="150000"/>
              </a:lnSpc>
            </a:pPr>
            <a:r>
              <a:rPr lang="en-US" altLang="zh-CN" sz="2400" dirty="0">
                <a:effectLst/>
                <a:latin typeface="Arial" panose="020B0604020202020204" pitchFamily="34" charset="0"/>
              </a:rPr>
              <a:t>A.</a:t>
            </a:r>
            <a:r>
              <a:rPr lang="zh-CN" altLang="en-US" sz="2400" dirty="0">
                <a:effectLst/>
                <a:latin typeface="Arial" panose="020B0604020202020204" pitchFamily="34" charset="0"/>
              </a:rPr>
              <a:t>同相</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B.</a:t>
            </a:r>
            <a:r>
              <a:rPr lang="zh-CN" altLang="en-US" sz="2400" dirty="0">
                <a:effectLst/>
                <a:latin typeface="Arial" panose="020B0604020202020204" pitchFamily="34" charset="0"/>
              </a:rPr>
              <a:t>比较器</a:t>
            </a:r>
            <a:endParaRPr lang="en-US" altLang="zh-CN" sz="2400" dirty="0">
              <a:effectLst/>
              <a:latin typeface="Arial" panose="020B0604020202020204" pitchFamily="34" charset="0"/>
            </a:endParaRPr>
          </a:p>
          <a:p>
            <a:pPr>
              <a:lnSpc>
                <a:spcPct val="150000"/>
              </a:lnSpc>
            </a:pPr>
            <a:r>
              <a:rPr lang="en-US" altLang="zh-CN" sz="2400" dirty="0">
                <a:effectLst/>
                <a:latin typeface="Arial" panose="020B0604020202020204" pitchFamily="34" charset="0"/>
              </a:rPr>
              <a:t>C.</a:t>
            </a:r>
            <a:r>
              <a:rPr lang="zh-CN" altLang="en-US" sz="2400" dirty="0">
                <a:effectLst/>
                <a:latin typeface="Arial" panose="020B0604020202020204" pitchFamily="34" charset="0"/>
              </a:rPr>
              <a:t>开环</a:t>
            </a:r>
            <a:endParaRPr lang="en-US" altLang="zh-CN" sz="2400" dirty="0">
              <a:effectLst/>
              <a:latin typeface="Arial" panose="020B0604020202020204" pitchFamily="34" charset="0"/>
            </a:endParaRPr>
          </a:p>
          <a:p>
            <a:pPr>
              <a:lnSpc>
                <a:spcPct val="150000"/>
              </a:lnSpc>
            </a:pPr>
            <a:r>
              <a:rPr lang="en-US" altLang="zh-CN" sz="2400" dirty="0">
                <a:solidFill>
                  <a:srgbClr val="FF0000"/>
                </a:solidFill>
                <a:effectLst/>
                <a:latin typeface="Arial" panose="020B0604020202020204" pitchFamily="34" charset="0"/>
              </a:rPr>
              <a:t>D.</a:t>
            </a:r>
            <a:r>
              <a:rPr lang="zh-CN" altLang="en-US" sz="2400" dirty="0">
                <a:solidFill>
                  <a:srgbClr val="FF0000"/>
                </a:solidFill>
                <a:effectLst/>
                <a:latin typeface="Arial" panose="020B0604020202020204" pitchFamily="34" charset="0"/>
              </a:rPr>
              <a:t>反相</a:t>
            </a:r>
            <a:endParaRPr lang="en-US" altLang="zh-CN" sz="2400" dirty="0">
              <a:solidFill>
                <a:srgbClr val="FF0000"/>
              </a:solidFill>
            </a:endParaRPr>
          </a:p>
        </p:txBody>
      </p:sp>
      <p:sp>
        <p:nvSpPr>
          <p:cNvPr id="8" name="文本框 7"/>
          <p:cNvSpPr txBox="1"/>
          <p:nvPr/>
        </p:nvSpPr>
        <p:spPr>
          <a:xfrm>
            <a:off x="3048635" y="2150110"/>
            <a:ext cx="7494270" cy="1198880"/>
          </a:xfrm>
          <a:prstGeom prst="rect">
            <a:avLst/>
          </a:prstGeom>
          <a:noFill/>
        </p:spPr>
        <p:txBody>
          <a:bodyPr wrap="square">
            <a:spAutoFit/>
          </a:bodyPr>
          <a:lstStyle/>
          <a:p>
            <a:r>
              <a:rPr lang="zh-CN" dirty="0"/>
              <a:t>同相放大器的输入信号范围受到运放的共模输入电压范围的限制，反相放大器则无此限制。因此如果要求输入阻抗不高且相位无要求时，首选反相放大器，因为反相放大器只存在差模信号，抗干扰能力强，可以得到更大的信号范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13790" y="655320"/>
            <a:ext cx="9963785" cy="4246245"/>
          </a:xfrm>
          <a:prstGeom prst="rect">
            <a:avLst/>
          </a:prstGeom>
          <a:noFill/>
        </p:spPr>
        <p:txBody>
          <a:bodyPr wrap="square" rtlCol="0">
            <a:spAutoFit/>
          </a:bodyPr>
          <a:lstStyle/>
          <a:p>
            <a:pPr>
              <a:lnSpc>
                <a:spcPct val="150000"/>
              </a:lnSpc>
            </a:pPr>
            <a:r>
              <a:rPr lang="en-US" altLang="zh-CN" dirty="0"/>
              <a:t>1</a:t>
            </a:r>
            <a:r>
              <a:rPr lang="zh-CN" altLang="en-US" dirty="0"/>
              <a:t>、列出理想和实际运放的特性。</a:t>
            </a:r>
          </a:p>
          <a:p>
            <a:pPr>
              <a:lnSpc>
                <a:spcPct val="150000"/>
              </a:lnSpc>
            </a:pPr>
            <a:r>
              <a:rPr lang="zh-CN" altLang="en-US" dirty="0"/>
              <a:t>理想运放</a:t>
            </a:r>
          </a:p>
          <a:p>
            <a:pPr marL="285750" indent="-285750">
              <a:lnSpc>
                <a:spcPct val="150000"/>
              </a:lnSpc>
              <a:buFont typeface="Arial" panose="020B0604020202020204" pitchFamily="34" charset="0"/>
              <a:buChar char="•"/>
            </a:pPr>
            <a:r>
              <a:rPr lang="zh-CN" altLang="en-US" b="1" dirty="0"/>
              <a:t>无限输入阻抗</a:t>
            </a:r>
            <a:r>
              <a:rPr lang="en-US" altLang="zh-CN" b="1" dirty="0"/>
              <a:t>:</a:t>
            </a:r>
            <a:r>
              <a:rPr lang="zh-CN" altLang="en-US" dirty="0"/>
              <a:t>理想的运算放大器输入端不容许任何电流流入，即图中的V+与V-两端点</a:t>
            </a:r>
          </a:p>
          <a:p>
            <a:pPr marL="285750" indent="-285750">
              <a:lnSpc>
                <a:spcPct val="150000"/>
              </a:lnSpc>
              <a:buFont typeface="Arial" panose="020B0604020202020204" pitchFamily="34" charset="0"/>
              <a:buChar char="•"/>
            </a:pPr>
            <a:r>
              <a:rPr lang="zh-CN" altLang="en-US" b="1" dirty="0"/>
              <a:t>零输出阻抗</a:t>
            </a:r>
            <a:r>
              <a:rPr lang="en-US" altLang="zh-CN" b="1" dirty="0"/>
              <a:t>:</a:t>
            </a:r>
            <a:r>
              <a:rPr lang="zh-CN" altLang="en-US" b="1" dirty="0"/>
              <a:t> </a:t>
            </a:r>
            <a:r>
              <a:rPr lang="en-US" altLang="zh-CN" dirty="0" err="1"/>
              <a:t>理想运算放大器的输出端是一个完美的电压源</a:t>
            </a:r>
            <a:r>
              <a:rPr lang="zh-CN" altLang="en-US" dirty="0"/>
              <a:t>，</a:t>
            </a:r>
            <a:r>
              <a:rPr lang="en-US" altLang="zh-CN" dirty="0" err="1"/>
              <a:t>无论流至放大器负载的电流如何变化，放大器的输出电压恒为一定值，亦即输出阻抗为零</a:t>
            </a:r>
            <a:r>
              <a:rPr lang="en-US" altLang="zh-CN" dirty="0"/>
              <a:t>。</a:t>
            </a:r>
          </a:p>
          <a:p>
            <a:pPr marL="285750" indent="-285750">
              <a:lnSpc>
                <a:spcPct val="150000"/>
              </a:lnSpc>
              <a:buFont typeface="Arial" panose="020B0604020202020204" pitchFamily="34" charset="0"/>
              <a:buChar char="•"/>
            </a:pPr>
            <a:r>
              <a:rPr lang="zh-CN" altLang="en-US" b="1" dirty="0"/>
              <a:t>无限开环增益</a:t>
            </a:r>
            <a:r>
              <a:rPr lang="en-US" altLang="zh-CN" b="1" dirty="0"/>
              <a:t>:</a:t>
            </a:r>
            <a:r>
              <a:rPr lang="en-US" altLang="zh-CN" dirty="0"/>
              <a:t>理想运算放大器的一个重要性质就是开回路的状态下，输入端的差动信号有无限大的电压增益，这个特性使得运算放大器十分适合在实际应用时加上负反馈组态</a:t>
            </a:r>
          </a:p>
          <a:p>
            <a:pPr marL="285750" indent="-285750">
              <a:lnSpc>
                <a:spcPct val="150000"/>
              </a:lnSpc>
              <a:buFont typeface="Arial" panose="020B0604020202020204" pitchFamily="34" charset="0"/>
              <a:buChar char="•"/>
            </a:pPr>
            <a:r>
              <a:rPr lang="zh-CN" altLang="en-US" dirty="0"/>
              <a:t>其他特性包括</a:t>
            </a:r>
            <a:r>
              <a:rPr lang="zh-CN" altLang="en-US" b="1" dirty="0"/>
              <a:t>零偏置电压、无限带宽、无限共模抑制比</a:t>
            </a:r>
            <a:r>
              <a:rPr lang="zh-CN" altLang="en-US" dirty="0"/>
              <a:t>等。</a:t>
            </a:r>
          </a:p>
          <a:p>
            <a:pPr>
              <a:lnSpc>
                <a:spcPct val="150000"/>
              </a:lnSpc>
            </a:pPr>
            <a:r>
              <a:rPr lang="zh-CN" altLang="en-US" dirty="0"/>
              <a:t>实用运放:</a:t>
            </a:r>
            <a:r>
              <a:rPr lang="zh-CN" altLang="en-US" b="1" dirty="0"/>
              <a:t>非常高的输入阻抗</a:t>
            </a:r>
            <a:r>
              <a:rPr lang="zh-CN" altLang="en-US" dirty="0"/>
              <a:t>，</a:t>
            </a:r>
            <a:r>
              <a:rPr lang="zh-CN" altLang="en-US" b="1" dirty="0"/>
              <a:t>低的输出阻抗</a:t>
            </a:r>
            <a:r>
              <a:rPr lang="zh-CN" altLang="en-US" dirty="0"/>
              <a:t>，</a:t>
            </a:r>
            <a:r>
              <a:rPr lang="zh-CN" altLang="en-US" b="1" dirty="0"/>
              <a:t>几乎无限(非常高)开环增益</a:t>
            </a:r>
            <a:r>
              <a:rPr lang="zh-CN" altLang="en-US" dirty="0"/>
              <a:t>。实际运放具有</a:t>
            </a:r>
            <a:r>
              <a:rPr lang="zh-CN" altLang="en-US" b="1" dirty="0"/>
              <a:t>非零偏置电压</a:t>
            </a:r>
            <a:r>
              <a:rPr lang="zh-CN" altLang="en-US" dirty="0"/>
              <a:t>和</a:t>
            </a:r>
            <a:r>
              <a:rPr lang="zh-CN" altLang="en-US" b="1" dirty="0"/>
              <a:t>相对较小</a:t>
            </a:r>
            <a:r>
              <a:rPr lang="zh-CN" altLang="en-US" dirty="0"/>
              <a:t>的带宽(应用适当的负反馈可以增加带宽)。</a:t>
            </a:r>
          </a:p>
        </p:txBody>
      </p:sp>
      <p:pic>
        <p:nvPicPr>
          <p:cNvPr id="7" name="图片 6"/>
          <p:cNvPicPr/>
          <p:nvPr/>
        </p:nvPicPr>
        <p:blipFill>
          <a:blip r:embed="rId2"/>
          <a:stretch>
            <a:fillRect/>
          </a:stretch>
        </p:blipFill>
        <p:spPr>
          <a:xfrm>
            <a:off x="7291705" y="4825365"/>
            <a:ext cx="4900295" cy="20326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692785"/>
            <a:ext cx="10490200" cy="3830955"/>
          </a:xfrm>
          <a:prstGeom prst="rect">
            <a:avLst/>
          </a:prstGeom>
          <a:noFill/>
        </p:spPr>
        <p:txBody>
          <a:bodyPr wrap="square" rtlCol="0" anchor="t">
            <a:spAutoFit/>
          </a:bodyPr>
          <a:lstStyle/>
          <a:p>
            <a:pPr>
              <a:lnSpc>
                <a:spcPct val="150000"/>
              </a:lnSpc>
            </a:pPr>
            <a:r>
              <a:rPr lang="en-US" altLang="zh-CN" dirty="0"/>
              <a:t>2</a:t>
            </a:r>
            <a:r>
              <a:rPr lang="zh-CN" altLang="en-US" dirty="0"/>
              <a:t>、 借助于图表，定义运算放大器的转换速率。解释为什么它是运放电路设计中的一个重要参数。</a:t>
            </a:r>
          </a:p>
          <a:p>
            <a:pPr>
              <a:lnSpc>
                <a:spcPct val="150000"/>
              </a:lnSpc>
            </a:pPr>
            <a:endParaRPr lang="zh-CN" altLang="en-US" dirty="0"/>
          </a:p>
          <a:p>
            <a:pPr marL="285750" indent="-285750">
              <a:lnSpc>
                <a:spcPct val="150000"/>
              </a:lnSpc>
              <a:buFont typeface="Arial" panose="020B0604020202020204" pitchFamily="34" charset="0"/>
              <a:buChar char="•"/>
            </a:pPr>
            <a:r>
              <a:rPr lang="zh-CN" altLang="en-US" dirty="0"/>
              <a:t>转换速率是运算放大器输出能改变的最快速度。这取决于连接到输出端的电容的大小。当输出被要求改变时，电容和电感的存在将使改变变慢——电容通常是问题所在。不存在无限快的转换速率，因为这意味着零输出阻抗（无限电流传输）或零电容。</a:t>
            </a:r>
            <a:r>
              <a:rPr lang="zh-CN" altLang="en-US" b="1" dirty="0">
                <a:solidFill>
                  <a:schemeClr val="tx1"/>
                </a:solidFill>
              </a:rPr>
              <a:t>转换速率SR (Slew Rate)表示输出电压在规定的单位时间可变化的比例。</a:t>
            </a:r>
          </a:p>
          <a:p>
            <a:pPr>
              <a:lnSpc>
                <a:spcPct val="150000"/>
              </a:lnSpc>
            </a:pPr>
            <a:endParaRPr lang="zh-CN" altLang="en-US" dirty="0"/>
          </a:p>
          <a:p>
            <a:pPr marL="285750" indent="-285750">
              <a:lnSpc>
                <a:spcPct val="150000"/>
              </a:lnSpc>
              <a:buFont typeface="Arial" panose="020B0604020202020204" pitchFamily="34" charset="0"/>
              <a:buChar char="•"/>
            </a:pPr>
            <a:r>
              <a:rPr lang="zh-CN" altLang="en-US" dirty="0"/>
              <a:t>转换速率描述运算放大器快速改变输出的能力，因此，</a:t>
            </a:r>
            <a:r>
              <a:rPr lang="zh-CN" altLang="en-US" b="1" dirty="0">
                <a:solidFill>
                  <a:schemeClr val="tx1"/>
                </a:solidFill>
              </a:rPr>
              <a:t>它定义了给定运算放大器的最高工作频率</a:t>
            </a:r>
            <a:r>
              <a:rPr lang="zh-CN" altLang="en-US" dirty="0"/>
              <a:t>。转换速率限制了运放电路的性能，如果超过了它的限制，它可以扭曲输出波形。</a:t>
            </a:r>
          </a:p>
        </p:txBody>
      </p:sp>
      <p:pic>
        <p:nvPicPr>
          <p:cNvPr id="7" name="图片 6"/>
          <p:cNvPicPr>
            <a:picLocks noChangeAspect="1"/>
          </p:cNvPicPr>
          <p:nvPr>
            <p:custDataLst>
              <p:tags r:id="rId1"/>
            </p:custDataLst>
          </p:nvPr>
        </p:nvPicPr>
        <p:blipFill>
          <a:blip r:embed="rId3"/>
          <a:stretch>
            <a:fillRect/>
          </a:stretch>
        </p:blipFill>
        <p:spPr>
          <a:xfrm>
            <a:off x="486410" y="4507865"/>
            <a:ext cx="5175250" cy="2052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18442" y="1196682"/>
            <a:ext cx="10126980" cy="3415030"/>
          </a:xfrm>
          <a:prstGeom prst="rect">
            <a:avLst/>
          </a:prstGeom>
          <a:noFill/>
        </p:spPr>
        <p:txBody>
          <a:bodyPr wrap="square" rtlCol="0" anchor="t">
            <a:spAutoFit/>
          </a:bodyPr>
          <a:lstStyle/>
          <a:p>
            <a:pPr>
              <a:lnSpc>
                <a:spcPct val="150000"/>
              </a:lnSpc>
            </a:pPr>
            <a:r>
              <a:rPr lang="en-US" altLang="zh-CN" dirty="0"/>
              <a:t>3</a:t>
            </a:r>
            <a:r>
              <a:rPr lang="zh-CN" altLang="en-US" dirty="0"/>
              <a:t>、解释运算放大器的开环增益和闭环增益之间的区别。</a:t>
            </a:r>
          </a:p>
          <a:p>
            <a:pPr>
              <a:lnSpc>
                <a:spcPct val="150000"/>
              </a:lnSpc>
            </a:pPr>
            <a:endParaRPr lang="zh-CN" altLang="en-US" dirty="0"/>
          </a:p>
          <a:p>
            <a:pPr marL="285750" indent="-285750">
              <a:lnSpc>
                <a:spcPct val="150000"/>
              </a:lnSpc>
              <a:buFont typeface="Arial" panose="020B0604020202020204" pitchFamily="34" charset="0"/>
              <a:buChar char="•"/>
            </a:pPr>
            <a:r>
              <a:rPr lang="zh-CN" altLang="en-US" b="1" dirty="0"/>
              <a:t>运放的开环增益</a:t>
            </a:r>
            <a:r>
              <a:rPr lang="zh-CN" altLang="en-US" dirty="0"/>
              <a:t>：是电路中不使用总反馈时获得的增益（即</a:t>
            </a:r>
            <a:r>
              <a:rPr lang="zh-CN" altLang="en-US" dirty="0">
                <a:sym typeface="+mn-ea"/>
              </a:rPr>
              <a:t>是当输入输出之间没有反馈回路和外部连接时输入输出的倍数）</a:t>
            </a:r>
            <a:r>
              <a:rPr lang="zh-CN" altLang="en-US" dirty="0"/>
              <a:t>。理想的运放具有无限开环增益。</a:t>
            </a:r>
          </a:p>
          <a:p>
            <a:pPr marL="285750" indent="-285750">
              <a:lnSpc>
                <a:spcPct val="150000"/>
              </a:lnSpc>
              <a:buFont typeface="Arial" panose="020B0604020202020204" pitchFamily="34" charset="0"/>
              <a:buChar char="•"/>
            </a:pPr>
            <a:r>
              <a:rPr lang="zh-CN" altLang="en-US" b="1" dirty="0"/>
              <a:t>运放的闭环增益</a:t>
            </a:r>
            <a:r>
              <a:rPr lang="en-US" altLang="zh-CN" dirty="0"/>
              <a:t>:</a:t>
            </a:r>
            <a:r>
              <a:rPr lang="zh-CN" altLang="en-US" dirty="0"/>
              <a:t>是反馈回路闭合时获得的增益（即</a:t>
            </a:r>
            <a:r>
              <a:rPr lang="zh-CN" altLang="en-US" dirty="0">
                <a:sym typeface="+mn-ea"/>
              </a:rPr>
              <a:t>当输入和输出通过外部电阻、电容、电感等连接，输出将影响输入时，输出除以输入的倍数</a:t>
            </a:r>
            <a:r>
              <a:rPr lang="zh-CN" altLang="en-US" dirty="0"/>
              <a:t>）。在运放电路设计中，闭环增益是最受关注的增益。</a:t>
            </a:r>
          </a:p>
          <a:p>
            <a:pPr>
              <a:lnSpc>
                <a:spcPct val="150000"/>
              </a:lnSpc>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0100" y="891540"/>
            <a:ext cx="8915400" cy="954107"/>
          </a:xfrm>
          <a:prstGeom prst="rect">
            <a:avLst/>
          </a:prstGeom>
          <a:noFill/>
        </p:spPr>
        <p:txBody>
          <a:bodyPr wrap="square" rtlCol="0">
            <a:spAutoFit/>
          </a:bodyPr>
          <a:lstStyle/>
          <a:p>
            <a:r>
              <a:rPr lang="en-US" altLang="zh-CN" sz="2800" dirty="0"/>
              <a:t>Q3</a:t>
            </a:r>
            <a:r>
              <a:rPr lang="zh-CN" altLang="en-US" sz="2800" dirty="0"/>
              <a:t>、当输入电压</a:t>
            </a:r>
            <a:r>
              <a:rPr lang="en-US" altLang="zh-CN" sz="2800" dirty="0"/>
              <a:t>VI=-0.20V</a:t>
            </a:r>
            <a:r>
              <a:rPr lang="zh-CN" altLang="en-US" sz="2800" dirty="0"/>
              <a:t>，（</a:t>
            </a:r>
            <a:r>
              <a:rPr lang="en-US" altLang="zh-CN" sz="2800" dirty="0"/>
              <a:t>1</a:t>
            </a:r>
            <a:r>
              <a:rPr lang="zh-CN" altLang="en-US" sz="2800" dirty="0"/>
              <a:t>）</a:t>
            </a:r>
            <a:r>
              <a:rPr lang="en-US" altLang="zh-CN" sz="2800" dirty="0" err="1"/>
              <a:t>vo</a:t>
            </a:r>
            <a:r>
              <a:rPr lang="zh-CN" altLang="en-US" sz="2800" dirty="0"/>
              <a:t>为多少？ （</a:t>
            </a:r>
            <a:r>
              <a:rPr lang="en-US" altLang="zh-CN" sz="2800" dirty="0"/>
              <a:t>2</a:t>
            </a:r>
            <a:r>
              <a:rPr lang="zh-CN" altLang="en-US" sz="2800" dirty="0"/>
              <a:t>）</a:t>
            </a:r>
            <a:r>
              <a:rPr lang="en-US" altLang="zh-CN" sz="2800" dirty="0"/>
              <a:t>i</a:t>
            </a:r>
            <a:r>
              <a:rPr lang="en-US" altLang="zh-CN" sz="2400" dirty="0"/>
              <a:t>2</a:t>
            </a:r>
            <a:r>
              <a:rPr lang="en-US" altLang="zh-CN" sz="2800" dirty="0"/>
              <a:t>,i</a:t>
            </a:r>
            <a:r>
              <a:rPr lang="en-US" altLang="zh-CN" sz="2400" dirty="0"/>
              <a:t>o</a:t>
            </a:r>
            <a:r>
              <a:rPr lang="en-US" altLang="zh-CN" sz="2800" dirty="0"/>
              <a:t>,i</a:t>
            </a:r>
            <a:r>
              <a:rPr lang="en-US" altLang="zh-CN" sz="2400" dirty="0"/>
              <a:t>L </a:t>
            </a:r>
            <a:r>
              <a:rPr lang="zh-CN" altLang="en-US" sz="2800" dirty="0"/>
              <a:t>为多少？</a:t>
            </a:r>
          </a:p>
        </p:txBody>
      </p:sp>
      <mc:AlternateContent xmlns:mc="http://schemas.openxmlformats.org/markup-compatibility/2006" xmlns:a14="http://schemas.microsoft.com/office/drawing/2010/main">
        <mc:Choice Requires="a14">
          <p:sp>
            <p:nvSpPr>
              <p:cNvPr id="4" name="文本框 3"/>
              <p:cNvSpPr txBox="1"/>
              <p:nvPr/>
            </p:nvSpPr>
            <p:spPr>
              <a:xfrm>
                <a:off x="800100" y="2320276"/>
                <a:ext cx="5410013"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虚短</a:t>
                </a:r>
                <a14:m>
                  <m:oMath xmlns:m="http://schemas.openxmlformats.org/officeDocument/2006/math">
                    <m:r>
                      <a:rPr lang="zh-CN" altLang="en-US"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v</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=0</m:t>
                    </m:r>
                    <m:r>
                      <a:rPr lang="zh-CN" altLang="en-US" sz="2000" i="1">
                        <a:latin typeface="Cambria Math" panose="02040503050406030204" pitchFamily="18" charset="0"/>
                      </a:rPr>
                      <m:t>，</m:t>
                    </m:r>
                    <m:r>
                      <a:rPr lang="zh-CN" altLang="en-US" sz="2000" i="1" smtClean="0">
                        <a:latin typeface="Cambria Math" panose="02040503050406030204" pitchFamily="18" charset="0"/>
                      </a:rPr>
                      <m:t>虚</m:t>
                    </m:r>
                  </m:oMath>
                </a14:m>
                <a:r>
                  <a:rPr lang="zh-CN" altLang="en-US" sz="2000" dirty="0"/>
                  <a:t>断：</a:t>
                </a:r>
                <a:r>
                  <a:rPr lang="en-US" altLang="zh-CN" sz="2000" dirty="0" err="1"/>
                  <a:t>i</a:t>
                </a:r>
                <a:r>
                  <a:rPr lang="en-US" altLang="zh-CN" dirty="0"/>
                  <a:t>-</a:t>
                </a:r>
                <a:r>
                  <a:rPr lang="en-US" altLang="zh-CN" sz="2000" dirty="0"/>
                  <a:t>=0</a:t>
                </a:r>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800100" y="2320276"/>
                <a:ext cx="5410013" cy="400110"/>
              </a:xfrm>
              <a:prstGeom prst="rect">
                <a:avLst/>
              </a:prstGeom>
              <a:blipFill rotWithShape="1">
                <a:blip r:embed="rId2"/>
                <a:stretch>
                  <a:fillRect t="-155" r="8" b="11"/>
                </a:stretch>
              </a:blipFill>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23" y="2837741"/>
            <a:ext cx="5448476" cy="763612"/>
          </a:xfrm>
          <a:prstGeom prst="rect">
            <a:avLst/>
          </a:prstGeom>
        </p:spPr>
      </p:pic>
      <p:sp>
        <p:nvSpPr>
          <p:cNvPr id="7" name="文本框 6"/>
          <p:cNvSpPr txBox="1"/>
          <p:nvPr/>
        </p:nvSpPr>
        <p:spPr>
          <a:xfrm>
            <a:off x="800100" y="3867620"/>
            <a:ext cx="5410013" cy="39878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KCL</a:t>
            </a:r>
            <a:r>
              <a:rPr lang="zh-CN" altLang="en-US" sz="2000" dirty="0"/>
              <a:t>（基尔霍夫电流定律）：</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45" y="4274850"/>
            <a:ext cx="6781155" cy="1956977"/>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6199" y="2141624"/>
            <a:ext cx="5981887" cy="35929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60,&quot;width&quot;:62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1200</Words>
  <Application>Microsoft Macintosh PowerPoint</Application>
  <PresentationFormat>宽屏</PresentationFormat>
  <Paragraphs>76</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-apple-system</vt:lpstr>
      <vt:lpstr>等线</vt:lpstr>
      <vt:lpstr>等线 Light</vt:lpstr>
      <vt:lpstr>inherit</vt:lpstr>
      <vt:lpstr>PingFang SC</vt:lpstr>
      <vt:lpstr>Arial</vt:lpstr>
      <vt:lpstr>Cambria Math</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kiyose</dc:creator>
  <cp:lastModifiedBy>HANLIN CAI</cp:lastModifiedBy>
  <cp:revision>24</cp:revision>
  <dcterms:created xsi:type="dcterms:W3CDTF">2021-11-19T02:11:00Z</dcterms:created>
  <dcterms:modified xsi:type="dcterms:W3CDTF">2022-01-03T13:38:22Z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1C2E4761DFA14333AAAC9CCFD25EDC73</vt:lpwstr>
  </property>
  <property fmtid="{D5CDD505-2E9C-101B-9397-08002B2CF9AE}" pid="3" name="KSOProductBuildVer">
    <vt:lpwstr>2052-11.1.0.9098</vt:lpwstr>
  </property>
</Properties>
</file>