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261" r:id="rId5"/>
    <p:sldId id="269" r:id="rId6"/>
    <p:sldId id="262" r:id="rId7"/>
    <p:sldId id="263" r:id="rId8"/>
    <p:sldId id="264" r:id="rId9"/>
    <p:sldId id="265" r:id="rId10"/>
    <p:sldId id="270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6"/>
  </p:normalViewPr>
  <p:slideViewPr>
    <p:cSldViewPr snapToGrid="0">
      <p:cViewPr>
        <p:scale>
          <a:sx n="107" d="100"/>
          <a:sy n="107" d="100"/>
        </p:scale>
        <p:origin x="7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F7230-D815-470D-8609-EE60D1DA3A9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50EB-ED53-446E-A738-8CBE5D2FDB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50EB-ED53-446E-A738-8CBE5D2FDBF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9951347" y="-6281"/>
            <a:ext cx="2240653" cy="2060164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0246F-CD4D-4DBB-8899-8DB3A7B7A9D1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D3A2-C5AD-4CF1-94E2-3EEE5AA635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11" Type="http://schemas.openxmlformats.org/officeDocument/2006/relationships/image" Target="../media/image7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对于哪个区域的操作是一个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代表其小信号模型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?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三极管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饱和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截止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独立于区域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30567" y="4729377"/>
            <a:ext cx="1133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FET</a:t>
            </a:r>
            <a:r>
              <a:rPr lang="zh-CN" altLang="en-US" dirty="0"/>
              <a:t>处于</a:t>
            </a:r>
            <a:r>
              <a:rPr lang="zh-CN" altLang="en-US" b="1" dirty="0"/>
              <a:t>饱和状态</a:t>
            </a:r>
            <a:r>
              <a:rPr lang="zh-CN" altLang="en-US" dirty="0"/>
              <a:t>时，可用作交流小信号放大其工作特性可用线性等效电路来表示，称为</a:t>
            </a:r>
            <a:r>
              <a:rPr lang="en-US" altLang="zh-CN" dirty="0"/>
              <a:t>FET</a:t>
            </a:r>
            <a:r>
              <a:rPr lang="zh-CN" altLang="en-US" dirty="0"/>
              <a:t>的交流小信号模型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905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3.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Q2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中绘制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电路的小信号等效电路模型。清楚地标记模型组件和引脚名称。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2" y="1647743"/>
            <a:ext cx="5363323" cy="3248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37" y="2328709"/>
            <a:ext cx="7763958" cy="22005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5880" y="5166360"/>
            <a:ext cx="947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小信号等效电路是交流模型，所以所有的直流电源在交流模型中都等效于接地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08397" y="151451"/>
                <a:ext cx="9368264" cy="16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Q3. 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在恒定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</m:oMath>
                </a14:m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下，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NMOS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晶体管偏置在</a:t>
                </a:r>
                <a:r>
                  <a:rPr lang="zh-CN" altLang="en-US" sz="2400" b="1" dirty="0">
                    <a:effectLst/>
                    <a:latin typeface="Arial" panose="020B0604020202020204" pitchFamily="34" charset="0"/>
                  </a:rPr>
                  <a:t>饱和区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。</a:t>
                </a:r>
                <a:endParaRPr lang="en-US" altLang="zh-CN" sz="2400" dirty="0">
                  <a:effectLst/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漏极电流在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DS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5V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3 mA 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DS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10 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时为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3.4 mA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。确定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λ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7" y="151451"/>
                <a:ext cx="9368264" cy="1695401"/>
              </a:xfrm>
              <a:prstGeom prst="rect">
                <a:avLst/>
              </a:prstGeom>
              <a:blipFill rotWithShape="1">
                <a:blip r:embed="rId4"/>
                <a:stretch>
                  <a:fillRect l="-5" t="-19" r="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87790" y="22211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考虑沟道长度调制参数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381" y="1874683"/>
            <a:ext cx="5969280" cy="10623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7382" y="2013527"/>
            <a:ext cx="6094520" cy="9234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945" y="3145089"/>
            <a:ext cx="5847619" cy="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74" y="3973660"/>
            <a:ext cx="5876190" cy="6380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841" y="2959640"/>
            <a:ext cx="2809524" cy="1200000"/>
          </a:xfrm>
          <a:prstGeom prst="rect">
            <a:avLst/>
          </a:prstGeom>
        </p:spPr>
      </p:pic>
      <p:sp>
        <p:nvSpPr>
          <p:cNvPr id="17" name="箭头: 右 16"/>
          <p:cNvSpPr/>
          <p:nvPr/>
        </p:nvSpPr>
        <p:spPr>
          <a:xfrm>
            <a:off x="6688602" y="3389779"/>
            <a:ext cx="1043709" cy="3397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7633" y="4229623"/>
            <a:ext cx="3904762" cy="523810"/>
          </a:xfrm>
          <a:prstGeom prst="rect">
            <a:avLst/>
          </a:prstGeom>
        </p:spPr>
      </p:pic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787790" y="5649241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10" imgW="2527300" imgH="431800" progId="Equation.3">
                  <p:embed/>
                </p:oleObj>
              </mc:Choice>
              <mc:Fallback>
                <p:oleObj name="公式" r:id="rId10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90" y="5649241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/>
          <p:cNvSpPr/>
          <p:nvPr/>
        </p:nvSpPr>
        <p:spPr>
          <a:xfrm>
            <a:off x="6688601" y="4240311"/>
            <a:ext cx="1043709" cy="33972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6688346" y="5965155"/>
            <a:ext cx="571435" cy="3397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48489" y="5709703"/>
            <a:ext cx="4759946" cy="79938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487554" y="5585598"/>
            <a:ext cx="6112084" cy="1035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210" y="4676140"/>
            <a:ext cx="7195185" cy="695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37525" y="5003165"/>
            <a:ext cx="240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λid</a:t>
            </a:r>
            <a:r>
              <a:rPr lang="zh-CN" altLang="en-US"/>
              <a:t>是</a:t>
            </a:r>
            <a:r>
              <a:rPr lang="en-US" altLang="zh-CN"/>
              <a:t>ID</a:t>
            </a:r>
            <a:r>
              <a:rPr lang="zh-CN" altLang="en-US"/>
              <a:t>对</a:t>
            </a:r>
            <a:r>
              <a:rPr lang="en-US" altLang="zh-CN"/>
              <a:t>VDS</a:t>
            </a:r>
            <a:r>
              <a:rPr lang="zh-CN" altLang="en-US"/>
              <a:t>求导的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7790" y="914400"/>
                <a:ext cx="9057546" cy="307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Q4.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考虑图中的电路。电路参数为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3.3 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kΩ,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effectLst/>
                    <a:latin typeface="Arial" panose="020B0604020202020204" pitchFamily="34" charset="0"/>
                  </a:rPr>
                  <a:t>kΩ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kΩ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 .</a:t>
                </a:r>
              </a:p>
              <a:p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晶体管参数是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=100</m:t>
                    </m:r>
                    <m:r>
                      <a:rPr lang="el-GR" altLang="zh-CN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，</a:t>
                </a:r>
                <a:r>
                  <a:rPr lang="en-US" altLang="zh-CN" sz="2400" dirty="0">
                    <a:effectLst/>
                    <a:latin typeface="Arial" panose="020B0604020202020204" pitchFamily="34" charset="0"/>
                  </a:rPr>
                  <a:t>W/L=80</a:t>
                </a:r>
                <a:r>
                  <a:rPr lang="zh-CN" altLang="en-US" sz="2400" dirty="0">
                    <a:effectLst/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=0.02</m:t>
                    </m:r>
                    <m:sSup>
                      <m:sSupPr>
                        <m:ctrlP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 确定静态（操作点）值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 查找小信号参数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 确定小信号电压增益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0" y="914400"/>
                <a:ext cx="9057546" cy="3073085"/>
              </a:xfrm>
              <a:prstGeom prst="rect">
                <a:avLst/>
              </a:prstGeom>
              <a:blipFill rotWithShape="1">
                <a:blip r:embed="rId2"/>
                <a:stretch>
                  <a:fillRect l="-4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2081" y="491885"/>
                <a:ext cx="9057546" cy="61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（</a:t>
                </a:r>
                <a:r>
                  <a:rPr lang="en-US" altLang="zh-CN" sz="3200" dirty="0"/>
                  <a:t>a</a:t>
                </a:r>
                <a:r>
                  <a:rPr lang="zh-CN" altLang="en-US" sz="3200" dirty="0"/>
                  <a:t>） 确定静态工作点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求</m:t>
                    </m:r>
                    <m:sSub>
                      <m:sSubPr>
                        <m:ctrlPr>
                          <a:rPr lang="en-US" altLang="zh-CN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3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1" y="491885"/>
                <a:ext cx="9057546" cy="619529"/>
              </a:xfrm>
              <a:prstGeom prst="rect">
                <a:avLst/>
              </a:prstGeom>
              <a:blipFill rotWithShape="1">
                <a:blip r:embed="rId2"/>
                <a:stretch>
                  <a:fillRect l="-7" t="-64" r="6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07863" y="2007688"/>
                <a:ext cx="6096000" cy="764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假设</a:t>
                </a:r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MOSFET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处于饱和区域</a:t>
                </a:r>
                <a:endParaRPr lang="en-US" altLang="zh-CN" dirty="0">
                  <a:effectLst/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后需要再次检查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3" y="2007688"/>
                <a:ext cx="6096000" cy="764761"/>
              </a:xfrm>
              <a:prstGeom prst="rect">
                <a:avLst/>
              </a:prstGeom>
              <a:blipFill rotWithShape="1">
                <a:blip r:embed="rId4"/>
                <a:stretch>
                  <a:fillRect l="-7" t="-59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600" y="1735211"/>
            <a:ext cx="5600000" cy="9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90" y="2938524"/>
            <a:ext cx="7352381" cy="9809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03322" y="1881352"/>
            <a:ext cx="182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?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029" y="4681959"/>
            <a:ext cx="3685714" cy="6095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981" y="5800238"/>
            <a:ext cx="9247619" cy="65714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7791" y="4208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基尔霍夫电压定律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58327" y="5800238"/>
            <a:ext cx="4193309" cy="623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505" y="2377020"/>
            <a:ext cx="4676190" cy="39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72016" y="47111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/>
                  <a:t>b</a:t>
                </a:r>
                <a:r>
                  <a:rPr lang="zh-CN" altLang="en-US" sz="3200" dirty="0"/>
                  <a:t>） 查找小信号参数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2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6" y="471116"/>
                <a:ext cx="60960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8" t="-99" r="8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14" y="1617350"/>
            <a:ext cx="8914286" cy="1923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55782" y="4711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c</a:t>
            </a:r>
            <a:r>
              <a:rPr lang="zh-CN" altLang="en-US" sz="3200" dirty="0"/>
              <a:t>） 确定小信号电压增益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0204" y="3543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假设频率足够高，电容可以忽略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2" y="1267707"/>
            <a:ext cx="8657143" cy="227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7" y="4028126"/>
            <a:ext cx="9971428" cy="224761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11273" y="4202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如果忽略所有的复杂性，直接应用增益方程，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04" y="4854860"/>
            <a:ext cx="5333333" cy="5047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" y="3543935"/>
            <a:ext cx="108966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2327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(a)</a:t>
                </a:r>
                <a:r>
                  <a:rPr lang="zh-CN" altLang="en-US" dirty="0">
                    <a:latin typeface="Arial" panose="020B0604020202020204" pitchFamily="34" charset="0"/>
                  </a:rPr>
                  <a:t>计算静态工作点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>
                    <a:effectLst/>
                    <a:latin typeface="Arial" panose="020B0604020202020204" pitchFamily="34" charset="0"/>
                  </a:rPr>
                  <a:t>(c)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把小信号电压增益降低到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部分值的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75%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2327881"/>
              </a:xfrm>
              <a:prstGeom prst="rect">
                <a:avLst/>
              </a:prstGeom>
              <a:blipFill rotWithShape="1">
                <a:blip r:embed="rId2"/>
                <a:stretch>
                  <a:fillRect l="-7" t="-2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6" y="2980509"/>
            <a:ext cx="3438095" cy="30952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(a)</a:t>
                </a:r>
                <a:r>
                  <a:rPr lang="zh-CN" altLang="en-US" dirty="0">
                    <a:latin typeface="Arial" panose="020B0604020202020204" pitchFamily="34" charset="0"/>
                  </a:rPr>
                  <a:t>计算静态工作点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𝐷𝑄</m:t>
                        </m:r>
                      </m:sub>
                    </m:sSub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𝐷𝑆𝑄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2" y="2934651"/>
            <a:ext cx="3438095" cy="30952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56" y="2456767"/>
            <a:ext cx="5361905" cy="8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513" y="3310711"/>
            <a:ext cx="4876190" cy="5333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00944" y="3963355"/>
            <a:ext cx="735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假设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NMOS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处于饱和区域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/>
          <a:srcRect l="15115" t="-103" r="8428" b="-1"/>
          <a:stretch>
            <a:fillRect/>
          </a:stretch>
        </p:blipFill>
        <p:spPr>
          <a:xfrm>
            <a:off x="9038145" y="4299909"/>
            <a:ext cx="2910997" cy="8974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655" y="4287188"/>
            <a:ext cx="5119048" cy="8357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0867" y="5017909"/>
            <a:ext cx="7142857" cy="7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8104" y="5636826"/>
            <a:ext cx="8171428" cy="58095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0190" y="6242154"/>
            <a:ext cx="4447619" cy="46666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94909" y="6242154"/>
            <a:ext cx="4743236" cy="466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53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（交流）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53235"/>
              </a:xfrm>
              <a:prstGeom prst="rect">
                <a:avLst/>
              </a:prstGeom>
              <a:blipFill rotWithShape="1">
                <a:blip r:embed="rId2"/>
                <a:stretch>
                  <a:fillRect l="-7" t="-3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2728" y="243846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438462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17" r="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99" y="3020363"/>
            <a:ext cx="6133333" cy="32285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882" y="3019729"/>
            <a:ext cx="3438095" cy="3095238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>
          <a:xfrm>
            <a:off x="4414982" y="4382682"/>
            <a:ext cx="156075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(b)</a:t>
                </a:r>
                <a:r>
                  <a:rPr lang="zh-CN" altLang="en-US" dirty="0"/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∞的小信号电压增益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7" t="-3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2728" y="236829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∞</a:t>
                </a:r>
                <a:r>
                  <a:rPr lang="zh-CN" altLang="en-US" dirty="0">
                    <a:effectLst/>
                    <a:latin typeface="Arial" panose="020B0604020202020204" pitchFamily="34" charset="0"/>
                  </a:rPr>
                  <a:t>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368294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" t="-103" r="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52" y="2721624"/>
            <a:ext cx="6133333" cy="32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699" y="2111151"/>
            <a:ext cx="4342857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605" y="2721624"/>
            <a:ext cx="4866667" cy="83809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389091" y="3140671"/>
            <a:ext cx="2124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349" y="4473305"/>
            <a:ext cx="6425177" cy="833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基于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的小信号模型中考虑了信道长度调制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5150789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 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在栅极和源极之间放置一个电阻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在栅极和漏极之间放置一个电容器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在源极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和漏极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之间放一个电阻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以上都不是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985"/>
          <a:stretch>
            <a:fillRect/>
          </a:stretch>
        </p:blipFill>
        <p:spPr>
          <a:xfrm>
            <a:off x="982114" y="5553052"/>
            <a:ext cx="7530768" cy="6668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345" y="4117975"/>
            <a:ext cx="92265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沟道长度调制效应是指MOS晶体管中，栅下沟道预夹断后、若继续增大Vds，夹断点会略向源极方向移动。导致夹断点到源极之间的有效沟道长度略有减小，有效沟道电阻也就略有减小，从而使更多电子自源极漂移到夹断点，导致在耗尽区漂移电子增多，使Id增大的效应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Q5</a:t>
                </a:r>
                <a:r>
                  <a:rPr lang="zh-CN" altLang="en-US" dirty="0"/>
                  <a:t> 对于图中的</a:t>
                </a:r>
                <a:r>
                  <a:rPr lang="en-US" altLang="zh-CN" dirty="0"/>
                  <a:t>NMOS</a:t>
                </a:r>
                <a:r>
                  <a:rPr lang="zh-CN" altLang="en-US" dirty="0"/>
                  <a:t>共源放大器，晶体管参数为：</a:t>
                </a:r>
                <a:endParaRPr lang="en-US" altLang="zh-CN" dirty="0"/>
              </a:p>
              <a:p>
                <a:r>
                  <a:rPr lang="en-US" altLang="zh-CN" sz="1800" dirty="0">
                    <a:effectLst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l-PL" altLang="zh-CN" dirty="0"/>
                  <a:t> = 0.8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>
                            <a:latin typeface="Arial" panose="020B0604020202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l-PL" altLang="zh-CN" dirty="0"/>
                  <a:t>(W/L)= 1mA/V2,</a:t>
                </a:r>
                <a:r>
                  <a:rPr lang="en-US" altLang="zh-CN" dirty="0"/>
                  <a:t> </a:t>
                </a:r>
                <a:r>
                  <a:rPr lang="pl-PL" altLang="zh-CN" dirty="0"/>
                  <a:t> λ = 0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pl-PL" altLang="zh-CN" dirty="0"/>
                  <a:t> = 5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altLang="zh-CN" dirty="0"/>
                  <a:t>= 1 k</a:t>
                </a:r>
                <a:r>
                  <a:rPr lang="el-GR" altLang="zh-CN" dirty="0"/>
                  <a:t>Ω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pl-PL" altLang="zh-CN" dirty="0"/>
                  <a:t> = </a:t>
                </a:r>
                <a:r>
                  <a:rPr lang="en-US" altLang="zh-CN" dirty="0"/>
                  <a:t>4</a:t>
                </a:r>
                <a:r>
                  <a:rPr lang="pl-PL" altLang="zh-CN" dirty="0"/>
                  <a:t> k</a:t>
                </a:r>
                <a:r>
                  <a:rPr lang="el-GR" altLang="zh-CN" dirty="0"/>
                  <a:t>Ω </a:t>
                </a:r>
                <a:r>
                  <a:rPr lang="pl-PL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en-US" altLang="zh-CN" dirty="0" err="1">
                    <a:latin typeface="Arial" panose="020B0604020202020204" pitchFamily="34" charset="0"/>
                  </a:rPr>
                  <a:t>kΩ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175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kΩ</a:t>
                </a:r>
              </a:p>
              <a:p>
                <a:endParaRPr lang="en-US" altLang="zh-CN" dirty="0">
                  <a:latin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</a:rPr>
                  <a:t>(c)</a:t>
                </a:r>
                <a:r>
                  <a:rPr lang="zh-CN" altLang="en-US" dirty="0">
                    <a:latin typeface="Arial" panose="020B0604020202020204" pitchFamily="34" charset="0"/>
                  </a:rPr>
                  <a:t>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把小信号电压增益降低到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部分值的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75%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60" y="452643"/>
                <a:ext cx="8639840" cy="1773884"/>
              </a:xfrm>
              <a:prstGeom prst="rect">
                <a:avLst/>
              </a:prstGeom>
              <a:blipFill rotWithShape="1">
                <a:blip r:embed="rId2"/>
                <a:stretch>
                  <a:fillRect l="-7" t="-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056583" y="20418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如果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不是无限大，它与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并联。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4" y="2411193"/>
            <a:ext cx="6381750" cy="3390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t="4086" r="42930" b="9173"/>
          <a:stretch>
            <a:fillRect/>
          </a:stretch>
        </p:blipFill>
        <p:spPr>
          <a:xfrm>
            <a:off x="7056583" y="2706255"/>
            <a:ext cx="3666836" cy="72274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53851" y="3783477"/>
            <a:ext cx="4183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我们只需要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(RD||RL)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是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，增益就会降到它的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75%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点。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22654" y="4877709"/>
            <a:ext cx="4645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由于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 = 4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(RD||RL) = 3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。求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，我们得到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 = 12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kΩ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。顺便说一句，只要知道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RD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在小信号等效电路中是并联的，就能正确地回答这部分问题，即使不能回答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(a)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和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(b)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部分。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260" y="4270375"/>
            <a:ext cx="108966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6284" y="331195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基于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的小信号模型中考虑了信道长度调制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778" b="2750"/>
          <a:stretch>
            <a:fillRect/>
          </a:stretch>
        </p:blipFill>
        <p:spPr>
          <a:xfrm>
            <a:off x="981064" y="1270750"/>
            <a:ext cx="7370789" cy="235252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153482" y="2367244"/>
            <a:ext cx="923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351853" y="2486184"/>
            <a:ext cx="287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最简单的低频小信号模型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34850" y="3723274"/>
            <a:ext cx="1041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Arial" panose="020B0604020202020204" pitchFamily="34" charset="0"/>
              </a:rPr>
              <a:t>NMOS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459" y="4548840"/>
            <a:ext cx="4048690" cy="21053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7969" y="5459261"/>
            <a:ext cx="340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Arial" panose="020B0604020202020204" pitchFamily="34" charset="0"/>
              </a:rPr>
              <a:t>考虑了信道长度调制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811191" y="5278605"/>
            <a:ext cx="2873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器件模型会给</a:t>
            </a:r>
            <a:r>
              <a:rPr lang="en-US" altLang="zh-CN" sz="1800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，不同沟道长度的</a:t>
            </a:r>
            <a:r>
              <a:rPr lang="en-US" altLang="zh-CN" sz="1800" dirty="0">
                <a:effectLst/>
                <a:latin typeface="Arial" panose="020B0604020202020204" pitchFamily="34" charset="0"/>
              </a:rPr>
              <a:t>λ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不同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96284" y="62848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两端电压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Vds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的不变性，可以等效为一个阻抗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731768"/>
            <a:ext cx="3695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>
            <a:off x="6391922" y="4092606"/>
            <a:ext cx="1551928" cy="1551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72013" y="4117687"/>
            <a:ext cx="23850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943850" y="37227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Arial" panose="020B0604020202020204" pitchFamily="34" charset="0"/>
              </a:rPr>
              <a:t>考虑了体效应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0" y="1479442"/>
            <a:ext cx="9794931" cy="3493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3.MOSFET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的小信号输出电阻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58888" y="1807519"/>
            <a:ext cx="49466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随着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的增加而减少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成比例地增加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独立于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VGS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成指数地增加</a:t>
            </a:r>
            <a:endParaRPr lang="en-US" altLang="zh-CN" sz="2400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095363" y="4645980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公式" r:id="rId3" imgW="2527300" imgH="431800" progId="Equation.3">
                  <p:embed/>
                </p:oleObj>
              </mc:Choice>
              <mc:Fallback>
                <p:oleObj name="公式" r:id="rId3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363" y="4645980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4524" y="923277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4.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对于理想的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，输出电阻为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4121833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A.0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无穷大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数十欧姆的数量级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数千欧姆的数量级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723017" y="5783830"/>
            <a:ext cx="651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一般情况下，饱和区输出电阻很大，一般为几十到几百千欧。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9523" r="1101" b="20520"/>
          <a:stretch>
            <a:fillRect/>
          </a:stretch>
        </p:blipFill>
        <p:spPr>
          <a:xfrm>
            <a:off x="4126791" y="1555430"/>
            <a:ext cx="6237234" cy="25489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90" y="3985260"/>
            <a:ext cx="6941820" cy="830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585" y="4596765"/>
            <a:ext cx="3680460" cy="1965960"/>
          </a:xfrm>
          <a:prstGeom prst="rect">
            <a:avLst/>
          </a:prstGeom>
        </p:spPr>
      </p:pic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850145" y="4812311"/>
          <a:ext cx="5688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6" imgW="2527300" imgH="431800" progId="Equation.3">
                  <p:embed/>
                </p:oleObj>
              </mc:Choice>
              <mc:Fallback>
                <p:oleObj name="公式" r:id="rId6" imgW="2527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45" y="4812311"/>
                        <a:ext cx="568801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1157" y="905523"/>
            <a:ext cx="962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5.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中，输出电流变化与输入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电压变化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的比值称为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_______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6644" y="1558945"/>
            <a:ext cx="5558722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跨导</a:t>
            </a:r>
            <a:endParaRPr lang="en-US" altLang="zh-CN" sz="24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B.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西门子（电导（电阻的倒数）单位，等价于一欧姆）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C.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电阻</a:t>
            </a:r>
            <a:endParaRPr lang="en-US" altLang="zh-CN" sz="24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D.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增益</a:t>
            </a:r>
            <a:endParaRPr lang="en-US" altLang="zh-CN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99767" y="2235969"/>
          <a:ext cx="1905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914400" imgH="431800" progId="Equation.3">
                  <p:embed/>
                </p:oleObj>
              </mc:Choice>
              <mc:Fallback>
                <p:oleObj name="公式" r:id="rId3" imgW="914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767" y="2235969"/>
                        <a:ext cx="1905000" cy="8953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放大电路的小信号分析中，什么是被认为是小的标准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?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80976" y="1640099"/>
            <a:ext cx="9509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小信号被定义为一个信号，它停留在一个很小的区域内，小到以至于它可以用一条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直线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线性化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来近似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，而不会引入大的误差。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DC88EE-E76B-DC41-ADFD-FF8F90A71818}"/>
              </a:ext>
            </a:extLst>
          </p:cNvPr>
          <p:cNvSpPr txBox="1"/>
          <p:nvPr/>
        </p:nvSpPr>
        <p:spPr>
          <a:xfrm>
            <a:off x="4470400" y="3386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7790" y="914400"/>
            <a:ext cx="8623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定义术语“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Clipping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”并解释如何在</a:t>
            </a:r>
            <a:r>
              <a:rPr lang="en-US" altLang="zh-CN" sz="2400" dirty="0">
                <a:effectLst/>
                <a:latin typeface="Arial" panose="020B0604020202020204" pitchFamily="34" charset="0"/>
              </a:rPr>
              <a:t>MOSFET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放大器中使其最小化。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0213" y="2064972"/>
            <a:ext cx="102554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Arial" panose="020B0604020202020204" pitchFamily="34" charset="0"/>
              </a:rPr>
              <a:t>削波是一个小信号故障。正在放大的信号击中最大或最小电压时会发生这种情况，因此它会变得平坦，因为它不能超过这些限制中的任何一个。</a:t>
            </a:r>
            <a:r>
              <a:rPr lang="zh-CN" altLang="en-US" sz="2400" b="1" dirty="0">
                <a:effectLst/>
                <a:latin typeface="Arial" panose="020B0604020202020204" pitchFamily="34" charset="0"/>
              </a:rPr>
              <a:t>为了避免它，设置</a:t>
            </a:r>
            <a:r>
              <a:rPr lang="zh-CN" altLang="en-US" sz="2400" b="1" dirty="0">
                <a:latin typeface="Arial" panose="020B0604020202020204" pitchFamily="34" charset="0"/>
              </a:rPr>
              <a:t>偏置</a:t>
            </a:r>
            <a:r>
              <a:rPr lang="zh-CN" altLang="en-US" sz="2400" b="1" dirty="0">
                <a:effectLst/>
                <a:latin typeface="Arial" panose="020B0604020202020204" pitchFamily="34" charset="0"/>
              </a:rPr>
              <a:t>，使信号远离边缘。</a:t>
            </a:r>
            <a:r>
              <a:rPr lang="zh-CN" altLang="en-US" sz="2400" dirty="0">
                <a:effectLst/>
                <a:latin typeface="Arial" panose="020B0604020202020204" pitchFamily="34" charset="0"/>
              </a:rPr>
              <a:t>然而，如果信号太大，削波就不可避免。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429305" y="4838330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76078" y="4900474"/>
            <a:ext cx="181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VDD=12V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12633" y="5451746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Vin=0.5V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27503" y="5409577"/>
            <a:ext cx="1600939" cy="4536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r>
              <a:rPr lang="zh-CN" altLang="en-US" dirty="0"/>
              <a:t>倍放大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64637" y="5636412"/>
            <a:ext cx="66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削波失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34" y="3739894"/>
            <a:ext cx="5470772" cy="29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1369</Words>
  <Application>Microsoft Macintosh PowerPoint</Application>
  <PresentationFormat>宽屏</PresentationFormat>
  <Paragraphs>104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Cambria Math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kiyose</dc:creator>
  <cp:lastModifiedBy>HANLIN CAI</cp:lastModifiedBy>
  <cp:revision>9</cp:revision>
  <dcterms:created xsi:type="dcterms:W3CDTF">2021-11-19T02:11:00Z</dcterms:created>
  <dcterms:modified xsi:type="dcterms:W3CDTF">2022-01-03T13:38:21Z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9120BDDA23BE4F46ABE141C6ABB4E5EC</vt:lpwstr>
  </property>
  <property fmtid="{D5CDD505-2E9C-101B-9397-08002B2CF9AE}" pid="3" name="KSOProductBuildVer">
    <vt:lpwstr>2052-11.1.0.11115</vt:lpwstr>
  </property>
</Properties>
</file>