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B3D1-233D-4C00-8942-CF97A6597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494A-C8D3-4D4A-A7BA-0BD8C07A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6E18-33BF-4D71-9D3B-B9DA29CF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DED7-1246-40F7-ABFD-62BF8D04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7448-1828-4DAB-BAA7-C06FA030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8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9B7C-A3B7-48A4-8E05-C9A5F968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C8F85-B28B-4ABB-9582-B00DEAC4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7FEA-5878-45C4-9624-DB9C8478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B5C-348C-4878-9243-C8893CDE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0DA9-CF66-4ED6-B922-CD721189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618B6-BD32-4BEE-BA04-76E7BEA3B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CBAF-5438-44DD-B816-8F90591D5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B138-EE01-4C83-A43A-CC4DA10F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623F-4928-44DE-8998-8B20635E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37A3-8E66-4233-9F20-A480BFF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7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56B-6F56-4D1F-A8D7-D9EF8D8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1712-C4DB-4AFB-AF36-0257A6C4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2171-A8F2-45B3-825B-4EFDE94F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CA90-CE09-4350-BD04-10C33BE0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FD13-FF78-4946-B297-CB7D836E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7B23-31B8-4724-86B7-AE855D66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CF79-59EE-435E-8FAE-6B1AB281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3222-C817-4A84-9FB3-9C24D2D8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9DBB-862C-4369-9E2B-29F967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6791-427B-474C-A158-4F17B289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9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999F-BA9B-4ABD-8DD1-0F3DE09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DAE1-7D2C-4F7D-986D-A72FC9614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B9F6B-062C-45B1-A951-5CE8FDB6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1D4C-2158-4EDE-962C-3B037388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DF364-99A3-4A83-B298-3AE8220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CC1E-7F1E-49D1-8C7C-2C49186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7E7B-68AB-4139-829A-07C878F8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D1E9-8C6A-41F6-903A-8644D254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46939-B901-4051-8BD9-A04A48DF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015DC-D138-47CB-97C1-A917D91C4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0400D-6D75-4F5B-9A8F-11AB65060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C8F62-4CC2-4BAF-B71E-6E4DE266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5EF1D-BBE6-4EDA-B0AD-D68EB59A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85E2-43F0-420B-931A-DFF0900E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5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E4D5-4DEA-438C-B690-8F95C36F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0721-4B39-4864-AF08-EC4C9261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F741-A9EB-4100-9153-21BD743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50726-ADBC-4DDC-9191-E855656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619E4-A9E3-48D7-AB9B-D506E6C3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548F2-73E7-472F-88C1-779A33CF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E26DD-C0A7-46E0-900D-9D1FB4BD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E0CE-EF4D-4E46-83D3-7A03DF49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424-2CDA-41F7-8003-9CDC77E9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4AA9A-A6C2-4F06-9C5C-F33E7675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41EA-BF8C-4DC9-92B3-56ED6C8F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35884-C462-4022-9F8E-7FE80527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6451-C069-4217-ADEC-7F67C1B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DA49-7B95-431B-8D75-7CE7395A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5DA6-BA41-4AFE-9229-2B42D371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44BD9-5FE5-4997-803B-36174839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808C-5566-4F71-9C09-1E5D8BBB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00E7E-98F4-49FA-9BFB-7D5BDD29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F1A0-9D1B-4EE2-B3F2-49E4C37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5A670-21FE-42DA-A95F-EA74EF5B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7968-E97B-4676-85F6-1969CBA5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BBAC-ECD1-485B-BC4A-BA3C94BB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2864-9446-4EF8-9AF6-6707CD50B0D1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BE60-2A37-4AAD-A21C-05B1AF757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5DC2-B644-4466-8503-A9638C791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737A-62B5-485F-9F3E-EEE6E8039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09AB-39E7-4E19-93D8-36EA305C6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EE113 Fabrication –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5619-3AD1-4C40-82FB-463022B0A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Jinling</a:t>
            </a:r>
            <a:r>
              <a:rPr lang="en-US" altLang="zh-CN" dirty="0"/>
              <a:t> Yu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DB86-66AA-469E-9C50-4D755EAE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MOSFET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406C-E76A-402A-A7F2-9A888E08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the next number of slides we are going to go through the creation of a MOSFET (Metal Oxide Semiconductor Field Effect Transistor).</a:t>
            </a:r>
          </a:p>
          <a:p>
            <a:r>
              <a:rPr lang="en-GB" dirty="0"/>
              <a:t>This is the most common form of transistor. </a:t>
            </a:r>
          </a:p>
          <a:p>
            <a:r>
              <a:rPr lang="en-GB" dirty="0"/>
              <a:t>Typically most CPU’s, GPU’s and other performance IC’s are created using MOSFET’s.</a:t>
            </a:r>
          </a:p>
          <a:p>
            <a:r>
              <a:rPr lang="en-GB" dirty="0"/>
              <a:t>Intel’s i7-600k has almost 2 BILLION transistors with a gate size of about 14nm (this is a node size not the actual length between the gates).</a:t>
            </a:r>
          </a:p>
          <a:p>
            <a:r>
              <a:rPr lang="en-GB" dirty="0"/>
              <a:t>Well they actually use a tri-gate – so electrons can flow in 3D, Intel managed to effectively wrap the gate around as opposed to a straight through design. </a:t>
            </a:r>
          </a:p>
          <a:p>
            <a:r>
              <a:rPr lang="en-GB" dirty="0"/>
              <a:t>GPU’s can have up to 15 BILLION transistor but this is due to having much larger chip sizes but still at 14 nm technology nodes.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5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25EA-9CB6-471D-A1BD-2233872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MOSFET – 10 steps!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A052-B588-40D4-9AED-94172B02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Planarized n-type bulk silicon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Grow an SiO</a:t>
            </a:r>
            <a:r>
              <a:rPr lang="en-GB" baseline="-25000" dirty="0"/>
              <a:t>2</a:t>
            </a:r>
            <a:r>
              <a:rPr lang="en-GB" dirty="0"/>
              <a:t> buffer, called Field Oxide, each size of where the transistor will be. This helps to protect the device.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Deposit SiO</a:t>
            </a:r>
            <a:r>
              <a:rPr lang="en-GB" baseline="-25000" dirty="0"/>
              <a:t>2</a:t>
            </a:r>
            <a:r>
              <a:rPr lang="en-GB" dirty="0"/>
              <a:t> followed by polysilicon, p+, over the entire wafer.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Apply a mask to protect the centre piece, use HF(hydrofluoric) acid to remove everything else. Now we have a gate.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Mask again and apply a light doped , p-, layer but it is small near the gate.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Grow some protective oxide around the empty space on the gate called an oxide spacer.</a:t>
            </a:r>
          </a:p>
        </p:txBody>
      </p:sp>
    </p:spTree>
    <p:extLst>
      <p:ext uri="{BB962C8B-B14F-4D97-AF65-F5344CB8AC3E}">
        <p14:creationId xmlns:p14="http://schemas.microsoft.com/office/powerpoint/2010/main" val="16728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0F44-C7E2-4B01-8709-47B10C0D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CDA0-869E-4589-9AD0-AF5F67D7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GB" dirty="0"/>
              <a:t>Now deposit a heavily doped, p+, region up to the oxide space and over the previous deposits. You now have a p+, p- and N type materials all in contact with each other.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Grow more SiO2 over the entire wafer for protection.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Another masking process to allow holes to reach the gate section and the p+ region either side of the gate.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Deposit metal, normally tungsten, into the holes. Grow more oxide.</a:t>
            </a:r>
          </a:p>
          <a:p>
            <a:r>
              <a:rPr lang="en-GB" dirty="0"/>
              <a:t>Now have your gate, source and drain constructed!</a:t>
            </a:r>
          </a:p>
        </p:txBody>
      </p:sp>
    </p:spTree>
    <p:extLst>
      <p:ext uri="{BB962C8B-B14F-4D97-AF65-F5344CB8AC3E}">
        <p14:creationId xmlns:p14="http://schemas.microsoft.com/office/powerpoint/2010/main" val="123087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1C4-814C-4418-867A-5530C932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365125"/>
            <a:ext cx="10515600" cy="867728"/>
          </a:xfrm>
        </p:spPr>
        <p:txBody>
          <a:bodyPr/>
          <a:lstStyle/>
          <a:p>
            <a:r>
              <a:rPr lang="en-GB" dirty="0"/>
              <a:t>MOSFET – after 3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89E61-00ED-4E10-8C93-E1C6110A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2" y="1635125"/>
            <a:ext cx="10163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3D32-CA49-4A8B-A01A-F04F356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– after 6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633D1-FF16-4A36-BD58-237991B6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0" y="2171236"/>
            <a:ext cx="9601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1F81-D9B6-4CAA-97A8-B2CDBD2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– after 10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62CD0-2CE7-484E-BB1F-A2D0238D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43" y="2196791"/>
            <a:ext cx="9239250" cy="40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A259-2B7E-418F-82D1-92DBC18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– after 10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212C8-AF15-4966-830E-B93C2BE1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01" y="2206625"/>
            <a:ext cx="9353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026-58CD-4611-852C-5C4004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</a:t>
            </a:r>
            <a:r>
              <a:rPr lang="en-GB"/>
              <a:t>– </a:t>
            </a:r>
            <a:r>
              <a:rPr lang="en-GB" dirty="0"/>
              <a:t>A</a:t>
            </a:r>
            <a:r>
              <a:rPr lang="en-GB"/>
              <a:t>ctual </a:t>
            </a:r>
            <a:r>
              <a:rPr lang="en-GB" dirty="0"/>
              <a:t>SEM image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57049-1A17-41CD-BBA4-5464BA849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2017000"/>
            <a:ext cx="1067775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807-C951-4C49-8482-79246F9D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in Lecture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07EE-36ED-46A3-A8F0-ED82DA21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Look at how some of the most common devices are manufactured</a:t>
            </a:r>
          </a:p>
          <a:p>
            <a:pPr lvl="1"/>
            <a:r>
              <a:rPr lang="en-GB" sz="3200" dirty="0"/>
              <a:t>Resistor,</a:t>
            </a:r>
          </a:p>
          <a:p>
            <a:pPr lvl="1"/>
            <a:r>
              <a:rPr lang="en-GB" sz="3200" dirty="0"/>
              <a:t>Capacitors, </a:t>
            </a:r>
          </a:p>
          <a:p>
            <a:pPr lvl="1"/>
            <a:r>
              <a:rPr lang="en-GB" sz="3200" dirty="0"/>
              <a:t>Inductors,</a:t>
            </a:r>
          </a:p>
          <a:p>
            <a:pPr lvl="1"/>
            <a:r>
              <a:rPr lang="en-GB" sz="3200" dirty="0"/>
              <a:t>MOSFET’s,</a:t>
            </a:r>
          </a:p>
        </p:txBody>
      </p:sp>
    </p:spTree>
    <p:extLst>
      <p:ext uri="{BB962C8B-B14F-4D97-AF65-F5344CB8AC3E}">
        <p14:creationId xmlns:p14="http://schemas.microsoft.com/office/powerpoint/2010/main" val="21370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2AC6-8851-41D8-B4E8-7AAEFFF8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B1BC-CFFE-4AA3-9C7E-46A77CB4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98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Resistors are the easiest component to manufacture. </a:t>
            </a:r>
          </a:p>
          <a:p>
            <a:r>
              <a:rPr lang="en-GB" dirty="0"/>
              <a:t>In our case a </a:t>
            </a:r>
            <a:r>
              <a:rPr lang="en-GB" i="1" dirty="0"/>
              <a:t>less doped </a:t>
            </a:r>
            <a:r>
              <a:rPr lang="en-GB" dirty="0"/>
              <a:t>semiconductor will reduce conductivity.</a:t>
            </a:r>
          </a:p>
          <a:p>
            <a:r>
              <a:rPr lang="en-GB" dirty="0"/>
              <a:t>The longer you make such a material the greater its resistance </a:t>
            </a:r>
            <a:r>
              <a:rPr lang="en-US" altLang="zh-CN" dirty="0"/>
              <a:t>is</a:t>
            </a:r>
            <a:r>
              <a:rPr lang="en-GB" dirty="0"/>
              <a:t>.</a:t>
            </a:r>
          </a:p>
          <a:p>
            <a:r>
              <a:rPr lang="en-GB" dirty="0"/>
              <a:t>However, this means that resistors need a lot of space, relativity speaking, on a semiconductor substrate. </a:t>
            </a:r>
          </a:p>
          <a:p>
            <a:r>
              <a:rPr lang="en-GB" altLang="zh-CN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Resistors are long areas of low dopant. They take up a lot of space on a wafer.</a:t>
            </a:r>
            <a:endParaRPr lang="zh-CN" altLang="zh-CN" sz="2600" dirty="0">
              <a:solidFill>
                <a:srgbClr val="FF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96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9101-AC0F-4CC6-B674-A3F1957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Resistor -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A9F25-8DDC-4795-8189-9904C416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19" y="2458844"/>
            <a:ext cx="960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3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FE26-0467-4E22-84CB-F38154C3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r>
              <a:rPr lang="en-GB" dirty="0"/>
              <a:t>Making a Capacitor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A958-CCEA-459D-8690-A499802B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158875"/>
            <a:ext cx="10515600" cy="5556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Capacitors are also easy to manufacture. They are </a:t>
            </a:r>
            <a:r>
              <a:rPr lang="en-GB" altLang="zh-CN" dirty="0"/>
              <a:t>Layers of metal and insulating material. </a:t>
            </a:r>
            <a:endParaRPr lang="en-GB" dirty="0"/>
          </a:p>
          <a:p>
            <a:r>
              <a:rPr lang="en-GB" altLang="zh-CN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Capacitance is found anywhere where there is a pattern of conducting and non-conducting layers.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It just needs </a:t>
            </a:r>
            <a:r>
              <a:rPr lang="en-GB" dirty="0">
                <a:solidFill>
                  <a:srgbClr val="FF0000"/>
                </a:solidFill>
              </a:rPr>
              <a:t>2 layers of metal separated by an insulator, or in this case a dielectric material which is the oxide layer deposited during a manufacturing process.</a:t>
            </a:r>
          </a:p>
          <a:p>
            <a:r>
              <a:rPr lang="en-GB" dirty="0"/>
              <a:t>Adding more layers and alternating the polarity at each layer increases the capacitance.</a:t>
            </a:r>
          </a:p>
          <a:p>
            <a:r>
              <a:rPr lang="en-GB" dirty="0"/>
              <a:t>Basically the bigger the area the more capacitance.</a:t>
            </a:r>
          </a:p>
          <a:p>
            <a:r>
              <a:rPr lang="en-GB" dirty="0"/>
              <a:t>It is interesting that you can mistakenly cause capacitance effects, called parasitic capacitance, during the manufacture of more complicated devices such as MOSFET’s and </a:t>
            </a:r>
            <a:r>
              <a:rPr lang="en-GB" dirty="0" err="1"/>
              <a:t>pn</a:t>
            </a:r>
            <a:r>
              <a:rPr lang="en-GB" dirty="0"/>
              <a:t> junction.</a:t>
            </a:r>
          </a:p>
          <a:p>
            <a:r>
              <a:rPr lang="en-GB" altLang="zh-CN" sz="2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parasitic capacitance is bad from a performance viewpoint as energy is required to move charge across a capacitor, and it normally reduces the frequency that a device can operate at.</a:t>
            </a:r>
            <a:endParaRPr lang="zh-CN" altLang="zh-CN" sz="2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3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CE51-11AA-4291-846B-D4DF7697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Capacitor -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EAEC2-7A54-4BC9-9E9E-EF2CA9CE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8" y="1690688"/>
            <a:ext cx="10163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2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719-FD8E-4C68-B18C-E2447104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an Inductor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B94A-17B2-40C9-8371-F225750F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an easy thing to do.</a:t>
            </a:r>
          </a:p>
          <a:p>
            <a:r>
              <a:rPr lang="en-GB" dirty="0"/>
              <a:t>Inductors use coils but these are 3D shapes, very hard to achieve in 2D.</a:t>
            </a:r>
          </a:p>
          <a:p>
            <a:r>
              <a:rPr lang="en-GB" dirty="0"/>
              <a:t>You can make a flat coil but these give poor performance and are ‘leaky’ that is to say that they lose power and interfere with other devices easily. </a:t>
            </a:r>
          </a:p>
          <a:p>
            <a:r>
              <a:rPr lang="en-GB" dirty="0"/>
              <a:t>You can have parasitic inductor due to the placement and pattern of wires, often felt at high frequencies. </a:t>
            </a:r>
          </a:p>
          <a:p>
            <a:r>
              <a:rPr lang="en-GB" dirty="0"/>
              <a:t>Avoid putting these onto a semiconductor circuit if possible. </a:t>
            </a:r>
          </a:p>
        </p:txBody>
      </p:sp>
    </p:spTree>
    <p:extLst>
      <p:ext uri="{BB962C8B-B14F-4D97-AF65-F5344CB8AC3E}">
        <p14:creationId xmlns:p14="http://schemas.microsoft.com/office/powerpoint/2010/main" val="162914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A1DB9-9F5C-4AE7-B4E7-14308B94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8803A-B35B-45A5-B3E2-624F6B50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5" y="3615027"/>
            <a:ext cx="5824691" cy="11112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The perspective view along A and A’ point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B96BEC-DBFB-4EFF-85E7-66D2A8D7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73" y="1027906"/>
            <a:ext cx="6162675" cy="2314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00974D-1FDB-440F-8F78-26F807E15EF0}"/>
              </a:ext>
            </a:extLst>
          </p:cNvPr>
          <p:cNvSpPr txBox="1"/>
          <p:nvPr/>
        </p:nvSpPr>
        <p:spPr>
          <a:xfrm>
            <a:off x="84673" y="4116142"/>
            <a:ext cx="5977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 view of the </a:t>
            </a:r>
            <a:r>
              <a:rPr lang="en-US" altLang="zh-CN" sz="2400" b="0" i="0" dirty="0">
                <a:effectLst/>
              </a:rPr>
              <a:t>spiral inductors on Si substrate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1D46B2-8571-4B36-B52C-618BDEFBA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52" y="580230"/>
            <a:ext cx="49720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4A77-8794-435B-8E7A-D17858B4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Inductors </a:t>
            </a:r>
            <a:r>
              <a:rPr lang="en-GB"/>
              <a:t>-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F2931-2A7B-4361-8AE4-DD4AA849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7" y="1975624"/>
            <a:ext cx="4838700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B13D17-CDB6-4DC9-97A5-9FD2A02A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35" y="2942063"/>
            <a:ext cx="3629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734</Words>
  <Application>Microsoft Office PowerPoint</Application>
  <PresentationFormat>宽屏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EE113 Fabrication – Devices</vt:lpstr>
      <vt:lpstr>What’s in Lecture </vt:lpstr>
      <vt:lpstr>Making a Resistor</vt:lpstr>
      <vt:lpstr>Making a Resistor - Diagram</vt:lpstr>
      <vt:lpstr>Making a Capacitor</vt:lpstr>
      <vt:lpstr>Making a Capacitor - Diagram</vt:lpstr>
      <vt:lpstr>Making an Inductor</vt:lpstr>
      <vt:lpstr>PowerPoint 演示文稿</vt:lpstr>
      <vt:lpstr>Inductors - Diagram</vt:lpstr>
      <vt:lpstr>Making a MOSFET</vt:lpstr>
      <vt:lpstr>Making a MOSFET – 10 steps!</vt:lpstr>
      <vt:lpstr>PowerPoint 演示文稿</vt:lpstr>
      <vt:lpstr>MOSFET – after 3 steps</vt:lpstr>
      <vt:lpstr>MOSFET – after 6 steps</vt:lpstr>
      <vt:lpstr>MOSFET – after 10 steps</vt:lpstr>
      <vt:lpstr>MOSFET – after 10 steps</vt:lpstr>
      <vt:lpstr>MOSFET – Actual SEM image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EE113 Fabrication – Devices</dc:title>
  <dc:creator>Andrew Meehan</dc:creator>
  <cp:lastModifiedBy>俞 金玲</cp:lastModifiedBy>
  <cp:revision>43</cp:revision>
  <dcterms:created xsi:type="dcterms:W3CDTF">2018-07-16T13:09:51Z</dcterms:created>
  <dcterms:modified xsi:type="dcterms:W3CDTF">2021-12-28T08:22:32Z</dcterms:modified>
</cp:coreProperties>
</file>