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94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50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34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3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0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0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1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4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9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2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8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E2540E-F0D0-4B3C-895C-78088FE5E845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F66B2E-EBB2-4F03-ABA2-00D898D77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6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en.wikipedia.org/wiki/Band_gap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en.wikipedia.org/wiki/Semiconductor_phys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alence_band" TargetMode="External"/><Relationship Id="rId5" Type="http://schemas.openxmlformats.org/officeDocument/2006/relationships/hyperlink" Target="https://en.wikipedia.org/wiki/Conduction_band" TargetMode="External"/><Relationship Id="rId4" Type="http://schemas.openxmlformats.org/officeDocument/2006/relationships/hyperlink" Target="https://en.wikipedia.org/wiki/Semiconduct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youdao.com/w/incoherent%20light/#keyfrom=E2Ctransl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1C1B7-35D1-4EC6-BCF3-EFC1405A4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Optoelectronic devices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9F725E-57F7-4EC5-91FF-F9F8C7914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Jinling</a:t>
            </a:r>
            <a:r>
              <a:rPr lang="en-US" altLang="zh-CN" dirty="0"/>
              <a:t> 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30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E47D-DAA2-4426-A2B3-E2C973BF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Semiconductor laser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B6B65-0978-4A9F-BAA5-00738B6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/>
              <a:t>A primary requisite of achieving stimulated emission is that we have a </a:t>
            </a:r>
            <a:r>
              <a:rPr lang="en-US" altLang="zh-CN" sz="2400" b="1" dirty="0">
                <a:solidFill>
                  <a:srgbClr val="FF0000"/>
                </a:solidFill>
              </a:rPr>
              <a:t>population inversion</a:t>
            </a:r>
            <a:r>
              <a:rPr lang="en-US" altLang="zh-CN" sz="2400" b="1" dirty="0"/>
              <a:t>.</a:t>
            </a:r>
          </a:p>
          <a:p>
            <a:r>
              <a:rPr lang="en-US" altLang="zh-CN" b="1" dirty="0"/>
              <a:t>In other words, we need to have more electrons at the bottom edge of the conduction band than there are electrons at top edge of the valence band.</a:t>
            </a:r>
          </a:p>
          <a:p>
            <a:r>
              <a:rPr lang="en-US" altLang="zh-CN" b="1" dirty="0"/>
              <a:t>This situation can be achieved at a p-n junction, as shown in the following figure, but only if there </a:t>
            </a:r>
            <a:r>
              <a:rPr lang="en-US" altLang="zh-CN" b="1" dirty="0">
                <a:solidFill>
                  <a:srgbClr val="FF0000"/>
                </a:solidFill>
              </a:rPr>
              <a:t>are very high levels of doping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74C249-8A8F-422C-9CE8-DDF47075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7" y="2052087"/>
            <a:ext cx="6463174" cy="43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A8A91-F73E-46D6-BB0F-63981CAD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Semiconductor laser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1E061-F9DA-4A64-B3C5-30BEF404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Unfortunately, the recombination events are spread out over a comparatively wide region but the population inversion exists only near the middle of the depletion region.</a:t>
            </a:r>
          </a:p>
          <a:p>
            <a:r>
              <a:rPr lang="en-US" altLang="zh-CN" b="1" dirty="0"/>
              <a:t>So large proportion of these events </a:t>
            </a:r>
            <a:r>
              <a:rPr lang="en-US" altLang="zh-CN" b="1" dirty="0">
                <a:solidFill>
                  <a:srgbClr val="FF0000"/>
                </a:solidFill>
              </a:rPr>
              <a:t>involves spontaneous</a:t>
            </a:r>
            <a:r>
              <a:rPr lang="en-US" altLang="zh-CN" b="1" dirty="0"/>
              <a:t>, rather than stimulated, emission. This means that the lasing process has a low efficiency, and a very large current mut flow through the junction in order to replenish continually the supply of electrons and holes and </a:t>
            </a:r>
            <a:r>
              <a:rPr lang="en-US" altLang="zh-CN" b="1" dirty="0">
                <a:solidFill>
                  <a:srgbClr val="FF0000"/>
                </a:solidFill>
              </a:rPr>
              <a:t>so maintain the population inversion.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55DB-E06F-4743-BABE-E2E808BA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Semiconductor laser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B8575-BD6B-4751-A3F5-25A937623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In fact, </a:t>
            </a:r>
            <a:r>
              <a:rPr lang="en-US" altLang="zh-CN" sz="2800" b="1" dirty="0">
                <a:solidFill>
                  <a:srgbClr val="FF0000"/>
                </a:solidFill>
              </a:rPr>
              <a:t>the heat </a:t>
            </a:r>
            <a:r>
              <a:rPr lang="en-US" altLang="zh-CN" sz="2800" b="1" dirty="0">
                <a:solidFill>
                  <a:schemeClr val="tx1"/>
                </a:solidFill>
              </a:rPr>
              <a:t>produced by this current is so large that it is usually only possible to operate the laser </a:t>
            </a:r>
            <a:r>
              <a:rPr lang="en-US" altLang="zh-CN" sz="2800" b="1" dirty="0">
                <a:solidFill>
                  <a:srgbClr val="FF0000"/>
                </a:solidFill>
              </a:rPr>
              <a:t>for short bursts or pulses.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4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728D-B58C-42BD-96B2-2A857118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Semiconductor laser based on heterojunctions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CCECC2-FA03-4C16-A588-361FBBCE6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 vast improvement in efficiency can be archived by replacing the p-n junction with a heterostructure, or to be precise, </a:t>
            </a:r>
            <a:r>
              <a:rPr lang="en-US" altLang="zh-CN" b="1" dirty="0">
                <a:solidFill>
                  <a:srgbClr val="FF0000"/>
                </a:solidFill>
              </a:rPr>
              <a:t>two heterostructures</a:t>
            </a:r>
            <a:r>
              <a:rPr lang="en-US" altLang="zh-CN" b="1" dirty="0"/>
              <a:t>, as shown in the following figure.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5554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64AE4-86E2-43F5-819A-EDE57EA3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3" y="871148"/>
            <a:ext cx="3581396" cy="51157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zh-CN" sz="3200" b="1" dirty="0"/>
              <a:t>Since both the conduction electrons and holes collect in the same region,  the proportion of events involving stimulated emission is greatly increased.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1FBAB0-13A2-4F3A-BB40-EC5F8B19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8" y="1372166"/>
            <a:ext cx="6696985" cy="445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7B03-2831-457E-B76B-198123A5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9D5F5-D976-4802-83F3-DCBEC226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55332"/>
            <a:ext cx="9601196" cy="381338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zh-CN" sz="2800" b="1" dirty="0">
                <a:solidFill>
                  <a:schemeClr val="tx1"/>
                </a:solidFill>
              </a:rPr>
              <a:t>Photodiode and solar cell</a:t>
            </a:r>
          </a:p>
          <a:p>
            <a:pPr marL="514350" indent="-514350">
              <a:buAutoNum type="arabicParenBoth"/>
            </a:pPr>
            <a:r>
              <a:rPr lang="en-US" altLang="zh-CN" sz="2800" b="1" dirty="0">
                <a:solidFill>
                  <a:schemeClr val="tx1"/>
                </a:solidFill>
              </a:rPr>
              <a:t>Light-emitting diodes (LEDs) and semiconductor lasers</a:t>
            </a:r>
          </a:p>
          <a:p>
            <a:endParaRPr lang="zh-CN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1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CBDFD-23D1-4D5E-8936-B3A70E9E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Photodiode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BBA83-34C2-4238-8CED-1DBB013D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DE458E-2003-433F-8B1D-74F17FAF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94" y="1958990"/>
            <a:ext cx="5899906" cy="47545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950D37E-7E73-4351-9E94-A4B0335B5A8C}"/>
              </a:ext>
            </a:extLst>
          </p:cNvPr>
          <p:cNvSpPr txBox="1"/>
          <p:nvPr/>
        </p:nvSpPr>
        <p:spPr>
          <a:xfrm>
            <a:off x="1046480" y="2440633"/>
            <a:ext cx="5577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(1) PN junction under a reversed bias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8F2668-4D6D-4DA5-B9BC-A2CB771B4800}"/>
              </a:ext>
            </a:extLst>
          </p:cNvPr>
          <p:cNvSpPr txBox="1"/>
          <p:nvPr/>
        </p:nvSpPr>
        <p:spPr>
          <a:xfrm>
            <a:off x="777240" y="5241715"/>
            <a:ext cx="5577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It convert the light energy into an electrical current.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7C0D44-F0CD-4B6E-8854-88195F204181}"/>
              </a:ext>
            </a:extLst>
          </p:cNvPr>
          <p:cNvSpPr txBox="1"/>
          <p:nvPr/>
        </p:nvSpPr>
        <p:spPr>
          <a:xfrm>
            <a:off x="906781" y="3634150"/>
            <a:ext cx="5577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(2) The energy of the light is larger than the band gap of the material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55750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26AAF-08F3-4820-9157-DDAEDF6F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Photodiode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9FD382-A3FA-4705-A849-D3265736C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0" y="2909336"/>
            <a:ext cx="3648782" cy="22619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BB429B-1F5A-4731-BDD1-F2C1BC130B0F}"/>
              </a:ext>
            </a:extLst>
          </p:cNvPr>
          <p:cNvSpPr txBox="1"/>
          <p:nvPr/>
        </p:nvSpPr>
        <p:spPr>
          <a:xfrm>
            <a:off x="1046480" y="2440633"/>
            <a:ext cx="7426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When a valence electron </a:t>
            </a:r>
            <a:r>
              <a:rPr lang="en-US" altLang="zh-CN" sz="2800" b="1" dirty="0">
                <a:solidFill>
                  <a:srgbClr val="FF0000"/>
                </a:solidFill>
              </a:rPr>
              <a:t>in the depletion region </a:t>
            </a:r>
            <a:r>
              <a:rPr lang="en-US" altLang="zh-CN" sz="2800" b="1" dirty="0"/>
              <a:t>on the p-type side of the junction absorbs a photon of the appropriate frequency, the electron is </a:t>
            </a:r>
            <a:r>
              <a:rPr lang="en-US" altLang="zh-CN" sz="2800" b="1" dirty="0">
                <a:solidFill>
                  <a:srgbClr val="FF0000"/>
                </a:solidFill>
              </a:rPr>
              <a:t>excited into the conduction band </a:t>
            </a:r>
            <a:r>
              <a:rPr lang="en-US" altLang="zh-CN" sz="2800" b="1" dirty="0"/>
              <a:t>where it becomes a minority carrier. It is then </a:t>
            </a:r>
            <a:r>
              <a:rPr lang="en-US" altLang="zh-CN" sz="2800" b="1" dirty="0">
                <a:solidFill>
                  <a:srgbClr val="FF0000"/>
                </a:solidFill>
              </a:rPr>
              <a:t>swept across into the n-type region</a:t>
            </a:r>
            <a:r>
              <a:rPr lang="en-US" altLang="zh-CN" sz="2800" b="1" dirty="0"/>
              <a:t> by the strong electric field in the depletion layer and so contribute to the drift current.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397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B8158-BD3A-43E0-85ED-6BC7757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4780"/>
            <a:ext cx="9601196" cy="1303867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Light-emitting diodes (LEDs)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0BFF1-2C59-4414-A898-31F3A5E1E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135879" cy="3318936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When electrons recombines with holes in semiconductors, they emit light. </a:t>
            </a:r>
          </a:p>
          <a:p>
            <a:r>
              <a:rPr lang="en-US" altLang="zh-CN" b="1" dirty="0">
                <a:solidFill>
                  <a:schemeClr val="tx1"/>
                </a:solidFill>
              </a:rPr>
              <a:t>Only direct gap semiconductor can be used for light-emitting devices, because they have higher transition properties.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6ACA7E-7EEC-4143-9728-0F5F8684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771" y="2692321"/>
            <a:ext cx="5296869" cy="34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9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D28F9-287D-4B92-96D4-611C6FA1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direct band gap semiconductor?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11D64-68AF-413E-BCF5-9C397643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556932"/>
            <a:ext cx="9845040" cy="3318936"/>
          </a:xfrm>
        </p:spPr>
        <p:txBody>
          <a:bodyPr/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/>
              </a:rPr>
              <a:t>semiconductor physics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/>
              </a:rPr>
              <a:t>band gap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/>
              </a:rPr>
              <a:t>semiconductor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can be of two basic types, a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direct band gap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 an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indirect band gap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band gap is called "direct" if the crystal momentum of electrons and holes is the same in both the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/>
              </a:rPr>
              <a:t>conduction band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altLang="zh-CN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/>
              </a:rPr>
              <a:t>valence band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an electron can directly emit a photon. In an "indirect" gap, a photon cannot be emitted because the electron must pass through an intermediate state and transfer momentum to the crystal lattice.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ADC604-1C8C-46FB-AFA6-312B62982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02" y="2535237"/>
            <a:ext cx="4552950" cy="3362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AB52CF-B4D3-4A82-ADB3-DDB216AF6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0273" y="2397759"/>
            <a:ext cx="4886325" cy="35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6DCA6-87A1-4164-981B-38C46DC0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(1) It consists simply of a </a:t>
            </a:r>
            <a:r>
              <a:rPr lang="en-US" altLang="zh-CN" b="1" dirty="0">
                <a:solidFill>
                  <a:srgbClr val="FF0000"/>
                </a:solidFill>
              </a:rPr>
              <a:t>forward-biased p-n junction </a:t>
            </a:r>
            <a:r>
              <a:rPr lang="en-US" altLang="zh-CN" b="1" dirty="0"/>
              <a:t>made from a </a:t>
            </a:r>
            <a:r>
              <a:rPr lang="en-US" altLang="zh-CN" b="1" dirty="0">
                <a:solidFill>
                  <a:srgbClr val="FF0000"/>
                </a:solidFill>
              </a:rPr>
              <a:t>direct band gap </a:t>
            </a:r>
            <a:r>
              <a:rPr lang="en-US" altLang="zh-CN" b="1" dirty="0"/>
              <a:t>material.</a:t>
            </a:r>
          </a:p>
          <a:p>
            <a:r>
              <a:rPr lang="en-US" altLang="zh-CN" b="1" dirty="0"/>
              <a:t>(2) The wavelength of the emitted light depends on the band gap of the semiconductor, so by using different materials it is possible to produce light with a wide range of </a:t>
            </a:r>
            <a:r>
              <a:rPr lang="en-US" altLang="zh-CN" b="1" dirty="0" err="1"/>
              <a:t>colours</a:t>
            </a:r>
            <a:r>
              <a:rPr lang="en-US" altLang="zh-CN" b="1" dirty="0"/>
              <a:t>.</a:t>
            </a:r>
          </a:p>
          <a:p>
            <a:r>
              <a:rPr lang="en-US" altLang="zh-CN" b="1" dirty="0"/>
              <a:t>(3) The alloy gallium arsenide </a:t>
            </a:r>
            <a:r>
              <a:rPr lang="en-US" altLang="zh-CN" b="1" dirty="0" err="1"/>
              <a:t>phosohide</a:t>
            </a:r>
            <a:r>
              <a:rPr lang="en-US" altLang="zh-CN" b="1" dirty="0"/>
              <a:t> (</a:t>
            </a:r>
            <a:r>
              <a:rPr lang="en-US" altLang="zh-CN" b="1" dirty="0" err="1"/>
              <a:t>GaAsP</a:t>
            </a:r>
            <a:r>
              <a:rPr lang="en-US" altLang="zh-CN" b="1" dirty="0"/>
              <a:t>) can emit light across most of the visible spectrum—from red to green—simply by varying the phosphorus content of the material.</a:t>
            </a:r>
            <a:endParaRPr lang="zh-CN" altLang="en-US" b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DD7B95D-B459-4AE3-8F80-F40DA2F3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Light-emitting diodes (LEDs)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9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2C6A6-F0F7-4852-B004-78D8598F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tx1"/>
                </a:solidFill>
              </a:rPr>
              <a:t>Light-emitting diodes (LEDs)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CEE7F-C29A-4A45-B381-E90EB112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(4) In an LED, the photons are produced by </a:t>
            </a:r>
            <a:r>
              <a:rPr lang="en-US" altLang="zh-CN" b="1" dirty="0">
                <a:solidFill>
                  <a:srgbClr val="FF0000"/>
                </a:solidFill>
              </a:rPr>
              <a:t>spontaneous emission, </a:t>
            </a:r>
            <a:r>
              <a:rPr lang="en-US" altLang="zh-CN" b="1" dirty="0"/>
              <a:t>i.e., the recombination of an electron and a hole is </a:t>
            </a:r>
            <a:r>
              <a:rPr lang="en-US" altLang="zh-CN" b="1" dirty="0">
                <a:solidFill>
                  <a:srgbClr val="FF0000"/>
                </a:solidFill>
              </a:rPr>
              <a:t>a random process </a:t>
            </a:r>
            <a:r>
              <a:rPr lang="en-US" altLang="zh-CN" b="1" dirty="0"/>
              <a:t>which is independent of the recombination of other electrons and holes. So the emitted light is </a:t>
            </a:r>
            <a:r>
              <a:rPr lang="en-US" altLang="zh-CN" b="1" i="0" u="none" strike="noStrike" dirty="0">
                <a:solidFill>
                  <a:srgbClr val="35A1D4"/>
                </a:solidFill>
                <a:effectLst/>
                <a:latin typeface="Arial" panose="020B0604020202020204" pitchFamily="34" charset="0"/>
                <a:hlinkClick r:id="rId2"/>
              </a:rPr>
              <a:t>incoherent light</a:t>
            </a:r>
            <a:r>
              <a:rPr lang="en-US" altLang="zh-CN" b="1" i="0" u="none" strike="noStrike" dirty="0">
                <a:solidFill>
                  <a:srgbClr val="35A1D4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0599CC-89B7-48E9-B2CB-0782BA78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382" y="4067388"/>
            <a:ext cx="6896733" cy="25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21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CC9A5-46CA-4108-BAB6-2128F6DB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Semiconductor laser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7988B-371A-4EDE-BF85-4D213E3C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In order to make a </a:t>
            </a:r>
            <a:r>
              <a:rPr lang="en-US" altLang="zh-CN" sz="2800" b="1" dirty="0">
                <a:solidFill>
                  <a:srgbClr val="FF0000"/>
                </a:solidFill>
              </a:rPr>
              <a:t>semiconductor laser</a:t>
            </a:r>
            <a:r>
              <a:rPr lang="en-US" altLang="zh-CN" sz="2800" b="1" dirty="0"/>
              <a:t>, we need to produce coherent light, which requires stimulated emission.</a:t>
            </a:r>
          </a:p>
          <a:p>
            <a:r>
              <a:rPr lang="en-US" altLang="zh-CN" sz="2800" b="1" dirty="0"/>
              <a:t>This means that the recombination of one electron-hole pair sets off other similar events, as a result, all of the photons that are produced are in phase with one another.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04862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348</TotalTime>
  <Words>710</Words>
  <Application>Microsoft Office PowerPoint</Application>
  <PresentationFormat>宽屏</PresentationFormat>
  <Paragraphs>40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Garamond</vt:lpstr>
      <vt:lpstr>环保</vt:lpstr>
      <vt:lpstr>Optoelectronic devices</vt:lpstr>
      <vt:lpstr>Contents</vt:lpstr>
      <vt:lpstr>Photodiode</vt:lpstr>
      <vt:lpstr>Photodiode</vt:lpstr>
      <vt:lpstr>Light-emitting diodes (LEDs)</vt:lpstr>
      <vt:lpstr>What is direct band gap semiconductor?</vt:lpstr>
      <vt:lpstr>Light-emitting diodes (LEDs)</vt:lpstr>
      <vt:lpstr>Light-emitting diodes (LEDs)</vt:lpstr>
      <vt:lpstr>Semiconductor laser</vt:lpstr>
      <vt:lpstr>Semiconductor laser</vt:lpstr>
      <vt:lpstr>Semiconductor laser</vt:lpstr>
      <vt:lpstr>Semiconductor laser</vt:lpstr>
      <vt:lpstr>Semiconductor laser based on heterojunctions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Heterojunctions</dc:title>
  <dc:creator>俞 金玲</dc:creator>
  <cp:lastModifiedBy>俞 金玲</cp:lastModifiedBy>
  <cp:revision>26</cp:revision>
  <dcterms:created xsi:type="dcterms:W3CDTF">2020-12-09T06:44:20Z</dcterms:created>
  <dcterms:modified xsi:type="dcterms:W3CDTF">2021-12-14T08:48:28Z</dcterms:modified>
</cp:coreProperties>
</file>