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42"/>
  </p:notesMasterIdLst>
  <p:sldIdLst>
    <p:sldId id="256" r:id="rId2"/>
    <p:sldId id="257" r:id="rId3"/>
    <p:sldId id="258" r:id="rId4"/>
    <p:sldId id="259" r:id="rId5"/>
    <p:sldId id="260" r:id="rId6"/>
    <p:sldId id="261" r:id="rId7"/>
    <p:sldId id="287" r:id="rId8"/>
    <p:sldId id="264" r:id="rId9"/>
    <p:sldId id="291" r:id="rId10"/>
    <p:sldId id="292" r:id="rId11"/>
    <p:sldId id="265" r:id="rId12"/>
    <p:sldId id="266" r:id="rId13"/>
    <p:sldId id="267" r:id="rId14"/>
    <p:sldId id="268" r:id="rId15"/>
    <p:sldId id="269" r:id="rId16"/>
    <p:sldId id="295" r:id="rId17"/>
    <p:sldId id="290" r:id="rId18"/>
    <p:sldId id="270" r:id="rId19"/>
    <p:sldId id="288" r:id="rId20"/>
    <p:sldId id="293" r:id="rId21"/>
    <p:sldId id="294" r:id="rId22"/>
    <p:sldId id="272" r:id="rId23"/>
    <p:sldId id="296" r:id="rId24"/>
    <p:sldId id="274" r:id="rId25"/>
    <p:sldId id="297" r:id="rId26"/>
    <p:sldId id="275" r:id="rId27"/>
    <p:sldId id="276" r:id="rId28"/>
    <p:sldId id="277" r:id="rId29"/>
    <p:sldId id="298" r:id="rId30"/>
    <p:sldId id="299" r:id="rId31"/>
    <p:sldId id="300" r:id="rId32"/>
    <p:sldId id="278" r:id="rId33"/>
    <p:sldId id="279" r:id="rId34"/>
    <p:sldId id="280" r:id="rId35"/>
    <p:sldId id="281" r:id="rId36"/>
    <p:sldId id="282" r:id="rId37"/>
    <p:sldId id="283" r:id="rId38"/>
    <p:sldId id="284" r:id="rId39"/>
    <p:sldId id="289" r:id="rId40"/>
    <p:sldId id="285" r:id="rId4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6"/>
    <p:restoredTop sz="83797" autoAdjust="0"/>
  </p:normalViewPr>
  <p:slideViewPr>
    <p:cSldViewPr snapToGrid="0" snapToObjects="1">
      <p:cViewPr varScale="1">
        <p:scale>
          <a:sx n="104" d="100"/>
          <a:sy n="104" d="100"/>
        </p:scale>
        <p:origin x="3648" y="7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261064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smtClean="0">
                <a:solidFill>
                  <a:schemeClr val="dk2"/>
                </a:solidFill>
              </a:rPr>
              <a:t>Note from Chuck.  </a:t>
            </a:r>
            <a:r>
              <a:rPr lang="en-US" smtClean="0">
                <a:solidFill>
                  <a:schemeClr val="dk2"/>
                </a:solidFill>
              </a:rPr>
              <a:t>If you are using these materials, you can remove the UM logo and replace it with your own, but please retain the CC-BY logo on the first page as well as retain the acknowledgement page(s)</a:t>
            </a:r>
            <a:r>
              <a:rPr lang="en-US" baseline="0" smtClean="0">
                <a:solidFill>
                  <a:schemeClr val="dk2"/>
                </a:solidFill>
              </a:rPr>
              <a:t>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29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7592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660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374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475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287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39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894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286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652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820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970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297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8102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584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9414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909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956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921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14078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406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059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8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48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464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7" name="Shape 5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637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935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462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865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0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14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87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3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07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492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6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59455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9327507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6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160064"/>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Strings</a:t>
            </a:r>
          </a:p>
        </p:txBody>
      </p:sp>
      <p:sp>
        <p:nvSpPr>
          <p:cNvPr id="205" name="Shape 205"/>
          <p:cNvSpPr txBox="1">
            <a:spLocks noGrp="1"/>
          </p:cNvSpPr>
          <p:nvPr>
            <p:ph type="body" idx="1"/>
          </p:nvPr>
        </p:nvSpPr>
        <p:spPr>
          <a:xfrm>
            <a:off x="1041400" y="4923629"/>
            <a:ext cx="13931900" cy="10541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Chapter </a:t>
            </a:r>
            <a:r>
              <a:rPr lang="en-US" sz="4800" u="none" strike="noStrike" cap="none" dirty="0" smtClean="0">
                <a:solidFill>
                  <a:schemeClr val="lt1"/>
                </a:solidFill>
                <a:latin typeface="Arial" charset="0"/>
                <a:ea typeface="Arial" charset="0"/>
                <a:cs typeface="Arial" charset="0"/>
                <a:sym typeface="Cabin"/>
              </a:rPr>
              <a:t>5</a:t>
            </a:r>
            <a:endParaRPr lang="en-US" sz="4800" u="none" strike="noStrike" cap="none" dirty="0">
              <a:solidFill>
                <a:schemeClr val="lt1"/>
              </a:solidFill>
              <a:latin typeface="Arial" charset="0"/>
              <a:ea typeface="Arial" charset="0"/>
              <a:cs typeface="Arial" charset="0"/>
              <a:sym typeface="Cabin"/>
            </a:endParaRPr>
          </a:p>
        </p:txBody>
      </p:sp>
      <p:sp>
        <p:nvSpPr>
          <p:cNvPr id="206" name="Shape 206"/>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07" name="Shape 207"/>
          <p:cNvPicPr preferRelativeResize="0"/>
          <p:nvPr/>
        </p:nvPicPr>
        <p:blipFill rotWithShape="1">
          <a:blip r:embed="rId4">
            <a:alphaModFix/>
          </a:blip>
          <a:srcRect/>
          <a:stretch/>
        </p:blipFill>
        <p:spPr>
          <a:xfrm>
            <a:off x="13739812" y="7332660"/>
            <a:ext cx="1968599" cy="66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46025" y="270382"/>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Looping Through Strings</a:t>
            </a:r>
          </a:p>
        </p:txBody>
      </p:sp>
      <p:sp>
        <p:nvSpPr>
          <p:cNvPr id="299" name="Shape 299"/>
          <p:cNvSpPr txBox="1">
            <a:spLocks noGrp="1"/>
          </p:cNvSpPr>
          <p:nvPr>
            <p:ph type="body" idx="1"/>
          </p:nvPr>
        </p:nvSpPr>
        <p:spPr>
          <a:xfrm>
            <a:off x="241115" y="1976564"/>
            <a:ext cx="15186109" cy="2540906"/>
          </a:xfrm>
          <a:prstGeom prst="rect">
            <a:avLst/>
          </a:prstGeom>
          <a:noFill/>
          <a:ln>
            <a:noFill/>
          </a:ln>
        </p:spPr>
        <p:txBody>
          <a:bodyPr lIns="38100" tIns="38100" rIns="38100" bIns="38100" anchor="ctr" anchorCtr="0">
            <a:noAutofit/>
          </a:bodyPr>
          <a:lstStyle/>
          <a:p>
            <a:pPr algn="just">
              <a:spcBef>
                <a:spcPts val="600"/>
              </a:spcBef>
            </a:pPr>
            <a:r>
              <a:rPr lang="en-US" altLang="zh-CN" b="1" dirty="0"/>
              <a:t>Exercise 1: Write a while loop that starts at the last character in </a:t>
            </a:r>
            <a:r>
              <a:rPr lang="en-US" altLang="zh-CN" b="1" dirty="0" smtClean="0"/>
              <a:t>the string </a:t>
            </a:r>
            <a:r>
              <a:rPr lang="en-US" altLang="zh-CN" b="1" dirty="0"/>
              <a:t>and works its way backwards to the first character in the string</a:t>
            </a:r>
            <a:r>
              <a:rPr lang="en-US" altLang="zh-CN" b="1" dirty="0" smtClean="0"/>
              <a:t>, printing </a:t>
            </a:r>
            <a:r>
              <a:rPr lang="en-US" altLang="zh-CN" b="1" dirty="0"/>
              <a:t>each letter on a separate line, except backwards.</a:t>
            </a:r>
            <a:endParaRPr lang="en-US" sz="2800" u="none" strike="noStrike" cap="none" dirty="0">
              <a:solidFill>
                <a:schemeClr val="lt1"/>
              </a:solidFill>
              <a:latin typeface="Arial" charset="0"/>
              <a:ea typeface="Arial" charset="0"/>
              <a:cs typeface="Arial" charset="0"/>
              <a:sym typeface="Cabin"/>
            </a:endParaRPr>
          </a:p>
        </p:txBody>
      </p:sp>
      <p:sp>
        <p:nvSpPr>
          <p:cNvPr id="300" name="Shape 300"/>
          <p:cNvSpPr txBox="1"/>
          <p:nvPr/>
        </p:nvSpPr>
        <p:spPr>
          <a:xfrm>
            <a:off x="1357798" y="4867198"/>
            <a:ext cx="6757502" cy="38767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fruit = 'banana'</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smtClean="0">
                <a:solidFill>
                  <a:schemeClr val="lt1"/>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letter</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2" name="矩形 1"/>
          <p:cNvSpPr/>
          <p:nvPr/>
        </p:nvSpPr>
        <p:spPr>
          <a:xfrm>
            <a:off x="8039807" y="6067297"/>
            <a:ext cx="7038218" cy="1200329"/>
          </a:xfrm>
          <a:prstGeom prst="rect">
            <a:avLst/>
          </a:prstGeom>
        </p:spPr>
        <p:txBody>
          <a:bodyPr wrap="square">
            <a:spAutoFit/>
          </a:bodyPr>
          <a:lstStyle/>
          <a:p>
            <a:pPr algn="ctr"/>
            <a:r>
              <a:rPr lang="en-US" altLang="zh-CN" sz="3600" dirty="0" smtClean="0">
                <a:solidFill>
                  <a:schemeClr val="bg1"/>
                </a:solidFill>
              </a:rPr>
              <a:t>Everybody write the code in the class</a:t>
            </a:r>
            <a:endParaRPr lang="zh-CN" altLang="en-US" sz="3600" dirty="0">
              <a:solidFill>
                <a:schemeClr val="bg1"/>
              </a:solidFill>
            </a:endParaRPr>
          </a:p>
        </p:txBody>
      </p:sp>
    </p:spTree>
    <p:extLst>
      <p:ext uri="{BB962C8B-B14F-4D97-AF65-F5344CB8AC3E}">
        <p14:creationId xmlns:p14="http://schemas.microsoft.com/office/powerpoint/2010/main" val="315404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Looping Through Strings</a:t>
            </a:r>
          </a:p>
        </p:txBody>
      </p:sp>
      <p:sp>
        <p:nvSpPr>
          <p:cNvPr id="307" name="Shape 307"/>
          <p:cNvSpPr txBox="1">
            <a:spLocks noGrp="1"/>
          </p:cNvSpPr>
          <p:nvPr>
            <p:ph type="body" idx="1"/>
          </p:nvPr>
        </p:nvSpPr>
        <p:spPr>
          <a:xfrm>
            <a:off x="1155701" y="2603500"/>
            <a:ext cx="5947431" cy="5702399"/>
          </a:xfrm>
          <a:prstGeom prst="rect">
            <a:avLst/>
          </a:prstGeom>
          <a:noFill/>
          <a:ln>
            <a:noFill/>
          </a:ln>
        </p:spPr>
        <p:txBody>
          <a:bodyPr lIns="38100" tIns="38100" rIns="38100" bIns="38100" anchor="ctr" anchorCtr="0">
            <a:noAutofit/>
          </a:bodyPr>
          <a:lstStyle/>
          <a:p>
            <a:pPr marL="749300" marR="0" lvl="0" indent="-533400" algn="just"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A definite loop using a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statement is much more elegant</a:t>
            </a:r>
          </a:p>
          <a:p>
            <a:pPr marL="749300" marR="0" lvl="0" indent="-533400" algn="just"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a:t>
            </a:r>
            <a:r>
              <a:rPr lang="en-US" sz="3600" u="none" strike="noStrike" cap="none" dirty="0">
                <a:solidFill>
                  <a:srgbClr val="00FF00"/>
                </a:solidFill>
                <a:latin typeface="Arial" charset="0"/>
                <a:ea typeface="Arial" charset="0"/>
                <a:cs typeface="Arial" charset="0"/>
                <a:sym typeface="Cabin"/>
              </a:rPr>
              <a:t>iteration variable</a:t>
            </a:r>
            <a:r>
              <a:rPr lang="en-US" sz="3600" u="none" strike="noStrike" cap="none" dirty="0">
                <a:solidFill>
                  <a:schemeClr val="lt1"/>
                </a:solidFill>
                <a:latin typeface="Arial" charset="0"/>
                <a:ea typeface="Arial" charset="0"/>
                <a:cs typeface="Arial" charset="0"/>
                <a:sym typeface="Cabin"/>
              </a:rPr>
              <a:t> is completely taken care of by the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loop</a:t>
            </a:r>
          </a:p>
        </p:txBody>
      </p:sp>
      <p:sp>
        <p:nvSpPr>
          <p:cNvPr id="308" name="Shape 30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
        <p:nvSpPr>
          <p:cNvPr id="309" name="Shape 309"/>
          <p:cNvSpPr txBox="1"/>
          <p:nvPr/>
        </p:nvSpPr>
        <p:spPr>
          <a:xfrm>
            <a:off x="8774825" y="4454221"/>
            <a:ext cx="60599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fruit = 'banana'</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smtClean="0">
                <a:solidFill>
                  <a:srgbClr val="FFFF00"/>
                </a:solidFill>
                <a:latin typeface="Courier"/>
                <a:ea typeface="Courier"/>
                <a:cs typeface="Courier"/>
                <a:sym typeface="Courier New"/>
              </a:rPr>
              <a:t>print</a:t>
            </a:r>
            <a:r>
              <a:rPr lang="en-US" sz="3600" dirty="0" smtClean="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letter</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Looping Through Strings</a:t>
            </a:r>
          </a:p>
        </p:txBody>
      </p:sp>
      <p:sp>
        <p:nvSpPr>
          <p:cNvPr id="315" name="Shape 315"/>
          <p:cNvSpPr txBox="1">
            <a:spLocks noGrp="1"/>
          </p:cNvSpPr>
          <p:nvPr>
            <p:ph type="body" idx="1"/>
          </p:nvPr>
        </p:nvSpPr>
        <p:spPr>
          <a:xfrm>
            <a:off x="153230" y="2822122"/>
            <a:ext cx="8460091" cy="5702399"/>
          </a:xfrm>
          <a:prstGeom prst="rect">
            <a:avLst/>
          </a:prstGeom>
          <a:noFill/>
          <a:ln>
            <a:noFill/>
          </a:ln>
        </p:spPr>
        <p:txBody>
          <a:bodyPr lIns="38100" tIns="38100" rIns="38100" bIns="38100" anchor="ctr" anchorCtr="0">
            <a:noAutofit/>
          </a:bodyPr>
          <a:lstStyle/>
          <a:p>
            <a:pPr marL="749300" marR="0" lvl="0" indent="-533400" algn="just"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A definite loop using a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statement is much more </a:t>
            </a:r>
            <a:r>
              <a:rPr lang="en-US" sz="3600" u="none" strike="noStrike" cap="none" dirty="0">
                <a:solidFill>
                  <a:srgbClr val="FF6600"/>
                </a:solidFill>
                <a:latin typeface="Arial" charset="0"/>
                <a:ea typeface="Arial" charset="0"/>
                <a:cs typeface="Arial" charset="0"/>
                <a:sym typeface="Cabin"/>
              </a:rPr>
              <a:t>elegant</a:t>
            </a:r>
          </a:p>
          <a:p>
            <a:pPr marL="749300" marR="0" lvl="0" indent="-533400" algn="just"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a:t>
            </a:r>
            <a:r>
              <a:rPr lang="en-US" sz="3600" u="none" strike="noStrike" cap="none" dirty="0">
                <a:solidFill>
                  <a:srgbClr val="00FF00"/>
                </a:solidFill>
                <a:latin typeface="Arial" charset="0"/>
                <a:ea typeface="Arial" charset="0"/>
                <a:cs typeface="Arial" charset="0"/>
                <a:sym typeface="Cabin"/>
              </a:rPr>
              <a:t>iteration variable</a:t>
            </a:r>
            <a:r>
              <a:rPr lang="en-US" sz="3600" u="none" strike="noStrike" cap="none" dirty="0">
                <a:solidFill>
                  <a:schemeClr val="lt1"/>
                </a:solidFill>
                <a:latin typeface="Arial" charset="0"/>
                <a:ea typeface="Arial" charset="0"/>
                <a:cs typeface="Arial" charset="0"/>
                <a:sym typeface="Cabin"/>
              </a:rPr>
              <a:t> is completely taken care of by the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smtClean="0">
                <a:solidFill>
                  <a:schemeClr val="lt1"/>
                </a:solidFill>
                <a:latin typeface="Arial" charset="0"/>
                <a:ea typeface="Arial" charset="0"/>
                <a:cs typeface="Arial" charset="0"/>
                <a:sym typeface="Cabin"/>
              </a:rPr>
              <a:t>loop</a:t>
            </a:r>
            <a:endParaRPr lang="en-US" dirty="0">
              <a:solidFill>
                <a:schemeClr val="lt1"/>
              </a:solidFill>
              <a:latin typeface="Arial" charset="0"/>
              <a:ea typeface="Arial" charset="0"/>
              <a:cs typeface="Arial" charset="0"/>
              <a:sym typeface="Cabin"/>
            </a:endParaRPr>
          </a:p>
          <a:p>
            <a:pPr marL="749300" lvl="0" indent="-533400" algn="just">
              <a:buSzPct val="171000"/>
            </a:pPr>
            <a:r>
              <a:rPr lang="en-US" dirty="0">
                <a:solidFill>
                  <a:schemeClr val="lt1"/>
                </a:solidFill>
                <a:latin typeface="Arial" charset="0"/>
                <a:ea typeface="Arial" charset="0"/>
                <a:cs typeface="Arial" charset="0"/>
                <a:sym typeface="Cabin"/>
              </a:rPr>
              <a:t>Each time through the loop, the next character in the string is assigned to the variable </a:t>
            </a:r>
            <a:r>
              <a:rPr lang="en-US" altLang="zh-CN" dirty="0">
                <a:solidFill>
                  <a:srgbClr val="00FF00"/>
                </a:solidFill>
                <a:latin typeface="+mn-lt"/>
                <a:ea typeface="Courier"/>
                <a:cs typeface="Courier"/>
                <a:sym typeface="Courier New"/>
              </a:rPr>
              <a:t>letter</a:t>
            </a:r>
            <a:r>
              <a:rPr lang="en-US" dirty="0" smtClean="0">
                <a:solidFill>
                  <a:schemeClr val="lt1"/>
                </a:solidFill>
                <a:latin typeface="+mn-lt"/>
                <a:ea typeface="Arial" charset="0"/>
                <a:cs typeface="Arial" charset="0"/>
                <a:sym typeface="Cabin"/>
              </a:rPr>
              <a:t>.</a:t>
            </a:r>
            <a:r>
              <a:rPr lang="en-US" dirty="0" smtClean="0">
                <a:solidFill>
                  <a:schemeClr val="lt1"/>
                </a:solidFill>
                <a:latin typeface="Arial" charset="0"/>
                <a:ea typeface="Arial" charset="0"/>
                <a:cs typeface="Arial" charset="0"/>
                <a:sym typeface="Cabin"/>
              </a:rPr>
              <a:t> </a:t>
            </a:r>
            <a:r>
              <a:rPr lang="en-US" dirty="0">
                <a:solidFill>
                  <a:schemeClr val="lt1"/>
                </a:solidFill>
                <a:latin typeface="Arial" charset="0"/>
                <a:ea typeface="Arial" charset="0"/>
                <a:cs typeface="Arial" charset="0"/>
                <a:sym typeface="Cabin"/>
              </a:rPr>
              <a:t>The loop continues until no characters are left.</a:t>
            </a:r>
            <a:endParaRPr lang="en-US" sz="3600" u="none" strike="noStrike" cap="none" dirty="0">
              <a:solidFill>
                <a:schemeClr val="lt1"/>
              </a:solidFill>
              <a:latin typeface="Arial" charset="0"/>
              <a:ea typeface="Arial" charset="0"/>
              <a:cs typeface="Arial" charset="0"/>
              <a:sym typeface="Cabin"/>
            </a:endParaRPr>
          </a:p>
        </p:txBody>
      </p:sp>
      <p:sp>
        <p:nvSpPr>
          <p:cNvPr id="316" name="Shape 316"/>
          <p:cNvSpPr txBox="1"/>
          <p:nvPr/>
        </p:nvSpPr>
        <p:spPr>
          <a:xfrm>
            <a:off x="8955532" y="5501871"/>
            <a:ext cx="59832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letter</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17" name="Shape 317"/>
          <p:cNvSpPr txBox="1"/>
          <p:nvPr/>
        </p:nvSpPr>
        <p:spPr>
          <a:xfrm>
            <a:off x="8955532" y="3424870"/>
            <a:ext cx="55273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fruit = 'banana'</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in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letter</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p:txBody>
      </p:sp>
      <p:sp>
        <p:nvSpPr>
          <p:cNvPr id="318" name="Shape 31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Looping and Counting</a:t>
            </a:r>
          </a:p>
        </p:txBody>
      </p:sp>
      <p:sp>
        <p:nvSpPr>
          <p:cNvPr id="324" name="Shape 324"/>
          <p:cNvSpPr txBox="1">
            <a:spLocks noGrp="1"/>
          </p:cNvSpPr>
          <p:nvPr>
            <p:ph type="body" idx="1"/>
          </p:nvPr>
        </p:nvSpPr>
        <p:spPr>
          <a:xfrm>
            <a:off x="1155700" y="3025790"/>
            <a:ext cx="6273800" cy="4436780"/>
          </a:xfrm>
          <a:prstGeom prst="rect">
            <a:avLst/>
          </a:prstGeom>
          <a:noFill/>
          <a:ln>
            <a:noFill/>
          </a:ln>
        </p:spPr>
        <p:txBody>
          <a:bodyPr lIns="38100" tIns="38100" rIns="38100" bIns="38100" anchor="ctr" anchorCtr="0">
            <a:noAutofit/>
          </a:bodyPr>
          <a:lstStyle/>
          <a:p>
            <a:pPr marL="215900" marR="0" lvl="0" indent="0" algn="just"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This is a simple loop that loops through each letter in a string and counts the number of times the loop encounters the 'a' character</a:t>
            </a:r>
          </a:p>
        </p:txBody>
      </p:sp>
      <p:sp>
        <p:nvSpPr>
          <p:cNvPr id="325" name="Shape 325"/>
          <p:cNvSpPr txBox="1"/>
          <p:nvPr/>
        </p:nvSpPr>
        <p:spPr>
          <a:xfrm>
            <a:off x="8753100" y="3468675"/>
            <a:ext cx="6885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word</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count</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rgbClr val="00FF00"/>
                </a:solidFill>
                <a:latin typeface="Courier"/>
                <a:ea typeface="Courier"/>
                <a:cs typeface="Courier"/>
                <a:sym typeface="Courier New"/>
              </a:rPr>
              <a:t> letter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rgbClr val="00FF00"/>
                </a:solidFill>
                <a:latin typeface="Courier"/>
                <a:ea typeface="Courier"/>
                <a:cs typeface="Courier"/>
                <a:sym typeface="Courier New"/>
              </a:rPr>
              <a:t> word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 if</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       count </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count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smtClean="0">
                <a:solidFill>
                  <a:srgbClr val="FFFF00"/>
                </a:solidFill>
                <a:latin typeface="Courier"/>
                <a:ea typeface="Courier"/>
                <a:cs typeface="Courier"/>
                <a:sym typeface="Courier New"/>
              </a:rPr>
              <a:t>print</a:t>
            </a:r>
            <a:r>
              <a:rPr lang="en-US" sz="3600" dirty="0" smtClean="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count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1142943" y="486836"/>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Looking Deeper into </a:t>
            </a:r>
            <a:r>
              <a:rPr lang="en-US" sz="7600" u="none" strike="noStrike" cap="none" dirty="0">
                <a:solidFill>
                  <a:srgbClr val="FFFF00"/>
                </a:solidFill>
                <a:latin typeface="Arial" charset="0"/>
                <a:ea typeface="Arial" charset="0"/>
                <a:cs typeface="Arial" charset="0"/>
                <a:sym typeface="Cabin"/>
              </a:rPr>
              <a:t>in</a:t>
            </a:r>
          </a:p>
        </p:txBody>
      </p:sp>
      <p:sp>
        <p:nvSpPr>
          <p:cNvPr id="331" name="Shape 331"/>
          <p:cNvSpPr txBox="1">
            <a:spLocks noGrp="1"/>
          </p:cNvSpPr>
          <p:nvPr>
            <p:ph type="body" idx="1"/>
          </p:nvPr>
        </p:nvSpPr>
        <p:spPr>
          <a:xfrm>
            <a:off x="644979" y="2603500"/>
            <a:ext cx="7198859" cy="5702399"/>
          </a:xfrm>
          <a:prstGeom prst="rect">
            <a:avLst/>
          </a:prstGeom>
          <a:noFill/>
          <a:ln>
            <a:noFill/>
          </a:ln>
        </p:spPr>
        <p:txBody>
          <a:bodyPr lIns="38100" tIns="38100" rIns="38100" bIns="38100" anchor="ctr" anchorCtr="0">
            <a:noAutofit/>
          </a:bodyPr>
          <a:lstStyle/>
          <a:p>
            <a:pPr marL="749300" marR="0" lvl="0" indent="-358394" algn="just"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The </a:t>
            </a:r>
            <a:r>
              <a:rPr lang="en-US" sz="3400" u="none" strike="noStrike" cap="none" dirty="0">
                <a:solidFill>
                  <a:srgbClr val="00FF00"/>
                </a:solidFill>
                <a:latin typeface="Arial" charset="0"/>
                <a:ea typeface="Arial" charset="0"/>
                <a:cs typeface="Arial" charset="0"/>
                <a:sym typeface="Cabin"/>
              </a:rPr>
              <a:t>iteration variable </a:t>
            </a:r>
            <a:r>
              <a:rPr lang="en-US" sz="3400" b="0" i="0" u="none" strike="noStrike" cap="none" dirty="0">
                <a:solidFill>
                  <a:schemeClr val="lt1"/>
                </a:solidFill>
                <a:latin typeface="Arial"/>
                <a:ea typeface="Arial"/>
                <a:cs typeface="Arial"/>
                <a:sym typeface="Arial"/>
              </a:rPr>
              <a:t>“</a:t>
            </a:r>
            <a:r>
              <a:rPr lang="en-US" sz="3400" u="none" strike="noStrike" cap="none" dirty="0">
                <a:solidFill>
                  <a:schemeClr val="lt1"/>
                </a:solidFill>
                <a:latin typeface="Arial" charset="0"/>
                <a:ea typeface="Arial" charset="0"/>
                <a:cs typeface="Arial" charset="0"/>
                <a:sym typeface="Cabin"/>
              </a:rPr>
              <a:t>iterates</a:t>
            </a:r>
            <a:r>
              <a:rPr lang="en-US" sz="3400" b="0" i="0" u="none" strike="noStrike" cap="none" dirty="0">
                <a:solidFill>
                  <a:schemeClr val="lt1"/>
                </a:solidFill>
                <a:latin typeface="Arial"/>
                <a:ea typeface="Arial"/>
                <a:cs typeface="Arial"/>
                <a:sym typeface="Arial"/>
              </a:rPr>
              <a:t>”</a:t>
            </a:r>
            <a:r>
              <a:rPr lang="en-US" sz="3400" u="none" strike="noStrike" cap="none" dirty="0">
                <a:solidFill>
                  <a:schemeClr val="lt1"/>
                </a:solidFill>
                <a:latin typeface="Arial" charset="0"/>
                <a:ea typeface="Arial" charset="0"/>
                <a:cs typeface="Arial" charset="0"/>
                <a:sym typeface="Cabin"/>
              </a:rPr>
              <a:t> through the </a:t>
            </a:r>
            <a:r>
              <a:rPr lang="en-US" sz="3400" u="none" strike="noStrike" cap="none" dirty="0">
                <a:solidFill>
                  <a:srgbClr val="FF7F00"/>
                </a:solidFill>
                <a:latin typeface="Arial" charset="0"/>
                <a:ea typeface="Arial" charset="0"/>
                <a:cs typeface="Arial" charset="0"/>
                <a:sym typeface="Cabin"/>
              </a:rPr>
              <a:t>sequence </a:t>
            </a:r>
            <a:r>
              <a:rPr lang="en-US" sz="3400" u="none" strike="noStrike" cap="none" dirty="0">
                <a:solidFill>
                  <a:schemeClr val="lt1"/>
                </a:solidFill>
                <a:latin typeface="Arial" charset="0"/>
                <a:ea typeface="Arial" charset="0"/>
                <a:cs typeface="Arial" charset="0"/>
                <a:sym typeface="Cabin"/>
              </a:rPr>
              <a:t>(ordered set)</a:t>
            </a:r>
          </a:p>
          <a:p>
            <a:pPr marL="749300" marR="0" lvl="0" indent="-358394" algn="just"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The </a:t>
            </a:r>
            <a:r>
              <a:rPr lang="en-US" sz="3400" u="none" strike="noStrike" cap="none" dirty="0">
                <a:solidFill>
                  <a:srgbClr val="FF00FF"/>
                </a:solidFill>
                <a:latin typeface="Arial" charset="0"/>
                <a:ea typeface="Arial" charset="0"/>
                <a:cs typeface="Arial" charset="0"/>
                <a:sym typeface="Cabin"/>
              </a:rPr>
              <a:t>block (body)</a:t>
            </a:r>
            <a:r>
              <a:rPr lang="en-US" sz="3400" u="none" strike="noStrike" cap="none" dirty="0">
                <a:solidFill>
                  <a:schemeClr val="lt1"/>
                </a:solidFill>
                <a:latin typeface="Arial" charset="0"/>
                <a:ea typeface="Arial" charset="0"/>
                <a:cs typeface="Arial" charset="0"/>
                <a:sym typeface="Cabin"/>
              </a:rPr>
              <a:t> of code is executed once for each value </a:t>
            </a:r>
            <a:r>
              <a:rPr lang="en-US" sz="3400" u="none" strike="noStrike" cap="none" dirty="0">
                <a:solidFill>
                  <a:srgbClr val="FFFF00"/>
                </a:solidFill>
                <a:latin typeface="Arial" charset="0"/>
                <a:ea typeface="Arial" charset="0"/>
                <a:cs typeface="Arial" charset="0"/>
                <a:sym typeface="Cabin"/>
              </a:rPr>
              <a:t>in</a:t>
            </a:r>
            <a:r>
              <a:rPr lang="en-US" sz="3400" u="none" strike="noStrike" cap="none" dirty="0">
                <a:solidFill>
                  <a:schemeClr val="lt1"/>
                </a:solidFill>
                <a:latin typeface="Arial" charset="0"/>
                <a:ea typeface="Arial" charset="0"/>
                <a:cs typeface="Arial" charset="0"/>
                <a:sym typeface="Cabin"/>
              </a:rPr>
              <a:t> the </a:t>
            </a:r>
            <a:r>
              <a:rPr lang="en-US" sz="3400" u="none" strike="noStrike" cap="none" dirty="0">
                <a:solidFill>
                  <a:srgbClr val="FF7F00"/>
                </a:solidFill>
                <a:latin typeface="Arial" charset="0"/>
                <a:ea typeface="Arial" charset="0"/>
                <a:cs typeface="Arial" charset="0"/>
                <a:sym typeface="Cabin"/>
              </a:rPr>
              <a:t>sequence</a:t>
            </a:r>
          </a:p>
          <a:p>
            <a:pPr marL="749300" marR="0" lvl="0" indent="-358394" algn="just"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The </a:t>
            </a:r>
            <a:r>
              <a:rPr lang="en-US" sz="3400" u="none" strike="noStrike" cap="none" dirty="0">
                <a:solidFill>
                  <a:srgbClr val="00FF00"/>
                </a:solidFill>
                <a:latin typeface="Arial" charset="0"/>
                <a:ea typeface="Arial" charset="0"/>
                <a:cs typeface="Arial" charset="0"/>
                <a:sym typeface="Cabin"/>
              </a:rPr>
              <a:t>iteration variable </a:t>
            </a:r>
            <a:r>
              <a:rPr lang="en-US" sz="3400" u="none" strike="noStrike" cap="none" dirty="0">
                <a:solidFill>
                  <a:schemeClr val="lt1"/>
                </a:solidFill>
                <a:latin typeface="Arial" charset="0"/>
                <a:ea typeface="Arial" charset="0"/>
                <a:cs typeface="Arial" charset="0"/>
                <a:sym typeface="Cabin"/>
              </a:rPr>
              <a:t>moves through all of the values </a:t>
            </a:r>
            <a:r>
              <a:rPr lang="en-US" sz="3400" u="none" strike="noStrike" cap="none" dirty="0">
                <a:solidFill>
                  <a:srgbClr val="FFFF00"/>
                </a:solidFill>
                <a:latin typeface="Arial" charset="0"/>
                <a:ea typeface="Arial" charset="0"/>
                <a:cs typeface="Arial" charset="0"/>
                <a:sym typeface="Cabin"/>
              </a:rPr>
              <a:t>in</a:t>
            </a:r>
            <a:r>
              <a:rPr lang="en-US" sz="3400" u="none" strike="noStrike" cap="none" dirty="0">
                <a:solidFill>
                  <a:schemeClr val="lt1"/>
                </a:solidFill>
                <a:latin typeface="Arial" charset="0"/>
                <a:ea typeface="Arial" charset="0"/>
                <a:cs typeface="Arial" charset="0"/>
                <a:sym typeface="Cabin"/>
              </a:rPr>
              <a:t> the </a:t>
            </a:r>
            <a:r>
              <a:rPr lang="en-US" sz="3400" u="none" strike="noStrike" cap="none" dirty="0">
                <a:solidFill>
                  <a:srgbClr val="FF7F00"/>
                </a:solidFill>
                <a:latin typeface="Arial" charset="0"/>
                <a:ea typeface="Arial" charset="0"/>
                <a:cs typeface="Arial" charset="0"/>
                <a:sym typeface="Cabin"/>
              </a:rPr>
              <a:t>sequence</a:t>
            </a:r>
          </a:p>
        </p:txBody>
      </p:sp>
      <p:sp>
        <p:nvSpPr>
          <p:cNvPr id="332" name="Shape 332"/>
          <p:cNvSpPr txBox="1"/>
          <p:nvPr/>
        </p:nvSpPr>
        <p:spPr>
          <a:xfrm>
            <a:off x="8669342" y="5226050"/>
            <a:ext cx="7193399" cy="1371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'banana'</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00FF"/>
                </a:solidFill>
                <a:latin typeface="Courier"/>
                <a:ea typeface="Courier"/>
                <a:cs typeface="Courier"/>
                <a:sym typeface="Courier New"/>
              </a:rPr>
              <a:t> </a:t>
            </a:r>
            <a:r>
              <a:rPr lang="en-US" sz="3600" i="0" u="none" strike="noStrike" cap="none" dirty="0" smtClean="0">
                <a:solidFill>
                  <a:srgbClr val="FF00FF"/>
                </a:solidFill>
                <a:latin typeface="Courier"/>
                <a:ea typeface="Courier"/>
                <a:cs typeface="Courier"/>
                <a:sym typeface="Courier New"/>
              </a:rPr>
              <a:t>print(letter)</a:t>
            </a:r>
            <a:endParaRPr lang="en-US" sz="3600" i="0" u="none" strike="noStrike" cap="none" dirty="0">
              <a:solidFill>
                <a:srgbClr val="FF00FF"/>
              </a:solidFill>
              <a:latin typeface="Courier"/>
              <a:ea typeface="Courier"/>
              <a:cs typeface="Courier"/>
              <a:sym typeface="Courier New"/>
            </a:endParaRPr>
          </a:p>
        </p:txBody>
      </p:sp>
      <p:sp>
        <p:nvSpPr>
          <p:cNvPr id="334" name="Shape 334"/>
          <p:cNvSpPr txBox="1"/>
          <p:nvPr/>
        </p:nvSpPr>
        <p:spPr>
          <a:xfrm>
            <a:off x="8108943" y="3248202"/>
            <a:ext cx="3256613" cy="128102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Iteration variable</a:t>
            </a:r>
          </a:p>
        </p:txBody>
      </p:sp>
      <p:sp>
        <p:nvSpPr>
          <p:cNvPr id="335" name="Shape 335"/>
          <p:cNvSpPr txBox="1"/>
          <p:nvPr/>
        </p:nvSpPr>
        <p:spPr>
          <a:xfrm>
            <a:off x="12275426" y="3248202"/>
            <a:ext cx="3751578" cy="1075126"/>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Six-character string</a:t>
            </a:r>
          </a:p>
        </p:txBody>
      </p:sp>
      <p:cxnSp>
        <p:nvCxnSpPr>
          <p:cNvPr id="336" name="Shape 336"/>
          <p:cNvCxnSpPr/>
          <p:nvPr/>
        </p:nvCxnSpPr>
        <p:spPr>
          <a:xfrm rot="10800000">
            <a:off x="9577502" y="4511775"/>
            <a:ext cx="984797" cy="822300"/>
          </a:xfrm>
          <a:prstGeom prst="straightConnector1">
            <a:avLst/>
          </a:prstGeom>
          <a:noFill/>
          <a:ln w="63500" cap="rnd" cmpd="sng">
            <a:solidFill>
              <a:srgbClr val="00FF00"/>
            </a:solidFill>
            <a:prstDash val="solid"/>
            <a:miter/>
            <a:headEnd type="stealth" w="med" len="med"/>
            <a:tailEnd type="none" w="med" len="med"/>
          </a:ln>
        </p:spPr>
      </p:cxnSp>
      <p:cxnSp>
        <p:nvCxnSpPr>
          <p:cNvPr id="337" name="Shape 337"/>
          <p:cNvCxnSpPr/>
          <p:nvPr/>
        </p:nvCxnSpPr>
        <p:spPr>
          <a:xfrm rot="10800000" flipH="1">
            <a:off x="13544454" y="4403739"/>
            <a:ext cx="727345" cy="8223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cxnSp>
        <p:nvCxnSpPr>
          <p:cNvPr id="342" name="Shape 342"/>
          <p:cNvCxnSpPr/>
          <p:nvPr/>
        </p:nvCxnSpPr>
        <p:spPr>
          <a:xfrm rot="10800000">
            <a:off x="3143137" y="1192249"/>
            <a:ext cx="14400" cy="566699"/>
          </a:xfrm>
          <a:prstGeom prst="straightConnector1">
            <a:avLst/>
          </a:prstGeom>
          <a:noFill/>
          <a:ln w="76200" cap="rnd" cmpd="sng">
            <a:solidFill>
              <a:srgbClr val="00FF00"/>
            </a:solidFill>
            <a:prstDash val="solid"/>
            <a:miter/>
            <a:headEnd type="stealth" w="med" len="med"/>
            <a:tailEnd type="none" w="med" len="med"/>
          </a:ln>
        </p:spPr>
      </p:cxnSp>
      <p:sp>
        <p:nvSpPr>
          <p:cNvPr id="343" name="Shape 343"/>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FFFF"/>
                </a:solidFill>
                <a:latin typeface="Arial" charset="0"/>
                <a:ea typeface="Arial" charset="0"/>
                <a:cs typeface="Arial" charset="0"/>
                <a:sym typeface="Cabin"/>
              </a:rPr>
              <a:t>Done?</a:t>
            </a:r>
          </a:p>
        </p:txBody>
      </p:sp>
      <p:cxnSp>
        <p:nvCxnSpPr>
          <p:cNvPr id="344" name="Shape 344"/>
          <p:cNvCxnSpPr/>
          <p:nvPr/>
        </p:nvCxnSpPr>
        <p:spPr>
          <a:xfrm rot="10800000">
            <a:off x="3162312" y="3022699"/>
            <a:ext cx="11100" cy="1498500"/>
          </a:xfrm>
          <a:prstGeom prst="straightConnector1">
            <a:avLst/>
          </a:prstGeom>
          <a:noFill/>
          <a:ln w="76200" cap="rnd" cmpd="sng">
            <a:solidFill>
              <a:srgbClr val="00FF00"/>
            </a:solidFill>
            <a:prstDash val="solid"/>
            <a:miter/>
            <a:headEnd type="none" w="med" len="med"/>
            <a:tailEnd type="stealth" w="med" len="med"/>
          </a:ln>
        </p:spPr>
      </p:cxnSp>
      <p:cxnSp>
        <p:nvCxnSpPr>
          <p:cNvPr id="345" name="Shape 345"/>
          <p:cNvCxnSpPr>
            <a:endCxn id="354" idx="2"/>
          </p:cNvCxnSpPr>
          <p:nvPr/>
        </p:nvCxnSpPr>
        <p:spPr>
          <a:xfrm flipH="1" flipV="1">
            <a:off x="6686600" y="2768699"/>
            <a:ext cx="14238" cy="587276"/>
          </a:xfrm>
          <a:prstGeom prst="straightConnector1">
            <a:avLst/>
          </a:prstGeom>
          <a:noFill/>
          <a:ln w="76200" cap="rnd" cmpd="sng">
            <a:solidFill>
              <a:srgbClr val="00FF00"/>
            </a:solidFill>
            <a:prstDash val="solid"/>
            <a:miter/>
            <a:headEnd type="stealth" w="med" len="med"/>
            <a:tailEnd type="none" w="med" len="med"/>
          </a:ln>
        </p:spPr>
      </p:cxnSp>
      <p:cxnSp>
        <p:nvCxnSpPr>
          <p:cNvPr id="346" name="Shape 346"/>
          <p:cNvCxnSpPr>
            <a:stCxn id="347" idx="2"/>
          </p:cNvCxnSpPr>
          <p:nvPr/>
        </p:nvCxnSpPr>
        <p:spPr>
          <a:xfrm flipH="1">
            <a:off x="6697549" y="4051399"/>
            <a:ext cx="8100" cy="472800"/>
          </a:xfrm>
          <a:prstGeom prst="straightConnector1">
            <a:avLst/>
          </a:prstGeom>
          <a:noFill/>
          <a:ln w="76200" cap="rnd" cmpd="sng">
            <a:solidFill>
              <a:srgbClr val="00FF00"/>
            </a:solidFill>
            <a:prstDash val="solid"/>
            <a:miter/>
            <a:headEnd type="none" w="med" len="med"/>
            <a:tailEnd type="none" w="med" len="med"/>
          </a:ln>
        </p:spPr>
      </p:cxnSp>
      <p:cxnSp>
        <p:nvCxnSpPr>
          <p:cNvPr id="348" name="Shape 348"/>
          <p:cNvCxnSpPr/>
          <p:nvPr/>
        </p:nvCxnSpPr>
        <p:spPr>
          <a:xfrm>
            <a:off x="3133200" y="4516675"/>
            <a:ext cx="3596099" cy="4500"/>
          </a:xfrm>
          <a:prstGeom prst="straightConnector1">
            <a:avLst/>
          </a:prstGeom>
          <a:noFill/>
          <a:ln w="76200" cap="rnd" cmpd="sng">
            <a:solidFill>
              <a:srgbClr val="00FF00"/>
            </a:solidFill>
            <a:prstDash val="solid"/>
            <a:miter/>
            <a:headEnd type="none" w="med" len="med"/>
            <a:tailEnd type="none" w="med" len="med"/>
          </a:ln>
        </p:spPr>
      </p:cxnSp>
      <p:cxnSp>
        <p:nvCxnSpPr>
          <p:cNvPr id="349" name="Shape 349"/>
          <p:cNvCxnSpPr/>
          <p:nvPr/>
        </p:nvCxnSpPr>
        <p:spPr>
          <a:xfrm flipH="1">
            <a:off x="1371574" y="2397125"/>
            <a:ext cx="396900" cy="3299"/>
          </a:xfrm>
          <a:prstGeom prst="straightConnector1">
            <a:avLst/>
          </a:prstGeom>
          <a:noFill/>
          <a:ln w="76200" cap="rnd" cmpd="sng">
            <a:solidFill>
              <a:srgbClr val="00FF00"/>
            </a:solidFill>
            <a:prstDash val="solid"/>
            <a:miter/>
            <a:headEnd type="none" w="med" len="med"/>
            <a:tailEnd type="stealth" w="med" len="med"/>
          </a:ln>
        </p:spPr>
      </p:cxnSp>
      <p:cxnSp>
        <p:nvCxnSpPr>
          <p:cNvPr id="350" name="Shape 350"/>
          <p:cNvCxnSpPr/>
          <p:nvPr/>
        </p:nvCxnSpPr>
        <p:spPr>
          <a:xfrm rot="10800000" flipH="1">
            <a:off x="3157537" y="5238874"/>
            <a:ext cx="15899" cy="644400"/>
          </a:xfrm>
          <a:prstGeom prst="straightConnector1">
            <a:avLst/>
          </a:prstGeom>
          <a:noFill/>
          <a:ln w="76200" cap="rnd" cmpd="sng">
            <a:solidFill>
              <a:srgbClr val="00FF00"/>
            </a:solidFill>
            <a:prstDash val="solid"/>
            <a:miter/>
            <a:headEnd type="stealth" w="med" len="med"/>
            <a:tailEnd type="none" w="med" len="med"/>
          </a:ln>
        </p:spPr>
      </p:cxnSp>
      <p:cxnSp>
        <p:nvCxnSpPr>
          <p:cNvPr id="351" name="Shape 351"/>
          <p:cNvCxnSpPr/>
          <p:nvPr/>
        </p:nvCxnSpPr>
        <p:spPr>
          <a:xfrm rot="10800000">
            <a:off x="1401636" y="2451012"/>
            <a:ext cx="3299" cy="2779799"/>
          </a:xfrm>
          <a:prstGeom prst="straightConnector1">
            <a:avLst/>
          </a:prstGeom>
          <a:noFill/>
          <a:ln w="76200" cap="rnd" cmpd="sng">
            <a:solidFill>
              <a:srgbClr val="00FF00"/>
            </a:solidFill>
            <a:prstDash val="solid"/>
            <a:miter/>
            <a:headEnd type="stealth" w="med" len="med"/>
            <a:tailEnd type="none" w="med" len="med"/>
          </a:ln>
        </p:spPr>
      </p:cxnSp>
      <p:cxnSp>
        <p:nvCxnSpPr>
          <p:cNvPr id="352" name="Shape 352"/>
          <p:cNvCxnSpPr/>
          <p:nvPr/>
        </p:nvCxnSpPr>
        <p:spPr>
          <a:xfrm>
            <a:off x="1401761" y="5209178"/>
            <a:ext cx="1752600" cy="0"/>
          </a:xfrm>
          <a:prstGeom prst="straightConnector1">
            <a:avLst/>
          </a:prstGeom>
          <a:noFill/>
          <a:ln w="76200" cap="rnd" cmpd="sng">
            <a:solidFill>
              <a:srgbClr val="00FF00"/>
            </a:solidFill>
            <a:prstDash val="solid"/>
            <a:miter/>
            <a:headEnd type="none" w="med" len="med"/>
            <a:tailEnd type="none" w="med" len="med"/>
          </a:ln>
        </p:spPr>
      </p:cxnSp>
      <p:sp>
        <p:nvSpPr>
          <p:cNvPr id="353" name="Shape 35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347" name="Shape 347"/>
          <p:cNvSpPr txBox="1"/>
          <p:nvPr/>
        </p:nvSpPr>
        <p:spPr>
          <a:xfrm>
            <a:off x="5245100" y="3302000"/>
            <a:ext cx="29210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00FF00"/>
                </a:solidFill>
                <a:latin typeface="Arial" charset="0"/>
                <a:ea typeface="Arial" charset="0"/>
                <a:cs typeface="Arial" charset="0"/>
                <a:sym typeface="Cabin"/>
              </a:rPr>
              <a:t>letter</a:t>
            </a:r>
            <a:r>
              <a:rPr lang="en-US" sz="3500" u="none" strike="noStrike" cap="none" dirty="0" smtClean="0">
                <a:solidFill>
                  <a:schemeClr val="bg1"/>
                </a:solidFill>
                <a:latin typeface="Arial" charset="0"/>
                <a:ea typeface="Arial" charset="0"/>
                <a:cs typeface="Arial" charset="0"/>
                <a:sym typeface="Cabin"/>
              </a:rPr>
              <a:t>)</a:t>
            </a:r>
            <a:endParaRPr lang="en-US" sz="3500" u="none" strike="noStrike" cap="none" dirty="0">
              <a:solidFill>
                <a:schemeClr val="bg1"/>
              </a:solidFill>
              <a:latin typeface="Arial" charset="0"/>
              <a:ea typeface="Arial" charset="0"/>
              <a:cs typeface="Arial" charset="0"/>
              <a:sym typeface="Cabin"/>
            </a:endParaRPr>
          </a:p>
        </p:txBody>
      </p:sp>
      <p:sp>
        <p:nvSpPr>
          <p:cNvPr id="354" name="Shape 354"/>
          <p:cNvSpPr txBox="1"/>
          <p:nvPr/>
        </p:nvSpPr>
        <p:spPr>
          <a:xfrm>
            <a:off x="5130800" y="2019300"/>
            <a:ext cx="31115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FFFF"/>
                </a:solidFill>
                <a:latin typeface="Arial" charset="0"/>
                <a:ea typeface="Arial" charset="0"/>
                <a:cs typeface="Arial" charset="0"/>
                <a:sym typeface="Cabin"/>
              </a:rPr>
              <a:t>Advance </a:t>
            </a:r>
            <a:r>
              <a:rPr lang="en-US" sz="3500" u="none" strike="noStrike" cap="none">
                <a:solidFill>
                  <a:srgbClr val="00FF00"/>
                </a:solidFill>
                <a:latin typeface="Arial" charset="0"/>
                <a:ea typeface="Arial" charset="0"/>
                <a:cs typeface="Arial" charset="0"/>
                <a:sym typeface="Cabin"/>
              </a:rPr>
              <a:t>letter</a:t>
            </a:r>
          </a:p>
        </p:txBody>
      </p:sp>
      <p:sp>
        <p:nvSpPr>
          <p:cNvPr id="355" name="Shape 355"/>
          <p:cNvSpPr txBox="1"/>
          <p:nvPr/>
        </p:nvSpPr>
        <p:spPr>
          <a:xfrm>
            <a:off x="7927750" y="5086350"/>
            <a:ext cx="66390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'banana'</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600" i="0" u="none" strike="noStrike" cap="none" dirty="0">
                <a:solidFill>
                  <a:srgbClr val="FF00FF"/>
                </a:solidFill>
                <a:latin typeface="Courier"/>
                <a:ea typeface="Courier"/>
                <a:cs typeface="Courier"/>
                <a:sym typeface="Courier New"/>
              </a:rPr>
              <a:t>    </a:t>
            </a:r>
            <a:r>
              <a:rPr lang="en-US" sz="3600" i="0" u="none" strike="noStrike" cap="none" dirty="0" smtClean="0">
                <a:solidFill>
                  <a:srgbClr val="FF00FF"/>
                </a:solidFill>
                <a:latin typeface="Courier"/>
                <a:ea typeface="Courier"/>
                <a:cs typeface="Courier"/>
                <a:sym typeface="Courier New"/>
              </a:rPr>
              <a:t>print(letter)</a:t>
            </a:r>
            <a:endParaRPr lang="en-US" sz="3600" i="0" u="none" strike="noStrike" cap="none" dirty="0">
              <a:solidFill>
                <a:srgbClr val="FF00FF"/>
              </a:solidFill>
              <a:latin typeface="Courier"/>
              <a:ea typeface="Courier"/>
              <a:cs typeface="Courier"/>
              <a:sym typeface="Courier New"/>
            </a:endParaRPr>
          </a:p>
        </p:txBody>
      </p:sp>
      <p:sp>
        <p:nvSpPr>
          <p:cNvPr id="356" name="Shape 356"/>
          <p:cNvSpPr txBox="1"/>
          <p:nvPr/>
        </p:nvSpPr>
        <p:spPr>
          <a:xfrm>
            <a:off x="9740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357" name="Shape 357"/>
          <p:cNvSpPr txBox="1"/>
          <p:nvPr/>
        </p:nvSpPr>
        <p:spPr>
          <a:xfrm>
            <a:off x="10490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58" name="Shape 358"/>
          <p:cNvSpPr txBox="1"/>
          <p:nvPr/>
        </p:nvSpPr>
        <p:spPr>
          <a:xfrm>
            <a:off x="11264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59" name="Shape 359"/>
          <p:cNvSpPr txBox="1"/>
          <p:nvPr/>
        </p:nvSpPr>
        <p:spPr>
          <a:xfrm>
            <a:off x="12014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60" name="Shape 360"/>
          <p:cNvSpPr txBox="1"/>
          <p:nvPr/>
        </p:nvSpPr>
        <p:spPr>
          <a:xfrm>
            <a:off x="127381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61" name="Shape 361"/>
          <p:cNvSpPr txBox="1"/>
          <p:nvPr/>
        </p:nvSpPr>
        <p:spPr>
          <a:xfrm>
            <a:off x="134874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362" name="Shape 362"/>
          <p:cNvSpPr txBox="1"/>
          <p:nvPr/>
        </p:nvSpPr>
        <p:spPr>
          <a:xfrm>
            <a:off x="1171575" y="6978788"/>
            <a:ext cx="14530388" cy="1350826"/>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a:t>
            </a:r>
            <a:r>
              <a:rPr lang="en-US" sz="3600" u="none" strike="noStrike" cap="none">
                <a:solidFill>
                  <a:srgbClr val="00FF00"/>
                </a:solidFill>
                <a:latin typeface="Arial" charset="0"/>
                <a:ea typeface="Arial" charset="0"/>
                <a:cs typeface="Arial" charset="0"/>
                <a:sym typeface="Cabin"/>
              </a:rPr>
              <a:t> iteration variable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iterates</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through the </a:t>
            </a:r>
            <a:r>
              <a:rPr lang="en-US" sz="3600" u="none" strike="noStrike" cap="none">
                <a:solidFill>
                  <a:srgbClr val="FF7F00"/>
                </a:solidFill>
                <a:latin typeface="Arial" charset="0"/>
                <a:ea typeface="Arial" charset="0"/>
                <a:cs typeface="Arial" charset="0"/>
                <a:sym typeface="Cabin"/>
              </a:rPr>
              <a:t>string </a:t>
            </a:r>
            <a:r>
              <a:rPr lang="en-US" sz="3600" u="none" strike="noStrike" cap="none">
                <a:solidFill>
                  <a:schemeClr val="lt1"/>
                </a:solidFill>
                <a:latin typeface="Arial" charset="0"/>
                <a:ea typeface="Arial" charset="0"/>
                <a:cs typeface="Arial" charset="0"/>
                <a:sym typeface="Cabin"/>
              </a:rPr>
              <a:t>and the </a:t>
            </a:r>
            <a:r>
              <a:rPr lang="en-US" sz="3600" u="none" strike="noStrike" cap="none">
                <a:solidFill>
                  <a:srgbClr val="FF00FF"/>
                </a:solidFill>
                <a:latin typeface="Arial" charset="0"/>
                <a:ea typeface="Arial" charset="0"/>
                <a:cs typeface="Arial" charset="0"/>
                <a:sym typeface="Cabin"/>
              </a:rPr>
              <a:t>block (body)</a:t>
            </a:r>
            <a:r>
              <a:rPr lang="en-US" sz="3600" u="none" strike="noStrike" cap="none">
                <a:solidFill>
                  <a:schemeClr val="lt1"/>
                </a:solidFill>
                <a:latin typeface="Arial" charset="0"/>
                <a:ea typeface="Arial" charset="0"/>
                <a:cs typeface="Arial" charset="0"/>
                <a:sym typeface="Cabin"/>
              </a:rPr>
              <a:t> of code is executed once for each value </a:t>
            </a:r>
            <a:r>
              <a:rPr lang="en-US" sz="3600" u="none" strike="noStrike" cap="none">
                <a:solidFill>
                  <a:srgbClr val="FFFF00"/>
                </a:solidFill>
                <a:latin typeface="Arial" charset="0"/>
                <a:ea typeface="Arial" charset="0"/>
                <a:cs typeface="Arial" charset="0"/>
                <a:sym typeface="Cabin"/>
              </a:rPr>
              <a:t>in</a:t>
            </a:r>
            <a:r>
              <a:rPr lang="en-US" sz="3600" u="none" strike="noStrike" cap="none">
                <a:solidFill>
                  <a:schemeClr val="lt1"/>
                </a:solidFill>
                <a:latin typeface="Arial" charset="0"/>
                <a:ea typeface="Arial" charset="0"/>
                <a:cs typeface="Arial" charset="0"/>
                <a:sym typeface="Cabin"/>
              </a:rPr>
              <a:t> the </a:t>
            </a:r>
            <a:r>
              <a:rPr lang="en-US" sz="3600" u="none" strike="noStrike" cap="none">
                <a:solidFill>
                  <a:srgbClr val="FF7F00"/>
                </a:solidFill>
                <a:latin typeface="Arial" charset="0"/>
                <a:ea typeface="Arial" charset="0"/>
                <a:cs typeface="Arial" charset="0"/>
                <a:sym typeface="Cabin"/>
              </a:rPr>
              <a:t>sequence</a:t>
            </a:r>
          </a:p>
        </p:txBody>
      </p:sp>
      <p:cxnSp>
        <p:nvCxnSpPr>
          <p:cNvPr id="363" name="Shape 363"/>
          <p:cNvCxnSpPr/>
          <p:nvPr/>
        </p:nvCxnSpPr>
        <p:spPr>
          <a:xfrm>
            <a:off x="4703700" y="2385900"/>
            <a:ext cx="396900" cy="3299"/>
          </a:xfrm>
          <a:prstGeom prst="straightConnector1">
            <a:avLst/>
          </a:prstGeom>
          <a:noFill/>
          <a:ln w="76200" cap="rnd" cmpd="sng">
            <a:solidFill>
              <a:srgbClr val="00FF00"/>
            </a:solidFill>
            <a:prstDash val="solid"/>
            <a:miter/>
            <a:headEnd type="none" w="med" len="med"/>
            <a:tailEnd type="stealth" w="med" len="med"/>
          </a:ln>
        </p:spPr>
      </p:cxnSp>
      <p:sp>
        <p:nvSpPr>
          <p:cNvPr id="364" name="Shape 364"/>
          <p:cNvSpPr txBox="1"/>
          <p:nvPr/>
        </p:nvSpPr>
        <p:spPr>
          <a:xfrm>
            <a:off x="4275137" y="1638300"/>
            <a:ext cx="725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No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a:t>
            </a:r>
            <a:r>
              <a:rPr lang="en-US" sz="7600" u="none" strike="noStrike" cap="none">
                <a:solidFill>
                  <a:srgbClr val="FFFFFF"/>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in</a:t>
            </a:r>
            <a:r>
              <a:rPr lang="en-US" sz="7600" u="none" strike="noStrike" cap="none">
                <a:solidFill>
                  <a:srgbClr val="FFFFFF"/>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as a</a:t>
            </a:r>
            <a:r>
              <a:rPr lang="en-US" sz="7600">
                <a:solidFill>
                  <a:srgbClr val="FFD966"/>
                </a:solidFill>
                <a:latin typeface="Arial" charset="0"/>
                <a:ea typeface="Arial" charset="0"/>
                <a:cs typeface="Arial" charset="0"/>
                <a:sym typeface="Cabin"/>
              </a:rPr>
              <a:t> Logical</a:t>
            </a:r>
            <a:r>
              <a:rPr lang="en-US" sz="7600" u="none" strike="noStrike" cap="none">
                <a:solidFill>
                  <a:srgbClr val="FFD966"/>
                </a:solidFill>
                <a:latin typeface="Arial" charset="0"/>
                <a:ea typeface="Arial" charset="0"/>
                <a:cs typeface="Arial" charset="0"/>
                <a:sym typeface="Cabin"/>
              </a:rPr>
              <a:t> Operator</a:t>
            </a:r>
          </a:p>
        </p:txBody>
      </p:sp>
      <p:sp>
        <p:nvSpPr>
          <p:cNvPr id="439" name="Shape 439"/>
          <p:cNvSpPr txBox="1">
            <a:spLocks noGrp="1"/>
          </p:cNvSpPr>
          <p:nvPr>
            <p:ph type="body" idx="1"/>
          </p:nvPr>
        </p:nvSpPr>
        <p:spPr>
          <a:xfrm>
            <a:off x="1155700" y="2603500"/>
            <a:ext cx="6659563" cy="5702399"/>
          </a:xfrm>
          <a:prstGeom prst="rect">
            <a:avLst/>
          </a:prstGeom>
          <a:noFill/>
          <a:ln>
            <a:noFill/>
          </a:ln>
        </p:spPr>
        <p:txBody>
          <a:bodyPr lIns="38100" tIns="38100" rIns="38100" bIns="38100" anchor="ctr" anchorCtr="0">
            <a:noAutofit/>
          </a:bodyPr>
          <a:lstStyle/>
          <a:p>
            <a:pPr marL="749300" marR="0" lvl="0" indent="-533400" algn="just"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a:t>
            </a:r>
            <a:r>
              <a:rPr lang="en-US" sz="3600" u="none" strike="noStrike" cap="none" dirty="0">
                <a:solidFill>
                  <a:srgbClr val="FF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keyword can also be used to check to see if one string is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another string</a:t>
            </a:r>
          </a:p>
          <a:p>
            <a:pPr marL="749300" marR="0" lvl="0" indent="-533400" algn="just"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a:t>
            </a:r>
            <a:r>
              <a:rPr lang="en-US" sz="3600" u="none" strike="noStrike" cap="none" dirty="0">
                <a:solidFill>
                  <a:srgbClr val="FF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expression is a logical expression </a:t>
            </a:r>
            <a:r>
              <a:rPr lang="en-US" sz="3600" dirty="0">
                <a:solidFill>
                  <a:schemeClr val="lt1"/>
                </a:solidFill>
                <a:latin typeface="Arial" charset="0"/>
                <a:ea typeface="Arial" charset="0"/>
                <a:cs typeface="Arial" charset="0"/>
                <a:sym typeface="Cabin"/>
              </a:rPr>
              <a:t>that</a:t>
            </a:r>
            <a:r>
              <a:rPr lang="en-US" sz="3600" u="none" strike="noStrike" cap="none" dirty="0">
                <a:solidFill>
                  <a:schemeClr val="lt1"/>
                </a:solidFill>
                <a:latin typeface="Arial" charset="0"/>
                <a:ea typeface="Arial" charset="0"/>
                <a:cs typeface="Arial" charset="0"/>
                <a:sym typeface="Cabin"/>
              </a:rPr>
              <a:t> returns </a:t>
            </a:r>
            <a:r>
              <a:rPr lang="en-US" sz="3600" u="none" strike="noStrike" cap="none" dirty="0">
                <a:solidFill>
                  <a:srgbClr val="FF7F00"/>
                </a:solidFill>
                <a:latin typeface="Arial" charset="0"/>
                <a:ea typeface="Arial" charset="0"/>
                <a:cs typeface="Arial" charset="0"/>
                <a:sym typeface="Cabin"/>
              </a:rPr>
              <a:t>True</a:t>
            </a:r>
            <a:r>
              <a:rPr lang="en-US" sz="3600" u="none" strike="noStrike" cap="none" dirty="0">
                <a:solidFill>
                  <a:schemeClr val="lt1"/>
                </a:solidFill>
                <a:latin typeface="Arial" charset="0"/>
                <a:ea typeface="Arial" charset="0"/>
                <a:cs typeface="Arial" charset="0"/>
                <a:sym typeface="Cabin"/>
              </a:rPr>
              <a:t> or </a:t>
            </a:r>
            <a:r>
              <a:rPr lang="en-US" sz="3600" u="none" strike="noStrike" cap="none" dirty="0">
                <a:solidFill>
                  <a:srgbClr val="FF7F00"/>
                </a:solidFill>
                <a:latin typeface="Arial" charset="0"/>
                <a:ea typeface="Arial" charset="0"/>
                <a:cs typeface="Arial" charset="0"/>
                <a:sym typeface="Cabin"/>
              </a:rPr>
              <a:t>False</a:t>
            </a:r>
            <a:r>
              <a:rPr lang="en-US" sz="3600" u="none" strike="noStrike" cap="none" dirty="0">
                <a:solidFill>
                  <a:schemeClr val="lt1"/>
                </a:solidFill>
                <a:latin typeface="Arial" charset="0"/>
                <a:ea typeface="Arial" charset="0"/>
                <a:cs typeface="Arial" charset="0"/>
                <a:sym typeface="Cabin"/>
              </a:rPr>
              <a:t> and can be used in an</a:t>
            </a:r>
            <a:r>
              <a:rPr lang="en-US" sz="3600" u="none" strike="noStrike" cap="none" dirty="0">
                <a:solidFill>
                  <a:srgbClr val="FFFF00"/>
                </a:solidFill>
                <a:latin typeface="Arial" charset="0"/>
                <a:ea typeface="Arial" charset="0"/>
                <a:cs typeface="Arial" charset="0"/>
                <a:sym typeface="Cabin"/>
              </a:rPr>
              <a:t> if </a:t>
            </a:r>
            <a:r>
              <a:rPr lang="en-US" sz="3600" u="none" strike="noStrike" cap="none" dirty="0">
                <a:solidFill>
                  <a:schemeClr val="lt1"/>
                </a:solidFill>
                <a:latin typeface="Arial" charset="0"/>
                <a:ea typeface="Arial" charset="0"/>
                <a:cs typeface="Arial" charset="0"/>
                <a:sym typeface="Cabin"/>
              </a:rPr>
              <a:t>statement</a:t>
            </a:r>
          </a:p>
        </p:txBody>
      </p:sp>
      <p:sp>
        <p:nvSpPr>
          <p:cNvPr id="440" name="Shape 440"/>
          <p:cNvSpPr txBox="1"/>
          <p:nvPr/>
        </p:nvSpPr>
        <p:spPr>
          <a:xfrm>
            <a:off x="9255125" y="2298700"/>
            <a:ext cx="6721474" cy="6311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'banana</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fruit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'm'</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fruit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False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'nan'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 </a:t>
            </a:r>
            <a:r>
              <a:rPr lang="en-US" sz="3000" i="0" u="none" strike="noStrike" cap="none" dirty="0">
                <a:solidFill>
                  <a:srgbClr val="00FF00"/>
                </a:solidFill>
                <a:latin typeface="Courier"/>
                <a:ea typeface="Courier"/>
                <a:cs typeface="Courier"/>
                <a:sym typeface="Courier New"/>
              </a:rPr>
              <a:t>fruit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'Found </a:t>
            </a:r>
            <a:r>
              <a:rPr lang="en-US" sz="3000" i="0" u="none" strike="noStrike" cap="none" dirty="0">
                <a:solidFill>
                  <a:srgbClr val="FF7F00"/>
                </a:solidFill>
                <a:latin typeface="Courier"/>
                <a:ea typeface="Courier"/>
                <a:cs typeface="Courier"/>
                <a:sym typeface="Courier New"/>
              </a:rPr>
              <a:t>it</a:t>
            </a:r>
            <a:r>
              <a:rPr lang="en-US" sz="3000" i="0" u="none" strike="noStrike" cap="none" dirty="0" smtClean="0">
                <a:solidFill>
                  <a:srgbClr val="FF7F00"/>
                </a:solidFill>
                <a:latin typeface="Courier"/>
                <a:ea typeface="Courier"/>
                <a:cs typeface="Courier"/>
                <a:sym typeface="Courier New"/>
              </a:rPr>
              <a:t>!</a:t>
            </a:r>
            <a:r>
              <a:rPr lang="en-US" sz="3000" dirty="0" smtClean="0">
                <a:solidFill>
                  <a:srgbClr val="FF7F00"/>
                </a:solidFill>
                <a:latin typeface="Courier"/>
                <a:ea typeface="Courier"/>
                <a:cs typeface="Courier"/>
                <a:sym typeface="Courier New"/>
              </a:rPr>
              <a:t>'</a:t>
            </a:r>
            <a:r>
              <a:rPr lang="en-US" sz="3000" dirty="0" smtClean="0">
                <a:solidFill>
                  <a:schemeClr val="bg1"/>
                </a:solidFill>
                <a:latin typeface="Courier"/>
                <a:ea typeface="Courier"/>
                <a:cs typeface="Courier"/>
                <a:sym typeface="Courier New"/>
              </a:rPr>
              <a:t>)</a:t>
            </a:r>
            <a:endParaRPr lang="en-US" sz="3000"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Found it!</a:t>
            </a:r>
          </a:p>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&gt;&gt;&gt; </a:t>
            </a:r>
          </a:p>
        </p:txBody>
      </p:sp>
    </p:spTree>
    <p:extLst>
      <p:ext uri="{BB962C8B-B14F-4D97-AF65-F5344CB8AC3E}">
        <p14:creationId xmlns:p14="http://schemas.microsoft.com/office/powerpoint/2010/main" val="734942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solidFill>
                  <a:srgbClr val="FFD966"/>
                </a:solidFill>
              </a:rPr>
              <a:t>More String Operations</a:t>
            </a:r>
            <a:endParaRPr lang="en-US" sz="7200" dirty="0">
              <a:solidFill>
                <a:srgbClr val="FFD966"/>
              </a:solidFill>
            </a:endParaRPr>
          </a:p>
        </p:txBody>
      </p:sp>
    </p:spTree>
    <p:extLst>
      <p:ext uri="{BB962C8B-B14F-4D97-AF65-F5344CB8AC3E}">
        <p14:creationId xmlns:p14="http://schemas.microsoft.com/office/powerpoint/2010/main" val="910235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Shape 370"/>
          <p:cNvSpPr txBox="1">
            <a:spLocks noGrp="1"/>
          </p:cNvSpPr>
          <p:nvPr>
            <p:ph type="title"/>
          </p:nvPr>
        </p:nvSpPr>
        <p:spPr>
          <a:xfrm>
            <a:off x="1155700" y="833718"/>
            <a:ext cx="5059363"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a:solidFill>
                  <a:srgbClr val="FFD966"/>
                </a:solidFill>
                <a:latin typeface="Arial" charset="0"/>
                <a:ea typeface="Arial" charset="0"/>
                <a:cs typeface="Arial" charset="0"/>
                <a:sym typeface="Cabin"/>
              </a:rPr>
              <a:t>Slicing Strings</a:t>
            </a:r>
          </a:p>
        </p:txBody>
      </p:sp>
      <p:sp>
        <p:nvSpPr>
          <p:cNvPr id="369" name="Shape 369"/>
          <p:cNvSpPr txBox="1">
            <a:spLocks noGrp="1"/>
          </p:cNvSpPr>
          <p:nvPr>
            <p:ph type="body" idx="1"/>
          </p:nvPr>
        </p:nvSpPr>
        <p:spPr>
          <a:xfrm>
            <a:off x="192773" y="2848429"/>
            <a:ext cx="7619320" cy="5702399"/>
          </a:xfrm>
          <a:prstGeom prst="rect">
            <a:avLst/>
          </a:prstGeom>
          <a:noFill/>
          <a:ln>
            <a:noFill/>
          </a:ln>
        </p:spPr>
        <p:txBody>
          <a:bodyPr lIns="38100" tIns="38100" rIns="38100" bIns="38100" anchor="ctr" anchorCtr="0">
            <a:noAutofit/>
          </a:bodyPr>
          <a:lstStyle/>
          <a:p>
            <a:pPr marL="749300" marR="0" lvl="0" indent="-358394" algn="just"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We can also look at any continuous section of a string using a </a:t>
            </a:r>
            <a:r>
              <a:rPr lang="en-US" sz="3400" u="none" strike="noStrike" cap="none" dirty="0">
                <a:solidFill>
                  <a:srgbClr val="00FFFF"/>
                </a:solidFill>
                <a:latin typeface="Arial" charset="0"/>
                <a:ea typeface="Arial" charset="0"/>
                <a:cs typeface="Arial" charset="0"/>
                <a:sym typeface="Cabin"/>
              </a:rPr>
              <a:t>colon </a:t>
            </a:r>
            <a:r>
              <a:rPr lang="en-US" sz="3400" u="none" strike="noStrike" cap="none" dirty="0" smtClean="0">
                <a:solidFill>
                  <a:srgbClr val="00FFFF"/>
                </a:solidFill>
                <a:latin typeface="Arial" charset="0"/>
                <a:ea typeface="Arial" charset="0"/>
                <a:cs typeface="Arial" charset="0"/>
                <a:sym typeface="Cabin"/>
              </a:rPr>
              <a:t>operator</a:t>
            </a:r>
            <a:endParaRPr lang="en-US" sz="3400" u="none" strike="noStrike" cap="none" dirty="0">
              <a:solidFill>
                <a:srgbClr val="00FFFF"/>
              </a:solidFill>
              <a:latin typeface="Arial" charset="0"/>
              <a:ea typeface="Arial" charset="0"/>
              <a:cs typeface="Arial" charset="0"/>
              <a:sym typeface="Cabin"/>
            </a:endParaRPr>
          </a:p>
          <a:p>
            <a:pPr marL="749300" marR="0" lvl="0" indent="-358394" algn="just" rtl="0">
              <a:lnSpc>
                <a:spcPct val="100000"/>
              </a:lnSpc>
              <a:spcBef>
                <a:spcPts val="3500"/>
              </a:spcBef>
              <a:spcAft>
                <a:spcPts val="0"/>
              </a:spcAft>
              <a:buClr>
                <a:srgbClr val="FFFFFF"/>
              </a:buClr>
              <a:buSzPct val="100000"/>
              <a:buFont typeface="Cabin"/>
              <a:buChar char="•"/>
            </a:pPr>
            <a:r>
              <a:rPr lang="en-US" sz="3400" u="none" strike="noStrike" cap="none" dirty="0">
                <a:solidFill>
                  <a:srgbClr val="FFFFFF"/>
                </a:solidFill>
                <a:latin typeface="Arial" charset="0"/>
                <a:ea typeface="Arial" charset="0"/>
                <a:cs typeface="Arial" charset="0"/>
                <a:sym typeface="Cabin"/>
              </a:rPr>
              <a:t>The second number is one beyond the end of the slice - </a:t>
            </a:r>
            <a:r>
              <a:rPr lang="en-US" sz="3400" b="0" i="0" u="none" strike="noStrike" cap="none" dirty="0">
                <a:solidFill>
                  <a:srgbClr val="FFFFFF"/>
                </a:solidFill>
                <a:latin typeface="Arial"/>
                <a:ea typeface="Arial"/>
                <a:cs typeface="Arial"/>
                <a:sym typeface="Arial"/>
              </a:rPr>
              <a:t>“</a:t>
            </a:r>
            <a:r>
              <a:rPr lang="en-US" sz="3400" u="none" strike="noStrike" cap="none" dirty="0">
                <a:solidFill>
                  <a:srgbClr val="FFFF00"/>
                </a:solidFill>
                <a:latin typeface="Arial" charset="0"/>
                <a:ea typeface="Arial" charset="0"/>
                <a:cs typeface="Arial" charset="0"/>
                <a:sym typeface="Cabin"/>
              </a:rPr>
              <a:t>up to but not including</a:t>
            </a:r>
            <a:r>
              <a:rPr lang="en-US" sz="3400" b="0" i="0" u="none" strike="noStrike" cap="none" dirty="0">
                <a:solidFill>
                  <a:srgbClr val="FFFFFF"/>
                </a:solidFill>
                <a:latin typeface="Arial"/>
                <a:ea typeface="Arial"/>
                <a:cs typeface="Arial"/>
                <a:sym typeface="Arial"/>
              </a:rPr>
              <a:t>”</a:t>
            </a:r>
          </a:p>
          <a:p>
            <a:pPr marL="749300" marR="0" lvl="0" indent="-358394" algn="just" rtl="0">
              <a:lnSpc>
                <a:spcPct val="100000"/>
              </a:lnSpc>
              <a:spcBef>
                <a:spcPts val="3500"/>
              </a:spcBef>
              <a:spcAft>
                <a:spcPts val="0"/>
              </a:spcAft>
              <a:buClr>
                <a:schemeClr val="lt1"/>
              </a:buClr>
              <a:buSzPct val="100000"/>
              <a:buFont typeface="Cabin"/>
              <a:buChar char="•"/>
            </a:pPr>
            <a:r>
              <a:rPr lang="en-US" sz="3400" u="none" strike="noStrike" cap="none" dirty="0">
                <a:solidFill>
                  <a:srgbClr val="FFFFFF"/>
                </a:solidFill>
                <a:latin typeface="Arial" charset="0"/>
                <a:ea typeface="Arial" charset="0"/>
                <a:cs typeface="Arial" charset="0"/>
                <a:sym typeface="Cabin"/>
              </a:rPr>
              <a:t>If the second number is </a:t>
            </a:r>
            <a:r>
              <a:rPr lang="en-US" sz="3400" u="none" strike="noStrike" cap="none" dirty="0">
                <a:solidFill>
                  <a:schemeClr val="lt1"/>
                </a:solidFill>
                <a:latin typeface="Arial" charset="0"/>
                <a:ea typeface="Arial" charset="0"/>
                <a:cs typeface="Arial" charset="0"/>
                <a:sym typeface="Cabin"/>
              </a:rPr>
              <a:t>beyond the end of the string, it stops at the end </a:t>
            </a:r>
          </a:p>
        </p:txBody>
      </p:sp>
      <p:sp>
        <p:nvSpPr>
          <p:cNvPr id="371" name="Shape 371"/>
          <p:cNvSpPr txBox="1"/>
          <p:nvPr/>
        </p:nvSpPr>
        <p:spPr>
          <a:xfrm>
            <a:off x="9134407" y="2848429"/>
            <a:ext cx="6553499" cy="4498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 </a:t>
            </a:r>
            <a:r>
              <a:rPr lang="en-US" sz="3600" i="0" u="none" strike="noStrike" cap="none" dirty="0" smtClean="0">
                <a:solidFill>
                  <a:srgbClr val="FF7F00"/>
                </a:solidFill>
                <a:latin typeface="Courier"/>
                <a:ea typeface="Courier"/>
                <a:cs typeface="Courier"/>
                <a:sym typeface="Courier New"/>
              </a:rPr>
              <a:t>'Monty </a:t>
            </a:r>
            <a:r>
              <a:rPr lang="en-US" sz="3600" i="0" u="none" strike="noStrike" cap="none" dirty="0">
                <a:solidFill>
                  <a:srgbClr val="FF7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0</a:t>
            </a:r>
            <a:r>
              <a:rPr lang="en-US" sz="3600" i="0" u="none" strike="noStrike" cap="none" dirty="0" smtClean="0">
                <a:solidFill>
                  <a:schemeClr val="lt1"/>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4</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6:7</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6</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20</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Python</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 name="矩形 1"/>
          <p:cNvSpPr/>
          <p:nvPr/>
        </p:nvSpPr>
        <p:spPr>
          <a:xfrm>
            <a:off x="8859277" y="7274026"/>
            <a:ext cx="7012094" cy="1200329"/>
          </a:xfrm>
          <a:prstGeom prst="rect">
            <a:avLst/>
          </a:prstGeom>
        </p:spPr>
        <p:txBody>
          <a:bodyPr wrap="square">
            <a:spAutoFit/>
          </a:bodyPr>
          <a:lstStyle/>
          <a:p>
            <a:pPr algn="just"/>
            <a:r>
              <a:rPr lang="en-US" altLang="zh-CN" sz="2400" dirty="0" smtClean="0">
                <a:solidFill>
                  <a:srgbClr val="FFFF00"/>
                </a:solidFill>
                <a:latin typeface="+mn-lt"/>
              </a:rPr>
              <a:t>s[</a:t>
            </a:r>
            <a:r>
              <a:rPr lang="en-US" altLang="zh-CN" sz="2400" dirty="0" err="1" smtClean="0">
                <a:solidFill>
                  <a:srgbClr val="FFFF00"/>
                </a:solidFill>
                <a:latin typeface="+mn-lt"/>
              </a:rPr>
              <a:t>m:n</a:t>
            </a:r>
            <a:r>
              <a:rPr lang="en-US" altLang="zh-CN" sz="2400" dirty="0" smtClean="0">
                <a:solidFill>
                  <a:srgbClr val="FFFF00"/>
                </a:solidFill>
                <a:latin typeface="+mn-lt"/>
              </a:rPr>
              <a:t>]: The </a:t>
            </a:r>
            <a:r>
              <a:rPr lang="en-US" altLang="zh-CN" sz="2400" dirty="0">
                <a:solidFill>
                  <a:srgbClr val="FFFF00"/>
                </a:solidFill>
                <a:latin typeface="+mn-lt"/>
              </a:rPr>
              <a:t>operator returns the part of the string from the “n-</a:t>
            </a:r>
            <a:r>
              <a:rPr lang="en-US" altLang="zh-CN" sz="2400" dirty="0" err="1">
                <a:solidFill>
                  <a:srgbClr val="FFFF00"/>
                </a:solidFill>
                <a:latin typeface="+mn-lt"/>
              </a:rPr>
              <a:t>th</a:t>
            </a:r>
            <a:r>
              <a:rPr lang="en-US" altLang="zh-CN" sz="2400" dirty="0">
                <a:solidFill>
                  <a:srgbClr val="FFFF00"/>
                </a:solidFill>
                <a:latin typeface="+mn-lt"/>
              </a:rPr>
              <a:t>” character to the “</a:t>
            </a:r>
            <a:r>
              <a:rPr lang="en-US" altLang="zh-CN" sz="2400" dirty="0" smtClean="0">
                <a:solidFill>
                  <a:srgbClr val="FFFF00"/>
                </a:solidFill>
                <a:latin typeface="+mn-lt"/>
              </a:rPr>
              <a:t>m-</a:t>
            </a:r>
            <a:r>
              <a:rPr lang="en-US" altLang="zh-CN" sz="2400" dirty="0" err="1" smtClean="0">
                <a:solidFill>
                  <a:srgbClr val="FFFF00"/>
                </a:solidFill>
                <a:latin typeface="+mn-lt"/>
              </a:rPr>
              <a:t>th”character</a:t>
            </a:r>
            <a:r>
              <a:rPr lang="en-US" altLang="zh-CN" sz="2400" dirty="0">
                <a:solidFill>
                  <a:srgbClr val="FFFF00"/>
                </a:solidFill>
                <a:latin typeface="+mn-lt"/>
              </a:rPr>
              <a:t>, including the first but excluding the last.</a:t>
            </a:r>
            <a:endParaRPr lang="zh-CN" altLang="en-US" sz="2400" dirty="0">
              <a:solidFill>
                <a:srgbClr val="FFFF00"/>
              </a:solidFill>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9" name="Shape 402"/>
          <p:cNvSpPr txBox="1"/>
          <p:nvPr/>
        </p:nvSpPr>
        <p:spPr>
          <a:xfrm>
            <a:off x="9069093" y="3662637"/>
            <a:ext cx="68634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i="0" u="none" strike="noStrike" cap="none" dirty="0" smtClean="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8</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dirty="0">
                <a:solidFill>
                  <a:schemeClr val="lt1"/>
                </a:solidFill>
                <a:latin typeface="Courier"/>
                <a:ea typeface="Courier"/>
                <a:cs typeface="Courier"/>
                <a:sym typeface="Courier New"/>
              </a:rPr>
              <a:t>t</a:t>
            </a:r>
            <a:r>
              <a:rPr lang="en-US" sz="3600" i="0" u="none" strike="noStrike" cap="none" dirty="0">
                <a:solidFill>
                  <a:schemeClr val="lt1"/>
                </a:solidFill>
                <a:latin typeface="Courier"/>
                <a:ea typeface="Courier"/>
                <a:cs typeface="Courier"/>
                <a:sym typeface="Courier New"/>
              </a:rPr>
              <a: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Monty Python</a:t>
            </a:r>
          </a:p>
        </p:txBody>
      </p:sp>
      <p:sp>
        <p:nvSpPr>
          <p:cNvPr id="370" name="Shape 370"/>
          <p:cNvSpPr txBox="1">
            <a:spLocks noGrp="1"/>
          </p:cNvSpPr>
          <p:nvPr>
            <p:ph type="title"/>
          </p:nvPr>
        </p:nvSpPr>
        <p:spPr>
          <a:xfrm>
            <a:off x="1155700" y="833718"/>
            <a:ext cx="5059363"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D966"/>
                </a:solidFill>
                <a:latin typeface="Arial" charset="0"/>
                <a:ea typeface="Arial" charset="0"/>
                <a:cs typeface="Arial" charset="0"/>
                <a:sym typeface="Cabin"/>
              </a:rPr>
              <a:t>Slicing Strings</a:t>
            </a:r>
          </a:p>
        </p:txBody>
      </p:sp>
      <p:sp>
        <p:nvSpPr>
          <p:cNvPr id="369" name="Shape 369"/>
          <p:cNvSpPr txBox="1">
            <a:spLocks noGrp="1"/>
          </p:cNvSpPr>
          <p:nvPr>
            <p:ph type="body" idx="1"/>
          </p:nvPr>
        </p:nvSpPr>
        <p:spPr>
          <a:xfrm>
            <a:off x="527051" y="2823936"/>
            <a:ext cx="7155542" cy="5702399"/>
          </a:xfrm>
          <a:prstGeom prst="rect">
            <a:avLst/>
          </a:prstGeom>
          <a:noFill/>
          <a:ln>
            <a:noFill/>
          </a:ln>
        </p:spPr>
        <p:txBody>
          <a:bodyPr lIns="38100" tIns="38100" rIns="38100" bIns="38100" anchor="ctr" anchorCtr="0">
            <a:noAutofit/>
          </a:bodyPr>
          <a:lstStyle/>
          <a:p>
            <a:pPr marL="215900" lvl="0" indent="0" algn="just">
              <a:spcBef>
                <a:spcPts val="0"/>
              </a:spcBef>
              <a:buSzPct val="171000"/>
              <a:buNone/>
            </a:pPr>
            <a:r>
              <a:rPr lang="en-US" sz="3400" dirty="0">
                <a:solidFill>
                  <a:schemeClr val="lt1"/>
                </a:solidFill>
                <a:latin typeface="Arial" charset="0"/>
                <a:ea typeface="Arial" charset="0"/>
                <a:cs typeface="Arial" charset="0"/>
                <a:sym typeface="Cabin"/>
              </a:rPr>
              <a:t>If we leave off the first number or the last number of the slice, it is assumed to be the beginning or end of the string respectively</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extLst>
      <p:ext uri="{BB962C8B-B14F-4D97-AF65-F5344CB8AC3E}">
        <p14:creationId xmlns:p14="http://schemas.microsoft.com/office/powerpoint/2010/main" val="108503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282370" y="351063"/>
            <a:ext cx="10592707" cy="135592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dirty="0">
                <a:solidFill>
                  <a:srgbClr val="FFD966"/>
                </a:solidFill>
                <a:latin typeface="Arial" charset="0"/>
                <a:ea typeface="Arial" charset="0"/>
                <a:cs typeface="Arial" charset="0"/>
                <a:sym typeface="Cabin"/>
              </a:rPr>
              <a:t>String Data Type</a:t>
            </a:r>
          </a:p>
        </p:txBody>
      </p:sp>
      <p:sp>
        <p:nvSpPr>
          <p:cNvPr id="214" name="Shape 214"/>
          <p:cNvSpPr txBox="1">
            <a:spLocks noGrp="1"/>
          </p:cNvSpPr>
          <p:nvPr>
            <p:ph type="body" idx="1"/>
          </p:nvPr>
        </p:nvSpPr>
        <p:spPr>
          <a:xfrm>
            <a:off x="1155700" y="2603500"/>
            <a:ext cx="7288213" cy="5702399"/>
          </a:xfrm>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rgbClr val="FF00FF"/>
              </a:buClr>
              <a:buSzPct val="100000"/>
              <a:buFont typeface="Cabin"/>
              <a:buChar char="•"/>
            </a:pPr>
            <a:r>
              <a:rPr lang="en-US" sz="3000" u="none" strike="noStrike" cap="none" dirty="0">
                <a:solidFill>
                  <a:srgbClr val="FF00FF"/>
                </a:solidFill>
                <a:latin typeface="Arial" charset="0"/>
                <a:ea typeface="Arial" charset="0"/>
                <a:cs typeface="Arial" charset="0"/>
                <a:sym typeface="Cabin"/>
              </a:rPr>
              <a:t>A string is a sequence of characters</a:t>
            </a:r>
          </a:p>
          <a:p>
            <a:pPr marL="749300" marR="0" lvl="0" indent="-332994" algn="l" rtl="0">
              <a:lnSpc>
                <a:spcPct val="100000"/>
              </a:lnSpc>
              <a:spcBef>
                <a:spcPts val="3500"/>
              </a:spcBef>
              <a:spcAft>
                <a:spcPts val="0"/>
              </a:spcAft>
              <a:buClr>
                <a:srgbClr val="FF00FF"/>
              </a:buClr>
              <a:buSzPct val="100000"/>
              <a:buFont typeface="Cabin"/>
              <a:buChar char="•"/>
            </a:pPr>
            <a:r>
              <a:rPr lang="en-US" sz="3000" u="none" strike="noStrike" cap="none" dirty="0">
                <a:solidFill>
                  <a:srgbClr val="FF00FF"/>
                </a:solidFill>
                <a:latin typeface="Arial" charset="0"/>
                <a:ea typeface="Arial" charset="0"/>
                <a:cs typeface="Arial" charset="0"/>
                <a:sym typeface="Cabin"/>
              </a:rPr>
              <a:t>A string literal uses quotes  </a:t>
            </a:r>
            <a:br>
              <a:rPr lang="en-US" sz="3000" u="none" strike="noStrike" cap="none" dirty="0">
                <a:solidFill>
                  <a:srgbClr val="FF00FF"/>
                </a:solidFill>
                <a:latin typeface="Arial" charset="0"/>
                <a:ea typeface="Arial" charset="0"/>
                <a:cs typeface="Arial" charset="0"/>
                <a:sym typeface="Cabin"/>
              </a:rPr>
            </a:br>
            <a:r>
              <a:rPr lang="en-US" sz="3000" b="0" i="0" u="none" strike="noStrike" cap="none" dirty="0">
                <a:solidFill>
                  <a:srgbClr val="FF00FF"/>
                </a:solidFill>
                <a:latin typeface="Arial"/>
                <a:ea typeface="Arial"/>
                <a:cs typeface="Arial"/>
                <a:sym typeface="Arial"/>
              </a:rPr>
              <a:t>'</a:t>
            </a:r>
            <a:r>
              <a:rPr lang="en-US" sz="3000" u="none" strike="noStrike" cap="none" dirty="0">
                <a:solidFill>
                  <a:srgbClr val="FF00FF"/>
                </a:solidFill>
                <a:latin typeface="Arial" charset="0"/>
                <a:ea typeface="Arial" charset="0"/>
                <a:cs typeface="Arial" charset="0"/>
                <a:sym typeface="Cabin"/>
              </a:rPr>
              <a:t>Hello</a:t>
            </a:r>
            <a:r>
              <a:rPr lang="en-US" sz="3000" b="0" i="0" u="none" strike="noStrike" cap="none" dirty="0">
                <a:solidFill>
                  <a:srgbClr val="FF00FF"/>
                </a:solidFill>
                <a:latin typeface="Arial"/>
                <a:ea typeface="Arial"/>
                <a:cs typeface="Arial"/>
                <a:sym typeface="Arial"/>
              </a:rPr>
              <a:t>'</a:t>
            </a:r>
            <a:r>
              <a:rPr lang="en-US" sz="3000" u="none" strike="noStrike" cap="none" dirty="0">
                <a:solidFill>
                  <a:srgbClr val="FF00FF"/>
                </a:solidFill>
                <a:latin typeface="Arial" charset="0"/>
                <a:ea typeface="Arial" charset="0"/>
                <a:cs typeface="Arial" charset="0"/>
                <a:sym typeface="Cabin"/>
              </a:rPr>
              <a:t> or </a:t>
            </a:r>
            <a:r>
              <a:rPr lang="en-US" sz="3000" dirty="0">
                <a:solidFill>
                  <a:srgbClr val="FF00FF"/>
                </a:solidFill>
              </a:rPr>
              <a:t>"</a:t>
            </a:r>
            <a:r>
              <a:rPr lang="en-US" sz="3000" u="none" strike="noStrike" cap="none" dirty="0">
                <a:solidFill>
                  <a:srgbClr val="FF00FF"/>
                </a:solidFill>
                <a:latin typeface="Arial" charset="0"/>
                <a:ea typeface="Arial" charset="0"/>
                <a:cs typeface="Arial" charset="0"/>
                <a:sym typeface="Cabin"/>
              </a:rPr>
              <a:t>Hello</a:t>
            </a:r>
            <a:r>
              <a:rPr lang="en-US" sz="3000" dirty="0">
                <a:solidFill>
                  <a:srgbClr val="FF00FF"/>
                </a:solidFill>
              </a:rPr>
              <a:t>"</a:t>
            </a:r>
          </a:p>
          <a:p>
            <a:pPr marL="749300" marR="0" lvl="0" indent="-332994" algn="l" rtl="0">
              <a:lnSpc>
                <a:spcPct val="100000"/>
              </a:lnSpc>
              <a:spcBef>
                <a:spcPts val="3500"/>
              </a:spcBef>
              <a:spcAft>
                <a:spcPts val="0"/>
              </a:spcAft>
              <a:buClr>
                <a:srgbClr val="00FF00"/>
              </a:buClr>
              <a:buSzPct val="100000"/>
              <a:buFont typeface="Cabin"/>
              <a:buChar char="•"/>
            </a:pPr>
            <a:r>
              <a:rPr lang="en-US" sz="3000" u="none" strike="noStrike" cap="none" dirty="0">
                <a:solidFill>
                  <a:srgbClr val="00FF00"/>
                </a:solidFill>
                <a:latin typeface="Arial" charset="0"/>
                <a:ea typeface="Arial" charset="0"/>
                <a:cs typeface="Arial" charset="0"/>
                <a:sym typeface="Cabin"/>
              </a:rPr>
              <a:t>For strings, + means </a:t>
            </a:r>
            <a:r>
              <a:rPr lang="en-US" sz="3000" b="0" i="0" u="none" strike="noStrike" cap="none" dirty="0">
                <a:solidFill>
                  <a:srgbClr val="00FF00"/>
                </a:solidFill>
                <a:latin typeface="Arial"/>
                <a:ea typeface="Arial"/>
                <a:cs typeface="Arial"/>
                <a:sym typeface="Arial"/>
              </a:rPr>
              <a:t>“</a:t>
            </a:r>
            <a:r>
              <a:rPr lang="en-US" sz="3000" u="none" strike="noStrike" cap="none" dirty="0">
                <a:solidFill>
                  <a:srgbClr val="00FF00"/>
                </a:solidFill>
                <a:latin typeface="Arial" charset="0"/>
                <a:ea typeface="Arial" charset="0"/>
                <a:cs typeface="Arial" charset="0"/>
                <a:sym typeface="Cabin"/>
              </a:rPr>
              <a:t>concatenate</a:t>
            </a:r>
            <a:r>
              <a:rPr lang="en-US" sz="3000" b="0" i="0" u="none" strike="noStrike" cap="none" dirty="0">
                <a:solidFill>
                  <a:srgbClr val="00FF00"/>
                </a:solidFill>
                <a:latin typeface="Arial"/>
                <a:ea typeface="Arial"/>
                <a:cs typeface="Arial"/>
                <a:sym typeface="Arial"/>
              </a:rPr>
              <a:t>”</a:t>
            </a:r>
          </a:p>
          <a:p>
            <a:pPr marL="749300" marR="0" lvl="0" indent="-332994" algn="l" rtl="0">
              <a:lnSpc>
                <a:spcPct val="100000"/>
              </a:lnSpc>
              <a:spcBef>
                <a:spcPts val="3500"/>
              </a:spcBef>
              <a:spcAft>
                <a:spcPts val="0"/>
              </a:spcAft>
              <a:buClr>
                <a:srgbClr val="FF7F00"/>
              </a:buClr>
              <a:buSzPct val="100000"/>
              <a:buFont typeface="Cabin"/>
              <a:buChar char="•"/>
            </a:pPr>
            <a:r>
              <a:rPr lang="en-US" sz="3000" u="none" strike="noStrike" cap="none" dirty="0">
                <a:solidFill>
                  <a:srgbClr val="FF7F00"/>
                </a:solidFill>
                <a:latin typeface="Arial" charset="0"/>
                <a:ea typeface="Arial" charset="0"/>
                <a:cs typeface="Arial" charset="0"/>
                <a:sym typeface="Cabin"/>
              </a:rPr>
              <a:t>When a string contains numbers, it is still a string</a:t>
            </a:r>
          </a:p>
          <a:p>
            <a:pPr marL="749300" marR="0" lvl="0" indent="-332994" algn="l" rtl="0">
              <a:lnSpc>
                <a:spcPct val="100000"/>
              </a:lnSpc>
              <a:spcBef>
                <a:spcPts val="3500"/>
              </a:spcBef>
              <a:spcAft>
                <a:spcPts val="0"/>
              </a:spcAft>
              <a:buClr>
                <a:srgbClr val="00FFFF"/>
              </a:buClr>
              <a:buSzPct val="100000"/>
              <a:buFont typeface="Cabin"/>
              <a:buChar char="•"/>
            </a:pPr>
            <a:r>
              <a:rPr lang="en-US" sz="3000" u="none" strike="noStrike" cap="none" dirty="0">
                <a:solidFill>
                  <a:srgbClr val="00FFFF"/>
                </a:solidFill>
                <a:latin typeface="Arial" charset="0"/>
                <a:ea typeface="Arial" charset="0"/>
                <a:cs typeface="Arial" charset="0"/>
                <a:sym typeface="Cabin"/>
              </a:rPr>
              <a:t>We can convert numbers in a string into a number using </a:t>
            </a:r>
            <a:r>
              <a:rPr lang="en-US" sz="3000" u="none" strike="noStrike" cap="none" dirty="0" err="1">
                <a:solidFill>
                  <a:srgbClr val="FF00FF"/>
                </a:solidFill>
                <a:latin typeface="Arial" charset="0"/>
                <a:ea typeface="Arial" charset="0"/>
                <a:cs typeface="Arial" charset="0"/>
                <a:sym typeface="Cabin"/>
              </a:rPr>
              <a:t>int</a:t>
            </a:r>
            <a:r>
              <a:rPr lang="en-US" sz="3000" u="none" strike="noStrike" cap="none" dirty="0">
                <a:solidFill>
                  <a:srgbClr val="00FFFF"/>
                </a:solidFill>
                <a:latin typeface="Arial" charset="0"/>
                <a:ea typeface="Arial" charset="0"/>
                <a:cs typeface="Arial" charset="0"/>
                <a:sym typeface="Cabin"/>
              </a:rPr>
              <a:t>()</a:t>
            </a:r>
          </a:p>
        </p:txBody>
      </p:sp>
      <p:sp>
        <p:nvSpPr>
          <p:cNvPr id="215" name="Shape 215"/>
          <p:cNvSpPr txBox="1"/>
          <p:nvPr/>
        </p:nvSpPr>
        <p:spPr>
          <a:xfrm>
            <a:off x="8967333" y="1788939"/>
            <a:ext cx="6959599" cy="747218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str1 = "Hello</a:t>
            </a:r>
            <a:r>
              <a:rPr lang="en-US" sz="28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str2 = 'there'</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bob = str1 + str2</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dirty="0" smtClean="0">
                <a:solidFill>
                  <a:schemeClr val="bg1"/>
                </a:solidFill>
                <a:latin typeface="Courier"/>
                <a:ea typeface="Courier"/>
                <a:cs typeface="Courier"/>
                <a:sym typeface="Courier New"/>
              </a:rPr>
              <a:t>(</a:t>
            </a:r>
            <a:r>
              <a:rPr lang="en-US" sz="2800" i="0" u="none" strike="noStrike" cap="none" dirty="0" smtClean="0">
                <a:solidFill>
                  <a:srgbClr val="00FF00"/>
                </a:solidFill>
                <a:latin typeface="Courier"/>
                <a:ea typeface="Courier"/>
                <a:cs typeface="Courier"/>
                <a:sym typeface="Courier New"/>
              </a:rPr>
              <a:t>bob</a:t>
            </a:r>
            <a:r>
              <a:rPr lang="en-US" sz="2800" i="0" u="none" strike="noStrike" cap="none" dirty="0" smtClean="0">
                <a:solidFill>
                  <a:schemeClr val="bg1"/>
                </a:solidFill>
                <a:latin typeface="Courier"/>
                <a:ea typeface="Courier"/>
                <a:cs typeface="Courier"/>
                <a:sym typeface="Courier New"/>
              </a:rPr>
              <a:t>)</a:t>
            </a:r>
            <a:endParaRPr lang="en-US" sz="28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Hellothere</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7F00"/>
                </a:solidFill>
                <a:latin typeface="Courier"/>
                <a:ea typeface="Courier"/>
                <a:cs typeface="Courier"/>
                <a:sym typeface="Courier New"/>
              </a:rPr>
              <a:t>str3 = '123'</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7F00"/>
                </a:solidFill>
                <a:latin typeface="Courier"/>
                <a:ea typeface="Courier"/>
                <a:cs typeface="Courier"/>
                <a:sym typeface="Courier New"/>
              </a:rPr>
              <a:t>str3 = str3 + 1</a:t>
            </a:r>
          </a:p>
          <a:p>
            <a:pPr marL="0" marR="0" lvl="0" indent="0" algn="l" rtl="0">
              <a:lnSpc>
                <a:spcPct val="100000"/>
              </a:lnSpc>
              <a:spcBef>
                <a:spcPts val="0"/>
              </a:spcBef>
              <a:spcAft>
                <a:spcPts val="0"/>
              </a:spcAft>
              <a:buClr>
                <a:srgbClr val="FF0000"/>
              </a:buClr>
              <a:buSzPct val="25000"/>
              <a:buFont typeface="Cabin"/>
              <a:buNone/>
            </a:pPr>
            <a:r>
              <a:rPr lang="en-US" sz="2800" i="0" u="none" strike="noStrike" cap="none" dirty="0" err="1">
                <a:solidFill>
                  <a:srgbClr val="E06666"/>
                </a:solidFill>
                <a:latin typeface="Courier"/>
                <a:ea typeface="Courier"/>
                <a:cs typeface="Courier"/>
                <a:sym typeface="Courier New"/>
              </a:rPr>
              <a:t>Traceback</a:t>
            </a:r>
            <a:r>
              <a:rPr lang="en-US" sz="2800" i="0" u="none" strike="noStrike" cap="none" dirty="0">
                <a:solidFill>
                  <a:srgbClr val="E06666"/>
                </a:solidFill>
                <a:latin typeface="Courier"/>
                <a:ea typeface="Courier"/>
                <a:cs typeface="Courier"/>
                <a:sym typeface="Courier New"/>
              </a:rPr>
              <a:t> (most recent call last):  File "&lt;</a:t>
            </a:r>
            <a:r>
              <a:rPr lang="en-US" sz="2800" i="0" u="none" strike="noStrike" cap="none" dirty="0" err="1">
                <a:solidFill>
                  <a:srgbClr val="E06666"/>
                </a:solidFill>
                <a:latin typeface="Courier"/>
                <a:ea typeface="Courier"/>
                <a:cs typeface="Courier"/>
                <a:sym typeface="Courier New"/>
              </a:rPr>
              <a:t>stdin</a:t>
            </a:r>
            <a:r>
              <a:rPr lang="en-US" sz="2800" i="0" u="none" strike="noStrike" cap="none" dirty="0">
                <a:solidFill>
                  <a:srgbClr val="E06666"/>
                </a:solidFill>
                <a:latin typeface="Courier"/>
                <a:ea typeface="Courier"/>
                <a:cs typeface="Courier"/>
                <a:sym typeface="Courier New"/>
              </a:rPr>
              <a:t>&gt;", line 1, in &lt;module</a:t>
            </a:r>
            <a:r>
              <a:rPr lang="en-US" sz="2800" i="0" u="none" strike="noStrike" cap="none" dirty="0" smtClean="0">
                <a:solidFill>
                  <a:srgbClr val="E06666"/>
                </a:solidFill>
                <a:latin typeface="Courier"/>
                <a:ea typeface="Courier"/>
                <a:cs typeface="Courier"/>
                <a:sym typeface="Courier New"/>
              </a:rPr>
              <a:t>&gt;</a:t>
            </a:r>
          </a:p>
          <a:p>
            <a:pPr marL="0" marR="0" lvl="0" indent="0" algn="l" rtl="0">
              <a:lnSpc>
                <a:spcPct val="100000"/>
              </a:lnSpc>
              <a:spcBef>
                <a:spcPts val="0"/>
              </a:spcBef>
              <a:spcAft>
                <a:spcPts val="0"/>
              </a:spcAft>
              <a:buClr>
                <a:srgbClr val="FF0000"/>
              </a:buClr>
              <a:buSzPct val="25000"/>
              <a:buFont typeface="Cabin"/>
              <a:buNone/>
            </a:pPr>
            <a:r>
              <a:rPr lang="en-US" sz="2800" i="0" u="none" strike="noStrike" cap="none" dirty="0" err="1" smtClean="0">
                <a:solidFill>
                  <a:srgbClr val="E06666"/>
                </a:solidFill>
                <a:latin typeface="Courier"/>
                <a:ea typeface="Courier"/>
                <a:cs typeface="Courier"/>
                <a:sym typeface="Courier New"/>
              </a:rPr>
              <a:t>TypeError</a:t>
            </a:r>
            <a:r>
              <a:rPr lang="en-US" sz="2800" i="0" u="none" strike="noStrike" cap="none" dirty="0">
                <a:solidFill>
                  <a:srgbClr val="E06666"/>
                </a:solidFill>
                <a:latin typeface="Courier"/>
                <a:ea typeface="Courier"/>
                <a:cs typeface="Courier"/>
                <a:sym typeface="Courier New"/>
              </a:rPr>
              <a:t>: cannot concatenate '</a:t>
            </a:r>
            <a:r>
              <a:rPr lang="en-US" sz="2800" i="0" u="none" strike="noStrike" cap="none" dirty="0" err="1">
                <a:solidFill>
                  <a:srgbClr val="E06666"/>
                </a:solidFill>
                <a:latin typeface="Courier"/>
                <a:ea typeface="Courier"/>
                <a:cs typeface="Courier"/>
                <a:sym typeface="Courier New"/>
              </a:rPr>
              <a:t>str</a:t>
            </a:r>
            <a:r>
              <a:rPr lang="en-US" sz="2800" i="0" u="none" strike="noStrike" cap="none" dirty="0">
                <a:solidFill>
                  <a:srgbClr val="E06666"/>
                </a:solidFill>
                <a:latin typeface="Courier"/>
                <a:ea typeface="Courier"/>
                <a:cs typeface="Courier"/>
                <a:sym typeface="Courier New"/>
              </a:rPr>
              <a:t>' and '</a:t>
            </a:r>
            <a:r>
              <a:rPr lang="en-US" sz="2800" i="0" u="none" strike="noStrike" cap="none" dirty="0" err="1">
                <a:solidFill>
                  <a:srgbClr val="E06666"/>
                </a:solidFill>
                <a:latin typeface="Courier"/>
                <a:ea typeface="Courier"/>
                <a:cs typeface="Courier"/>
                <a:sym typeface="Courier New"/>
              </a:rPr>
              <a:t>int</a:t>
            </a:r>
            <a:r>
              <a:rPr lang="en-US" sz="2800" i="0" u="none" strike="noStrike" cap="none" dirty="0">
                <a:solidFill>
                  <a:srgbClr val="E06666"/>
                </a:solidFill>
                <a:latin typeface="Courier"/>
                <a:ea typeface="Courier"/>
                <a:cs typeface="Courier"/>
                <a:sym typeface="Courier New"/>
              </a:rPr>
              <a:t>' objects</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FF"/>
                </a:solidFill>
                <a:latin typeface="Courier"/>
                <a:ea typeface="Courier"/>
                <a:cs typeface="Courier"/>
                <a:sym typeface="Courier New"/>
              </a:rPr>
              <a:t>x = </a:t>
            </a:r>
            <a:r>
              <a:rPr lang="en-US" sz="2800" i="0" u="none" strike="noStrike" cap="none" dirty="0" err="1">
                <a:solidFill>
                  <a:srgbClr val="FF00FF"/>
                </a:solidFill>
                <a:latin typeface="Courier"/>
                <a:ea typeface="Courier"/>
                <a:cs typeface="Courier"/>
                <a:sym typeface="Courier New"/>
              </a:rPr>
              <a:t>int</a:t>
            </a:r>
            <a:r>
              <a:rPr lang="en-US" sz="2800" i="0" u="none" strike="noStrike" cap="none" dirty="0">
                <a:solidFill>
                  <a:srgbClr val="00FFFF"/>
                </a:solidFill>
                <a:latin typeface="Courier"/>
                <a:ea typeface="Courier"/>
                <a:cs typeface="Courier"/>
                <a:sym typeface="Courier New"/>
              </a:rPr>
              <a:t>(str3) + 1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dirty="0" smtClean="0">
                <a:solidFill>
                  <a:schemeClr val="bg1"/>
                </a:solidFill>
                <a:latin typeface="Courier"/>
                <a:ea typeface="Courier"/>
                <a:cs typeface="Courier"/>
                <a:sym typeface="Courier New"/>
              </a:rPr>
              <a:t>(</a:t>
            </a:r>
            <a:r>
              <a:rPr lang="en-US" sz="2800" i="0" u="none" strike="noStrike" cap="none" dirty="0" smtClean="0">
                <a:solidFill>
                  <a:srgbClr val="00FFFF"/>
                </a:solidFill>
                <a:latin typeface="Courier"/>
                <a:ea typeface="Courier"/>
                <a:cs typeface="Courier"/>
                <a:sym typeface="Courier New"/>
              </a:rPr>
              <a:t>x</a:t>
            </a:r>
            <a:r>
              <a:rPr lang="en-US" sz="2800" i="0" u="none" strike="noStrike" cap="none" dirty="0" smtClean="0">
                <a:solidFill>
                  <a:schemeClr val="bg1"/>
                </a:solidFill>
                <a:latin typeface="Courier"/>
                <a:ea typeface="Courier"/>
                <a:cs typeface="Courier"/>
                <a:sym typeface="Courier New"/>
              </a:rPr>
              <a:t>)</a:t>
            </a:r>
            <a:endParaRPr lang="en-US" sz="28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00FFFF"/>
              </a:buClr>
              <a:buSzPct val="25000"/>
              <a:buFont typeface="Cabin"/>
              <a:buNone/>
            </a:pPr>
            <a:r>
              <a:rPr lang="en-US" sz="2800" i="0" u="none" strike="noStrike" cap="none" dirty="0">
                <a:solidFill>
                  <a:srgbClr val="00FFFF"/>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9" name="Shape 402"/>
          <p:cNvSpPr txBox="1"/>
          <p:nvPr/>
        </p:nvSpPr>
        <p:spPr>
          <a:xfrm>
            <a:off x="9069093" y="3662637"/>
            <a:ext cx="68634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'Monty Python'</a:t>
            </a:r>
          </a:p>
          <a:p>
            <a:pPr lvl="0">
              <a:buClr>
                <a:schemeClr val="lt1"/>
              </a:buClr>
              <a:buSzPct val="25000"/>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smtClean="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s</a:t>
            </a:r>
            <a:r>
              <a:rPr lang="en-US" sz="3600" i="0" u="none" strike="noStrike" cap="none" dirty="0" smtClean="0">
                <a:solidFill>
                  <a:srgbClr val="00FFFF"/>
                </a:solidFill>
                <a:latin typeface="Courier"/>
                <a:ea typeface="Courier"/>
                <a:cs typeface="Courier"/>
                <a:sym typeface="Courier New"/>
              </a:rPr>
              <a:t>[</a:t>
            </a:r>
            <a:r>
              <a:rPr lang="en-US" altLang="zh-CN" sz="3600" dirty="0" smtClean="0">
                <a:solidFill>
                  <a:srgbClr val="FF7F00"/>
                </a:solidFill>
                <a:latin typeface="Courier"/>
                <a:ea typeface="Courier"/>
                <a:cs typeface="Courier"/>
                <a:sym typeface="Courier New"/>
              </a:rPr>
              <a:t>2</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rgbClr val="FF7F00"/>
                </a:solidFill>
                <a:latin typeface="Courier"/>
                <a:ea typeface="Courier"/>
                <a:cs typeface="Courier"/>
                <a:sym typeface="Courier New"/>
              </a:rPr>
              <a:t>2</a:t>
            </a:r>
            <a:r>
              <a:rPr lang="en-US" sz="3600" i="0" u="none" strike="noStrike" cap="none" dirty="0" smtClean="0">
                <a:solidFill>
                  <a:srgbClr val="00FFFF"/>
                </a:solidFill>
                <a:latin typeface="Courier"/>
                <a:ea typeface="Courier"/>
                <a:cs typeface="Courier"/>
                <a:sym typeface="Courier New"/>
              </a:rPr>
              <a:t>]</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lvl="0">
              <a:buClr>
                <a:schemeClr val="lt1"/>
              </a:buClr>
              <a:buSzPct val="25000"/>
            </a:pPr>
            <a:r>
              <a:rPr lang="en-US" sz="3600" dirty="0" smtClean="0">
                <a:solidFill>
                  <a:schemeClr val="lt1"/>
                </a:solidFill>
                <a:latin typeface="Courier"/>
                <a:ea typeface="Courier"/>
                <a:cs typeface="Courier"/>
                <a:sym typeface="Courier New"/>
              </a:rPr>
              <a:t>''</a:t>
            </a:r>
            <a:endParaRPr lang="en-US" sz="3600" i="0" u="none" strike="noStrike" cap="none" dirty="0">
              <a:solidFill>
                <a:schemeClr val="lt1"/>
              </a:solidFill>
              <a:latin typeface="Courier"/>
              <a:ea typeface="Courier"/>
              <a:cs typeface="Courier"/>
              <a:sym typeface="Courier New"/>
            </a:endParaRPr>
          </a:p>
        </p:txBody>
      </p:sp>
      <p:sp>
        <p:nvSpPr>
          <p:cNvPr id="370" name="Shape 370"/>
          <p:cNvSpPr txBox="1">
            <a:spLocks noGrp="1"/>
          </p:cNvSpPr>
          <p:nvPr>
            <p:ph type="title"/>
          </p:nvPr>
        </p:nvSpPr>
        <p:spPr>
          <a:xfrm>
            <a:off x="1155700" y="833718"/>
            <a:ext cx="5059363"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D966"/>
                </a:solidFill>
                <a:latin typeface="Arial" charset="0"/>
                <a:ea typeface="Arial" charset="0"/>
                <a:cs typeface="Arial" charset="0"/>
                <a:sym typeface="Cabin"/>
              </a:rPr>
              <a:t>Slicing Strings</a:t>
            </a:r>
          </a:p>
        </p:txBody>
      </p:sp>
      <p:sp>
        <p:nvSpPr>
          <p:cNvPr id="369" name="Shape 369"/>
          <p:cNvSpPr txBox="1">
            <a:spLocks noGrp="1"/>
          </p:cNvSpPr>
          <p:nvPr>
            <p:ph type="body" idx="1"/>
          </p:nvPr>
        </p:nvSpPr>
        <p:spPr>
          <a:xfrm>
            <a:off x="527051" y="2823936"/>
            <a:ext cx="7155542" cy="5702399"/>
          </a:xfrm>
          <a:prstGeom prst="rect">
            <a:avLst/>
          </a:prstGeom>
          <a:noFill/>
          <a:ln>
            <a:noFill/>
          </a:ln>
        </p:spPr>
        <p:txBody>
          <a:bodyPr lIns="38100" tIns="38100" rIns="38100" bIns="38100" anchor="ctr" anchorCtr="0">
            <a:noAutofit/>
          </a:bodyPr>
          <a:lstStyle/>
          <a:p>
            <a:pPr marL="215900" lvl="0" indent="0" algn="just">
              <a:spcBef>
                <a:spcPts val="0"/>
              </a:spcBef>
              <a:buSzPct val="171000"/>
              <a:buNone/>
            </a:pPr>
            <a:r>
              <a:rPr lang="en-US" sz="3400" dirty="0">
                <a:solidFill>
                  <a:schemeClr val="lt1"/>
                </a:solidFill>
                <a:latin typeface="Arial" charset="0"/>
                <a:ea typeface="Arial" charset="0"/>
                <a:cs typeface="Arial" charset="0"/>
                <a:sym typeface="Cabin"/>
              </a:rPr>
              <a:t>If the first index is greater than or equal to the second the result is an empty string, represented by two quotation marks</a:t>
            </a:r>
            <a:r>
              <a:rPr lang="en-US" sz="3400" dirty="0" smtClean="0">
                <a:solidFill>
                  <a:schemeClr val="lt1"/>
                </a:solidFill>
                <a:latin typeface="Arial" charset="0"/>
                <a:ea typeface="Arial" charset="0"/>
                <a:cs typeface="Arial" charset="0"/>
                <a:sym typeface="Cabin"/>
              </a:rPr>
              <a:t>:</a:t>
            </a:r>
            <a:r>
              <a:rPr lang="en-US" altLang="zh-CN" i="1" dirty="0"/>
              <a:t>''</a:t>
            </a:r>
            <a:endParaRPr lang="en-US" sz="3400" dirty="0">
              <a:solidFill>
                <a:schemeClr val="lt1"/>
              </a:solidFill>
              <a:latin typeface="Arial" charset="0"/>
              <a:ea typeface="Arial" charset="0"/>
              <a:cs typeface="Arial" charset="0"/>
              <a:sym typeface="Cabin"/>
            </a:endParaRP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extLst>
      <p:ext uri="{BB962C8B-B14F-4D97-AF65-F5344CB8AC3E}">
        <p14:creationId xmlns:p14="http://schemas.microsoft.com/office/powerpoint/2010/main" val="1907588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Shape 370"/>
          <p:cNvSpPr txBox="1">
            <a:spLocks noGrp="1"/>
          </p:cNvSpPr>
          <p:nvPr>
            <p:ph type="title"/>
          </p:nvPr>
        </p:nvSpPr>
        <p:spPr>
          <a:xfrm>
            <a:off x="5703208" y="245889"/>
            <a:ext cx="5059363"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a:solidFill>
                  <a:srgbClr val="FFD966"/>
                </a:solidFill>
                <a:latin typeface="Arial" charset="0"/>
                <a:ea typeface="Arial" charset="0"/>
                <a:cs typeface="Arial" charset="0"/>
                <a:sym typeface="Cabin"/>
              </a:rPr>
              <a:t>Slicing Strings</a:t>
            </a:r>
          </a:p>
        </p:txBody>
      </p:sp>
      <p:sp>
        <p:nvSpPr>
          <p:cNvPr id="369" name="Shape 369"/>
          <p:cNvSpPr txBox="1">
            <a:spLocks noGrp="1"/>
          </p:cNvSpPr>
          <p:nvPr>
            <p:ph type="body" idx="1"/>
          </p:nvPr>
        </p:nvSpPr>
        <p:spPr>
          <a:xfrm>
            <a:off x="1180193" y="1952072"/>
            <a:ext cx="14209486" cy="1909636"/>
          </a:xfrm>
          <a:prstGeom prst="rect">
            <a:avLst/>
          </a:prstGeom>
          <a:noFill/>
          <a:ln>
            <a:noFill/>
          </a:ln>
        </p:spPr>
        <p:txBody>
          <a:bodyPr lIns="38100" tIns="38100" rIns="38100" bIns="38100" anchor="ctr" anchorCtr="0">
            <a:noAutofit/>
          </a:bodyPr>
          <a:lstStyle/>
          <a:p>
            <a:pPr marL="215900" lvl="0" indent="0" algn="just">
              <a:spcBef>
                <a:spcPts val="0"/>
              </a:spcBef>
              <a:buSzPct val="171000"/>
              <a:buNone/>
            </a:pPr>
            <a:r>
              <a:rPr lang="en-US" altLang="zh-CN" b="1" dirty="0">
                <a:solidFill>
                  <a:srgbClr val="FFFF00"/>
                </a:solidFill>
              </a:rPr>
              <a:t>Exercise 2: Given that fruit is a </a:t>
            </a:r>
            <a:r>
              <a:rPr lang="en-US" altLang="zh-CN" b="1" dirty="0" smtClean="0">
                <a:solidFill>
                  <a:srgbClr val="FFFF00"/>
                </a:solidFill>
              </a:rPr>
              <a:t>string “banana”, </a:t>
            </a:r>
            <a:r>
              <a:rPr lang="en-US" altLang="zh-CN" b="1" dirty="0">
                <a:solidFill>
                  <a:srgbClr val="FFFF00"/>
                </a:solidFill>
              </a:rPr>
              <a:t>what does fruit[:] mean</a:t>
            </a:r>
            <a:r>
              <a:rPr lang="en-US" altLang="zh-CN" b="1" dirty="0">
                <a:solidFill>
                  <a:srgbClr val="FFFF00"/>
                </a:solidFill>
              </a:rPr>
              <a:t>? </a:t>
            </a:r>
            <a:endParaRPr lang="en-US" sz="3400" dirty="0">
              <a:solidFill>
                <a:srgbClr val="FFFF00"/>
              </a:solidFill>
              <a:latin typeface="Arial" charset="0"/>
              <a:ea typeface="Arial" charset="0"/>
              <a:cs typeface="Arial" charset="0"/>
              <a:sym typeface="Cabin"/>
            </a:endParaRPr>
          </a:p>
        </p:txBody>
      </p:sp>
      <p:sp>
        <p:nvSpPr>
          <p:cNvPr id="2" name="矩形 1"/>
          <p:cNvSpPr/>
          <p:nvPr/>
        </p:nvSpPr>
        <p:spPr>
          <a:xfrm>
            <a:off x="6296913" y="4394851"/>
            <a:ext cx="3103469" cy="2862322"/>
          </a:xfrm>
          <a:prstGeom prst="rect">
            <a:avLst/>
          </a:prstGeom>
        </p:spPr>
        <p:txBody>
          <a:bodyPr wrap="square">
            <a:spAutoFit/>
          </a:bodyPr>
          <a:lstStyle/>
          <a:p>
            <a:r>
              <a:rPr lang="en-US" altLang="zh-CN" sz="3600" b="1" dirty="0">
                <a:solidFill>
                  <a:schemeClr val="bg1"/>
                </a:solidFill>
                <a:latin typeface="Courier New" panose="02070309020205020404" pitchFamily="49" charset="0"/>
                <a:cs typeface="Courier New" panose="02070309020205020404" pitchFamily="49" charset="0"/>
              </a:rPr>
              <a:t>fruit</a:t>
            </a:r>
            <a:r>
              <a:rPr lang="en-US" altLang="zh-CN" sz="3600" b="1" dirty="0" smtClean="0">
                <a:solidFill>
                  <a:schemeClr val="bg1"/>
                </a:solidFill>
                <a:latin typeface="Courier New" panose="02070309020205020404" pitchFamily="49" charset="0"/>
                <a:cs typeface="Courier New" panose="02070309020205020404" pitchFamily="49" charset="0"/>
              </a:rPr>
              <a:t>[:]</a:t>
            </a:r>
          </a:p>
          <a:p>
            <a:r>
              <a:rPr lang="en-US" altLang="zh-CN" sz="3600" b="1" dirty="0">
                <a:solidFill>
                  <a:schemeClr val="bg1"/>
                </a:solidFill>
                <a:latin typeface="Courier New" panose="02070309020205020404" pitchFamily="49" charset="0"/>
                <a:cs typeface="Courier New" panose="02070309020205020404" pitchFamily="49" charset="0"/>
              </a:rPr>
              <a:t>f</a:t>
            </a:r>
            <a:r>
              <a:rPr lang="en-US" altLang="zh-CN" sz="3600" b="1" dirty="0" smtClean="0">
                <a:solidFill>
                  <a:schemeClr val="bg1"/>
                </a:solidFill>
                <a:latin typeface="Courier New" panose="02070309020205020404" pitchFamily="49" charset="0"/>
                <a:cs typeface="Courier New" panose="02070309020205020404" pitchFamily="49" charset="0"/>
              </a:rPr>
              <a:t>ruit[2:4]</a:t>
            </a:r>
          </a:p>
          <a:p>
            <a:r>
              <a:rPr lang="en-US" altLang="zh-CN" sz="3600" b="1" dirty="0">
                <a:solidFill>
                  <a:schemeClr val="bg1"/>
                </a:solidFill>
                <a:latin typeface="Courier New" panose="02070309020205020404" pitchFamily="49" charset="0"/>
                <a:cs typeface="Courier New" panose="02070309020205020404" pitchFamily="49" charset="0"/>
              </a:rPr>
              <a:t>f</a:t>
            </a:r>
            <a:r>
              <a:rPr lang="en-US" altLang="zh-CN" sz="3600" b="1" dirty="0" smtClean="0">
                <a:solidFill>
                  <a:schemeClr val="bg1"/>
                </a:solidFill>
                <a:latin typeface="Courier New" panose="02070309020205020404" pitchFamily="49" charset="0"/>
                <a:cs typeface="Courier New" panose="02070309020205020404" pitchFamily="49" charset="0"/>
              </a:rPr>
              <a:t>ruit[2:]</a:t>
            </a:r>
          </a:p>
          <a:p>
            <a:r>
              <a:rPr lang="en-US" altLang="zh-CN" sz="3600" b="1" dirty="0" smtClean="0">
                <a:solidFill>
                  <a:schemeClr val="bg1"/>
                </a:solidFill>
                <a:latin typeface="Courier New" panose="02070309020205020404" pitchFamily="49" charset="0"/>
                <a:cs typeface="Courier New" panose="02070309020205020404" pitchFamily="49" charset="0"/>
              </a:rPr>
              <a:t>fruit[:4]</a:t>
            </a:r>
          </a:p>
          <a:p>
            <a:r>
              <a:rPr lang="en-US" altLang="zh-CN" sz="3600" b="1" dirty="0">
                <a:solidFill>
                  <a:schemeClr val="bg1"/>
                </a:solidFill>
                <a:latin typeface="Courier New" panose="02070309020205020404" pitchFamily="49" charset="0"/>
                <a:cs typeface="Courier New" panose="02070309020205020404" pitchFamily="49" charset="0"/>
              </a:rPr>
              <a:t>f</a:t>
            </a:r>
            <a:r>
              <a:rPr lang="en-US" altLang="zh-CN" sz="3600" b="1" dirty="0" smtClean="0">
                <a:solidFill>
                  <a:schemeClr val="bg1"/>
                </a:solidFill>
                <a:latin typeface="Courier New" panose="02070309020205020404" pitchFamily="49" charset="0"/>
                <a:cs typeface="Courier New" panose="02070309020205020404" pitchFamily="49" charset="0"/>
              </a:rPr>
              <a:t>ruit[2:7]</a:t>
            </a:r>
            <a:endParaRPr lang="zh-CN" altLang="en-US" sz="36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961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a:solidFill>
                  <a:srgbClr val="FFD966"/>
                </a:solidFill>
                <a:latin typeface="Arial" charset="0"/>
                <a:ea typeface="Arial" charset="0"/>
                <a:cs typeface="Arial" charset="0"/>
                <a:sym typeface="Cabin"/>
              </a:rPr>
              <a:t>String Concatenation</a:t>
            </a:r>
          </a:p>
        </p:txBody>
      </p:sp>
      <p:sp>
        <p:nvSpPr>
          <p:cNvPr id="432" name="Shape 432"/>
          <p:cNvSpPr txBox="1">
            <a:spLocks noGrp="1"/>
          </p:cNvSpPr>
          <p:nvPr>
            <p:ph type="body" idx="1"/>
          </p:nvPr>
        </p:nvSpPr>
        <p:spPr>
          <a:xfrm>
            <a:off x="363764" y="2603501"/>
            <a:ext cx="6059488" cy="4757778"/>
          </a:xfrm>
          <a:prstGeom prst="rect">
            <a:avLst/>
          </a:prstGeom>
          <a:noFill/>
          <a:ln>
            <a:noFill/>
          </a:ln>
        </p:spPr>
        <p:txBody>
          <a:bodyPr lIns="38100" tIns="38100" rIns="38100" bIns="38100" anchor="ctr" anchorCtr="0">
            <a:noAutofit/>
          </a:bodyPr>
          <a:lstStyle/>
          <a:p>
            <a:pPr marL="215900" marR="0" lvl="0" indent="0" algn="just"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When the  </a:t>
            </a:r>
            <a:r>
              <a:rPr lang="en-US" sz="3600" u="none" strike="noStrike" cap="none" dirty="0">
                <a:solidFill>
                  <a:srgbClr val="00FFFF"/>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 operator is applied to strings, it means </a:t>
            </a:r>
            <a:r>
              <a:rPr lang="en-US" sz="3600" dirty="0">
                <a:solidFill>
                  <a:schemeClr val="lt1"/>
                </a:solidFill>
                <a:latin typeface="Arial" charset="0"/>
                <a:ea typeface="Arial" charset="0"/>
                <a:cs typeface="Arial" charset="0"/>
                <a:sym typeface="Cabin"/>
              </a:rPr>
              <a:t>“</a:t>
            </a:r>
            <a:r>
              <a:rPr lang="en-US" sz="3600" u="none" strike="noStrike" cap="none" dirty="0">
                <a:solidFill>
                  <a:srgbClr val="00FFFF"/>
                </a:solidFill>
                <a:latin typeface="Arial" charset="0"/>
                <a:ea typeface="Arial" charset="0"/>
                <a:cs typeface="Arial" charset="0"/>
                <a:sym typeface="Cabin"/>
              </a:rPr>
              <a:t>concatenation</a:t>
            </a:r>
            <a:r>
              <a:rPr lang="en-US" sz="3600" dirty="0">
                <a:solidFill>
                  <a:schemeClr val="lt1"/>
                </a:solidFill>
                <a:latin typeface="Arial" charset="0"/>
                <a:ea typeface="Arial" charset="0"/>
                <a:cs typeface="Arial" charset="0"/>
                <a:sym typeface="Cabin"/>
              </a:rPr>
              <a:t>”</a:t>
            </a:r>
          </a:p>
        </p:txBody>
      </p:sp>
      <p:sp>
        <p:nvSpPr>
          <p:cNvPr id="433" name="Shape 433"/>
          <p:cNvSpPr txBox="1"/>
          <p:nvPr/>
        </p:nvSpPr>
        <p:spPr>
          <a:xfrm>
            <a:off x="7900200" y="3101750"/>
            <a:ext cx="71874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b</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smtClean="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b</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err="1">
                <a:solidFill>
                  <a:schemeClr val="lt1"/>
                </a:solidFill>
                <a:latin typeface="Courier"/>
                <a:ea typeface="Courier"/>
                <a:cs typeface="Courier"/>
                <a:sym typeface="Courier New"/>
              </a:rPr>
              <a:t>HelloThere</a:t>
            </a:r>
            <a:endParaRPr lang="en-US" sz="3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c</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00FF00"/>
                </a:solidFill>
                <a:latin typeface="Courier"/>
                <a:ea typeface="Courier"/>
                <a:cs typeface="Courier"/>
                <a:sym typeface="Courier New"/>
              </a:rPr>
              <a:t>a</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t>
            </a:r>
            <a:r>
              <a:rPr lang="en-US" sz="3600" dirty="0">
                <a:solidFill>
                  <a:srgbClr val="FF7F00"/>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smtClean="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c</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There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a:t>
            </a:r>
            <a:r>
              <a:rPr lang="en-US" sz="3600" b="1" i="0" u="none" strike="noStrike" cap="none" dirty="0">
                <a:solidFill>
                  <a:schemeClr val="lt1"/>
                </a:solidFill>
                <a:latin typeface="Courier"/>
                <a:ea typeface="Courier"/>
                <a:cs typeface="Courier"/>
                <a:sym typeface="Courier New"/>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1065893" y="384682"/>
            <a:ext cx="13932000" cy="1378803"/>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smtClean="0">
                <a:solidFill>
                  <a:srgbClr val="FFD966"/>
                </a:solidFill>
                <a:latin typeface="Arial" charset="0"/>
                <a:ea typeface="Arial" charset="0"/>
                <a:cs typeface="Arial" charset="0"/>
                <a:sym typeface="Cabin"/>
              </a:rPr>
              <a:t>String are immutable</a:t>
            </a:r>
            <a:endParaRPr lang="en-US" sz="7600" u="none" strike="noStrike" cap="none" dirty="0">
              <a:solidFill>
                <a:srgbClr val="FFD966"/>
              </a:solidFill>
              <a:latin typeface="Arial" charset="0"/>
              <a:ea typeface="Arial" charset="0"/>
              <a:cs typeface="Arial" charset="0"/>
              <a:sym typeface="Cabin"/>
            </a:endParaRPr>
          </a:p>
        </p:txBody>
      </p:sp>
      <p:sp>
        <p:nvSpPr>
          <p:cNvPr id="432" name="Shape 432"/>
          <p:cNvSpPr txBox="1">
            <a:spLocks noGrp="1"/>
          </p:cNvSpPr>
          <p:nvPr>
            <p:ph type="body" idx="1"/>
          </p:nvPr>
        </p:nvSpPr>
        <p:spPr>
          <a:xfrm>
            <a:off x="976086" y="1771649"/>
            <a:ext cx="14397266" cy="2922814"/>
          </a:xfrm>
          <a:prstGeom prst="rect">
            <a:avLst/>
          </a:prstGeom>
          <a:noFill/>
          <a:ln>
            <a:noFill/>
          </a:ln>
        </p:spPr>
        <p:txBody>
          <a:bodyPr lIns="38100" tIns="38100" rIns="38100" bIns="38100" anchor="ctr" anchorCtr="0">
            <a:noAutofit/>
          </a:bodyPr>
          <a:lstStyle/>
          <a:p>
            <a:pPr marL="568706" indent="0" algn="just">
              <a:buNone/>
            </a:pPr>
            <a:r>
              <a:rPr lang="en-US" altLang="zh-CN" sz="3200" dirty="0" smtClean="0"/>
              <a:t>If you attempt to user the operator on the </a:t>
            </a:r>
            <a:r>
              <a:rPr lang="en-US" altLang="zh-CN" sz="3200" dirty="0" err="1" smtClean="0"/>
              <a:t>leff</a:t>
            </a:r>
            <a:r>
              <a:rPr lang="en-US" altLang="zh-CN" sz="3200" dirty="0" smtClean="0"/>
              <a:t> side of an assignment , with the intention of changing a character in a string. You will get an error. The “object” in this case is the string and the “item” is the character you tried to assign. The reason for the error is that strings are </a:t>
            </a:r>
            <a:r>
              <a:rPr lang="en-US" altLang="zh-CN" sz="3200" i="1" dirty="0" smtClean="0"/>
              <a:t>immutable</a:t>
            </a:r>
            <a:r>
              <a:rPr lang="en-US" altLang="zh-CN" sz="3200" dirty="0" smtClean="0"/>
              <a:t>, which means you can’t change an existing string.</a:t>
            </a:r>
            <a:endParaRPr lang="en-US" sz="3200" dirty="0">
              <a:solidFill>
                <a:schemeClr val="lt1"/>
              </a:solidFill>
              <a:latin typeface="Arial" charset="0"/>
              <a:ea typeface="Arial" charset="0"/>
              <a:cs typeface="Arial" charset="0"/>
              <a:sym typeface="Cabin"/>
            </a:endParaRPr>
          </a:p>
        </p:txBody>
      </p:sp>
      <p:pic>
        <p:nvPicPr>
          <p:cNvPr id="2" name="图片 1"/>
          <p:cNvPicPr>
            <a:picLocks noChangeAspect="1"/>
          </p:cNvPicPr>
          <p:nvPr/>
        </p:nvPicPr>
        <p:blipFill>
          <a:blip r:embed="rId3"/>
          <a:stretch>
            <a:fillRect/>
          </a:stretch>
        </p:blipFill>
        <p:spPr>
          <a:xfrm>
            <a:off x="1141235" y="5145620"/>
            <a:ext cx="14345805" cy="3288087"/>
          </a:xfrm>
          <a:prstGeom prst="rect">
            <a:avLst/>
          </a:prstGeom>
        </p:spPr>
      </p:pic>
    </p:spTree>
    <p:extLst>
      <p:ext uri="{BB962C8B-B14F-4D97-AF65-F5344CB8AC3E}">
        <p14:creationId xmlns:p14="http://schemas.microsoft.com/office/powerpoint/2010/main" val="976080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1155700" y="392847"/>
            <a:ext cx="13932000" cy="124001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smtClean="0">
                <a:solidFill>
                  <a:srgbClr val="FFD966"/>
                </a:solidFill>
                <a:latin typeface="Arial" charset="0"/>
                <a:ea typeface="Arial" charset="0"/>
                <a:cs typeface="Arial" charset="0"/>
                <a:sym typeface="Cabin"/>
              </a:rPr>
              <a:t>String Comparison</a:t>
            </a:r>
            <a:endParaRPr lang="en-US" sz="7600" u="none" strike="noStrike" cap="none" dirty="0">
              <a:solidFill>
                <a:srgbClr val="FFD966"/>
              </a:solidFill>
              <a:latin typeface="Arial" charset="0"/>
              <a:ea typeface="Arial" charset="0"/>
              <a:cs typeface="Arial" charset="0"/>
              <a:sym typeface="Cabin"/>
            </a:endParaRPr>
          </a:p>
        </p:txBody>
      </p:sp>
      <p:sp>
        <p:nvSpPr>
          <p:cNvPr id="446" name="Shape 446"/>
          <p:cNvSpPr txBox="1"/>
          <p:nvPr/>
        </p:nvSpPr>
        <p:spPr>
          <a:xfrm>
            <a:off x="927100" y="2781299"/>
            <a:ext cx="15328900" cy="605245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a:solidFill>
                  <a:srgbClr val="FFFF00"/>
                </a:solidFill>
                <a:latin typeface="Courier"/>
                <a:ea typeface="Courier"/>
                <a:cs typeface="Courier"/>
                <a:sym typeface="Courier New"/>
              </a:rPr>
              <a:t>if</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smtClean="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smtClean="0">
                <a:solidFill>
                  <a:srgbClr val="FF7F00"/>
                </a:solidFill>
                <a:latin typeface="Courier"/>
                <a:ea typeface="Courier"/>
                <a:cs typeface="Courier"/>
                <a:sym typeface="Courier New"/>
              </a:rPr>
              <a:t>'All </a:t>
            </a:r>
            <a:r>
              <a:rPr lang="en-US" sz="3400" i="0" u="none" strike="noStrike" cap="none" dirty="0">
                <a:solidFill>
                  <a:srgbClr val="FF7F00"/>
                </a:solidFill>
                <a:latin typeface="Courier"/>
                <a:ea typeface="Courier"/>
                <a:cs typeface="Courier"/>
                <a:sym typeface="Courier New"/>
              </a:rPr>
              <a:t>right, bananas</a:t>
            </a:r>
            <a:r>
              <a:rPr lang="en-US" sz="3400" i="0" u="none" strike="noStrike" cap="none" dirty="0" smtClean="0">
                <a:solidFill>
                  <a:srgbClr val="FF7F00"/>
                </a:solidFill>
                <a:latin typeface="Courier"/>
                <a:ea typeface="Courier"/>
                <a:cs typeface="Courier"/>
                <a:sym typeface="Courier New"/>
              </a:rPr>
              <a:t>.'</a:t>
            </a:r>
            <a:r>
              <a:rPr lang="en-US" sz="3400" i="0" u="none" strike="noStrike" cap="none" dirty="0" smtClean="0">
                <a:solidFill>
                  <a:schemeClr val="bg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400" i="0" u="none" strike="noStrike" cap="none" dirty="0" smtClean="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Arial"/>
              <a:buNone/>
            </a:pPr>
            <a:endParaRPr lang="en-US" sz="3400" i="0" u="none" strike="noStrike" cap="none" dirty="0" smtClean="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smtClean="0">
                <a:solidFill>
                  <a:srgbClr val="FFFF00"/>
                </a:solidFill>
                <a:latin typeface="Courier"/>
                <a:ea typeface="Courier"/>
                <a:cs typeface="Courier"/>
                <a:sym typeface="Courier New"/>
              </a:rPr>
              <a:t>if</a:t>
            </a:r>
            <a:r>
              <a:rPr lang="en-US" sz="3400" i="0" u="none" strike="noStrike" cap="none" dirty="0" smtClean="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&lt;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smtClean="0">
                <a:solidFill>
                  <a:srgbClr val="FF7F00"/>
                </a:solidFill>
                <a:latin typeface="Courier"/>
                <a:ea typeface="Courier"/>
                <a:cs typeface="Courier"/>
                <a:sym typeface="Courier New"/>
              </a:rPr>
              <a:t>'</a:t>
            </a:r>
            <a:r>
              <a:rPr lang="en-US" sz="3400" i="0" u="none" strike="noStrike" cap="none" dirty="0" smtClean="0">
                <a:solidFill>
                  <a:schemeClr val="lt1"/>
                </a:solidFill>
                <a:latin typeface="Courier"/>
                <a:ea typeface="Courier"/>
                <a:cs typeface="Courier"/>
                <a:sym typeface="Courier New"/>
              </a:rPr>
              <a:t>:</a:t>
            </a:r>
            <a:endParaRPr lang="en-US" sz="3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smtClean="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smtClean="0">
                <a:solidFill>
                  <a:srgbClr val="FF7F00"/>
                </a:solidFill>
                <a:latin typeface="Courier"/>
                <a:ea typeface="Courier"/>
                <a:cs typeface="Courier"/>
                <a:sym typeface="Courier New"/>
              </a:rPr>
              <a:t>'Your </a:t>
            </a:r>
            <a:r>
              <a:rPr lang="en-US" sz="3400" i="0" u="none" strike="noStrike" cap="none" dirty="0">
                <a:solidFill>
                  <a:srgbClr val="FF7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 comes before banana</a:t>
            </a:r>
            <a:r>
              <a:rPr lang="en-US" sz="3400" i="0" u="none" strike="noStrike" cap="none" dirty="0" smtClean="0">
                <a:solidFill>
                  <a:srgbClr val="FF7F00"/>
                </a:solidFill>
                <a:latin typeface="Courier"/>
                <a:ea typeface="Courier"/>
                <a:cs typeface="Courier"/>
                <a:sym typeface="Courier New"/>
              </a:rPr>
              <a:t>.</a:t>
            </a:r>
            <a:r>
              <a:rPr lang="en-US" sz="3400" dirty="0" smtClean="0">
                <a:solidFill>
                  <a:srgbClr val="FF7F00"/>
                </a:solidFill>
                <a:latin typeface="Courier"/>
                <a:ea typeface="Courier"/>
                <a:cs typeface="Courier"/>
                <a:sym typeface="Courier New"/>
              </a:rPr>
              <a:t>'</a:t>
            </a:r>
            <a:r>
              <a:rPr lang="en-US" sz="3400" dirty="0" smtClean="0">
                <a:solidFill>
                  <a:schemeClr val="bg1"/>
                </a:solidFill>
                <a:latin typeface="Courier"/>
                <a:ea typeface="Courier"/>
                <a:cs typeface="Courier"/>
                <a:sym typeface="Courier New"/>
              </a:rPr>
              <a:t>)</a:t>
            </a:r>
            <a:endParaRPr lang="en-US" sz="3400"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err="1">
                <a:solidFill>
                  <a:srgbClr val="FFFF00"/>
                </a:solidFill>
                <a:latin typeface="Courier"/>
                <a:ea typeface="Courier"/>
                <a:cs typeface="Courier"/>
                <a:sym typeface="Courier New"/>
              </a:rPr>
              <a:t>elif</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&gt;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'banana'</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smtClean="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smtClean="0">
                <a:solidFill>
                  <a:srgbClr val="FF7F00"/>
                </a:solidFill>
                <a:latin typeface="Courier"/>
                <a:ea typeface="Courier"/>
                <a:cs typeface="Courier"/>
                <a:sym typeface="Courier New"/>
              </a:rPr>
              <a:t>'Your </a:t>
            </a:r>
            <a:r>
              <a:rPr lang="en-US" sz="3400" i="0" u="none" strike="noStrike" cap="none" dirty="0">
                <a:solidFill>
                  <a:srgbClr val="FF7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word</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FF"/>
                </a:solidFill>
                <a:latin typeface="Courier"/>
                <a:ea typeface="Courier"/>
                <a:cs typeface="Courier"/>
                <a:sym typeface="Courier New"/>
              </a:rPr>
              <a:t>+</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 comes after banana</a:t>
            </a:r>
            <a:r>
              <a:rPr lang="en-US" sz="3400" i="0" u="none" strike="noStrike" cap="none" dirty="0" smtClean="0">
                <a:solidFill>
                  <a:srgbClr val="FF7F00"/>
                </a:solidFill>
                <a:latin typeface="Courier"/>
                <a:ea typeface="Courier"/>
                <a:cs typeface="Courier"/>
                <a:sym typeface="Courier New"/>
              </a:rPr>
              <a:t>.</a:t>
            </a:r>
            <a:r>
              <a:rPr lang="en-US" sz="3400" dirty="0" smtClean="0">
                <a:solidFill>
                  <a:srgbClr val="FF7F00"/>
                </a:solidFill>
                <a:latin typeface="Courier"/>
                <a:ea typeface="Courier"/>
                <a:cs typeface="Courier"/>
                <a:sym typeface="Courier New"/>
              </a:rPr>
              <a:t>'</a:t>
            </a:r>
            <a:r>
              <a:rPr lang="en-US" sz="3400" dirty="0" smtClean="0">
                <a:solidFill>
                  <a:schemeClr val="bg1"/>
                </a:solidFill>
                <a:latin typeface="Courier"/>
                <a:ea typeface="Courier"/>
                <a:cs typeface="Courier"/>
                <a:sym typeface="Courier New"/>
              </a:rPr>
              <a:t>)</a:t>
            </a:r>
            <a:endParaRPr lang="en-US" sz="3400"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Arial"/>
              <a:buNone/>
            </a:pPr>
            <a:r>
              <a:rPr lang="en-US" sz="3400" i="0" u="none" strike="noStrike" cap="none" dirty="0">
                <a:solidFill>
                  <a:srgbClr val="FFFF00"/>
                </a:solidFill>
                <a:latin typeface="Courier"/>
                <a:ea typeface="Courier"/>
                <a:cs typeface="Courier"/>
                <a:sym typeface="Courier New"/>
              </a:rPr>
              <a:t>else</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Arial"/>
              <a:buNone/>
            </a:pPr>
            <a:r>
              <a:rPr lang="en-US" sz="3400" i="0" u="none" strike="noStrike" cap="none" dirty="0">
                <a:solidFill>
                  <a:schemeClr val="lt1"/>
                </a:solidFill>
                <a:latin typeface="Courier"/>
                <a:ea typeface="Courier"/>
                <a:cs typeface="Courier"/>
                <a:sym typeface="Courier New"/>
              </a:rPr>
              <a:t>    </a:t>
            </a:r>
            <a:r>
              <a:rPr lang="en-US" sz="3400" i="0" u="none" strike="noStrike" cap="none" dirty="0" smtClean="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smtClean="0">
                <a:solidFill>
                  <a:srgbClr val="FF7F00"/>
                </a:solidFill>
                <a:latin typeface="Courier"/>
                <a:ea typeface="Courier"/>
                <a:cs typeface="Courier"/>
                <a:sym typeface="Courier New"/>
              </a:rPr>
              <a:t>'All </a:t>
            </a:r>
            <a:r>
              <a:rPr lang="en-US" sz="3400" i="0" u="none" strike="noStrike" cap="none" dirty="0">
                <a:solidFill>
                  <a:srgbClr val="FF7F00"/>
                </a:solidFill>
                <a:latin typeface="Courier"/>
                <a:ea typeface="Courier"/>
                <a:cs typeface="Courier"/>
                <a:sym typeface="Courier New"/>
              </a:rPr>
              <a:t>right, bananas</a:t>
            </a:r>
            <a:r>
              <a:rPr lang="en-US" sz="3400" i="0" u="none" strike="noStrike" cap="none" dirty="0" smtClean="0">
                <a:solidFill>
                  <a:srgbClr val="FF7F00"/>
                </a:solidFill>
                <a:latin typeface="Courier"/>
                <a:ea typeface="Courier"/>
                <a:cs typeface="Courier"/>
                <a:sym typeface="Courier New"/>
              </a:rPr>
              <a:t>.')</a:t>
            </a:r>
            <a:endParaRPr lang="en-US" sz="3400" i="0" u="none" strike="noStrike" cap="none" dirty="0">
              <a:solidFill>
                <a:srgbClr val="FF7F00"/>
              </a:solidFill>
              <a:latin typeface="Courier"/>
              <a:ea typeface="Courier"/>
              <a:cs typeface="Courier"/>
              <a:sym typeface="Courier New"/>
            </a:endParaRPr>
          </a:p>
        </p:txBody>
      </p:sp>
      <p:sp>
        <p:nvSpPr>
          <p:cNvPr id="2" name="矩形 1"/>
          <p:cNvSpPr/>
          <p:nvPr/>
        </p:nvSpPr>
        <p:spPr>
          <a:xfrm>
            <a:off x="927100" y="2099029"/>
            <a:ext cx="13640273" cy="584775"/>
          </a:xfrm>
          <a:prstGeom prst="rect">
            <a:avLst/>
          </a:prstGeom>
        </p:spPr>
        <p:txBody>
          <a:bodyPr wrap="none">
            <a:spAutoFit/>
          </a:bodyPr>
          <a:lstStyle/>
          <a:p>
            <a:r>
              <a:rPr lang="zh-CN" altLang="en-US" sz="3200" dirty="0">
                <a:solidFill>
                  <a:schemeClr val="bg1"/>
                </a:solidFill>
              </a:rPr>
              <a:t>The </a:t>
            </a:r>
            <a:r>
              <a:rPr lang="zh-CN" altLang="en-US" sz="3200" dirty="0" smtClean="0">
                <a:solidFill>
                  <a:schemeClr val="bg1"/>
                </a:solidFill>
              </a:rPr>
              <a:t>comparison </a:t>
            </a:r>
            <a:r>
              <a:rPr lang="zh-CN" altLang="en-US" sz="3200" dirty="0">
                <a:solidFill>
                  <a:schemeClr val="bg1"/>
                </a:solidFill>
              </a:rPr>
              <a:t>operators work on strings. To see if two strings are equal:</a:t>
            </a:r>
          </a:p>
        </p:txBody>
      </p:sp>
      <p:sp>
        <p:nvSpPr>
          <p:cNvPr id="3" name="矩形 2"/>
          <p:cNvSpPr/>
          <p:nvPr/>
        </p:nvSpPr>
        <p:spPr>
          <a:xfrm>
            <a:off x="812800" y="4504042"/>
            <a:ext cx="14436965" cy="584775"/>
          </a:xfrm>
          <a:prstGeom prst="rect">
            <a:avLst/>
          </a:prstGeom>
        </p:spPr>
        <p:txBody>
          <a:bodyPr wrap="none">
            <a:spAutoFit/>
          </a:bodyPr>
          <a:lstStyle/>
          <a:p>
            <a:r>
              <a:rPr lang="zh-CN" altLang="en-US" sz="3200" dirty="0">
                <a:solidFill>
                  <a:schemeClr val="bg1"/>
                </a:solidFill>
              </a:rPr>
              <a:t>Other comparison operations are useful for putting words in alphabetical order: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4435249" y="183861"/>
            <a:ext cx="6800950" cy="147348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String Library</a:t>
            </a:r>
          </a:p>
        </p:txBody>
      </p:sp>
      <p:sp>
        <p:nvSpPr>
          <p:cNvPr id="452" name="Shape 452"/>
          <p:cNvSpPr txBox="1">
            <a:spLocks noGrp="1"/>
          </p:cNvSpPr>
          <p:nvPr>
            <p:ph type="body" idx="1"/>
          </p:nvPr>
        </p:nvSpPr>
        <p:spPr>
          <a:xfrm>
            <a:off x="628650" y="1452218"/>
            <a:ext cx="14581414" cy="6418153"/>
          </a:xfrm>
          <a:prstGeom prst="rect">
            <a:avLst/>
          </a:prstGeom>
          <a:noFill/>
          <a:ln>
            <a:noFill/>
          </a:ln>
        </p:spPr>
        <p:txBody>
          <a:bodyPr lIns="38100" tIns="38100" rIns="38100" bIns="38100" anchor="ctr" anchorCtr="0">
            <a:noAutofit/>
          </a:bodyPr>
          <a:lstStyle/>
          <a:p>
            <a:pPr algn="just"/>
            <a:r>
              <a:rPr lang="en-US" altLang="zh-CN" dirty="0"/>
              <a:t>Strings are an example of Python </a:t>
            </a:r>
            <a:r>
              <a:rPr lang="en-US" altLang="zh-CN" i="1" dirty="0">
                <a:solidFill>
                  <a:srgbClr val="FFFF00"/>
                </a:solidFill>
              </a:rPr>
              <a:t>objects</a:t>
            </a:r>
            <a:r>
              <a:rPr lang="en-US" altLang="zh-CN" dirty="0"/>
              <a:t>. An object contains both data (the </a:t>
            </a:r>
            <a:r>
              <a:rPr lang="en-US" altLang="zh-CN" dirty="0" smtClean="0"/>
              <a:t>actual string </a:t>
            </a:r>
            <a:r>
              <a:rPr lang="en-US" altLang="zh-CN" dirty="0"/>
              <a:t>itself) and </a:t>
            </a:r>
            <a:r>
              <a:rPr lang="en-US" altLang="zh-CN" i="1" dirty="0">
                <a:solidFill>
                  <a:srgbClr val="FFFF00"/>
                </a:solidFill>
              </a:rPr>
              <a:t>methods</a:t>
            </a:r>
            <a:r>
              <a:rPr lang="en-US" altLang="zh-CN" dirty="0"/>
              <a:t>, which are effectively </a:t>
            </a:r>
            <a:r>
              <a:rPr lang="en-US" altLang="zh-CN" i="1" dirty="0">
                <a:solidFill>
                  <a:srgbClr val="FFFF00"/>
                </a:solidFill>
              </a:rPr>
              <a:t>functions</a:t>
            </a:r>
            <a:r>
              <a:rPr lang="en-US" altLang="zh-CN" dirty="0"/>
              <a:t> that are built into </a:t>
            </a:r>
            <a:r>
              <a:rPr lang="en-US" altLang="zh-CN" dirty="0" smtClean="0"/>
              <a:t>the object </a:t>
            </a:r>
            <a:r>
              <a:rPr lang="en-US" altLang="zh-CN" dirty="0"/>
              <a:t>and are available to any </a:t>
            </a:r>
            <a:r>
              <a:rPr lang="en-US" altLang="zh-CN" i="1" dirty="0">
                <a:solidFill>
                  <a:srgbClr val="FFFF00"/>
                </a:solidFill>
              </a:rPr>
              <a:t>instance</a:t>
            </a:r>
            <a:r>
              <a:rPr lang="en-US" altLang="zh-CN" i="1" dirty="0"/>
              <a:t> </a:t>
            </a:r>
            <a:r>
              <a:rPr lang="en-US" altLang="zh-CN" dirty="0"/>
              <a:t>of the object</a:t>
            </a:r>
            <a:r>
              <a:rPr lang="en-US" altLang="zh-CN" dirty="0" smtClean="0"/>
              <a:t>. </a:t>
            </a:r>
            <a:endParaRPr lang="en-US" sz="34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930637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4435249" y="183861"/>
            <a:ext cx="6800950" cy="147348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String Library</a:t>
            </a:r>
          </a:p>
        </p:txBody>
      </p:sp>
      <p:sp>
        <p:nvSpPr>
          <p:cNvPr id="452" name="Shape 452"/>
          <p:cNvSpPr txBox="1">
            <a:spLocks noGrp="1"/>
          </p:cNvSpPr>
          <p:nvPr>
            <p:ph type="body" idx="1"/>
          </p:nvPr>
        </p:nvSpPr>
        <p:spPr>
          <a:xfrm>
            <a:off x="628650" y="1452218"/>
            <a:ext cx="7358063" cy="6977161"/>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Python has a number of string </a:t>
            </a:r>
            <a:r>
              <a:rPr lang="en-US" sz="3400" u="none" strike="noStrike" cap="none" dirty="0">
                <a:solidFill>
                  <a:srgbClr val="FF00FF"/>
                </a:solidFill>
                <a:latin typeface="Arial" charset="0"/>
                <a:ea typeface="Arial" charset="0"/>
                <a:cs typeface="Arial" charset="0"/>
                <a:sym typeface="Cabin"/>
              </a:rPr>
              <a:t>functions</a:t>
            </a:r>
            <a:r>
              <a:rPr lang="en-US" sz="3400" u="none" strike="noStrike" cap="none" dirty="0">
                <a:solidFill>
                  <a:schemeClr val="lt1"/>
                </a:solidFill>
                <a:latin typeface="Arial" charset="0"/>
                <a:ea typeface="Arial" charset="0"/>
                <a:cs typeface="Arial" charset="0"/>
                <a:sym typeface="Cabin"/>
              </a:rPr>
              <a:t> which are in the</a:t>
            </a:r>
            <a:r>
              <a:rPr lang="en-US" sz="3400" u="none" strike="noStrike" cap="none" dirty="0">
                <a:solidFill>
                  <a:srgbClr val="FF00FF"/>
                </a:solidFill>
                <a:latin typeface="Arial" charset="0"/>
                <a:ea typeface="Arial" charset="0"/>
                <a:cs typeface="Arial" charset="0"/>
                <a:sym typeface="Cabin"/>
              </a:rPr>
              <a:t> string library</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These </a:t>
            </a:r>
            <a:r>
              <a:rPr lang="en-US" sz="3400" u="none" strike="noStrike" cap="none" dirty="0">
                <a:solidFill>
                  <a:srgbClr val="FF00FF"/>
                </a:solidFill>
                <a:latin typeface="Arial" charset="0"/>
                <a:ea typeface="Arial" charset="0"/>
                <a:cs typeface="Arial" charset="0"/>
                <a:sym typeface="Cabin"/>
              </a:rPr>
              <a:t>functions</a:t>
            </a:r>
            <a:r>
              <a:rPr lang="en-US" sz="3400" u="none" strike="noStrike" cap="none" dirty="0">
                <a:solidFill>
                  <a:schemeClr val="lt1"/>
                </a:solidFill>
                <a:latin typeface="Arial" charset="0"/>
                <a:ea typeface="Arial" charset="0"/>
                <a:cs typeface="Arial" charset="0"/>
                <a:sym typeface="Cabin"/>
              </a:rPr>
              <a:t> are already </a:t>
            </a:r>
            <a:r>
              <a:rPr lang="en-US" sz="3400" u="none" strike="noStrike" cap="none" dirty="0">
                <a:solidFill>
                  <a:srgbClr val="FF00FF"/>
                </a:solidFill>
                <a:latin typeface="Arial" charset="0"/>
                <a:ea typeface="Arial" charset="0"/>
                <a:cs typeface="Arial" charset="0"/>
                <a:sym typeface="Cabin"/>
              </a:rPr>
              <a:t>built into</a:t>
            </a:r>
            <a:r>
              <a:rPr lang="en-US" sz="3400" u="none" strike="noStrike" cap="none" dirty="0">
                <a:solidFill>
                  <a:schemeClr val="lt1"/>
                </a:solidFill>
                <a:latin typeface="Arial" charset="0"/>
                <a:ea typeface="Arial" charset="0"/>
                <a:cs typeface="Arial" charset="0"/>
                <a:sym typeface="Cabin"/>
              </a:rPr>
              <a:t> every string - we invoke them by appending the function to the string variable</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These </a:t>
            </a:r>
            <a:r>
              <a:rPr lang="en-US" sz="3400" u="none" strike="noStrike" cap="none" dirty="0">
                <a:solidFill>
                  <a:srgbClr val="FF00FF"/>
                </a:solidFill>
                <a:latin typeface="Arial" charset="0"/>
                <a:ea typeface="Arial" charset="0"/>
                <a:cs typeface="Arial" charset="0"/>
                <a:sym typeface="Cabin"/>
              </a:rPr>
              <a:t>functions</a:t>
            </a:r>
            <a:r>
              <a:rPr lang="en-US" sz="3400" u="none" strike="noStrike" cap="none" dirty="0">
                <a:solidFill>
                  <a:schemeClr val="lt1"/>
                </a:solidFill>
                <a:latin typeface="Arial" charset="0"/>
                <a:ea typeface="Arial" charset="0"/>
                <a:cs typeface="Arial" charset="0"/>
                <a:sym typeface="Cabin"/>
              </a:rPr>
              <a:t> do not modify the original string, instead they return a new string that has been altered</a:t>
            </a:r>
          </a:p>
        </p:txBody>
      </p:sp>
      <p:sp>
        <p:nvSpPr>
          <p:cNvPr id="453" name="Shape 453"/>
          <p:cNvSpPr txBox="1"/>
          <p:nvPr/>
        </p:nvSpPr>
        <p:spPr>
          <a:xfrm>
            <a:off x="8484325" y="2379900"/>
            <a:ext cx="7557299" cy="589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greet</a:t>
            </a:r>
            <a:r>
              <a:rPr lang="en-US" sz="3400" i="0" u="none" strike="noStrike" cap="none" dirty="0">
                <a:solidFill>
                  <a:srgbClr val="FF7F00"/>
                </a:solidFill>
                <a:latin typeface="Courier"/>
                <a:ea typeface="Courier"/>
                <a:cs typeface="Courier"/>
                <a:sym typeface="Courier New"/>
              </a:rPr>
              <a:t> </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FFFF00"/>
                </a:solidFill>
                <a:latin typeface="Courier"/>
                <a:ea typeface="Courier"/>
                <a:cs typeface="Courier"/>
                <a:sym typeface="Courier New"/>
              </a:rPr>
              <a:t> </a:t>
            </a:r>
            <a:r>
              <a:rPr lang="en-US" sz="3400" i="0" u="none" strike="noStrike" cap="none" dirty="0">
                <a:solidFill>
                  <a:srgbClr val="FF7F00"/>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zap</a:t>
            </a:r>
            <a:r>
              <a:rPr lang="en-US" sz="3400" i="0" u="none" strike="noStrike" cap="none" dirty="0">
                <a:solidFill>
                  <a:srgbClr val="FF7F00"/>
                </a:solidFill>
                <a:latin typeface="Courier"/>
                <a:ea typeface="Courier"/>
                <a:cs typeface="Courier"/>
                <a:sym typeface="Courier New"/>
              </a:rPr>
              <a:t> </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FF7F00"/>
                </a:solidFill>
                <a:latin typeface="Courier"/>
                <a:ea typeface="Courier"/>
                <a:cs typeface="Courier"/>
                <a:sym typeface="Courier New"/>
              </a:rPr>
              <a:t> </a:t>
            </a:r>
            <a:r>
              <a:rPr lang="en-US" sz="3400" i="0" u="none" strike="noStrike" cap="none" dirty="0" err="1">
                <a:solidFill>
                  <a:srgbClr val="00FF00"/>
                </a:solidFill>
                <a:latin typeface="Courier"/>
                <a:ea typeface="Courier"/>
                <a:cs typeface="Courier"/>
                <a:sym typeface="Courier New"/>
              </a:rPr>
              <a:t>greet</a:t>
            </a:r>
            <a:r>
              <a:rPr lang="en-US" sz="3400" i="0" u="none" strike="noStrike" cap="none" dirty="0" err="1">
                <a:solidFill>
                  <a:srgbClr val="FF00FF"/>
                </a:solidFill>
                <a:latin typeface="Courier"/>
                <a:ea typeface="Courier"/>
                <a:cs typeface="Courier"/>
                <a:sym typeface="Courier New"/>
              </a:rPr>
              <a:t>.lower</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smtClean="0">
                <a:solidFill>
                  <a:srgbClr val="FFFF00"/>
                </a:solidFill>
                <a:latin typeface="Courier"/>
                <a:ea typeface="Courier"/>
                <a:cs typeface="Courier"/>
                <a:sym typeface="Courier New"/>
              </a:rPr>
              <a:t>print</a:t>
            </a:r>
            <a:r>
              <a:rPr lang="en-US" sz="3400" dirty="0" smtClean="0">
                <a:solidFill>
                  <a:schemeClr val="bg1"/>
                </a:solidFill>
                <a:latin typeface="Courier"/>
                <a:ea typeface="Courier"/>
                <a:cs typeface="Courier"/>
                <a:sym typeface="Courier New"/>
              </a:rPr>
              <a:t>(</a:t>
            </a:r>
            <a:r>
              <a:rPr lang="en-US" sz="3400" i="0" u="none" strike="noStrike" cap="none" dirty="0" smtClean="0">
                <a:solidFill>
                  <a:srgbClr val="00FF00"/>
                </a:solidFill>
                <a:latin typeface="Courier"/>
                <a:ea typeface="Courier"/>
                <a:cs typeface="Courier"/>
                <a:sym typeface="Courier New"/>
              </a:rPr>
              <a:t>zap</a:t>
            </a:r>
            <a:r>
              <a:rPr lang="en-US" sz="3400" i="0" u="none" strike="noStrike" cap="none" dirty="0" smtClean="0">
                <a:solidFill>
                  <a:schemeClr val="bg1"/>
                </a:solidFill>
                <a:latin typeface="Courier"/>
                <a:ea typeface="Courier"/>
                <a:cs typeface="Courier"/>
                <a:sym typeface="Courier New"/>
              </a:rPr>
              <a:t>)</a:t>
            </a:r>
            <a:endParaRPr lang="en-US" sz="34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smtClean="0">
                <a:solidFill>
                  <a:srgbClr val="FFFF00"/>
                </a:solidFill>
                <a:latin typeface="Courier"/>
                <a:ea typeface="Courier"/>
                <a:cs typeface="Courier"/>
                <a:sym typeface="Courier New"/>
              </a:rPr>
              <a:t>print</a:t>
            </a:r>
            <a:r>
              <a:rPr lang="en-US" sz="3400" dirty="0" smtClean="0">
                <a:solidFill>
                  <a:schemeClr val="lt1"/>
                </a:solidFill>
                <a:latin typeface="Courier"/>
                <a:ea typeface="Courier"/>
                <a:cs typeface="Courier"/>
                <a:sym typeface="Courier New"/>
              </a:rPr>
              <a:t>(</a:t>
            </a:r>
            <a:r>
              <a:rPr lang="en-US" sz="3400" i="0" u="none" strike="noStrike" cap="none" dirty="0" smtClean="0">
                <a:solidFill>
                  <a:srgbClr val="00FF00"/>
                </a:solidFill>
                <a:latin typeface="Courier"/>
                <a:ea typeface="Courier"/>
                <a:cs typeface="Courier"/>
                <a:sym typeface="Courier New"/>
              </a:rPr>
              <a:t>greet)</a:t>
            </a:r>
            <a:endParaRPr lang="en-US" sz="3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smtClean="0">
                <a:solidFill>
                  <a:srgbClr val="FFFF00"/>
                </a:solidFill>
                <a:latin typeface="Courier"/>
                <a:ea typeface="Courier"/>
                <a:cs typeface="Courier"/>
                <a:sym typeface="Courier New"/>
              </a:rPr>
              <a:t>print</a:t>
            </a:r>
            <a:r>
              <a:rPr lang="en-US" sz="3400" i="0" u="none" strike="noStrike" cap="none" dirty="0" smtClean="0">
                <a:solidFill>
                  <a:schemeClr val="bg1"/>
                </a:solidFill>
                <a:latin typeface="Courier"/>
                <a:ea typeface="Courier"/>
                <a:cs typeface="Courier"/>
                <a:sym typeface="Courier New"/>
              </a:rPr>
              <a:t>(</a:t>
            </a:r>
            <a:r>
              <a:rPr lang="en-US" sz="3400" i="0" u="none" strike="noStrike" cap="none" dirty="0" smtClean="0">
                <a:solidFill>
                  <a:srgbClr val="FF7F00"/>
                </a:solidFill>
                <a:latin typeface="Courier"/>
                <a:ea typeface="Courier"/>
                <a:cs typeface="Courier"/>
                <a:sym typeface="Courier New"/>
              </a:rPr>
              <a:t>'Hi </a:t>
            </a:r>
            <a:r>
              <a:rPr lang="en-US" sz="3400" i="0" u="none" strike="noStrike" cap="none" dirty="0" err="1">
                <a:solidFill>
                  <a:srgbClr val="FF7F00"/>
                </a:solidFill>
                <a:latin typeface="Courier"/>
                <a:ea typeface="Courier"/>
                <a:cs typeface="Courier"/>
                <a:sym typeface="Courier New"/>
              </a:rPr>
              <a:t>There'</a:t>
            </a:r>
            <a:r>
              <a:rPr lang="en-US" sz="3400" i="0" u="none" strike="noStrike" cap="none" dirty="0" err="1">
                <a:solidFill>
                  <a:srgbClr val="FF00FF"/>
                </a:solidFill>
                <a:latin typeface="Courier"/>
                <a:ea typeface="Courier"/>
                <a:cs typeface="Courier"/>
                <a:sym typeface="Courier New"/>
              </a:rPr>
              <a:t>.lower</a:t>
            </a:r>
            <a:r>
              <a:rPr lang="en-US" sz="3400" i="0" u="none" strike="noStrike" cap="none" dirty="0" smtClean="0">
                <a:solidFill>
                  <a:schemeClr val="lt1"/>
                </a:solidFill>
                <a:latin typeface="Courier"/>
                <a:ea typeface="Courier"/>
                <a:cs typeface="Courier"/>
                <a:sym typeface="Courier New"/>
              </a:rPr>
              <a:t>())</a:t>
            </a:r>
            <a:endParaRPr lang="en-US" sz="3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hi there</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p:nvPr/>
        </p:nvSpPr>
        <p:spPr>
          <a:xfrm>
            <a:off x="837677" y="2130878"/>
            <a:ext cx="14919599" cy="671813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'Hello world</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type</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&lt;class '</a:t>
            </a:r>
            <a:r>
              <a:rPr lang="en-US" sz="3000" i="0" u="none" strike="noStrike" cap="none" dirty="0" err="1" smtClean="0">
                <a:solidFill>
                  <a:schemeClr val="lt1"/>
                </a:solidFill>
                <a:latin typeface="Courier"/>
                <a:ea typeface="Courier"/>
                <a:cs typeface="Courier"/>
                <a:sym typeface="Courier New"/>
              </a:rPr>
              <a:t>str</a:t>
            </a:r>
            <a:r>
              <a:rPr lang="en-US" sz="30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FF00"/>
                </a:solidFill>
                <a:latin typeface="Courier"/>
                <a:ea typeface="Courier"/>
                <a:cs typeface="Courier"/>
                <a:sym typeface="Courier New"/>
              </a:rPr>
              <a:t>dir</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lvl="0">
              <a:buClr>
                <a:schemeClr val="lt1"/>
              </a:buClr>
              <a:buSzPct val="25000"/>
            </a:pPr>
            <a:r>
              <a:rPr lang="en-US" sz="3000" dirty="0">
                <a:solidFill>
                  <a:schemeClr val="lt1"/>
                </a:solidFill>
                <a:latin typeface="Courier"/>
                <a:ea typeface="Courier"/>
                <a:cs typeface="Courier"/>
                <a:sym typeface="Courier New"/>
              </a:rPr>
              <a:t>['capitalize', '</a:t>
            </a:r>
            <a:r>
              <a:rPr lang="en-US" sz="3000" dirty="0" err="1">
                <a:solidFill>
                  <a:schemeClr val="lt1"/>
                </a:solidFill>
                <a:latin typeface="Courier"/>
                <a:ea typeface="Courier"/>
                <a:cs typeface="Courier"/>
                <a:sym typeface="Courier New"/>
              </a:rPr>
              <a:t>casefold</a:t>
            </a:r>
            <a:r>
              <a:rPr lang="en-US" sz="3000" dirty="0">
                <a:solidFill>
                  <a:schemeClr val="lt1"/>
                </a:solidFill>
                <a:latin typeface="Courier"/>
                <a:ea typeface="Courier"/>
                <a:cs typeface="Courier"/>
                <a:sym typeface="Courier New"/>
              </a:rPr>
              <a:t>', 'center', 'count', 'encode', '</a:t>
            </a:r>
            <a:r>
              <a:rPr lang="en-US" sz="3000" dirty="0" err="1">
                <a:solidFill>
                  <a:schemeClr val="lt1"/>
                </a:solidFill>
                <a:latin typeface="Courier"/>
                <a:ea typeface="Courier"/>
                <a:cs typeface="Courier"/>
                <a:sym typeface="Courier New"/>
              </a:rPr>
              <a:t>endswith</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expandtabs</a:t>
            </a:r>
            <a:r>
              <a:rPr lang="en-US" sz="3000" dirty="0">
                <a:solidFill>
                  <a:schemeClr val="lt1"/>
                </a:solidFill>
                <a:latin typeface="Courier"/>
                <a:ea typeface="Courier"/>
                <a:cs typeface="Courier"/>
                <a:sym typeface="Courier New"/>
              </a:rPr>
              <a:t>', 'find', 'format', '</a:t>
            </a:r>
            <a:r>
              <a:rPr lang="en-US" sz="3000" dirty="0" err="1">
                <a:solidFill>
                  <a:schemeClr val="lt1"/>
                </a:solidFill>
                <a:latin typeface="Courier"/>
                <a:ea typeface="Courier"/>
                <a:cs typeface="Courier"/>
                <a:sym typeface="Courier New"/>
              </a:rPr>
              <a:t>format_map</a:t>
            </a:r>
            <a:r>
              <a:rPr lang="en-US" sz="3000" dirty="0">
                <a:solidFill>
                  <a:schemeClr val="lt1"/>
                </a:solidFill>
                <a:latin typeface="Courier"/>
                <a:ea typeface="Courier"/>
                <a:cs typeface="Courier"/>
                <a:sym typeface="Courier New"/>
              </a:rPr>
              <a:t>', 'index', '</a:t>
            </a:r>
            <a:r>
              <a:rPr lang="en-US" sz="3000" dirty="0" err="1">
                <a:solidFill>
                  <a:schemeClr val="lt1"/>
                </a:solidFill>
                <a:latin typeface="Courier"/>
                <a:ea typeface="Courier"/>
                <a:cs typeface="Courier"/>
                <a:sym typeface="Courier New"/>
              </a:rPr>
              <a:t>isalnum</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isalpha</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isdecimal</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isdigit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isidentifier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islower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isnumeric</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isprintable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isspace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istitle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isupper</a:t>
            </a:r>
            <a:r>
              <a:rPr lang="en-US" sz="3000" dirty="0">
                <a:solidFill>
                  <a:schemeClr val="lt1"/>
                </a:solidFill>
                <a:latin typeface="Courier"/>
                <a:ea typeface="Courier"/>
                <a:cs typeface="Courier"/>
                <a:sym typeface="Courier New"/>
              </a:rPr>
              <a:t>', 'join', '</a:t>
            </a:r>
            <a:r>
              <a:rPr lang="en-US" sz="3000" dirty="0" err="1">
                <a:solidFill>
                  <a:schemeClr val="lt1"/>
                </a:solidFill>
                <a:latin typeface="Courier"/>
                <a:ea typeface="Courier"/>
                <a:cs typeface="Courier"/>
                <a:sym typeface="Courier New"/>
              </a:rPr>
              <a:t>ljust</a:t>
            </a:r>
            <a:r>
              <a:rPr lang="en-US" sz="3000" dirty="0">
                <a:solidFill>
                  <a:schemeClr val="lt1"/>
                </a:solidFill>
                <a:latin typeface="Courier"/>
                <a:ea typeface="Courier"/>
                <a:cs typeface="Courier"/>
                <a:sym typeface="Courier New"/>
              </a:rPr>
              <a:t>', 'lower', '</a:t>
            </a:r>
            <a:r>
              <a:rPr lang="en-US" sz="3000" dirty="0" err="1">
                <a:solidFill>
                  <a:schemeClr val="lt1"/>
                </a:solidFill>
                <a:latin typeface="Courier"/>
                <a:ea typeface="Courier"/>
                <a:cs typeface="Courier"/>
                <a:sym typeface="Courier New"/>
              </a:rPr>
              <a:t>lstrip</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maketrans</a:t>
            </a:r>
            <a:r>
              <a:rPr lang="en-US" sz="3000" dirty="0">
                <a:solidFill>
                  <a:schemeClr val="lt1"/>
                </a:solidFill>
                <a:latin typeface="Courier"/>
                <a:ea typeface="Courier"/>
                <a:cs typeface="Courier"/>
                <a:sym typeface="Courier New"/>
              </a:rPr>
              <a:t>', 'partition', 'replace', '</a:t>
            </a:r>
            <a:r>
              <a:rPr lang="en-US" sz="3000" dirty="0" err="1">
                <a:solidFill>
                  <a:schemeClr val="lt1"/>
                </a:solidFill>
                <a:latin typeface="Courier"/>
                <a:ea typeface="Courier"/>
                <a:cs typeface="Courier"/>
                <a:sym typeface="Courier New"/>
              </a:rPr>
              <a:t>rfind</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rindex</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rjust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rpartition</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rsplit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rstrip</a:t>
            </a:r>
            <a:r>
              <a:rPr lang="en-US" sz="3000" dirty="0">
                <a:solidFill>
                  <a:schemeClr val="lt1"/>
                </a:solidFill>
                <a:latin typeface="Courier"/>
                <a:ea typeface="Courier"/>
                <a:cs typeface="Courier"/>
                <a:sym typeface="Courier New"/>
              </a:rPr>
              <a:t>', 'split', '</a:t>
            </a:r>
            <a:r>
              <a:rPr lang="en-US" sz="3000" dirty="0" err="1">
                <a:solidFill>
                  <a:schemeClr val="lt1"/>
                </a:solidFill>
                <a:latin typeface="Courier"/>
                <a:ea typeface="Courier"/>
                <a:cs typeface="Courier"/>
                <a:sym typeface="Courier New"/>
              </a:rPr>
              <a:t>splitlines</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startswith</a:t>
            </a:r>
            <a:r>
              <a:rPr lang="en-US" sz="3000" dirty="0">
                <a:solidFill>
                  <a:schemeClr val="lt1"/>
                </a:solidFill>
                <a:latin typeface="Courier"/>
                <a:ea typeface="Courier"/>
                <a:cs typeface="Courier"/>
                <a:sym typeface="Courier New"/>
              </a:rPr>
              <a:t>', 'strip', '</a:t>
            </a:r>
            <a:r>
              <a:rPr lang="en-US" sz="3000" dirty="0" err="1">
                <a:solidFill>
                  <a:schemeClr val="lt1"/>
                </a:solidFill>
                <a:latin typeface="Courier"/>
                <a:ea typeface="Courier"/>
                <a:cs typeface="Courier"/>
                <a:sym typeface="Courier New"/>
              </a:rPr>
              <a:t>swapcase</a:t>
            </a:r>
            <a:r>
              <a:rPr lang="en-US" sz="3000" dirty="0">
                <a:solidFill>
                  <a:schemeClr val="lt1"/>
                </a:solidFill>
                <a:latin typeface="Courier"/>
                <a:ea typeface="Courier"/>
                <a:cs typeface="Courier"/>
                <a:sym typeface="Courier New"/>
              </a:rPr>
              <a:t>', 'title', 'translate', 'upper', </a:t>
            </a:r>
            <a:r>
              <a:rPr lang="en-US" sz="3000" dirty="0" smtClean="0">
                <a:solidFill>
                  <a:schemeClr val="lt1"/>
                </a:solidFill>
                <a:latin typeface="Courier"/>
                <a:ea typeface="Courier"/>
                <a:cs typeface="Courier"/>
                <a:sym typeface="Courier New"/>
              </a:rPr>
              <a:t>'</a:t>
            </a:r>
            <a:r>
              <a:rPr lang="en-US" sz="3000" dirty="0" err="1" smtClean="0">
                <a:solidFill>
                  <a:schemeClr val="lt1"/>
                </a:solidFill>
                <a:latin typeface="Courier"/>
                <a:ea typeface="Courier"/>
                <a:cs typeface="Courier"/>
                <a:sym typeface="Courier New"/>
              </a:rPr>
              <a:t>zfill</a:t>
            </a:r>
            <a:r>
              <a:rPr lang="en-US" sz="3000" dirty="0" smtClean="0">
                <a:solidFill>
                  <a:schemeClr val="lt1"/>
                </a:solidFill>
                <a:latin typeface="Courier"/>
                <a:ea typeface="Courier"/>
                <a:cs typeface="Courier"/>
                <a:sym typeface="Courier New"/>
              </a:rPr>
              <a:t>']</a:t>
            </a:r>
            <a:endParaRPr sz="2800" b="1" dirty="0">
              <a:solidFill>
                <a:schemeClr val="lt1"/>
              </a:solidFill>
              <a:latin typeface="Courier"/>
              <a:ea typeface="Courier"/>
              <a:cs typeface="Courier"/>
              <a:sym typeface="Courier New"/>
            </a:endParaRPr>
          </a:p>
        </p:txBody>
      </p:sp>
      <p:sp>
        <p:nvSpPr>
          <p:cNvPr id="2" name="矩形 1"/>
          <p:cNvSpPr/>
          <p:nvPr/>
        </p:nvSpPr>
        <p:spPr>
          <a:xfrm>
            <a:off x="988291" y="585889"/>
            <a:ext cx="14425267" cy="1569660"/>
          </a:xfrm>
          <a:prstGeom prst="rect">
            <a:avLst/>
          </a:prstGeom>
        </p:spPr>
        <p:txBody>
          <a:bodyPr wrap="square">
            <a:spAutoFit/>
          </a:bodyPr>
          <a:lstStyle/>
          <a:p>
            <a:pPr algn="just"/>
            <a:r>
              <a:rPr lang="en-US" altLang="zh-CN" sz="3200" dirty="0">
                <a:solidFill>
                  <a:schemeClr val="bg1"/>
                </a:solidFill>
                <a:latin typeface="+mn-lt"/>
              </a:rPr>
              <a:t>Python has a function called </a:t>
            </a:r>
            <a:r>
              <a:rPr lang="en-US" altLang="zh-CN" sz="3200" i="1" dirty="0" err="1">
                <a:solidFill>
                  <a:srgbClr val="FFFF00"/>
                </a:solidFill>
                <a:latin typeface="+mn-lt"/>
              </a:rPr>
              <a:t>dir</a:t>
            </a:r>
            <a:r>
              <a:rPr lang="en-US" altLang="zh-CN" sz="3200" dirty="0">
                <a:solidFill>
                  <a:schemeClr val="bg1"/>
                </a:solidFill>
                <a:latin typeface="+mn-lt"/>
              </a:rPr>
              <a:t> which lists the methods available for an </a:t>
            </a:r>
            <a:r>
              <a:rPr lang="en-US" altLang="zh-CN" sz="3200" dirty="0" smtClean="0">
                <a:solidFill>
                  <a:schemeClr val="bg1"/>
                </a:solidFill>
                <a:latin typeface="+mn-lt"/>
              </a:rPr>
              <a:t>object. The </a:t>
            </a:r>
            <a:r>
              <a:rPr lang="en-US" altLang="zh-CN" sz="3200" i="1" dirty="0">
                <a:solidFill>
                  <a:srgbClr val="FFFF00"/>
                </a:solidFill>
                <a:latin typeface="+mn-lt"/>
              </a:rPr>
              <a:t>type</a:t>
            </a:r>
            <a:r>
              <a:rPr lang="en-US" altLang="zh-CN" sz="3200" dirty="0">
                <a:solidFill>
                  <a:schemeClr val="bg1"/>
                </a:solidFill>
                <a:latin typeface="+mn-lt"/>
              </a:rPr>
              <a:t> function shows the type of an object and the </a:t>
            </a:r>
            <a:r>
              <a:rPr lang="en-US" altLang="zh-CN" sz="3200" dirty="0" err="1">
                <a:solidFill>
                  <a:schemeClr val="bg1"/>
                </a:solidFill>
                <a:latin typeface="+mn-lt"/>
              </a:rPr>
              <a:t>dir</a:t>
            </a:r>
            <a:r>
              <a:rPr lang="en-US" altLang="zh-CN" sz="3200" dirty="0">
                <a:solidFill>
                  <a:schemeClr val="bg1"/>
                </a:solidFill>
                <a:latin typeface="+mn-lt"/>
              </a:rPr>
              <a:t> function shows </a:t>
            </a:r>
            <a:r>
              <a:rPr lang="en-US" altLang="zh-CN" sz="3200" dirty="0" smtClean="0">
                <a:solidFill>
                  <a:schemeClr val="bg1"/>
                </a:solidFill>
                <a:latin typeface="+mn-lt"/>
              </a:rPr>
              <a:t>the available </a:t>
            </a:r>
            <a:r>
              <a:rPr lang="en-US" altLang="zh-CN" sz="3200" dirty="0">
                <a:solidFill>
                  <a:schemeClr val="bg1"/>
                </a:solidFill>
                <a:latin typeface="+mn-lt"/>
              </a:rPr>
              <a:t>methods.</a:t>
            </a:r>
            <a:endParaRPr lang="zh-CN" altLang="en-US" sz="3200" dirty="0">
              <a:solidFill>
                <a:schemeClr val="bg1"/>
              </a:solidFill>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8175" y="1023937"/>
            <a:ext cx="12026900" cy="69977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t="5101"/>
          <a:stretch/>
        </p:blipFill>
        <p:spPr>
          <a:xfrm>
            <a:off x="3639127" y="668874"/>
            <a:ext cx="9196928" cy="1496198"/>
          </a:xfrm>
          <a:prstGeom prst="rect">
            <a:avLst/>
          </a:prstGeom>
        </p:spPr>
      </p:pic>
      <p:pic>
        <p:nvPicPr>
          <p:cNvPr id="4" name="图片 3"/>
          <p:cNvPicPr>
            <a:picLocks noChangeAspect="1"/>
          </p:cNvPicPr>
          <p:nvPr/>
        </p:nvPicPr>
        <p:blipFill rotWithShape="1">
          <a:blip r:embed="rId3"/>
          <a:srcRect t="6994"/>
          <a:stretch/>
        </p:blipFill>
        <p:spPr>
          <a:xfrm>
            <a:off x="3639127" y="2841379"/>
            <a:ext cx="9149582" cy="1576863"/>
          </a:xfrm>
          <a:prstGeom prst="rect">
            <a:avLst/>
          </a:prstGeom>
        </p:spPr>
      </p:pic>
      <p:pic>
        <p:nvPicPr>
          <p:cNvPr id="5" name="图片 4"/>
          <p:cNvPicPr>
            <a:picLocks noChangeAspect="1"/>
          </p:cNvPicPr>
          <p:nvPr/>
        </p:nvPicPr>
        <p:blipFill rotWithShape="1">
          <a:blip r:embed="rId4"/>
          <a:srcRect t="8944"/>
          <a:stretch/>
        </p:blipFill>
        <p:spPr>
          <a:xfrm>
            <a:off x="3639127" y="5145465"/>
            <a:ext cx="9196928" cy="1754098"/>
          </a:xfrm>
          <a:prstGeom prst="rect">
            <a:avLst/>
          </a:prstGeom>
        </p:spPr>
      </p:pic>
      <p:pic>
        <p:nvPicPr>
          <p:cNvPr id="6" name="图片 5"/>
          <p:cNvPicPr>
            <a:picLocks noChangeAspect="1"/>
          </p:cNvPicPr>
          <p:nvPr/>
        </p:nvPicPr>
        <p:blipFill>
          <a:blip r:embed="rId5"/>
          <a:stretch>
            <a:fillRect/>
          </a:stretch>
        </p:blipFill>
        <p:spPr>
          <a:xfrm>
            <a:off x="3703782" y="7540238"/>
            <a:ext cx="9084927" cy="1324884"/>
          </a:xfrm>
          <a:prstGeom prst="rect">
            <a:avLst/>
          </a:prstGeom>
        </p:spPr>
      </p:pic>
    </p:spTree>
    <p:extLst>
      <p:ext uri="{BB962C8B-B14F-4D97-AF65-F5344CB8AC3E}">
        <p14:creationId xmlns:p14="http://schemas.microsoft.com/office/powerpoint/2010/main" val="786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12800" y="254054"/>
            <a:ext cx="1434011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700" u="none" strike="noStrike" cap="none" dirty="0">
                <a:solidFill>
                  <a:srgbClr val="FFD966"/>
                </a:solidFill>
                <a:latin typeface="Arial" charset="0"/>
                <a:ea typeface="Arial" charset="0"/>
                <a:cs typeface="Arial" charset="0"/>
                <a:sym typeface="Cabin"/>
              </a:rPr>
              <a:t>Reading and Converting</a:t>
            </a:r>
          </a:p>
        </p:txBody>
      </p:sp>
      <p:sp>
        <p:nvSpPr>
          <p:cNvPr id="221" name="Shape 221"/>
          <p:cNvSpPr txBox="1">
            <a:spLocks noGrp="1"/>
          </p:cNvSpPr>
          <p:nvPr>
            <p:ph type="body" idx="1"/>
          </p:nvPr>
        </p:nvSpPr>
        <p:spPr>
          <a:xfrm>
            <a:off x="277586" y="2603500"/>
            <a:ext cx="7294789" cy="5702399"/>
          </a:xfrm>
          <a:prstGeom prst="rect">
            <a:avLst/>
          </a:prstGeom>
          <a:noFill/>
          <a:ln>
            <a:noFill/>
          </a:ln>
        </p:spPr>
        <p:txBody>
          <a:bodyPr lIns="38100" tIns="38100" rIns="38100" bIns="38100" anchor="ctr" anchorCtr="0">
            <a:noAutofit/>
          </a:bodyPr>
          <a:lstStyle/>
          <a:p>
            <a:pPr marL="360000" marR="0" lvl="0" indent="-332994" algn="just"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We prefer to read data in using </a:t>
            </a:r>
            <a:r>
              <a:rPr lang="en-US" sz="3200" u="none" strike="noStrike" cap="none" dirty="0">
                <a:solidFill>
                  <a:srgbClr val="FF7F00"/>
                </a:solidFill>
                <a:latin typeface="Arial" charset="0"/>
                <a:ea typeface="Arial" charset="0"/>
                <a:cs typeface="Arial" charset="0"/>
                <a:sym typeface="Cabin"/>
              </a:rPr>
              <a:t>strings</a:t>
            </a:r>
            <a:r>
              <a:rPr lang="en-US" sz="3200" u="none" strike="noStrike" cap="none" dirty="0">
                <a:solidFill>
                  <a:schemeClr val="lt1"/>
                </a:solidFill>
                <a:latin typeface="Arial" charset="0"/>
                <a:ea typeface="Arial" charset="0"/>
                <a:cs typeface="Arial" charset="0"/>
                <a:sym typeface="Cabin"/>
              </a:rPr>
              <a:t> and then parse and convert the data as we need</a:t>
            </a:r>
          </a:p>
          <a:p>
            <a:pPr marL="360000" marR="0" lvl="0" indent="-332994" algn="just"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This gives us more control over error situations and/or bad user input</a:t>
            </a:r>
          </a:p>
          <a:p>
            <a:pPr marL="360000" marR="0" lvl="0" indent="-332994" algn="just"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Input numbers must be </a:t>
            </a:r>
            <a:r>
              <a:rPr lang="en-US" sz="3200" u="none" strike="noStrike" cap="none" dirty="0">
                <a:solidFill>
                  <a:srgbClr val="FF00FF"/>
                </a:solidFill>
                <a:latin typeface="Arial" charset="0"/>
                <a:ea typeface="Arial" charset="0"/>
                <a:cs typeface="Arial" charset="0"/>
                <a:sym typeface="Cabin"/>
              </a:rPr>
              <a:t>converted</a:t>
            </a:r>
            <a:r>
              <a:rPr lang="en-US" sz="3200" u="none" strike="noStrike" cap="none" dirty="0">
                <a:solidFill>
                  <a:schemeClr val="lt1"/>
                </a:solidFill>
                <a:latin typeface="Arial" charset="0"/>
                <a:ea typeface="Arial" charset="0"/>
                <a:cs typeface="Arial" charset="0"/>
                <a:sym typeface="Cabin"/>
              </a:rPr>
              <a:t> from strings</a:t>
            </a:r>
          </a:p>
        </p:txBody>
      </p:sp>
      <p:sp>
        <p:nvSpPr>
          <p:cNvPr id="222" name="Shape 222"/>
          <p:cNvSpPr txBox="1"/>
          <p:nvPr/>
        </p:nvSpPr>
        <p:spPr>
          <a:xfrm>
            <a:off x="8252504" y="1841500"/>
            <a:ext cx="7099200" cy="7391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smtClean="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'Enter:'</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Enter:</a:t>
            </a:r>
            <a:r>
              <a:rPr lang="en-US" sz="3000" i="0" u="none" strike="noStrike" cap="none" dirty="0" err="1">
                <a:solidFill>
                  <a:srgbClr val="00FF00"/>
                </a:solidFill>
                <a:latin typeface="Courier"/>
                <a:ea typeface="Courier"/>
                <a:cs typeface="Courier"/>
                <a:sym typeface="Courier New"/>
              </a:rPr>
              <a:t>Chuck</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name</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Chuck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smtClean="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'Enter:'</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Enter:</a:t>
            </a:r>
            <a:r>
              <a:rPr lang="en-US" sz="30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10</a:t>
            </a:r>
          </a:p>
          <a:p>
            <a:pPr marL="0" marR="0" lvl="0" indent="0" algn="l" rtl="0">
              <a:lnSpc>
                <a:spcPct val="100000"/>
              </a:lnSpc>
              <a:spcBef>
                <a:spcPts val="0"/>
              </a:spcBef>
              <a:spcAft>
                <a:spcPts val="0"/>
              </a:spcAft>
              <a:buClr>
                <a:srgbClr val="FF0000"/>
              </a:buClr>
              <a:buSzPct val="25000"/>
              <a:buFont typeface="Cabin"/>
              <a:buNone/>
            </a:pPr>
            <a:r>
              <a:rPr lang="en-US" sz="3000" i="0" u="none" strike="noStrike" cap="none" dirty="0" err="1">
                <a:solidFill>
                  <a:srgbClr val="E06666"/>
                </a:solidFill>
                <a:latin typeface="Courier"/>
                <a:ea typeface="Courier"/>
                <a:cs typeface="Courier"/>
                <a:sym typeface="Courier New"/>
              </a:rPr>
              <a:t>Traceback</a:t>
            </a:r>
            <a:r>
              <a:rPr lang="en-US" sz="3000" i="0" u="none" strike="noStrike" cap="none" dirty="0">
                <a:solidFill>
                  <a:srgbClr val="E06666"/>
                </a:solidFill>
                <a:latin typeface="Courier"/>
                <a:ea typeface="Courier"/>
                <a:cs typeface="Courier"/>
                <a:sym typeface="Courier New"/>
              </a:rPr>
              <a:t> (most recent call last):  File "&lt;</a:t>
            </a:r>
            <a:r>
              <a:rPr lang="en-US" sz="3000" i="0" u="none" strike="noStrike" cap="none" dirty="0" err="1">
                <a:solidFill>
                  <a:srgbClr val="E06666"/>
                </a:solidFill>
                <a:latin typeface="Courier"/>
                <a:ea typeface="Courier"/>
                <a:cs typeface="Courier"/>
                <a:sym typeface="Courier New"/>
              </a:rPr>
              <a:t>stdin</a:t>
            </a:r>
            <a:r>
              <a:rPr lang="en-US" sz="3000" i="0" u="none" strike="noStrike" cap="none" dirty="0">
                <a:solidFill>
                  <a:srgbClr val="E06666"/>
                </a:solidFill>
                <a:latin typeface="Courier"/>
                <a:ea typeface="Courier"/>
                <a:cs typeface="Courier"/>
                <a:sym typeface="Courier New"/>
              </a:rPr>
              <a:t>&gt;", line 1, in &lt;module</a:t>
            </a:r>
            <a:r>
              <a:rPr lang="en-US" sz="3000" i="0" u="none" strike="noStrike" cap="none" dirty="0" smtClean="0">
                <a:solidFill>
                  <a:srgbClr val="E06666"/>
                </a:solidFill>
                <a:latin typeface="Courier"/>
                <a:ea typeface="Courier"/>
                <a:cs typeface="Courier"/>
                <a:sym typeface="Courier New"/>
              </a:rPr>
              <a:t>&gt;</a:t>
            </a:r>
          </a:p>
          <a:p>
            <a:pPr marL="0" marR="0" lvl="0" indent="0" algn="l" rtl="0">
              <a:lnSpc>
                <a:spcPct val="100000"/>
              </a:lnSpc>
              <a:spcBef>
                <a:spcPts val="0"/>
              </a:spcBef>
              <a:spcAft>
                <a:spcPts val="0"/>
              </a:spcAft>
              <a:buClr>
                <a:srgbClr val="FF0000"/>
              </a:buClr>
              <a:buSzPct val="25000"/>
              <a:buFont typeface="Cabin"/>
              <a:buNone/>
            </a:pPr>
            <a:r>
              <a:rPr lang="en-US" sz="3000" i="0" u="none" strike="noStrike" cap="none" dirty="0" err="1" smtClean="0">
                <a:solidFill>
                  <a:srgbClr val="E06666"/>
                </a:solidFill>
                <a:latin typeface="Courier"/>
                <a:ea typeface="Courier"/>
                <a:cs typeface="Courier"/>
                <a:sym typeface="Courier New"/>
              </a:rPr>
              <a:t>TypeError</a:t>
            </a:r>
            <a:r>
              <a:rPr lang="en-US" sz="3000" i="0" u="none" strike="noStrike" cap="none" dirty="0">
                <a:solidFill>
                  <a:srgbClr val="E06666"/>
                </a:solidFill>
                <a:latin typeface="Courier"/>
                <a:ea typeface="Courier"/>
                <a:cs typeface="Courier"/>
                <a:sym typeface="Courier New"/>
              </a:rPr>
              <a:t>: unsupported operand type(s) for -: '</a:t>
            </a:r>
            <a:r>
              <a:rPr lang="en-US" sz="3000" i="0" u="none" strike="noStrike" cap="none" dirty="0" err="1">
                <a:solidFill>
                  <a:srgbClr val="E06666"/>
                </a:solidFill>
                <a:latin typeface="Courier"/>
                <a:ea typeface="Courier"/>
                <a:cs typeface="Courier"/>
                <a:sym typeface="Courier New"/>
              </a:rPr>
              <a:t>str</a:t>
            </a:r>
            <a:r>
              <a:rPr lang="en-US" sz="3000" i="0" u="none" strike="noStrike" cap="none" dirty="0">
                <a:solidFill>
                  <a:srgbClr val="E06666"/>
                </a:solidFill>
                <a:latin typeface="Courier"/>
                <a:ea typeface="Courier"/>
                <a:cs typeface="Courier"/>
                <a:sym typeface="Courier New"/>
              </a:rPr>
              <a:t>' and '</a:t>
            </a:r>
            <a:r>
              <a:rPr lang="en-US" sz="3000" i="0" u="none" strike="noStrike" cap="none" dirty="0" err="1">
                <a:solidFill>
                  <a:srgbClr val="E06666"/>
                </a:solidFill>
                <a:latin typeface="Courier"/>
                <a:ea typeface="Courier"/>
                <a:cs typeface="Courier"/>
                <a:sym typeface="Courier New"/>
              </a:rPr>
              <a:t>int</a:t>
            </a:r>
            <a:r>
              <a:rPr lang="en-US" sz="3000" i="0" u="none" strike="noStrike" cap="none" dirty="0">
                <a:solidFill>
                  <a:srgbClr val="E06666"/>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FF00FF"/>
                </a:solidFill>
                <a:latin typeface="Courier"/>
                <a:ea typeface="Courier"/>
                <a:cs typeface="Courier"/>
                <a:sym typeface="Courier New"/>
              </a:rPr>
              <a:t>int</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apple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10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x</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2657302" y="539401"/>
            <a:ext cx="10747179" cy="1844482"/>
          </a:xfrm>
          <a:prstGeom prst="rect">
            <a:avLst/>
          </a:prstGeom>
        </p:spPr>
      </p:pic>
      <p:pic>
        <p:nvPicPr>
          <p:cNvPr id="8" name="图片 7"/>
          <p:cNvPicPr>
            <a:picLocks noChangeAspect="1"/>
          </p:cNvPicPr>
          <p:nvPr/>
        </p:nvPicPr>
        <p:blipFill>
          <a:blip r:embed="rId4"/>
          <a:stretch>
            <a:fillRect/>
          </a:stretch>
        </p:blipFill>
        <p:spPr>
          <a:xfrm>
            <a:off x="431649" y="3676059"/>
            <a:ext cx="7003405" cy="1860085"/>
          </a:xfrm>
          <a:prstGeom prst="rect">
            <a:avLst/>
          </a:prstGeom>
        </p:spPr>
      </p:pic>
      <p:pic>
        <p:nvPicPr>
          <p:cNvPr id="9" name="图片 8"/>
          <p:cNvPicPr>
            <a:picLocks noChangeAspect="1"/>
          </p:cNvPicPr>
          <p:nvPr/>
        </p:nvPicPr>
        <p:blipFill>
          <a:blip r:embed="rId5"/>
          <a:stretch>
            <a:fillRect/>
          </a:stretch>
        </p:blipFill>
        <p:spPr>
          <a:xfrm>
            <a:off x="8846563" y="3739070"/>
            <a:ext cx="6998173" cy="1734061"/>
          </a:xfrm>
          <a:prstGeom prst="rect">
            <a:avLst/>
          </a:prstGeom>
        </p:spPr>
      </p:pic>
      <p:pic>
        <p:nvPicPr>
          <p:cNvPr id="10" name="图片 9"/>
          <p:cNvPicPr>
            <a:picLocks noChangeAspect="1"/>
          </p:cNvPicPr>
          <p:nvPr/>
        </p:nvPicPr>
        <p:blipFill>
          <a:blip r:embed="rId6"/>
          <a:stretch>
            <a:fillRect/>
          </a:stretch>
        </p:blipFill>
        <p:spPr>
          <a:xfrm>
            <a:off x="4904821" y="6555020"/>
            <a:ext cx="5885437" cy="2366969"/>
          </a:xfrm>
          <a:prstGeom prst="rect">
            <a:avLst/>
          </a:prstGeom>
        </p:spPr>
      </p:pic>
    </p:spTree>
    <p:extLst>
      <p:ext uri="{BB962C8B-B14F-4D97-AF65-F5344CB8AC3E}">
        <p14:creationId xmlns:p14="http://schemas.microsoft.com/office/powerpoint/2010/main" val="4008548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03089" y="443645"/>
            <a:ext cx="12931292" cy="1662345"/>
          </a:xfrm>
          <a:prstGeom prst="rect">
            <a:avLst/>
          </a:prstGeom>
        </p:spPr>
      </p:pic>
      <p:pic>
        <p:nvPicPr>
          <p:cNvPr id="4" name="图片 3"/>
          <p:cNvPicPr>
            <a:picLocks noChangeAspect="1"/>
          </p:cNvPicPr>
          <p:nvPr/>
        </p:nvPicPr>
        <p:blipFill>
          <a:blip r:embed="rId3"/>
          <a:stretch>
            <a:fillRect/>
          </a:stretch>
        </p:blipFill>
        <p:spPr>
          <a:xfrm>
            <a:off x="1939643" y="2780749"/>
            <a:ext cx="12894738" cy="1662144"/>
          </a:xfrm>
          <a:prstGeom prst="rect">
            <a:avLst/>
          </a:prstGeom>
        </p:spPr>
      </p:pic>
      <p:pic>
        <p:nvPicPr>
          <p:cNvPr id="5" name="图片 4"/>
          <p:cNvPicPr>
            <a:picLocks noChangeAspect="1"/>
          </p:cNvPicPr>
          <p:nvPr/>
        </p:nvPicPr>
        <p:blipFill>
          <a:blip r:embed="rId4"/>
          <a:stretch>
            <a:fillRect/>
          </a:stretch>
        </p:blipFill>
        <p:spPr>
          <a:xfrm>
            <a:off x="2877228" y="4886743"/>
            <a:ext cx="11376134" cy="3675366"/>
          </a:xfrm>
          <a:prstGeom prst="rect">
            <a:avLst/>
          </a:prstGeom>
        </p:spPr>
      </p:pic>
    </p:spTree>
    <p:extLst>
      <p:ext uri="{BB962C8B-B14F-4D97-AF65-F5344CB8AC3E}">
        <p14:creationId xmlns:p14="http://schemas.microsoft.com/office/powerpoint/2010/main" val="4163749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p:nvPr/>
        </p:nvSpPr>
        <p:spPr>
          <a:xfrm>
            <a:off x="728663" y="2406640"/>
            <a:ext cx="7857886"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str.capitalize</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str.center</a:t>
            </a:r>
            <a:r>
              <a:rPr lang="en-US" sz="2800" u="none" strike="noStrike" cap="none" dirty="0">
                <a:solidFill>
                  <a:schemeClr val="lt1"/>
                </a:solidFill>
                <a:latin typeface="Courier" charset="0"/>
                <a:ea typeface="Courier" charset="0"/>
                <a:cs typeface="Courier" charset="0"/>
                <a:sym typeface="Cabin"/>
              </a:rPr>
              <a:t>(width[, </a:t>
            </a:r>
            <a:r>
              <a:rPr lang="en-US" sz="2800" u="none" strike="noStrike" cap="none" dirty="0" err="1">
                <a:solidFill>
                  <a:schemeClr val="lt1"/>
                </a:solidFill>
                <a:latin typeface="Courier" charset="0"/>
                <a:ea typeface="Courier" charset="0"/>
                <a:cs typeface="Courier" charset="0"/>
                <a:sym typeface="Cabin"/>
              </a:rPr>
              <a:t>fillchar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str.endswith</a:t>
            </a:r>
            <a:r>
              <a:rPr lang="en-US" sz="2800" u="none" strike="noStrike" cap="none" dirty="0">
                <a:solidFill>
                  <a:schemeClr val="lt1"/>
                </a:solidFill>
                <a:latin typeface="Courier" charset="0"/>
                <a:ea typeface="Courier" charset="0"/>
                <a:cs typeface="Courier" charset="0"/>
                <a:sym typeface="Cabin"/>
              </a:rPr>
              <a:t>(suffix[,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str.find</a:t>
            </a:r>
            <a:r>
              <a:rPr lang="en-US" sz="2800" u="none" strike="noStrike" cap="none" dirty="0">
                <a:solidFill>
                  <a:schemeClr val="lt1"/>
                </a:solidFill>
                <a:latin typeface="Courier" charset="0"/>
                <a:ea typeface="Courier" charset="0"/>
                <a:cs typeface="Courier" charset="0"/>
                <a:sym typeface="Cabin"/>
              </a:rPr>
              <a:t>(sub[,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str.lstrip</a:t>
            </a:r>
            <a:r>
              <a:rPr lang="en-US" sz="2800" u="none" strike="noStrike" cap="none" dirty="0">
                <a:solidFill>
                  <a:schemeClr val="lt1"/>
                </a:solidFill>
                <a:latin typeface="Courier" charset="0"/>
                <a:ea typeface="Courier" charset="0"/>
                <a:cs typeface="Courier" charset="0"/>
                <a:sym typeface="Cabin"/>
              </a:rPr>
              <a:t>([chars])</a:t>
            </a:r>
          </a:p>
        </p:txBody>
      </p:sp>
      <p:sp>
        <p:nvSpPr>
          <p:cNvPr id="469" name="Shape 469"/>
          <p:cNvSpPr txBox="1"/>
          <p:nvPr/>
        </p:nvSpPr>
        <p:spPr>
          <a:xfrm>
            <a:off x="9080500" y="2406640"/>
            <a:ext cx="6721475"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str.replace</a:t>
            </a:r>
            <a:r>
              <a:rPr lang="en-US" sz="2800" u="none" strike="noStrike" cap="none" dirty="0">
                <a:solidFill>
                  <a:schemeClr val="lt1"/>
                </a:solidFill>
                <a:latin typeface="Courier" charset="0"/>
                <a:ea typeface="Courier" charset="0"/>
                <a:cs typeface="Courier" charset="0"/>
                <a:sym typeface="Cabin"/>
              </a:rPr>
              <a:t>(old, new[, count])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str.lower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str.upper</a:t>
            </a:r>
            <a:r>
              <a:rPr lang="en-US" sz="2800" u="none" strike="noStrike" cap="none" dirty="0">
                <a:solidFill>
                  <a:schemeClr val="lt1"/>
                </a:solidFill>
                <a:latin typeface="Courier" charset="0"/>
                <a:ea typeface="Courier" charset="0"/>
                <a:cs typeface="Courier" charset="0"/>
                <a:sym typeface="Cabin"/>
              </a:rPr>
              <a:t>()</a:t>
            </a:r>
          </a:p>
        </p:txBody>
      </p:sp>
      <p:sp>
        <p:nvSpPr>
          <p:cNvPr id="470" name="Shape 470"/>
          <p:cNvSpPr txBox="1">
            <a:spLocks noGrp="1"/>
          </p:cNvSpPr>
          <p:nvPr>
            <p:ph type="title"/>
          </p:nvPr>
        </p:nvSpPr>
        <p:spPr>
          <a:xfrm>
            <a:off x="1155700" y="833718"/>
            <a:ext cx="1272089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String Library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1155700" y="833718"/>
            <a:ext cx="763587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700" u="none" strike="noStrike" cap="none">
                <a:solidFill>
                  <a:srgbClr val="FFD966"/>
                </a:solidFill>
                <a:latin typeface="Arial" charset="0"/>
                <a:ea typeface="Arial" charset="0"/>
                <a:cs typeface="Arial" charset="0"/>
                <a:sym typeface="Cabin"/>
              </a:rPr>
              <a:t>Searching a String</a:t>
            </a:r>
          </a:p>
        </p:txBody>
      </p:sp>
      <p:sp>
        <p:nvSpPr>
          <p:cNvPr id="476" name="Shape 476"/>
          <p:cNvSpPr txBox="1">
            <a:spLocks noGrp="1"/>
          </p:cNvSpPr>
          <p:nvPr>
            <p:ph type="body" idx="1"/>
          </p:nvPr>
        </p:nvSpPr>
        <p:spPr>
          <a:xfrm>
            <a:off x="1155700" y="2603500"/>
            <a:ext cx="7886700"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We use the</a:t>
            </a:r>
            <a:r>
              <a:rPr lang="en-US" sz="3400" u="none" strike="noStrike" cap="none" dirty="0">
                <a:solidFill>
                  <a:srgbClr val="FF00FF"/>
                </a:solidFill>
                <a:latin typeface="Arial" charset="0"/>
                <a:ea typeface="Arial" charset="0"/>
                <a:cs typeface="Arial" charset="0"/>
                <a:sym typeface="Cabin"/>
              </a:rPr>
              <a:t> find()</a:t>
            </a:r>
            <a:r>
              <a:rPr lang="en-US" sz="3400" u="none" strike="noStrike" cap="none" dirty="0">
                <a:solidFill>
                  <a:schemeClr val="lt1"/>
                </a:solidFill>
                <a:latin typeface="Arial" charset="0"/>
                <a:ea typeface="Arial" charset="0"/>
                <a:cs typeface="Arial" charset="0"/>
                <a:sym typeface="Cabin"/>
              </a:rPr>
              <a:t> function to search for a substring within another string</a:t>
            </a:r>
          </a:p>
          <a:p>
            <a:pPr marL="749300" marR="0" lvl="0" indent="-358394" algn="l" rtl="0">
              <a:lnSpc>
                <a:spcPct val="100000"/>
              </a:lnSpc>
              <a:spcBef>
                <a:spcPts val="3500"/>
              </a:spcBef>
              <a:spcAft>
                <a:spcPts val="0"/>
              </a:spcAft>
              <a:buClr>
                <a:srgbClr val="FF00FF"/>
              </a:buClr>
              <a:buSzPct val="100000"/>
              <a:buFont typeface="Cabin"/>
              <a:buChar char="•"/>
            </a:pPr>
            <a:r>
              <a:rPr lang="en-US" sz="3400" u="none" strike="noStrike" cap="none" dirty="0">
                <a:solidFill>
                  <a:srgbClr val="FF00FF"/>
                </a:solidFill>
                <a:latin typeface="Arial" charset="0"/>
                <a:ea typeface="Arial" charset="0"/>
                <a:cs typeface="Arial" charset="0"/>
                <a:sym typeface="Cabin"/>
              </a:rPr>
              <a:t>find()</a:t>
            </a:r>
            <a:r>
              <a:rPr lang="en-US" sz="3400" u="none" strike="noStrike" cap="none" dirty="0">
                <a:solidFill>
                  <a:schemeClr val="lt1"/>
                </a:solidFill>
                <a:latin typeface="Arial" charset="0"/>
                <a:ea typeface="Arial" charset="0"/>
                <a:cs typeface="Arial" charset="0"/>
                <a:sym typeface="Cabin"/>
              </a:rPr>
              <a:t> finds the first </a:t>
            </a:r>
            <a:r>
              <a:rPr lang="en-US" sz="3400" dirty="0">
                <a:solidFill>
                  <a:schemeClr val="lt1"/>
                </a:solidFill>
                <a:latin typeface="Arial" charset="0"/>
                <a:ea typeface="Arial" charset="0"/>
                <a:cs typeface="Arial" charset="0"/>
                <a:sym typeface="Cabin"/>
              </a:rPr>
              <a:t>occurrence</a:t>
            </a:r>
            <a:r>
              <a:rPr lang="en-US" sz="3400" u="none" strike="noStrike" cap="none" dirty="0">
                <a:solidFill>
                  <a:schemeClr val="lt1"/>
                </a:solidFill>
                <a:latin typeface="Arial" charset="0"/>
                <a:ea typeface="Arial" charset="0"/>
                <a:cs typeface="Arial" charset="0"/>
                <a:sym typeface="Cabin"/>
              </a:rPr>
              <a:t> of the substring</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If the substring is not found, </a:t>
            </a:r>
            <a:r>
              <a:rPr lang="en-US" sz="3400" u="none" strike="noStrike" cap="none" dirty="0">
                <a:solidFill>
                  <a:srgbClr val="FF00FF"/>
                </a:solidFill>
                <a:latin typeface="Arial" charset="0"/>
                <a:ea typeface="Arial" charset="0"/>
                <a:cs typeface="Arial" charset="0"/>
                <a:sym typeface="Cabin"/>
              </a:rPr>
              <a:t>find()</a:t>
            </a:r>
            <a:r>
              <a:rPr lang="en-US" sz="3400" u="none" strike="noStrike" cap="none" dirty="0">
                <a:solidFill>
                  <a:schemeClr val="lt1"/>
                </a:solidFill>
                <a:latin typeface="Arial" charset="0"/>
                <a:ea typeface="Arial" charset="0"/>
                <a:cs typeface="Arial" charset="0"/>
                <a:sym typeface="Cabin"/>
              </a:rPr>
              <a:t> returns </a:t>
            </a:r>
            <a:r>
              <a:rPr lang="en-US" sz="3400" u="none" strike="noStrike" cap="none" dirty="0">
                <a:solidFill>
                  <a:srgbClr val="00FF00"/>
                </a:solidFill>
                <a:latin typeface="Arial" charset="0"/>
                <a:ea typeface="Arial" charset="0"/>
                <a:cs typeface="Arial" charset="0"/>
                <a:sym typeface="Cabin"/>
              </a:rPr>
              <a:t>-1</a:t>
            </a:r>
          </a:p>
          <a:p>
            <a:pPr marL="749300" marR="0" lvl="0" indent="-358394" algn="l" rtl="0">
              <a:lnSpc>
                <a:spcPct val="100000"/>
              </a:lnSpc>
              <a:spcBef>
                <a:spcPts val="3500"/>
              </a:spcBef>
              <a:spcAft>
                <a:spcPts val="0"/>
              </a:spcAft>
              <a:buClr>
                <a:srgbClr val="FFFF00"/>
              </a:buClr>
              <a:buSzPct val="100000"/>
              <a:buFont typeface="Cabin"/>
              <a:buChar char="•"/>
            </a:pPr>
            <a:r>
              <a:rPr lang="en-US" sz="3400" u="none" strike="noStrike" cap="none" dirty="0">
                <a:solidFill>
                  <a:srgbClr val="FFFF00"/>
                </a:solidFill>
                <a:latin typeface="Arial" charset="0"/>
                <a:ea typeface="Arial" charset="0"/>
                <a:cs typeface="Arial" charset="0"/>
                <a:sym typeface="Cabin"/>
              </a:rPr>
              <a:t>Remember that string position starts at zero</a:t>
            </a:r>
          </a:p>
        </p:txBody>
      </p:sp>
      <p:sp>
        <p:nvSpPr>
          <p:cNvPr id="477" name="Shape 477"/>
          <p:cNvSpPr txBox="1"/>
          <p:nvPr/>
        </p:nvSpPr>
        <p:spPr>
          <a:xfrm>
            <a:off x="9677400" y="3986200"/>
            <a:ext cx="62466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pos</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fruit</a:t>
            </a:r>
            <a:r>
              <a:rPr lang="en-US" sz="3000" i="0" u="none" strike="noStrike" cap="none" dirty="0" err="1">
                <a:solidFill>
                  <a:srgbClr val="FF00FF"/>
                </a:solidFill>
                <a:latin typeface="Courier"/>
                <a:ea typeface="Courier"/>
                <a:cs typeface="Courier"/>
                <a:sym typeface="Courier New"/>
              </a:rPr>
              <a:t>.find</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na</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bg1"/>
                </a:solidFill>
                <a:latin typeface="Courier"/>
                <a:ea typeface="Courier"/>
                <a:cs typeface="Courier"/>
                <a:sym typeface="Courier New"/>
              </a:rPr>
              <a:t>(</a:t>
            </a:r>
            <a:r>
              <a:rPr lang="en-US" sz="3000" i="0" u="none" strike="noStrike" cap="none" dirty="0" err="1" smtClean="0">
                <a:solidFill>
                  <a:srgbClr val="00FF00"/>
                </a:solidFill>
                <a:latin typeface="Courier"/>
                <a:ea typeface="Courier"/>
                <a:cs typeface="Courier"/>
                <a:sym typeface="Courier New"/>
              </a:rPr>
              <a:t>pos</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aa</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fruit</a:t>
            </a:r>
            <a:r>
              <a:rPr lang="en-US" sz="3000" i="0" u="none" strike="noStrike" cap="none" dirty="0" err="1">
                <a:solidFill>
                  <a:srgbClr val="FF00FF"/>
                </a:solidFill>
                <a:latin typeface="Courier"/>
                <a:ea typeface="Courier"/>
                <a:cs typeface="Courier"/>
                <a:sym typeface="Courier New"/>
              </a:rPr>
              <a:t>.find</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'z'</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bg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aa</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a:t>
            </a:r>
          </a:p>
        </p:txBody>
      </p:sp>
      <p:cxnSp>
        <p:nvCxnSpPr>
          <p:cNvPr id="478" name="Shape 478"/>
          <p:cNvCxnSpPr/>
          <p:nvPr/>
        </p:nvCxnSpPr>
        <p:spPr>
          <a:xfrm flipH="1" flipV="1">
            <a:off x="10302875" y="1084262"/>
            <a:ext cx="1295910" cy="826299"/>
          </a:xfrm>
          <a:prstGeom prst="straightConnector1">
            <a:avLst/>
          </a:prstGeom>
          <a:noFill/>
          <a:ln w="63500" cap="rnd" cmpd="sng">
            <a:solidFill>
              <a:srgbClr val="FFFF00"/>
            </a:solidFill>
            <a:prstDash val="solid"/>
            <a:miter/>
            <a:headEnd type="stealth" w="med" len="med"/>
            <a:tailEnd type="none" w="med" len="med"/>
          </a:ln>
        </p:spPr>
      </p:cxnSp>
      <p:sp>
        <p:nvSpPr>
          <p:cNvPr id="479" name="Shape 479"/>
          <p:cNvSpPr txBox="1"/>
          <p:nvPr/>
        </p:nvSpPr>
        <p:spPr>
          <a:xfrm>
            <a:off x="9766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480" name="Shape 480"/>
          <p:cNvSpPr txBox="1"/>
          <p:nvPr/>
        </p:nvSpPr>
        <p:spPr>
          <a:xfrm>
            <a:off x="9766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481" name="Shape 481"/>
          <p:cNvSpPr txBox="1"/>
          <p:nvPr/>
        </p:nvSpPr>
        <p:spPr>
          <a:xfrm>
            <a:off x="10515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482" name="Shape 482"/>
          <p:cNvSpPr txBox="1"/>
          <p:nvPr/>
        </p:nvSpPr>
        <p:spPr>
          <a:xfrm>
            <a:off x="10515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3" name="Shape 483"/>
          <p:cNvSpPr txBox="1"/>
          <p:nvPr/>
        </p:nvSpPr>
        <p:spPr>
          <a:xfrm>
            <a:off x="11290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484" name="Shape 484"/>
          <p:cNvSpPr txBox="1"/>
          <p:nvPr/>
        </p:nvSpPr>
        <p:spPr>
          <a:xfrm>
            <a:off x="11290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5" name="Shape 485"/>
          <p:cNvSpPr txBox="1"/>
          <p:nvPr/>
        </p:nvSpPr>
        <p:spPr>
          <a:xfrm>
            <a:off x="12039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486" name="Shape 486"/>
          <p:cNvSpPr txBox="1"/>
          <p:nvPr/>
        </p:nvSpPr>
        <p:spPr>
          <a:xfrm>
            <a:off x="12039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7" name="Shape 487"/>
          <p:cNvSpPr txBox="1"/>
          <p:nvPr/>
        </p:nvSpPr>
        <p:spPr>
          <a:xfrm>
            <a:off x="127635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488" name="Shape 488"/>
          <p:cNvSpPr txBox="1"/>
          <p:nvPr/>
        </p:nvSpPr>
        <p:spPr>
          <a:xfrm>
            <a:off x="127635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9" name="Shape 489"/>
          <p:cNvSpPr txBox="1"/>
          <p:nvPr/>
        </p:nvSpPr>
        <p:spPr>
          <a:xfrm>
            <a:off x="135128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490" name="Shape 490"/>
          <p:cNvSpPr txBox="1"/>
          <p:nvPr/>
        </p:nvSpPr>
        <p:spPr>
          <a:xfrm>
            <a:off x="135128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a:solidFill>
                  <a:srgbClr val="FFD966"/>
                </a:solidFill>
                <a:latin typeface="Arial" charset="0"/>
                <a:ea typeface="Arial" charset="0"/>
                <a:cs typeface="Arial" charset="0"/>
                <a:sym typeface="Cabin"/>
              </a:rPr>
              <a:t>Making everything </a:t>
            </a:r>
            <a:r>
              <a:rPr lang="en-US" sz="6000" u="none" strike="noStrike" cap="none" dirty="0">
                <a:solidFill>
                  <a:srgbClr val="00FFFF"/>
                </a:solidFill>
                <a:latin typeface="Arial" charset="0"/>
                <a:ea typeface="Arial" charset="0"/>
                <a:cs typeface="Arial" charset="0"/>
                <a:sym typeface="Cabin"/>
              </a:rPr>
              <a:t>UPPER CASE</a:t>
            </a:r>
          </a:p>
        </p:txBody>
      </p:sp>
      <p:sp>
        <p:nvSpPr>
          <p:cNvPr id="496" name="Shape 496"/>
          <p:cNvSpPr txBox="1">
            <a:spLocks noGrp="1"/>
          </p:cNvSpPr>
          <p:nvPr>
            <p:ph type="body" idx="1"/>
          </p:nvPr>
        </p:nvSpPr>
        <p:spPr>
          <a:xfrm>
            <a:off x="1155700" y="2603500"/>
            <a:ext cx="7173913"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You can make a copy of a string in </a:t>
            </a:r>
            <a:r>
              <a:rPr lang="en-US" sz="3600" u="none" strike="noStrike" cap="none" dirty="0">
                <a:solidFill>
                  <a:srgbClr val="00FF00"/>
                </a:solidFill>
                <a:latin typeface="Arial" charset="0"/>
                <a:ea typeface="Arial" charset="0"/>
                <a:cs typeface="Arial" charset="0"/>
                <a:sym typeface="Cabin"/>
              </a:rPr>
              <a:t>lower case</a:t>
            </a:r>
            <a:r>
              <a:rPr lang="en-US" sz="3600" u="none" strike="noStrike" cap="none" dirty="0">
                <a:solidFill>
                  <a:schemeClr val="lt1"/>
                </a:solidFill>
                <a:latin typeface="Arial" charset="0"/>
                <a:ea typeface="Arial" charset="0"/>
                <a:cs typeface="Arial" charset="0"/>
                <a:sym typeface="Cabin"/>
              </a:rPr>
              <a:t> or </a:t>
            </a:r>
            <a:r>
              <a:rPr lang="en-US" sz="3600" u="none" strike="noStrike" cap="none" dirty="0">
                <a:solidFill>
                  <a:srgbClr val="00FFFF"/>
                </a:solidFill>
                <a:latin typeface="Arial" charset="0"/>
                <a:ea typeface="Arial" charset="0"/>
                <a:cs typeface="Arial" charset="0"/>
                <a:sym typeface="Cabin"/>
              </a:rPr>
              <a:t>upper case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Often when we are searching for a string using </a:t>
            </a:r>
            <a:r>
              <a:rPr lang="en-US" sz="3600" u="none" strike="noStrike" cap="none" dirty="0">
                <a:solidFill>
                  <a:srgbClr val="FF00FF"/>
                </a:solidFill>
                <a:latin typeface="Arial" charset="0"/>
                <a:ea typeface="Arial" charset="0"/>
                <a:cs typeface="Arial" charset="0"/>
                <a:sym typeface="Cabin"/>
              </a:rPr>
              <a:t>find</a:t>
            </a:r>
            <a:r>
              <a:rPr lang="en-US" sz="3600" u="none" strike="noStrike" cap="none">
                <a:solidFill>
                  <a:schemeClr val="lt1"/>
                </a:solidFill>
                <a:latin typeface="Arial" charset="0"/>
                <a:ea typeface="Arial" charset="0"/>
                <a:cs typeface="Arial" charset="0"/>
                <a:sym typeface="Cabin"/>
              </a:rPr>
              <a:t>(</a:t>
            </a:r>
            <a:r>
              <a:rPr lang="en-US" sz="3600" u="none" strike="noStrike" cap="none" smtClean="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we first convert the string to lower case so we can search a string regardless of case</a:t>
            </a:r>
          </a:p>
        </p:txBody>
      </p:sp>
      <p:sp>
        <p:nvSpPr>
          <p:cNvPr id="497" name="Shape 497"/>
          <p:cNvSpPr txBox="1"/>
          <p:nvPr/>
        </p:nvSpPr>
        <p:spPr>
          <a:xfrm>
            <a:off x="9317825" y="3232150"/>
            <a:ext cx="66896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greet</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nnn</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greet</a:t>
            </a:r>
            <a:r>
              <a:rPr lang="en-US" sz="3600" i="0" u="none" strike="noStrike" cap="none" dirty="0" err="1">
                <a:solidFill>
                  <a:srgbClr val="FF00FF"/>
                </a:solidFill>
                <a:latin typeface="Courier"/>
                <a:ea typeface="Courier"/>
                <a:cs typeface="Courier"/>
                <a:sym typeface="Courier New"/>
              </a:rPr>
              <a:t>.upper</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smtClean="0">
                <a:solidFill>
                  <a:schemeClr val="bg1"/>
                </a:solidFill>
                <a:latin typeface="Courier"/>
                <a:ea typeface="Courier"/>
                <a:cs typeface="Courier"/>
                <a:sym typeface="Courier New"/>
              </a:rPr>
              <a:t>(</a:t>
            </a:r>
            <a:r>
              <a:rPr lang="en-US" sz="3600" i="0" u="none" strike="noStrike" cap="none" dirty="0" err="1" smtClean="0">
                <a:solidFill>
                  <a:srgbClr val="00FF00"/>
                </a:solidFill>
                <a:latin typeface="Courier"/>
                <a:ea typeface="Courier"/>
                <a:cs typeface="Courier"/>
                <a:sym typeface="Courier New"/>
              </a:rPr>
              <a:t>nnn</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www</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greet</a:t>
            </a:r>
            <a:r>
              <a:rPr lang="en-US" sz="3600" i="0" u="none" strike="noStrike" cap="none" dirty="0" err="1">
                <a:solidFill>
                  <a:srgbClr val="FF00FF"/>
                </a:solidFill>
                <a:latin typeface="Courier"/>
                <a:ea typeface="Courier"/>
                <a:cs typeface="Courier"/>
                <a:sym typeface="Courier New"/>
              </a:rPr>
              <a:t>.lower</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smtClean="0">
                <a:solidFill>
                  <a:schemeClr val="bg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www</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Search and Replace</a:t>
            </a:r>
          </a:p>
        </p:txBody>
      </p:sp>
      <p:sp>
        <p:nvSpPr>
          <p:cNvPr id="503" name="Shape 503"/>
          <p:cNvSpPr txBox="1">
            <a:spLocks noGrp="1"/>
          </p:cNvSpPr>
          <p:nvPr>
            <p:ph type="body" idx="1"/>
          </p:nvPr>
        </p:nvSpPr>
        <p:spPr>
          <a:xfrm>
            <a:off x="610754" y="2603500"/>
            <a:ext cx="5659438" cy="5702399"/>
          </a:xfrm>
          <a:prstGeom prst="rect">
            <a:avLst/>
          </a:prstGeom>
          <a:noFill/>
          <a:ln>
            <a:noFill/>
          </a:ln>
        </p:spPr>
        <p:txBody>
          <a:bodyPr lIns="38100" tIns="38100" rIns="38100" bIns="38100" anchor="ctr" anchorCtr="0">
            <a:noAutofit/>
          </a:bodyPr>
          <a:lstStyle/>
          <a:p>
            <a:pPr marL="749300" marR="0" lvl="0" indent="-533400" algn="just"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a:t>
            </a: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00FF"/>
                </a:solidFill>
                <a:latin typeface="Arial" charset="0"/>
                <a:ea typeface="Arial" charset="0"/>
                <a:cs typeface="Arial" charset="0"/>
                <a:sym typeface="Cabin"/>
              </a:rPr>
              <a:t>replace()</a:t>
            </a:r>
            <a:r>
              <a:rPr lang="en-US" sz="3600" u="none" strike="noStrike" cap="none" dirty="0">
                <a:solidFill>
                  <a:schemeClr val="lt1"/>
                </a:solidFill>
                <a:latin typeface="Arial" charset="0"/>
                <a:ea typeface="Arial" charset="0"/>
                <a:cs typeface="Arial" charset="0"/>
                <a:sym typeface="Cabin"/>
              </a:rPr>
              <a:t> function is like a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search and replace</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operation in a word processor</a:t>
            </a:r>
          </a:p>
          <a:p>
            <a:pPr marL="749300" marR="0" lvl="0" indent="-533400" algn="just"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It replaces </a:t>
            </a:r>
            <a:r>
              <a:rPr lang="en-US" sz="3600" u="none" strike="noStrike" cap="none" dirty="0">
                <a:solidFill>
                  <a:srgbClr val="FF7F00"/>
                </a:solidFill>
                <a:latin typeface="Arial" charset="0"/>
                <a:ea typeface="Arial" charset="0"/>
                <a:cs typeface="Arial" charset="0"/>
                <a:sym typeface="Cabin"/>
              </a:rPr>
              <a:t>all occurrences</a:t>
            </a:r>
            <a:r>
              <a:rPr lang="en-US" sz="3600" u="none" strike="noStrike" cap="none" dirty="0">
                <a:solidFill>
                  <a:schemeClr val="lt1"/>
                </a:solidFill>
                <a:latin typeface="Arial" charset="0"/>
                <a:ea typeface="Arial" charset="0"/>
                <a:cs typeface="Arial" charset="0"/>
                <a:sym typeface="Cabin"/>
              </a:rPr>
              <a:t> of the </a:t>
            </a:r>
            <a:r>
              <a:rPr lang="en-US" sz="3600" u="none" strike="noStrike" cap="none" dirty="0">
                <a:solidFill>
                  <a:srgbClr val="00FF00"/>
                </a:solidFill>
                <a:latin typeface="Arial" charset="0"/>
                <a:ea typeface="Arial" charset="0"/>
                <a:cs typeface="Arial" charset="0"/>
                <a:sym typeface="Cabin"/>
              </a:rPr>
              <a:t>search string</a:t>
            </a:r>
            <a:r>
              <a:rPr lang="en-US" sz="3600" u="none" strike="noStrike" cap="none" dirty="0">
                <a:solidFill>
                  <a:schemeClr val="lt1"/>
                </a:solidFill>
                <a:latin typeface="Arial" charset="0"/>
                <a:ea typeface="Arial" charset="0"/>
                <a:cs typeface="Arial" charset="0"/>
                <a:sym typeface="Cabin"/>
              </a:rPr>
              <a:t> with the </a:t>
            </a:r>
            <a:r>
              <a:rPr lang="en-US" sz="3600" u="none" strike="noStrike" cap="none" dirty="0">
                <a:solidFill>
                  <a:srgbClr val="00FFFF"/>
                </a:solidFill>
                <a:latin typeface="Arial" charset="0"/>
                <a:ea typeface="Arial" charset="0"/>
                <a:cs typeface="Arial" charset="0"/>
                <a:sym typeface="Cabin"/>
              </a:rPr>
              <a:t>replacement string</a:t>
            </a:r>
          </a:p>
        </p:txBody>
      </p:sp>
      <p:sp>
        <p:nvSpPr>
          <p:cNvPr id="504" name="Shape 504"/>
          <p:cNvSpPr txBox="1"/>
          <p:nvPr/>
        </p:nvSpPr>
        <p:spPr>
          <a:xfrm>
            <a:off x="7366000" y="3516300"/>
            <a:ext cx="8889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7F00"/>
                </a:solidFill>
                <a:latin typeface="Courier"/>
                <a:ea typeface="Courier"/>
                <a:cs typeface="Courier"/>
                <a:sym typeface="Courier New"/>
              </a:rPr>
              <a:t>greet = 'Hello </a:t>
            </a:r>
            <a:r>
              <a:rPr lang="en-US" sz="3000" i="0" u="none" strike="noStrike" cap="none" dirty="0">
                <a:solidFill>
                  <a:srgbClr val="00FF00"/>
                </a:solidFill>
                <a:latin typeface="Courier"/>
                <a:ea typeface="Courier"/>
                <a:cs typeface="Courier"/>
                <a:sym typeface="Courier New"/>
              </a:rPr>
              <a:t>Bob</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rgbClr val="FF7F00"/>
                </a:solidFill>
                <a:latin typeface="Courier"/>
                <a:ea typeface="Courier"/>
                <a:cs typeface="Courier"/>
                <a:sym typeface="Courier New"/>
              </a:rPr>
              <a:t> = </a:t>
            </a:r>
            <a:r>
              <a:rPr lang="en-US" sz="3000" i="0" u="none" strike="noStrike" cap="none" dirty="0" err="1">
                <a:solidFill>
                  <a:srgbClr val="FF7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replace</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Bob'</a:t>
            </a:r>
            <a:r>
              <a:rPr lang="en-US" sz="3000" i="0" u="none" strike="noStrike" cap="none" dirty="0" err="1">
                <a:solidFill>
                  <a:srgbClr val="FF7F00"/>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'Jane</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bg1"/>
                </a:solidFill>
                <a:latin typeface="Courier"/>
                <a:ea typeface="Courier"/>
                <a:cs typeface="Courier"/>
                <a:sym typeface="Courier New"/>
              </a:rPr>
              <a:t>(</a:t>
            </a:r>
            <a:r>
              <a:rPr lang="en-US" sz="3000" i="0" u="none" strike="noStrike" cap="none" dirty="0" err="1" smtClean="0">
                <a:solidFill>
                  <a:srgbClr val="FF7F00"/>
                </a:solidFill>
                <a:latin typeface="Courier"/>
                <a:ea typeface="Courier"/>
                <a:cs typeface="Courier"/>
                <a:sym typeface="Courier New"/>
              </a:rPr>
              <a:t>nstr</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a:t>
            </a:r>
            <a:r>
              <a:rPr lang="en-US" sz="3000" i="0" u="none" strike="noStrike" cap="none" dirty="0">
                <a:solidFill>
                  <a:srgbClr val="00FFFF"/>
                </a:solidFill>
                <a:latin typeface="Courier"/>
                <a:ea typeface="Courier"/>
                <a:cs typeface="Courier"/>
                <a:sym typeface="Courier New"/>
              </a:rPr>
              <a:t>Jane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7F00"/>
                </a:solidFill>
                <a:latin typeface="Courier"/>
                <a:ea typeface="Courier"/>
                <a:cs typeface="Courier"/>
                <a:sym typeface="Courier New"/>
              </a:rPr>
              <a:t>nstr</a:t>
            </a:r>
            <a:r>
              <a:rPr lang="en-US" sz="3000" i="0" u="none" strike="noStrike" cap="none" dirty="0">
                <a:solidFill>
                  <a:srgbClr val="FF7F00"/>
                </a:solidFill>
                <a:latin typeface="Courier"/>
                <a:ea typeface="Courier"/>
                <a:cs typeface="Courier"/>
                <a:sym typeface="Courier New"/>
              </a:rPr>
              <a:t> = </a:t>
            </a:r>
            <a:r>
              <a:rPr lang="en-US" sz="3000" i="0" u="none" strike="noStrike" cap="none" dirty="0" err="1">
                <a:solidFill>
                  <a:srgbClr val="FF7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replace</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o'</a:t>
            </a:r>
            <a:r>
              <a:rPr lang="en-US" sz="3000" i="0" u="none" strike="noStrike" cap="none" dirty="0" err="1">
                <a:solidFill>
                  <a:srgbClr val="FF7F00"/>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err="1" smtClean="0">
                <a:solidFill>
                  <a:srgbClr val="FF7F00"/>
                </a:solidFill>
                <a:latin typeface="Courier"/>
                <a:ea typeface="Courier"/>
                <a:cs typeface="Courier"/>
                <a:sym typeface="Courier New"/>
              </a:rPr>
              <a:t>nstr</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Hell</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chemeClr val="lt1"/>
                </a:solidFill>
                <a:latin typeface="Courier"/>
                <a:ea typeface="Courier"/>
                <a:cs typeface="Courier"/>
                <a:sym typeface="Courier New"/>
              </a:rPr>
              <a:t>B</a:t>
            </a:r>
            <a:r>
              <a:rPr lang="en-US" sz="3000" i="0" u="none" strike="noStrike" cap="none" dirty="0" err="1">
                <a:solidFill>
                  <a:srgbClr val="00FFFF"/>
                </a:solidFill>
                <a:latin typeface="Courier"/>
                <a:ea typeface="Courier"/>
                <a:cs typeface="Courier"/>
                <a:sym typeface="Courier New"/>
              </a:rPr>
              <a:t>X</a:t>
            </a:r>
            <a:r>
              <a:rPr lang="en-US" sz="3000" i="0" u="none" strike="noStrike" cap="none" dirty="0" err="1">
                <a:solidFill>
                  <a:schemeClr val="lt1"/>
                </a:solidFill>
                <a:latin typeface="Courier"/>
                <a:ea typeface="Courier"/>
                <a:cs typeface="Courier"/>
                <a:sym typeface="Courier New"/>
              </a:rPr>
              <a:t>b</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1155700" y="473500"/>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Stripping Whitespace</a:t>
            </a:r>
          </a:p>
        </p:txBody>
      </p:sp>
      <p:sp>
        <p:nvSpPr>
          <p:cNvPr id="510" name="Shape 510"/>
          <p:cNvSpPr txBox="1">
            <a:spLocks noGrp="1"/>
          </p:cNvSpPr>
          <p:nvPr>
            <p:ph type="body" idx="1"/>
          </p:nvPr>
        </p:nvSpPr>
        <p:spPr>
          <a:xfrm>
            <a:off x="387927" y="2603500"/>
            <a:ext cx="7555923" cy="5702399"/>
          </a:xfrm>
          <a:prstGeom prst="rect">
            <a:avLst/>
          </a:prstGeom>
          <a:noFill/>
          <a:ln>
            <a:noFill/>
          </a:ln>
        </p:spPr>
        <p:txBody>
          <a:bodyPr lIns="38100" tIns="38100" rIns="38100" bIns="38100" anchor="ctr" anchorCtr="0">
            <a:noAutofit/>
          </a:bodyPr>
          <a:lstStyle/>
          <a:p>
            <a:pPr marL="749300" marR="0" lvl="0" indent="-533400" algn="just"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want to take a string and remove whitespace at the beginning and/or end</a:t>
            </a:r>
          </a:p>
          <a:p>
            <a:pPr marL="749300" marR="0" lvl="0" indent="-533400" algn="just" rtl="0">
              <a:lnSpc>
                <a:spcPct val="100000"/>
              </a:lnSpc>
              <a:spcBef>
                <a:spcPts val="3500"/>
              </a:spcBef>
              <a:spcAft>
                <a:spcPts val="0"/>
              </a:spcAft>
              <a:buClr>
                <a:srgbClr val="FF00FF"/>
              </a:buClr>
              <a:buSzPct val="171000"/>
              <a:buFont typeface="Cabin"/>
              <a:buChar char="•"/>
            </a:pPr>
            <a:r>
              <a:rPr lang="en-US" sz="3600" u="none" strike="noStrike" cap="none" dirty="0" err="1">
                <a:solidFill>
                  <a:srgbClr val="FF00FF"/>
                </a:solidFill>
                <a:latin typeface="Arial" charset="0"/>
                <a:ea typeface="Arial" charset="0"/>
                <a:cs typeface="Arial" charset="0"/>
                <a:sym typeface="Cabin"/>
              </a:rPr>
              <a:t>lstrip</a:t>
            </a:r>
            <a:r>
              <a:rPr lang="en-US" sz="3600" u="none" strike="noStrike" cap="none" dirty="0">
                <a:solidFill>
                  <a:srgbClr val="FF00FF"/>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and </a:t>
            </a:r>
            <a:r>
              <a:rPr lang="en-US" sz="3600" u="none" strike="noStrike" cap="none" dirty="0" err="1">
                <a:solidFill>
                  <a:srgbClr val="FF00FF"/>
                </a:solidFill>
                <a:latin typeface="Arial" charset="0"/>
                <a:ea typeface="Arial" charset="0"/>
                <a:cs typeface="Arial" charset="0"/>
                <a:sym typeface="Cabin"/>
              </a:rPr>
              <a:t>rstrip</a:t>
            </a:r>
            <a:r>
              <a:rPr lang="en-US" sz="3600" u="none" strike="noStrike" cap="none" dirty="0">
                <a:solidFill>
                  <a:srgbClr val="FF00FF"/>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remove whitespace </a:t>
            </a:r>
            <a:r>
              <a:rPr lang="en-US" sz="3600" dirty="0">
                <a:solidFill>
                  <a:schemeClr val="lt1"/>
                </a:solidFill>
                <a:latin typeface="Arial" charset="0"/>
                <a:ea typeface="Arial" charset="0"/>
                <a:cs typeface="Arial" charset="0"/>
                <a:sym typeface="Cabin"/>
              </a:rPr>
              <a:t>at </a:t>
            </a:r>
            <a:r>
              <a:rPr lang="en-US" sz="3600" u="none" strike="noStrike" cap="none" dirty="0">
                <a:solidFill>
                  <a:schemeClr val="lt1"/>
                </a:solidFill>
                <a:latin typeface="Arial" charset="0"/>
                <a:ea typeface="Arial" charset="0"/>
                <a:cs typeface="Arial" charset="0"/>
                <a:sym typeface="Cabin"/>
              </a:rPr>
              <a:t>the left </a:t>
            </a:r>
            <a:r>
              <a:rPr lang="en-US" sz="3600" dirty="0">
                <a:solidFill>
                  <a:schemeClr val="lt1"/>
                </a:solidFill>
                <a:latin typeface="Arial" charset="0"/>
                <a:ea typeface="Arial" charset="0"/>
                <a:cs typeface="Arial" charset="0"/>
                <a:sym typeface="Cabin"/>
              </a:rPr>
              <a:t>or</a:t>
            </a:r>
            <a:r>
              <a:rPr lang="en-US" sz="3600" u="none" strike="noStrike" cap="none" dirty="0">
                <a:solidFill>
                  <a:schemeClr val="lt1"/>
                </a:solidFill>
                <a:latin typeface="Arial" charset="0"/>
                <a:ea typeface="Arial" charset="0"/>
                <a:cs typeface="Arial" charset="0"/>
                <a:sym typeface="Cabin"/>
              </a:rPr>
              <a:t> right</a:t>
            </a:r>
          </a:p>
          <a:p>
            <a:pPr marL="749300" marR="0" lvl="0" indent="-533400" algn="just" rtl="0">
              <a:lnSpc>
                <a:spcPct val="100000"/>
              </a:lnSpc>
              <a:spcBef>
                <a:spcPts val="3500"/>
              </a:spcBef>
              <a:spcAft>
                <a:spcPts val="0"/>
              </a:spcAft>
              <a:buClr>
                <a:srgbClr val="FF00FF"/>
              </a:buClr>
              <a:buSzPct val="171000"/>
              <a:buFont typeface="Cabin"/>
              <a:buChar char="•"/>
            </a:pPr>
            <a:r>
              <a:rPr lang="en-US" sz="3600" u="none" strike="noStrike" cap="none" dirty="0">
                <a:solidFill>
                  <a:srgbClr val="FF00FF"/>
                </a:solidFill>
                <a:latin typeface="Arial" charset="0"/>
                <a:ea typeface="Arial" charset="0"/>
                <a:cs typeface="Arial" charset="0"/>
                <a:sym typeface="Cabin"/>
              </a:rPr>
              <a:t>strip() </a:t>
            </a:r>
            <a:r>
              <a:rPr lang="en-US" sz="3600" dirty="0">
                <a:solidFill>
                  <a:schemeClr val="lt1"/>
                </a:solidFill>
                <a:latin typeface="Arial" charset="0"/>
                <a:ea typeface="Arial" charset="0"/>
                <a:cs typeface="Arial" charset="0"/>
                <a:sym typeface="Cabin"/>
              </a:rPr>
              <a:t>r</a:t>
            </a:r>
            <a:r>
              <a:rPr lang="en-US" sz="3600" u="none" strike="noStrike" cap="none" dirty="0">
                <a:solidFill>
                  <a:schemeClr val="lt1"/>
                </a:solidFill>
                <a:latin typeface="Arial" charset="0"/>
                <a:ea typeface="Arial" charset="0"/>
                <a:cs typeface="Arial" charset="0"/>
                <a:sym typeface="Cabin"/>
              </a:rPr>
              <a:t>emoves both beginning and ending whitespace</a:t>
            </a:r>
          </a:p>
        </p:txBody>
      </p:sp>
      <p:sp>
        <p:nvSpPr>
          <p:cNvPr id="511" name="Shape 511"/>
          <p:cNvSpPr txBox="1"/>
          <p:nvPr/>
        </p:nvSpPr>
        <p:spPr>
          <a:xfrm>
            <a:off x="8818275" y="3244850"/>
            <a:ext cx="68634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greet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   Hello Bob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.lstrip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Bob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.rstrip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Hello Bob'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greet</a:t>
            </a:r>
            <a:r>
              <a:rPr lang="en-US" sz="3000" i="0" u="none" strike="noStrike" cap="none" dirty="0" err="1">
                <a:solidFill>
                  <a:srgbClr val="FF00FF"/>
                </a:solidFill>
                <a:latin typeface="Courier"/>
                <a:ea typeface="Courier"/>
                <a:cs typeface="Courier"/>
                <a:sym typeface="Courier New"/>
              </a:rPr>
              <a:t>.strip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Bob'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p:nvPr/>
        </p:nvSpPr>
        <p:spPr>
          <a:xfrm>
            <a:off x="1411262" y="2946377"/>
            <a:ext cx="130107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line</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'Please have a nice day</a:t>
            </a:r>
            <a:r>
              <a:rPr lang="en-US" sz="36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line</a:t>
            </a:r>
            <a:r>
              <a:rPr lang="en-US" sz="3600" i="0" u="none" strike="noStrike" cap="none" dirty="0" err="1">
                <a:solidFill>
                  <a:srgbClr val="FF00FF"/>
                </a:solidFill>
                <a:latin typeface="Courier"/>
                <a:ea typeface="Courier"/>
                <a:cs typeface="Courier"/>
                <a:sym typeface="Courier New"/>
              </a:rPr>
              <a:t>.startswith</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'Please'</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True</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line</a:t>
            </a:r>
            <a:r>
              <a:rPr lang="en-US" sz="3600" i="0" u="none" strike="noStrike" cap="none" dirty="0" err="1">
                <a:solidFill>
                  <a:srgbClr val="FF00FF"/>
                </a:solidFill>
                <a:latin typeface="Courier"/>
                <a:ea typeface="Courier"/>
                <a:cs typeface="Courier"/>
                <a:sym typeface="Courier New"/>
              </a:rPr>
              <a:t>.startswith</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'p'</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False</a:t>
            </a:r>
          </a:p>
        </p:txBody>
      </p:sp>
      <p:sp>
        <p:nvSpPr>
          <p:cNvPr id="517" name="Shape 517"/>
          <p:cNvSpPr txBox="1"/>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Prefixes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p:nvPr/>
        </p:nvSpPr>
        <p:spPr>
          <a:xfrm>
            <a:off x="610927" y="4625896"/>
            <a:ext cx="15316200" cy="451810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data</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7F00"/>
                </a:solidFill>
                <a:latin typeface="Courier"/>
                <a:ea typeface="Courier"/>
                <a:cs typeface="Courier"/>
                <a:sym typeface="Courier New"/>
              </a:rPr>
              <a:t>'From </a:t>
            </a:r>
            <a:r>
              <a:rPr lang="en-US" sz="2800" i="0" u="none" strike="noStrike" cap="none" dirty="0" err="1">
                <a:solidFill>
                  <a:srgbClr val="FF7F00"/>
                </a:solidFill>
                <a:latin typeface="Courier"/>
                <a:ea typeface="Courier"/>
                <a:cs typeface="Courier"/>
                <a:sym typeface="Courier New"/>
              </a:rPr>
              <a:t>stephen.marquard@uct.ac.za</a:t>
            </a:r>
            <a:r>
              <a:rPr lang="en-US" sz="2800" i="0" u="none" strike="noStrike" cap="none" dirty="0">
                <a:solidFill>
                  <a:srgbClr val="FF7F00"/>
                </a:solidFill>
                <a:latin typeface="Courier"/>
                <a:ea typeface="Courier"/>
                <a:cs typeface="Courier"/>
                <a:sym typeface="Courier New"/>
              </a:rPr>
              <a:t> Sat Jan  5 09:14:16 2008</a:t>
            </a:r>
            <a:r>
              <a:rPr lang="en-US" sz="28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atpos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data</a:t>
            </a:r>
            <a:r>
              <a:rPr lang="en-US" sz="2800" i="0" u="none" strike="noStrike" cap="none" dirty="0" err="1">
                <a:solidFill>
                  <a:srgbClr val="FF00FF"/>
                </a:solidFill>
                <a:latin typeface="Courier"/>
                <a:ea typeface="Courier"/>
                <a:cs typeface="Courier"/>
                <a:sym typeface="Courier New"/>
              </a:rPr>
              <a:t>.find</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atpos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21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sppos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data</a:t>
            </a:r>
            <a:r>
              <a:rPr lang="en-US" sz="2800" i="0" u="none" strike="noStrike" cap="none" dirty="0" err="1">
                <a:solidFill>
                  <a:srgbClr val="FF00FF"/>
                </a:solidFill>
                <a:latin typeface="Courier"/>
                <a:ea typeface="Courier"/>
                <a:cs typeface="Courier"/>
                <a:sym typeface="Courier New"/>
              </a:rPr>
              <a:t>.find</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rgbClr val="00FF00"/>
                </a:solidFill>
                <a:latin typeface="Courier"/>
                <a:ea typeface="Courier"/>
                <a:cs typeface="Courier"/>
                <a:sym typeface="Courier New"/>
              </a:rPr>
              <a:t>atpos</a:t>
            </a:r>
            <a:r>
              <a:rPr lang="en-US" sz="2800" i="0" u="none" strike="noStrike" cap="none" dirty="0">
                <a:solidFill>
                  <a:schemeClr val="lt1"/>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sppos</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31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host</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00FF00"/>
                </a:solidFill>
                <a:latin typeface="Courier"/>
                <a:ea typeface="Courier"/>
                <a:cs typeface="Courier"/>
                <a:sym typeface="Courier New"/>
              </a:rPr>
              <a:t>data</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atpos</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1</a:t>
            </a:r>
            <a:r>
              <a:rPr lang="en-US" sz="2800" i="0" u="none" strike="noStrike" cap="none" dirty="0">
                <a:solidFill>
                  <a:srgbClr val="00FFFF"/>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sppos</a:t>
            </a:r>
            <a:r>
              <a:rPr lang="en-US" sz="2800" i="0" u="none" strike="noStrike" cap="none" dirty="0">
                <a:solidFill>
                  <a:srgbClr val="00FFFF"/>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host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err="1">
                <a:solidFill>
                  <a:schemeClr val="lt1"/>
                </a:solidFill>
                <a:latin typeface="Courier"/>
                <a:ea typeface="Courier"/>
                <a:cs typeface="Courier"/>
                <a:sym typeface="Courier New"/>
              </a:rPr>
              <a:t>uct.ac.za</a:t>
            </a:r>
            <a:endParaRPr lang="en-US" sz="2800" i="0" u="none" strike="noStrike" cap="none" dirty="0">
              <a:solidFill>
                <a:schemeClr val="lt1"/>
              </a:solidFill>
              <a:latin typeface="Courier"/>
              <a:ea typeface="Courier"/>
              <a:cs typeface="Courier"/>
              <a:sym typeface="Courier New"/>
            </a:endParaRPr>
          </a:p>
        </p:txBody>
      </p:sp>
      <p:sp>
        <p:nvSpPr>
          <p:cNvPr id="523" name="Shape 523"/>
          <p:cNvSpPr txBox="1"/>
          <p:nvPr/>
        </p:nvSpPr>
        <p:spPr>
          <a:xfrm>
            <a:off x="1016000" y="3952697"/>
            <a:ext cx="14649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From </a:t>
            </a:r>
            <a:r>
              <a:rPr lang="en-US" sz="3000" i="0" u="none" strike="noStrike" cap="none" dirty="0" err="1">
                <a:solidFill>
                  <a:schemeClr val="lt1"/>
                </a:solidFill>
                <a:latin typeface="Courier"/>
                <a:ea typeface="Courier"/>
                <a:cs typeface="Courier"/>
                <a:sym typeface="Courier New"/>
              </a:rPr>
              <a:t>stephen.marquard</a:t>
            </a:r>
            <a:r>
              <a:rPr lang="en-US" sz="3000" i="0" u="none" strike="noStrike" cap="none" dirty="0" err="1">
                <a:solidFill>
                  <a:srgbClr val="FFFF00"/>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uct.ac.za</a:t>
            </a:r>
            <a:r>
              <a:rPr lang="en-US" sz="3000" i="0" u="none" strike="noStrike" cap="none" dirty="0">
                <a:solidFill>
                  <a:schemeClr val="lt1"/>
                </a:solidFill>
                <a:latin typeface="Courier"/>
                <a:ea typeface="Courier"/>
                <a:cs typeface="Courier"/>
                <a:sym typeface="Courier New"/>
              </a:rPr>
              <a:t> Sat Jan  5 09:14:16 2008</a:t>
            </a:r>
          </a:p>
        </p:txBody>
      </p:sp>
      <p:sp>
        <p:nvSpPr>
          <p:cNvPr id="524" name="Shape 524"/>
          <p:cNvSpPr txBox="1"/>
          <p:nvPr/>
        </p:nvSpPr>
        <p:spPr>
          <a:xfrm>
            <a:off x="5599987" y="2967722"/>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21</a:t>
            </a:r>
          </a:p>
        </p:txBody>
      </p:sp>
      <p:sp>
        <p:nvSpPr>
          <p:cNvPr id="525" name="Shape 525"/>
          <p:cNvSpPr txBox="1"/>
          <p:nvPr/>
        </p:nvSpPr>
        <p:spPr>
          <a:xfrm>
            <a:off x="7917521" y="3019247"/>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31</a:t>
            </a:r>
          </a:p>
        </p:txBody>
      </p:sp>
      <p:cxnSp>
        <p:nvCxnSpPr>
          <p:cNvPr id="526" name="Shape 526"/>
          <p:cNvCxnSpPr/>
          <p:nvPr/>
        </p:nvCxnSpPr>
        <p:spPr>
          <a:xfrm rot="10800000">
            <a:off x="5859764" y="3598546"/>
            <a:ext cx="17700" cy="373199"/>
          </a:xfrm>
          <a:prstGeom prst="straightConnector1">
            <a:avLst/>
          </a:prstGeom>
          <a:noFill/>
          <a:ln w="50800" cap="rnd" cmpd="sng">
            <a:solidFill>
              <a:srgbClr val="00FF00"/>
            </a:solidFill>
            <a:prstDash val="solid"/>
            <a:miter/>
            <a:headEnd type="stealth" w="med" len="med"/>
            <a:tailEnd type="none" w="med" len="med"/>
          </a:ln>
        </p:spPr>
      </p:cxnSp>
      <p:cxnSp>
        <p:nvCxnSpPr>
          <p:cNvPr id="527" name="Shape 527"/>
          <p:cNvCxnSpPr/>
          <p:nvPr/>
        </p:nvCxnSpPr>
        <p:spPr>
          <a:xfrm rot="10800000">
            <a:off x="8180110" y="3679508"/>
            <a:ext cx="16499" cy="373199"/>
          </a:xfrm>
          <a:prstGeom prst="straightConnector1">
            <a:avLst/>
          </a:prstGeom>
          <a:noFill/>
          <a:ln w="50800" cap="rnd" cmpd="sng">
            <a:solidFill>
              <a:srgbClr val="00FF00"/>
            </a:solidFill>
            <a:prstDash val="solid"/>
            <a:miter/>
            <a:headEnd type="stealth" w="med" len="med"/>
            <a:tailEnd type="none" w="med" len="med"/>
          </a:ln>
        </p:spPr>
      </p:cxnSp>
      <p:cxnSp>
        <p:nvCxnSpPr>
          <p:cNvPr id="528" name="Shape 528"/>
          <p:cNvCxnSpPr/>
          <p:nvPr/>
        </p:nvCxnSpPr>
        <p:spPr>
          <a:xfrm rot="10800000" flipH="1">
            <a:off x="6116450" y="4565596"/>
            <a:ext cx="1877699" cy="17700"/>
          </a:xfrm>
          <a:prstGeom prst="straightConnector1">
            <a:avLst/>
          </a:prstGeom>
          <a:noFill/>
          <a:ln w="76200" cap="rnd" cmpd="sng">
            <a:solidFill>
              <a:srgbClr val="FF00FF"/>
            </a:solidFill>
            <a:prstDash val="solid"/>
            <a:miter/>
            <a:headEnd type="none" w="med" len="med"/>
            <a:tailEnd type="none" w="med" len="med"/>
          </a:ln>
        </p:spPr>
      </p:cxnSp>
      <p:sp>
        <p:nvSpPr>
          <p:cNvPr id="529" name="Shape 529"/>
          <p:cNvSpPr txBox="1"/>
          <p:nvPr/>
        </p:nvSpPr>
        <p:spPr>
          <a:xfrm>
            <a:off x="2558195" y="182936"/>
            <a:ext cx="12700277" cy="140025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a:solidFill>
                  <a:srgbClr val="FFD966"/>
                </a:solidFill>
                <a:latin typeface="Arial" charset="0"/>
                <a:ea typeface="Arial" charset="0"/>
                <a:cs typeface="Arial" charset="0"/>
                <a:sym typeface="Cabin"/>
              </a:rPr>
              <a:t>Parsing and Extracting</a:t>
            </a:r>
          </a:p>
        </p:txBody>
      </p:sp>
      <p:sp>
        <p:nvSpPr>
          <p:cNvPr id="3" name="矩形 2"/>
          <p:cNvSpPr/>
          <p:nvPr/>
        </p:nvSpPr>
        <p:spPr>
          <a:xfrm>
            <a:off x="415635" y="1653625"/>
            <a:ext cx="15055273" cy="1384995"/>
          </a:xfrm>
          <a:prstGeom prst="rect">
            <a:avLst/>
          </a:prstGeom>
        </p:spPr>
        <p:txBody>
          <a:bodyPr wrap="square">
            <a:spAutoFit/>
          </a:bodyPr>
          <a:lstStyle/>
          <a:p>
            <a:pPr algn="just"/>
            <a:r>
              <a:rPr lang="zh-CN" altLang="en-US" sz="2800" dirty="0">
                <a:solidFill>
                  <a:schemeClr val="bg1"/>
                </a:solidFill>
              </a:rPr>
              <a:t>Often, we want to look into a string and find a substring. </a:t>
            </a:r>
            <a:r>
              <a:rPr lang="en-US" altLang="zh-CN" sz="2800" dirty="0" smtClean="0">
                <a:solidFill>
                  <a:schemeClr val="bg1"/>
                </a:solidFill>
              </a:rPr>
              <a:t>For example, </a:t>
            </a:r>
            <a:r>
              <a:rPr lang="zh-CN" altLang="en-US" sz="2800" dirty="0" smtClean="0">
                <a:solidFill>
                  <a:schemeClr val="bg1"/>
                </a:solidFill>
              </a:rPr>
              <a:t>we want </a:t>
            </a:r>
            <a:r>
              <a:rPr lang="zh-CN" altLang="en-US" sz="2800" dirty="0">
                <a:solidFill>
                  <a:schemeClr val="bg1"/>
                </a:solidFill>
              </a:rPr>
              <a:t>to pull out only the second half of the address (i.e., uct.ac.za) from each line, we can do this by using the find method and string slicing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5700" y="833718"/>
            <a:ext cx="13360712" cy="1706182"/>
          </a:xfrm>
        </p:spPr>
        <p:txBody>
          <a:bodyPr/>
          <a:lstStyle/>
          <a:p>
            <a:r>
              <a:rPr lang="en-US" sz="7200" dirty="0" smtClean="0">
                <a:solidFill>
                  <a:srgbClr val="FFD966"/>
                </a:solidFill>
              </a:rPr>
              <a:t>Two Kinds of Strings</a:t>
            </a:r>
            <a:endParaRPr lang="en-US" sz="7200" dirty="0">
              <a:solidFill>
                <a:srgbClr val="FFD966"/>
              </a:solidFill>
            </a:endParaRPr>
          </a:p>
        </p:txBody>
      </p:sp>
      <p:sp>
        <p:nvSpPr>
          <p:cNvPr id="5" name="TextBox 4"/>
          <p:cNvSpPr txBox="1"/>
          <p:nvPr/>
        </p:nvSpPr>
        <p:spPr>
          <a:xfrm>
            <a:off x="8719694" y="2723853"/>
            <a:ext cx="6284186"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a:t>
            </a:r>
            <a:r>
              <a:rPr lang="en-US" sz="3200" dirty="0" smtClean="0">
                <a:solidFill>
                  <a:srgbClr val="FF40FF"/>
                </a:solidFill>
                <a:latin typeface="Courier" charset="0"/>
                <a:ea typeface="Courier" charset="0"/>
                <a:cs typeface="Courier" charset="0"/>
              </a:rPr>
              <a:t>3.5.1</a:t>
            </a:r>
          </a:p>
          <a:p>
            <a:r>
              <a:rPr lang="en-US" sz="3200" dirty="0" smtClean="0">
                <a:solidFill>
                  <a:schemeClr val="bg1"/>
                </a:solidFill>
                <a:latin typeface="Courier" charset="0"/>
                <a:ea typeface="Courier" charset="0"/>
                <a:cs typeface="Courier" charset="0"/>
              </a:rPr>
              <a:t>&gt;&gt;&gt; </a:t>
            </a:r>
            <a:r>
              <a:rPr lang="en-US" sz="3200" dirty="0">
                <a:solidFill>
                  <a:schemeClr val="bg1"/>
                </a:solidFill>
                <a:latin typeface="Courier" charset="0"/>
                <a:ea typeface="Courier" charset="0"/>
                <a:cs typeface="Courier" charset="0"/>
              </a:rPr>
              <a:t>x = '이광춘</a:t>
            </a:r>
            <a:r>
              <a:rPr lang="en-US" sz="3200" dirty="0" smtClean="0">
                <a:solidFill>
                  <a:schemeClr val="bg1"/>
                </a:solidFill>
                <a:latin typeface="Courier" charset="0"/>
                <a:ea typeface="Courier" charset="0"/>
                <a:cs typeface="Courier" charset="0"/>
              </a:rPr>
              <a:t>'</a:t>
            </a:r>
          </a:p>
          <a:p>
            <a:r>
              <a:rPr lang="en-US" sz="3200" dirty="0" smtClean="0">
                <a:solidFill>
                  <a:schemeClr val="bg1"/>
                </a:solidFill>
                <a:latin typeface="Courier" charset="0"/>
                <a:ea typeface="Courier" charset="0"/>
                <a:cs typeface="Courier" charset="0"/>
              </a:rPr>
              <a:t>&gt;&gt;&gt; type(x)</a:t>
            </a:r>
          </a:p>
          <a:p>
            <a:r>
              <a:rPr lang="en-US" sz="3200" dirty="0" smtClean="0">
                <a:solidFill>
                  <a:schemeClr val="bg1"/>
                </a:solidFill>
                <a:latin typeface="Courier" charset="0"/>
                <a:ea typeface="Courier" charset="0"/>
                <a:cs typeface="Courier" charset="0"/>
              </a:rPr>
              <a:t>&lt;</a:t>
            </a:r>
            <a:r>
              <a:rPr lang="en-US" sz="3200" dirty="0">
                <a:solidFill>
                  <a:schemeClr val="bg1"/>
                </a:solidFill>
                <a:latin typeface="Courier" charset="0"/>
                <a:ea typeface="Courier" charset="0"/>
                <a:cs typeface="Courier" charset="0"/>
              </a:rPr>
              <a:t>class '</a:t>
            </a:r>
            <a:r>
              <a:rPr lang="en-US" sz="3200" dirty="0" err="1">
                <a:solidFill>
                  <a:schemeClr val="bg1"/>
                </a:solidFill>
                <a:latin typeface="Courier" charset="0"/>
                <a:ea typeface="Courier" charset="0"/>
                <a:cs typeface="Courier" charset="0"/>
              </a:rPr>
              <a:t>str</a:t>
            </a:r>
            <a:r>
              <a:rPr lang="en-US" sz="3200" dirty="0" smtClean="0">
                <a:solidFill>
                  <a:schemeClr val="bg1"/>
                </a:solidFill>
                <a:latin typeface="Courier" charset="0"/>
                <a:ea typeface="Courier" charset="0"/>
                <a:cs typeface="Courier" charset="0"/>
              </a:rPr>
              <a:t>'&gt;</a:t>
            </a:r>
          </a:p>
          <a:p>
            <a:r>
              <a:rPr lang="en-US" sz="3200" dirty="0" smtClean="0">
                <a:solidFill>
                  <a:schemeClr val="bg1"/>
                </a:solidFill>
                <a:latin typeface="Courier" charset="0"/>
                <a:ea typeface="Courier" charset="0"/>
                <a:cs typeface="Courier" charset="0"/>
              </a:rPr>
              <a:t>&gt;&gt;&gt; </a:t>
            </a:r>
            <a:r>
              <a:rPr lang="en-US" sz="3200" dirty="0">
                <a:solidFill>
                  <a:schemeClr val="bg1"/>
                </a:solidFill>
                <a:latin typeface="Courier" charset="0"/>
                <a:ea typeface="Courier" charset="0"/>
                <a:cs typeface="Courier" charset="0"/>
              </a:rPr>
              <a:t>x = </a:t>
            </a:r>
            <a:r>
              <a:rPr lang="en-US" sz="3200" dirty="0" err="1">
                <a:solidFill>
                  <a:schemeClr val="bg1"/>
                </a:solidFill>
                <a:latin typeface="Courier" charset="0"/>
                <a:ea typeface="Courier" charset="0"/>
                <a:cs typeface="Courier" charset="0"/>
              </a:rPr>
              <a:t>u'이광춘</a:t>
            </a:r>
            <a:r>
              <a:rPr lang="en-US" sz="3200" dirty="0" smtClean="0">
                <a:solidFill>
                  <a:schemeClr val="bg1"/>
                </a:solidFill>
                <a:latin typeface="Courier" charset="0"/>
                <a:ea typeface="Courier" charset="0"/>
                <a:cs typeface="Courier" charset="0"/>
              </a:rPr>
              <a:t>'</a:t>
            </a:r>
          </a:p>
          <a:p>
            <a:r>
              <a:rPr lang="en-US" sz="3200" dirty="0" smtClean="0">
                <a:solidFill>
                  <a:schemeClr val="bg1"/>
                </a:solidFill>
                <a:latin typeface="Courier" charset="0"/>
                <a:ea typeface="Courier" charset="0"/>
                <a:cs typeface="Courier" charset="0"/>
              </a:rPr>
              <a:t>&gt;&gt;&gt; type(x)</a:t>
            </a:r>
          </a:p>
          <a:p>
            <a:r>
              <a:rPr lang="en-US" sz="3200" dirty="0" smtClean="0">
                <a:solidFill>
                  <a:srgbClr val="00FA00"/>
                </a:solidFill>
                <a:latin typeface="Courier" charset="0"/>
                <a:ea typeface="Courier" charset="0"/>
                <a:cs typeface="Courier" charset="0"/>
              </a:rPr>
              <a:t>&lt;</a:t>
            </a:r>
            <a:r>
              <a:rPr lang="en-US" sz="3200" dirty="0">
                <a:solidFill>
                  <a:srgbClr val="00FA00"/>
                </a:solidFill>
                <a:latin typeface="Courier" charset="0"/>
                <a:ea typeface="Courier" charset="0"/>
                <a:cs typeface="Courier" charset="0"/>
              </a:rPr>
              <a:t>class '</a:t>
            </a:r>
            <a:r>
              <a:rPr lang="en-US" sz="3200" dirty="0" err="1">
                <a:solidFill>
                  <a:srgbClr val="00FA00"/>
                </a:solidFill>
                <a:latin typeface="Courier" charset="0"/>
                <a:ea typeface="Courier" charset="0"/>
                <a:cs typeface="Courier" charset="0"/>
              </a:rPr>
              <a:t>str</a:t>
            </a:r>
            <a:r>
              <a:rPr lang="en-US" sz="3200" dirty="0" smtClean="0">
                <a:solidFill>
                  <a:srgbClr val="00FA00"/>
                </a:solidFill>
                <a:latin typeface="Courier" charset="0"/>
                <a:ea typeface="Courier" charset="0"/>
                <a:cs typeface="Courier" charset="0"/>
              </a:rPr>
              <a:t>'&gt;</a:t>
            </a:r>
          </a:p>
          <a:p>
            <a:r>
              <a:rPr lang="en-US" sz="3200" dirty="0" smtClean="0">
                <a:solidFill>
                  <a:schemeClr val="bg1"/>
                </a:solidFill>
                <a:latin typeface="Courier" charset="0"/>
                <a:ea typeface="Courier" charset="0"/>
                <a:cs typeface="Courier" charset="0"/>
              </a:rPr>
              <a:t>&gt;&gt;&gt; </a:t>
            </a:r>
            <a:endParaRPr lang="en-US" sz="3200" dirty="0">
              <a:solidFill>
                <a:schemeClr val="bg1"/>
              </a:solidFill>
              <a:latin typeface="Courier" charset="0"/>
              <a:ea typeface="Courier" charset="0"/>
              <a:cs typeface="Courier" charset="0"/>
            </a:endParaRPr>
          </a:p>
        </p:txBody>
      </p:sp>
      <p:sp>
        <p:nvSpPr>
          <p:cNvPr id="6" name="TextBox 5"/>
          <p:cNvSpPr txBox="1"/>
          <p:nvPr/>
        </p:nvSpPr>
        <p:spPr>
          <a:xfrm>
            <a:off x="1727137" y="2723853"/>
            <a:ext cx="6360160"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2.7.10 </a:t>
            </a:r>
          </a:p>
          <a:p>
            <a:r>
              <a:rPr lang="en-US" sz="3200" dirty="0" smtClean="0">
                <a:solidFill>
                  <a:schemeClr val="bg1"/>
                </a:solidFill>
                <a:latin typeface="Courier" charset="0"/>
                <a:ea typeface="Courier" charset="0"/>
                <a:cs typeface="Courier" charset="0"/>
              </a:rPr>
              <a:t>&gt;&gt;&gt; </a:t>
            </a:r>
            <a:r>
              <a:rPr lang="en-US" sz="3200" dirty="0">
                <a:solidFill>
                  <a:schemeClr val="bg1"/>
                </a:solidFill>
                <a:latin typeface="Courier" charset="0"/>
                <a:ea typeface="Courier" charset="0"/>
                <a:cs typeface="Courier" charset="0"/>
              </a:rPr>
              <a:t>x = '이광춘</a:t>
            </a:r>
            <a:r>
              <a:rPr lang="en-US" sz="3200" dirty="0" smtClean="0">
                <a:solidFill>
                  <a:schemeClr val="bg1"/>
                </a:solidFill>
                <a:latin typeface="Courier" charset="0"/>
                <a:ea typeface="Courier" charset="0"/>
                <a:cs typeface="Courier" charset="0"/>
              </a:rPr>
              <a:t>'</a:t>
            </a:r>
          </a:p>
          <a:p>
            <a:r>
              <a:rPr lang="en-US" sz="3200" dirty="0" smtClean="0">
                <a:solidFill>
                  <a:schemeClr val="bg1"/>
                </a:solidFill>
                <a:latin typeface="Courier" charset="0"/>
                <a:ea typeface="Courier" charset="0"/>
                <a:cs typeface="Courier" charset="0"/>
              </a:rPr>
              <a:t>&gt;&gt;&gt; </a:t>
            </a:r>
            <a:r>
              <a:rPr lang="en-US" sz="3200" dirty="0">
                <a:solidFill>
                  <a:schemeClr val="bg1"/>
                </a:solidFill>
                <a:latin typeface="Courier" charset="0"/>
                <a:ea typeface="Courier" charset="0"/>
                <a:cs typeface="Courier" charset="0"/>
              </a:rPr>
              <a:t>type(x</a:t>
            </a:r>
            <a:r>
              <a:rPr lang="en-US" sz="3200" dirty="0" smtClean="0">
                <a:solidFill>
                  <a:schemeClr val="bg1"/>
                </a:solidFill>
                <a:latin typeface="Courier" charset="0"/>
                <a:ea typeface="Courier" charset="0"/>
                <a:cs typeface="Courier" charset="0"/>
              </a:rPr>
              <a:t>)</a:t>
            </a:r>
          </a:p>
          <a:p>
            <a:r>
              <a:rPr lang="en-US" sz="3200" dirty="0" smtClean="0">
                <a:solidFill>
                  <a:schemeClr val="bg1"/>
                </a:solidFill>
                <a:latin typeface="Courier" charset="0"/>
                <a:ea typeface="Courier" charset="0"/>
                <a:cs typeface="Courier" charset="0"/>
              </a:rPr>
              <a:t>&lt;</a:t>
            </a:r>
            <a:r>
              <a:rPr lang="en-US" sz="3200" dirty="0">
                <a:solidFill>
                  <a:schemeClr val="bg1"/>
                </a:solidFill>
                <a:latin typeface="Courier" charset="0"/>
                <a:ea typeface="Courier" charset="0"/>
                <a:cs typeface="Courier" charset="0"/>
              </a:rPr>
              <a:t>type '</a:t>
            </a:r>
            <a:r>
              <a:rPr lang="en-US" sz="3200" dirty="0" err="1">
                <a:solidFill>
                  <a:schemeClr val="bg1"/>
                </a:solidFill>
                <a:latin typeface="Courier" charset="0"/>
                <a:ea typeface="Courier" charset="0"/>
                <a:cs typeface="Courier" charset="0"/>
              </a:rPr>
              <a:t>str</a:t>
            </a:r>
            <a:r>
              <a:rPr lang="en-US" sz="3200" dirty="0" smtClean="0">
                <a:solidFill>
                  <a:schemeClr val="bg1"/>
                </a:solidFill>
                <a:latin typeface="Courier" charset="0"/>
                <a:ea typeface="Courier" charset="0"/>
                <a:cs typeface="Courier" charset="0"/>
              </a:rPr>
              <a:t>'&gt;</a:t>
            </a:r>
          </a:p>
          <a:p>
            <a:r>
              <a:rPr lang="en-US" sz="3200" dirty="0" smtClean="0">
                <a:solidFill>
                  <a:schemeClr val="bg1"/>
                </a:solidFill>
                <a:latin typeface="Courier" charset="0"/>
                <a:ea typeface="Courier" charset="0"/>
                <a:cs typeface="Courier" charset="0"/>
              </a:rPr>
              <a:t>&gt;&gt;&gt; </a:t>
            </a:r>
            <a:r>
              <a:rPr lang="en-US" sz="3200" dirty="0">
                <a:solidFill>
                  <a:schemeClr val="bg1"/>
                </a:solidFill>
                <a:latin typeface="Courier" charset="0"/>
                <a:ea typeface="Courier" charset="0"/>
                <a:cs typeface="Courier" charset="0"/>
              </a:rPr>
              <a:t>x = </a:t>
            </a:r>
            <a:r>
              <a:rPr lang="en-US" sz="3200" dirty="0" err="1">
                <a:solidFill>
                  <a:schemeClr val="bg1"/>
                </a:solidFill>
                <a:latin typeface="Courier" charset="0"/>
                <a:ea typeface="Courier" charset="0"/>
                <a:cs typeface="Courier" charset="0"/>
              </a:rPr>
              <a:t>u'이광춘</a:t>
            </a:r>
            <a:r>
              <a:rPr lang="en-US" sz="3200" dirty="0" smtClean="0">
                <a:solidFill>
                  <a:schemeClr val="bg1"/>
                </a:solidFill>
                <a:latin typeface="Courier" charset="0"/>
                <a:ea typeface="Courier" charset="0"/>
                <a:cs typeface="Courier" charset="0"/>
              </a:rPr>
              <a:t>'</a:t>
            </a:r>
          </a:p>
          <a:p>
            <a:r>
              <a:rPr lang="en-US" sz="3200" dirty="0" smtClean="0">
                <a:solidFill>
                  <a:schemeClr val="bg1"/>
                </a:solidFill>
                <a:latin typeface="Courier" charset="0"/>
                <a:ea typeface="Courier" charset="0"/>
                <a:cs typeface="Courier" charset="0"/>
              </a:rPr>
              <a:t>&gt;&gt;&gt; </a:t>
            </a:r>
            <a:r>
              <a:rPr lang="en-US" sz="3200" dirty="0">
                <a:solidFill>
                  <a:schemeClr val="bg1"/>
                </a:solidFill>
                <a:latin typeface="Courier" charset="0"/>
                <a:ea typeface="Courier" charset="0"/>
                <a:cs typeface="Courier" charset="0"/>
              </a:rPr>
              <a:t>type(x</a:t>
            </a:r>
            <a:r>
              <a:rPr lang="en-US" sz="3200" dirty="0" smtClean="0">
                <a:solidFill>
                  <a:schemeClr val="bg1"/>
                </a:solidFill>
                <a:latin typeface="Courier" charset="0"/>
                <a:ea typeface="Courier" charset="0"/>
                <a:cs typeface="Courier" charset="0"/>
              </a:rPr>
              <a:t>)</a:t>
            </a:r>
          </a:p>
          <a:p>
            <a:r>
              <a:rPr lang="en-US" sz="3200" dirty="0" smtClean="0">
                <a:solidFill>
                  <a:srgbClr val="00FA00"/>
                </a:solidFill>
                <a:latin typeface="Courier" charset="0"/>
                <a:ea typeface="Courier" charset="0"/>
                <a:cs typeface="Courier" charset="0"/>
              </a:rPr>
              <a:t>&lt;</a:t>
            </a:r>
            <a:r>
              <a:rPr lang="en-US" sz="3200" dirty="0">
                <a:solidFill>
                  <a:srgbClr val="00FA00"/>
                </a:solidFill>
                <a:latin typeface="Courier" charset="0"/>
                <a:ea typeface="Courier" charset="0"/>
                <a:cs typeface="Courier" charset="0"/>
              </a:rPr>
              <a:t>type '</a:t>
            </a:r>
            <a:r>
              <a:rPr lang="en-US" sz="3200" dirty="0" err="1">
                <a:solidFill>
                  <a:srgbClr val="00FA00"/>
                </a:solidFill>
                <a:latin typeface="Courier" charset="0"/>
                <a:ea typeface="Courier" charset="0"/>
                <a:cs typeface="Courier" charset="0"/>
              </a:rPr>
              <a:t>unicode</a:t>
            </a:r>
            <a:r>
              <a:rPr lang="en-US" sz="3200" dirty="0" smtClean="0">
                <a:solidFill>
                  <a:srgbClr val="00FA00"/>
                </a:solidFill>
                <a:latin typeface="Courier" charset="0"/>
                <a:ea typeface="Courier" charset="0"/>
                <a:cs typeface="Courier" charset="0"/>
              </a:rPr>
              <a:t>'&gt;</a:t>
            </a:r>
          </a:p>
          <a:p>
            <a:r>
              <a:rPr lang="en-US" sz="3200" dirty="0" smtClean="0">
                <a:solidFill>
                  <a:schemeClr val="bg1"/>
                </a:solidFill>
                <a:latin typeface="Courier" charset="0"/>
                <a:ea typeface="Courier" charset="0"/>
                <a:cs typeface="Courier" charset="0"/>
              </a:rPr>
              <a:t>&gt;&gt;&gt; </a:t>
            </a:r>
            <a:endParaRPr lang="en-US" sz="3200" dirty="0">
              <a:solidFill>
                <a:schemeClr val="bg1"/>
              </a:solidFill>
              <a:latin typeface="Courier" charset="0"/>
              <a:ea typeface="Courier" charset="0"/>
              <a:cs typeface="Courier" charset="0"/>
            </a:endParaRPr>
          </a:p>
        </p:txBody>
      </p:sp>
      <p:sp>
        <p:nvSpPr>
          <p:cNvPr id="7" name="TextBox 6"/>
          <p:cNvSpPr txBox="1"/>
          <p:nvPr/>
        </p:nvSpPr>
        <p:spPr>
          <a:xfrm>
            <a:off x="4413300" y="7366599"/>
            <a:ext cx="7416800" cy="646331"/>
          </a:xfrm>
          <a:prstGeom prst="rect">
            <a:avLst/>
          </a:prstGeom>
          <a:noFill/>
        </p:spPr>
        <p:txBody>
          <a:bodyPr wrap="square" rtlCol="0">
            <a:spAutoFit/>
          </a:bodyPr>
          <a:lstStyle/>
          <a:p>
            <a:r>
              <a:rPr lang="en-US" sz="3600" dirty="0" smtClean="0">
                <a:solidFill>
                  <a:srgbClr val="00FA00"/>
                </a:solidFill>
              </a:rPr>
              <a:t>In Python 3, all strings are Unicode</a:t>
            </a:r>
            <a:endParaRPr lang="en-US" sz="3600" dirty="0">
              <a:solidFill>
                <a:srgbClr val="00FA00"/>
              </a:solidFill>
            </a:endParaRPr>
          </a:p>
        </p:txBody>
      </p:sp>
    </p:spTree>
    <p:extLst>
      <p:ext uri="{BB962C8B-B14F-4D97-AF65-F5344CB8AC3E}">
        <p14:creationId xmlns:p14="http://schemas.microsoft.com/office/powerpoint/2010/main" val="15796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2073728" y="196904"/>
            <a:ext cx="120587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Looking Inside Strings</a:t>
            </a:r>
          </a:p>
        </p:txBody>
      </p:sp>
      <p:sp>
        <p:nvSpPr>
          <p:cNvPr id="228" name="Shape 228"/>
          <p:cNvSpPr txBox="1">
            <a:spLocks noGrp="1"/>
          </p:cNvSpPr>
          <p:nvPr>
            <p:ph type="body" idx="1"/>
          </p:nvPr>
        </p:nvSpPr>
        <p:spPr>
          <a:xfrm>
            <a:off x="1155700" y="2603500"/>
            <a:ext cx="8802688"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We can get at any single character in a string using an index specified in</a:t>
            </a:r>
            <a:r>
              <a:rPr lang="en-US" sz="3600" u="none" strike="noStrike" cap="none" dirty="0">
                <a:solidFill>
                  <a:srgbClr val="00FFFF"/>
                </a:solidFill>
                <a:latin typeface="Arial" charset="0"/>
                <a:ea typeface="Arial" charset="0"/>
                <a:cs typeface="Arial" charset="0"/>
                <a:sym typeface="Cabin"/>
              </a:rPr>
              <a:t> square brackets</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index value must be an integer and starts at </a:t>
            </a:r>
            <a:r>
              <a:rPr lang="en-US" sz="3600" u="none" strike="noStrike" cap="none" dirty="0">
                <a:solidFill>
                  <a:srgbClr val="FF0000"/>
                </a:solidFill>
                <a:latin typeface="Arial" charset="0"/>
                <a:ea typeface="Arial" charset="0"/>
                <a:cs typeface="Arial" charset="0"/>
                <a:sym typeface="Cabin"/>
              </a:rPr>
              <a:t>zero</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index value can be an expression that is computed</a:t>
            </a:r>
          </a:p>
        </p:txBody>
      </p:sp>
      <p:sp>
        <p:nvSpPr>
          <p:cNvPr id="229" name="Shape 229"/>
          <p:cNvSpPr txBox="1"/>
          <p:nvPr/>
        </p:nvSpPr>
        <p:spPr>
          <a:xfrm>
            <a:off x="10867921" y="4517526"/>
            <a:ext cx="4878899" cy="37883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letter</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w</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x</a:t>
            </a:r>
            <a:r>
              <a:rPr lang="en-US" sz="3000" i="0" u="none" strike="noStrike" cap="none" dirty="0">
                <a:solidFill>
                  <a:srgbClr val="00FFFF"/>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1</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dirty="0" smtClean="0">
                <a:solidFill>
                  <a:schemeClr val="lt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w</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n</a:t>
            </a:r>
          </a:p>
        </p:txBody>
      </p:sp>
      <p:sp>
        <p:nvSpPr>
          <p:cNvPr id="231" name="Shape 231"/>
          <p:cNvSpPr txBox="1"/>
          <p:nvPr/>
        </p:nvSpPr>
        <p:spPr>
          <a:xfrm>
            <a:off x="10566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32" name="Shape 232"/>
          <p:cNvSpPr txBox="1"/>
          <p:nvPr/>
        </p:nvSpPr>
        <p:spPr>
          <a:xfrm>
            <a:off x="10566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33" name="Shape 233"/>
          <p:cNvSpPr txBox="1"/>
          <p:nvPr/>
        </p:nvSpPr>
        <p:spPr>
          <a:xfrm>
            <a:off x="11315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34" name="Shape 234"/>
          <p:cNvSpPr txBox="1"/>
          <p:nvPr/>
        </p:nvSpPr>
        <p:spPr>
          <a:xfrm>
            <a:off x="11315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5" name="Shape 235"/>
          <p:cNvSpPr txBox="1"/>
          <p:nvPr/>
        </p:nvSpPr>
        <p:spPr>
          <a:xfrm>
            <a:off x="12090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36" name="Shape 236"/>
          <p:cNvSpPr txBox="1"/>
          <p:nvPr/>
        </p:nvSpPr>
        <p:spPr>
          <a:xfrm>
            <a:off x="12090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37" name="Shape 237"/>
          <p:cNvSpPr txBox="1"/>
          <p:nvPr/>
        </p:nvSpPr>
        <p:spPr>
          <a:xfrm>
            <a:off x="12839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38" name="Shape 238"/>
          <p:cNvSpPr txBox="1"/>
          <p:nvPr/>
        </p:nvSpPr>
        <p:spPr>
          <a:xfrm>
            <a:off x="12839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9" name="Shape 239"/>
          <p:cNvSpPr txBox="1"/>
          <p:nvPr/>
        </p:nvSpPr>
        <p:spPr>
          <a:xfrm>
            <a:off x="135636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40" name="Shape 240"/>
          <p:cNvSpPr txBox="1"/>
          <p:nvPr/>
        </p:nvSpPr>
        <p:spPr>
          <a:xfrm>
            <a:off x="135636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41" name="Shape 241"/>
          <p:cNvSpPr txBox="1"/>
          <p:nvPr/>
        </p:nvSpPr>
        <p:spPr>
          <a:xfrm>
            <a:off x="143129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42" name="Shape 242"/>
          <p:cNvSpPr txBox="1"/>
          <p:nvPr/>
        </p:nvSpPr>
        <p:spPr>
          <a:xfrm>
            <a:off x="143129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1155700" y="833718"/>
            <a:ext cx="1315171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Summary</a:t>
            </a:r>
          </a:p>
        </p:txBody>
      </p:sp>
      <p:sp>
        <p:nvSpPr>
          <p:cNvPr id="536" name="Shape 536"/>
          <p:cNvSpPr txBox="1">
            <a:spLocks noGrp="1"/>
          </p:cNvSpPr>
          <p:nvPr>
            <p:ph type="body" idx="1"/>
          </p:nvPr>
        </p:nvSpPr>
        <p:spPr>
          <a:prstGeom prst="rect">
            <a:avLst/>
          </a:prstGeom>
          <a:noFill/>
          <a:ln>
            <a:noFill/>
          </a:ln>
        </p:spPr>
        <p:txBody>
          <a:bodyPr lIns="38100" tIns="38100" rIns="38100" bIns="38100" anchor="t" anchorCtr="0">
            <a:noAutofit/>
          </a:bodyPr>
          <a:lstStyle/>
          <a:p>
            <a:pPr marL="685800" marR="0" lvl="0" indent="-329311" algn="l" rtl="0">
              <a:lnSpc>
                <a:spcPct val="115000"/>
              </a:lnSpc>
              <a:spcBef>
                <a:spcPts val="0"/>
              </a:spcBef>
              <a:spcAft>
                <a:spcPts val="100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String type</a:t>
            </a:r>
          </a:p>
          <a:p>
            <a:pPr marL="685800" marR="0" lvl="0" indent="-329311" algn="l" rtl="0">
              <a:lnSpc>
                <a:spcPct val="115000"/>
              </a:lnSpc>
              <a:spcBef>
                <a:spcPts val="1000"/>
              </a:spcBef>
              <a:spcAft>
                <a:spcPts val="100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Read/Convert</a:t>
            </a:r>
          </a:p>
          <a:p>
            <a:pPr marL="685800" marR="0" lvl="0" indent="-329311" algn="l" rtl="0">
              <a:lnSpc>
                <a:spcPct val="115000"/>
              </a:lnSpc>
              <a:spcBef>
                <a:spcPts val="0"/>
              </a:spcBef>
              <a:spcAft>
                <a:spcPts val="100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Indexing strings </a:t>
            </a:r>
            <a:r>
              <a:rPr lang="en-US" sz="3600" u="none" strike="noStrike" cap="none" dirty="0">
                <a:solidFill>
                  <a:srgbClr val="00FFFF"/>
                </a:solidFill>
                <a:latin typeface="Arial" charset="0"/>
                <a:ea typeface="Arial" charset="0"/>
                <a:cs typeface="Arial" charset="0"/>
                <a:sym typeface="Cabin"/>
              </a:rPr>
              <a:t>[]</a:t>
            </a:r>
          </a:p>
          <a:p>
            <a:pPr marL="685800" marR="0" lvl="0" indent="-329311" algn="l" rtl="0">
              <a:lnSpc>
                <a:spcPct val="115000"/>
              </a:lnSpc>
              <a:spcBef>
                <a:spcPts val="0"/>
              </a:spcBef>
              <a:spcAft>
                <a:spcPts val="100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Slicing strings </a:t>
            </a:r>
            <a:r>
              <a:rPr lang="en-US" sz="3600" u="none" strike="noStrike" cap="none" dirty="0">
                <a:solidFill>
                  <a:srgbClr val="00FFFF"/>
                </a:solidFill>
                <a:latin typeface="Arial" charset="0"/>
                <a:ea typeface="Arial" charset="0"/>
                <a:cs typeface="Arial" charset="0"/>
                <a:sym typeface="Cabin"/>
              </a:rPr>
              <a:t>[</a:t>
            </a:r>
            <a:r>
              <a:rPr lang="en-US" sz="3600" u="none" strike="noStrike" cap="none" dirty="0">
                <a:solidFill>
                  <a:srgbClr val="FF7F00"/>
                </a:solidFill>
                <a:latin typeface="Arial" charset="0"/>
                <a:ea typeface="Arial" charset="0"/>
                <a:cs typeface="Arial" charset="0"/>
                <a:sym typeface="Cabin"/>
              </a:rPr>
              <a:t>2</a:t>
            </a:r>
            <a:r>
              <a:rPr lang="en-US" sz="3600" u="none" strike="noStrike" cap="none" dirty="0">
                <a:solidFill>
                  <a:srgbClr val="00FFFF"/>
                </a:solidFill>
                <a:latin typeface="Arial" charset="0"/>
                <a:ea typeface="Arial" charset="0"/>
                <a:cs typeface="Arial" charset="0"/>
                <a:sym typeface="Cabin"/>
              </a:rPr>
              <a:t>:4]</a:t>
            </a:r>
          </a:p>
          <a:p>
            <a:pPr marL="685800" marR="0" lvl="0" indent="-329311" algn="l" rtl="0">
              <a:lnSpc>
                <a:spcPct val="115000"/>
              </a:lnSpc>
              <a:spcBef>
                <a:spcPts val="0"/>
              </a:spcBef>
              <a:spcAft>
                <a:spcPts val="1000"/>
              </a:spcAft>
              <a:buClr>
                <a:schemeClr val="lt1"/>
              </a:buClr>
              <a:buSzPct val="100000"/>
              <a:buFont typeface="Cabin"/>
              <a:buChar char="•"/>
            </a:pPr>
            <a:r>
              <a:rPr lang="en-US" sz="3600" dirty="0">
                <a:solidFill>
                  <a:schemeClr val="lt1"/>
                </a:solidFill>
                <a:latin typeface="Arial" charset="0"/>
                <a:ea typeface="Arial" charset="0"/>
                <a:cs typeface="Arial" charset="0"/>
                <a:sym typeface="Cabin"/>
              </a:rPr>
              <a:t>Looping through strings </a:t>
            </a:r>
            <a:br>
              <a:rPr lang="en-US" sz="3600" dirty="0">
                <a:solidFill>
                  <a:schemeClr val="lt1"/>
                </a:solidFill>
                <a:latin typeface="Arial" charset="0"/>
                <a:ea typeface="Arial" charset="0"/>
                <a:cs typeface="Arial" charset="0"/>
                <a:sym typeface="Cabin"/>
              </a:rPr>
            </a:br>
            <a:r>
              <a:rPr lang="en-US" sz="3600" dirty="0">
                <a:solidFill>
                  <a:schemeClr val="lt1"/>
                </a:solidFill>
                <a:latin typeface="Arial" charset="0"/>
                <a:ea typeface="Arial" charset="0"/>
                <a:cs typeface="Arial" charset="0"/>
                <a:sym typeface="Cabin"/>
              </a:rPr>
              <a:t>with </a:t>
            </a:r>
            <a:r>
              <a:rPr lang="en-US" sz="3600" dirty="0">
                <a:solidFill>
                  <a:srgbClr val="FFFF00"/>
                </a:solidFill>
                <a:latin typeface="Arial" charset="0"/>
                <a:ea typeface="Arial" charset="0"/>
                <a:cs typeface="Arial" charset="0"/>
                <a:sym typeface="Cabin"/>
              </a:rPr>
              <a:t>for</a:t>
            </a:r>
            <a:r>
              <a:rPr lang="en-US" sz="3600" dirty="0">
                <a:solidFill>
                  <a:schemeClr val="lt1"/>
                </a:solidFill>
                <a:latin typeface="Arial" charset="0"/>
                <a:ea typeface="Arial" charset="0"/>
                <a:cs typeface="Arial" charset="0"/>
                <a:sym typeface="Cabin"/>
              </a:rPr>
              <a:t> and </a:t>
            </a:r>
            <a:r>
              <a:rPr lang="en-US" sz="3600" dirty="0">
                <a:solidFill>
                  <a:srgbClr val="FFFF00"/>
                </a:solidFill>
                <a:latin typeface="Arial" charset="0"/>
                <a:ea typeface="Arial" charset="0"/>
                <a:cs typeface="Arial" charset="0"/>
                <a:sym typeface="Cabin"/>
              </a:rPr>
              <a:t>while</a:t>
            </a:r>
          </a:p>
          <a:p>
            <a:pPr marL="685800" marR="0" lvl="0" indent="-329311" algn="l" rtl="0">
              <a:lnSpc>
                <a:spcPct val="115000"/>
              </a:lnSpc>
              <a:spcBef>
                <a:spcPts val="0"/>
              </a:spcBef>
              <a:spcAft>
                <a:spcPts val="1000"/>
              </a:spcAft>
              <a:buClr>
                <a:schemeClr val="lt1"/>
              </a:buClr>
              <a:buSzPct val="100000"/>
              <a:buFont typeface="Cabin"/>
              <a:buChar char="•"/>
            </a:pPr>
            <a:r>
              <a:rPr lang="en-US" sz="3600" dirty="0">
                <a:solidFill>
                  <a:schemeClr val="lt1"/>
                </a:solidFill>
                <a:latin typeface="Arial" charset="0"/>
                <a:ea typeface="Arial" charset="0"/>
                <a:cs typeface="Arial" charset="0"/>
                <a:sym typeface="Cabin"/>
              </a:rPr>
              <a:t>Concatenating strings with  </a:t>
            </a:r>
            <a:r>
              <a:rPr lang="en-US" sz="3600" dirty="0">
                <a:solidFill>
                  <a:srgbClr val="00FFFF"/>
                </a:solidFill>
                <a:latin typeface="Arial" charset="0"/>
                <a:ea typeface="Arial" charset="0"/>
                <a:cs typeface="Arial" charset="0"/>
                <a:sym typeface="Cabin"/>
              </a:rPr>
              <a:t>+</a:t>
            </a:r>
          </a:p>
        </p:txBody>
      </p:sp>
      <p:sp>
        <p:nvSpPr>
          <p:cNvPr id="537" name="Shape 537"/>
          <p:cNvSpPr txBox="1">
            <a:spLocks noGrp="1"/>
          </p:cNvSpPr>
          <p:nvPr>
            <p:ph type="body" idx="4294967295"/>
          </p:nvPr>
        </p:nvSpPr>
        <p:spPr>
          <a:xfrm>
            <a:off x="9110663" y="2655720"/>
            <a:ext cx="5977037" cy="5627688"/>
          </a:xfrm>
          <a:prstGeom prst="rect">
            <a:avLst/>
          </a:prstGeom>
          <a:noFill/>
          <a:ln>
            <a:noFill/>
          </a:ln>
        </p:spPr>
        <p:txBody>
          <a:bodyPr lIns="38100" tIns="38100" rIns="38100" bIns="38100" anchor="t" anchorCtr="0">
            <a:noAutofit/>
          </a:bodyPr>
          <a:lstStyle/>
          <a:p>
            <a:pPr marL="685800" marR="0" lvl="0" indent="-329311" algn="l" rtl="0">
              <a:lnSpc>
                <a:spcPct val="115000"/>
              </a:lnSpc>
              <a:spcBef>
                <a:spcPts val="0"/>
              </a:spcBef>
              <a:spcAft>
                <a:spcPts val="100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String operations </a:t>
            </a:r>
          </a:p>
          <a:p>
            <a:pPr marL="685800" marR="0" lvl="0" indent="-329311" algn="l" rtl="0">
              <a:lnSpc>
                <a:spcPct val="115000"/>
              </a:lnSpc>
              <a:spcBef>
                <a:spcPts val="0"/>
              </a:spcBef>
              <a:spcAft>
                <a:spcPts val="1000"/>
              </a:spcAft>
              <a:buClr>
                <a:schemeClr val="lt1"/>
              </a:buClr>
              <a:buSzPct val="100000"/>
              <a:buFont typeface="Cabin"/>
              <a:buChar char="•"/>
            </a:pPr>
            <a:r>
              <a:rPr lang="en-US" sz="3600">
                <a:solidFill>
                  <a:schemeClr val="lt1"/>
                </a:solidFill>
                <a:latin typeface="Arial" charset="0"/>
                <a:ea typeface="Arial" charset="0"/>
                <a:cs typeface="Arial" charset="0"/>
                <a:sym typeface="Cabin"/>
              </a:rPr>
              <a:t>String library</a:t>
            </a:r>
          </a:p>
          <a:p>
            <a:pPr marL="685800" marR="0" lvl="0" indent="-329311" algn="l" rtl="0">
              <a:lnSpc>
                <a:spcPct val="115000"/>
              </a:lnSpc>
              <a:spcBef>
                <a:spcPts val="0"/>
              </a:spcBef>
              <a:spcAft>
                <a:spcPts val="1000"/>
              </a:spcAft>
              <a:buClr>
                <a:schemeClr val="lt1"/>
              </a:buClr>
              <a:buSzPct val="100000"/>
              <a:buFont typeface="Cabin"/>
              <a:buChar char="•"/>
            </a:pPr>
            <a:r>
              <a:rPr lang="en-US" sz="3600">
                <a:solidFill>
                  <a:schemeClr val="lt1"/>
                </a:solidFill>
                <a:latin typeface="Arial" charset="0"/>
                <a:ea typeface="Arial" charset="0"/>
                <a:cs typeface="Arial" charset="0"/>
                <a:sym typeface="Cabin"/>
              </a:rPr>
              <a:t>String comparisons</a:t>
            </a:r>
          </a:p>
          <a:p>
            <a:pPr marL="685800" marR="0" lvl="0" indent="-329311" algn="l" rtl="0">
              <a:lnSpc>
                <a:spcPct val="115000"/>
              </a:lnSpc>
              <a:spcBef>
                <a:spcPts val="0"/>
              </a:spcBef>
              <a:spcAft>
                <a:spcPts val="1000"/>
              </a:spcAft>
              <a:buClr>
                <a:schemeClr val="lt1"/>
              </a:buClr>
              <a:buSzPct val="100000"/>
              <a:buFont typeface="Cabin"/>
              <a:buChar char="•"/>
            </a:pPr>
            <a:r>
              <a:rPr lang="en-US" sz="3600">
                <a:solidFill>
                  <a:schemeClr val="lt1"/>
                </a:solidFill>
                <a:latin typeface="Arial" charset="0"/>
                <a:ea typeface="Arial" charset="0"/>
                <a:cs typeface="Arial" charset="0"/>
                <a:sym typeface="Cabin"/>
              </a:rPr>
              <a:t>Searching in strings</a:t>
            </a:r>
          </a:p>
          <a:p>
            <a:pPr marL="685800" marR="0" lvl="0" indent="-329311" algn="l" rtl="0">
              <a:lnSpc>
                <a:spcPct val="115000"/>
              </a:lnSpc>
              <a:spcBef>
                <a:spcPts val="0"/>
              </a:spcBef>
              <a:spcAft>
                <a:spcPts val="1000"/>
              </a:spcAft>
              <a:buClr>
                <a:schemeClr val="lt1"/>
              </a:buClr>
              <a:buSzPct val="100000"/>
              <a:buFont typeface="Cabin"/>
              <a:buChar char="•"/>
            </a:pPr>
            <a:r>
              <a:rPr lang="en-US" sz="3600">
                <a:solidFill>
                  <a:schemeClr val="lt1"/>
                </a:solidFill>
                <a:latin typeface="Arial" charset="0"/>
                <a:ea typeface="Arial" charset="0"/>
                <a:cs typeface="Arial" charset="0"/>
                <a:sym typeface="Cabin"/>
              </a:rPr>
              <a:t>Replacing text</a:t>
            </a:r>
          </a:p>
          <a:p>
            <a:pPr marL="685800" marR="0" lvl="0" indent="-329311" algn="l" rtl="0">
              <a:lnSpc>
                <a:spcPct val="115000"/>
              </a:lnSpc>
              <a:spcBef>
                <a:spcPts val="0"/>
              </a:spcBef>
              <a:spcAft>
                <a:spcPts val="1000"/>
              </a:spcAft>
              <a:buClr>
                <a:schemeClr val="lt1"/>
              </a:buClr>
              <a:buSzPct val="100000"/>
              <a:buFont typeface="Cabin"/>
              <a:buChar char="•"/>
            </a:pPr>
            <a:r>
              <a:rPr lang="en-US" sz="3600">
                <a:solidFill>
                  <a:schemeClr val="lt1"/>
                </a:solidFill>
                <a:latin typeface="Arial" charset="0"/>
                <a:ea typeface="Arial" charset="0"/>
                <a:cs typeface="Arial" charset="0"/>
                <a:sym typeface="Cabin"/>
              </a:rPr>
              <a:t>Stripping white space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1229179" y="270382"/>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66FF"/>
              </a:buClr>
              <a:buSzPct val="25000"/>
              <a:buFont typeface="Cabin"/>
              <a:buNone/>
            </a:pPr>
            <a:r>
              <a:rPr lang="en-US" sz="7600" u="none" strike="noStrike" cap="none" dirty="0">
                <a:solidFill>
                  <a:srgbClr val="FFD966"/>
                </a:solidFill>
                <a:latin typeface="Arial" charset="0"/>
                <a:ea typeface="Arial" charset="0"/>
                <a:cs typeface="Arial" charset="0"/>
                <a:sym typeface="Cabin"/>
              </a:rPr>
              <a:t>A Character Too Far</a:t>
            </a:r>
          </a:p>
        </p:txBody>
      </p:sp>
      <p:sp>
        <p:nvSpPr>
          <p:cNvPr id="248" name="Shape 248"/>
          <p:cNvSpPr txBox="1">
            <a:spLocks noGrp="1"/>
          </p:cNvSpPr>
          <p:nvPr>
            <p:ph type="body" idx="1"/>
          </p:nvPr>
        </p:nvSpPr>
        <p:spPr>
          <a:xfrm>
            <a:off x="628650" y="2603500"/>
            <a:ext cx="7421336" cy="5188301"/>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You will get a </a:t>
            </a:r>
            <a:r>
              <a:rPr lang="en-US" sz="3600" u="none" strike="noStrike" cap="none" dirty="0">
                <a:solidFill>
                  <a:srgbClr val="E06666"/>
                </a:solidFill>
                <a:latin typeface="Arial" charset="0"/>
                <a:ea typeface="Arial" charset="0"/>
                <a:cs typeface="Arial" charset="0"/>
                <a:sym typeface="Cabin"/>
              </a:rPr>
              <a:t>python error</a:t>
            </a:r>
            <a:r>
              <a:rPr lang="en-US" sz="3600" u="none" strike="noStrike" cap="none" dirty="0">
                <a:solidFill>
                  <a:schemeClr val="lt1"/>
                </a:solidFill>
                <a:latin typeface="Arial" charset="0"/>
                <a:ea typeface="Arial" charset="0"/>
                <a:cs typeface="Arial" charset="0"/>
                <a:sym typeface="Cabin"/>
              </a:rPr>
              <a:t> if you attempt to index beyond the end of a string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 be careful when constructing index values and slices</a:t>
            </a:r>
          </a:p>
        </p:txBody>
      </p:sp>
      <p:sp>
        <p:nvSpPr>
          <p:cNvPr id="249" name="Shape 249"/>
          <p:cNvSpPr txBox="1"/>
          <p:nvPr/>
        </p:nvSpPr>
        <p:spPr>
          <a:xfrm>
            <a:off x="8759825" y="3239110"/>
            <a:ext cx="6845400"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zot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abc</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bg1"/>
                </a:solidFill>
                <a:latin typeface="Courier"/>
                <a:ea typeface="Courier"/>
                <a:cs typeface="Courier"/>
                <a:sym typeface="Courier New"/>
              </a:rPr>
              <a:t>(</a:t>
            </a:r>
            <a:r>
              <a:rPr lang="en-US" sz="3000" i="0" u="none" strike="noStrike" cap="none" dirty="0" smtClean="0">
                <a:solidFill>
                  <a:srgbClr val="00FF00"/>
                </a:solidFill>
                <a:latin typeface="Courier"/>
                <a:ea typeface="Courier"/>
                <a:cs typeface="Courier"/>
                <a:sym typeface="Courier New"/>
              </a:rPr>
              <a:t>zot</a:t>
            </a:r>
            <a:r>
              <a:rPr lang="en-US" sz="3000" i="0" u="none" strike="noStrike" cap="none" dirty="0" smtClean="0">
                <a:solidFill>
                  <a:srgbClr val="00FFFF"/>
                </a:solidFill>
                <a:latin typeface="Courier"/>
                <a:ea typeface="Courier"/>
                <a:cs typeface="Courier"/>
                <a:sym typeface="Courier New"/>
              </a:rPr>
              <a:t>[</a:t>
            </a:r>
            <a:r>
              <a:rPr lang="en-US" sz="3000" i="0" u="none" strike="noStrike" cap="none" dirty="0" smtClean="0">
                <a:solidFill>
                  <a:srgbClr val="FF7F00"/>
                </a:solidFill>
                <a:latin typeface="Courier"/>
                <a:ea typeface="Courier"/>
                <a:cs typeface="Courier"/>
                <a:sym typeface="Courier New"/>
              </a:rPr>
              <a:t>5</a:t>
            </a:r>
            <a:r>
              <a:rPr lang="en-US" sz="3000" i="0" u="none" strike="noStrike" cap="none" dirty="0" smtClean="0">
                <a:solidFill>
                  <a:srgbClr val="00FFFF"/>
                </a:solidFill>
                <a:latin typeface="Courier"/>
                <a:ea typeface="Courier"/>
                <a:cs typeface="Courier"/>
                <a:sym typeface="Courier New"/>
              </a:rPr>
              <a:t>]</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E06666"/>
                </a:solidFill>
                <a:latin typeface="Courier"/>
                <a:ea typeface="Courier"/>
                <a:cs typeface="Courier"/>
                <a:sym typeface="Courier New"/>
              </a:rPr>
              <a:t>Traceback</a:t>
            </a:r>
            <a:r>
              <a:rPr lang="en-US" sz="3000" i="0" u="none" strike="noStrike" cap="none" dirty="0">
                <a:solidFill>
                  <a:srgbClr val="E06666"/>
                </a:solidFill>
                <a:latin typeface="Courier"/>
                <a:ea typeface="Courier"/>
                <a:cs typeface="Courier"/>
                <a:sym typeface="Courier New"/>
              </a:rPr>
              <a:t> (most recent call last):  File "&lt;</a:t>
            </a:r>
            <a:r>
              <a:rPr lang="en-US" sz="3000" i="0" u="none" strike="noStrike" cap="none" dirty="0" err="1">
                <a:solidFill>
                  <a:srgbClr val="E06666"/>
                </a:solidFill>
                <a:latin typeface="Courier"/>
                <a:ea typeface="Courier"/>
                <a:cs typeface="Courier"/>
                <a:sym typeface="Courier New"/>
              </a:rPr>
              <a:t>stdin</a:t>
            </a:r>
            <a:r>
              <a:rPr lang="en-US" sz="3000" i="0" u="none" strike="noStrike" cap="none" dirty="0">
                <a:solidFill>
                  <a:srgbClr val="E06666"/>
                </a:solidFill>
                <a:latin typeface="Courier"/>
                <a:ea typeface="Courier"/>
                <a:cs typeface="Courier"/>
                <a:sym typeface="Courier New"/>
              </a:rPr>
              <a:t>&gt;", line 1, in &lt;module</a:t>
            </a:r>
            <a:r>
              <a:rPr lang="en-US" sz="3000" i="0" u="none" strike="noStrike" cap="none" dirty="0" smtClean="0">
                <a:solidFill>
                  <a:srgbClr val="E06666"/>
                </a:solidFill>
                <a:latin typeface="Courier"/>
                <a:ea typeface="Courier"/>
                <a:cs typeface="Courier"/>
                <a:sym typeface="Courier New"/>
              </a:rPr>
              <a:t>&gt;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smtClean="0">
                <a:solidFill>
                  <a:srgbClr val="E06666"/>
                </a:solidFill>
                <a:latin typeface="Courier"/>
                <a:ea typeface="Courier"/>
                <a:cs typeface="Courier"/>
                <a:sym typeface="Courier New"/>
              </a:rPr>
              <a:t>IndexError</a:t>
            </a:r>
            <a:r>
              <a:rPr lang="en-US" sz="3000" i="0" u="none" strike="noStrike" cap="none" dirty="0">
                <a:solidFill>
                  <a:srgbClr val="E06666"/>
                </a:solidFill>
                <a:latin typeface="Courier"/>
                <a:ea typeface="Courier"/>
                <a:cs typeface="Courier"/>
                <a:sym typeface="Courier New"/>
              </a:rPr>
              <a:t>: string index out of range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Strings Have Length</a:t>
            </a:r>
          </a:p>
        </p:txBody>
      </p:sp>
      <p:sp>
        <p:nvSpPr>
          <p:cNvPr id="255" name="Shape 255"/>
          <p:cNvSpPr txBox="1">
            <a:spLocks noGrp="1"/>
          </p:cNvSpPr>
          <p:nvPr>
            <p:ph type="body" idx="1"/>
          </p:nvPr>
        </p:nvSpPr>
        <p:spPr>
          <a:xfrm>
            <a:off x="457200" y="2807608"/>
            <a:ext cx="8004599" cy="4608474"/>
          </a:xfrm>
          <a:prstGeom prst="rect">
            <a:avLst/>
          </a:prstGeom>
          <a:noFill/>
          <a:ln>
            <a:noFill/>
          </a:ln>
        </p:spPr>
        <p:txBody>
          <a:bodyPr lIns="38100" tIns="38100" rIns="38100" bIns="38100" anchor="ctr" anchorCtr="0">
            <a:noAutofit/>
          </a:bodyPr>
          <a:lstStyle/>
          <a:p>
            <a:pPr marL="215900" lvl="0" indent="0" algn="just">
              <a:spcBef>
                <a:spcPts val="0"/>
              </a:spcBef>
              <a:buSzPct val="171000"/>
              <a:buNone/>
            </a:pPr>
            <a:r>
              <a:rPr lang="en-US" sz="4000" u="none" strike="noStrike" cap="none" dirty="0" smtClean="0">
                <a:solidFill>
                  <a:schemeClr val="lt1"/>
                </a:solidFill>
                <a:latin typeface="Arial" charset="0"/>
                <a:ea typeface="Arial" charset="0"/>
                <a:cs typeface="Arial" charset="0"/>
                <a:sym typeface="Cabin"/>
              </a:rPr>
              <a:t>The built</a:t>
            </a:r>
            <a:r>
              <a:rPr lang="en-US" sz="4000" u="none" strike="noStrike" cap="none" dirty="0">
                <a:solidFill>
                  <a:schemeClr val="lt1"/>
                </a:solidFill>
                <a:latin typeface="Arial" charset="0"/>
                <a:ea typeface="Arial" charset="0"/>
                <a:cs typeface="Arial" charset="0"/>
                <a:sym typeface="Cabin"/>
              </a:rPr>
              <a:t>-in function </a:t>
            </a:r>
            <a:r>
              <a:rPr lang="en-US" sz="4000" u="none" strike="noStrike" cap="none" dirty="0" err="1">
                <a:solidFill>
                  <a:srgbClr val="FF00FF"/>
                </a:solidFill>
                <a:latin typeface="Arial" charset="0"/>
                <a:ea typeface="Arial" charset="0"/>
                <a:cs typeface="Arial" charset="0"/>
                <a:sym typeface="Cabin"/>
              </a:rPr>
              <a:t>len</a:t>
            </a:r>
            <a:r>
              <a:rPr lang="en-US" sz="4000" u="none" strike="noStrike" cap="none" dirty="0">
                <a:solidFill>
                  <a:schemeClr val="lt1"/>
                </a:solidFill>
                <a:latin typeface="Arial" charset="0"/>
                <a:ea typeface="Arial" charset="0"/>
                <a:cs typeface="Arial" charset="0"/>
                <a:sym typeface="Cabin"/>
              </a:rPr>
              <a:t> </a:t>
            </a:r>
            <a:r>
              <a:rPr lang="en-US" sz="4000" u="none" strike="noStrike" cap="none" dirty="0" smtClean="0">
                <a:solidFill>
                  <a:schemeClr val="lt1"/>
                </a:solidFill>
                <a:latin typeface="Arial" charset="0"/>
                <a:ea typeface="Arial" charset="0"/>
                <a:cs typeface="Arial" charset="0"/>
                <a:sym typeface="Cabin"/>
              </a:rPr>
              <a:t>gives </a:t>
            </a:r>
            <a:r>
              <a:rPr lang="en-US" sz="4000" u="none" strike="noStrike" cap="none" dirty="0">
                <a:solidFill>
                  <a:schemeClr val="lt1"/>
                </a:solidFill>
                <a:latin typeface="Arial" charset="0"/>
                <a:ea typeface="Arial" charset="0"/>
                <a:cs typeface="Arial" charset="0"/>
                <a:sym typeface="Cabin"/>
              </a:rPr>
              <a:t>us the length of a </a:t>
            </a:r>
            <a:r>
              <a:rPr lang="en-US" sz="4000" u="none" strike="noStrike" cap="none" dirty="0" smtClean="0">
                <a:solidFill>
                  <a:schemeClr val="lt1"/>
                </a:solidFill>
                <a:latin typeface="Arial" charset="0"/>
                <a:ea typeface="Arial" charset="0"/>
                <a:cs typeface="Arial" charset="0"/>
                <a:sym typeface="Cabin"/>
              </a:rPr>
              <a:t>string</a:t>
            </a:r>
            <a:r>
              <a:rPr lang="zh-CN" altLang="en-US" sz="4000" u="none" strike="noStrike" cap="none" dirty="0" smtClean="0">
                <a:solidFill>
                  <a:schemeClr val="lt1"/>
                </a:solidFill>
                <a:latin typeface="Arial" charset="0"/>
                <a:ea typeface="Arial" charset="0"/>
                <a:cs typeface="Arial" charset="0"/>
                <a:sym typeface="Cabin"/>
              </a:rPr>
              <a:t>，</a:t>
            </a:r>
            <a:r>
              <a:rPr lang="en-US" altLang="zh-CN" sz="4000" u="none" strike="noStrike" cap="none" dirty="0" smtClean="0">
                <a:solidFill>
                  <a:schemeClr val="lt1"/>
                </a:solidFill>
                <a:latin typeface="Arial" charset="0"/>
                <a:ea typeface="Arial" charset="0"/>
                <a:cs typeface="Arial" charset="0"/>
                <a:sym typeface="Cabin"/>
              </a:rPr>
              <a:t>i.e., </a:t>
            </a:r>
            <a:r>
              <a:rPr lang="en-US" altLang="zh-CN" dirty="0"/>
              <a:t>the number of characters in a string</a:t>
            </a:r>
            <a:endParaRPr lang="en-US" sz="4000" u="none" strike="noStrike" cap="none" dirty="0">
              <a:solidFill>
                <a:schemeClr val="lt1"/>
              </a:solidFill>
              <a:latin typeface="Arial" charset="0"/>
              <a:ea typeface="Arial" charset="0"/>
              <a:cs typeface="Arial" charset="0"/>
              <a:sym typeface="Cabin"/>
            </a:endParaRPr>
          </a:p>
        </p:txBody>
      </p:sp>
      <p:sp>
        <p:nvSpPr>
          <p:cNvPr id="256" name="Shape 256"/>
          <p:cNvSpPr txBox="1"/>
          <p:nvPr/>
        </p:nvSpPr>
        <p:spPr>
          <a:xfrm>
            <a:off x="9947700" y="5551475"/>
            <a:ext cx="63080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err="1" smtClean="0">
                <a:solidFill>
                  <a:srgbClr val="FF00FF"/>
                </a:solidFill>
                <a:latin typeface="Courier"/>
                <a:ea typeface="Courier"/>
                <a:cs typeface="Courier"/>
                <a:sym typeface="Courier New"/>
              </a:rPr>
              <a:t>len</a:t>
            </a:r>
            <a:r>
              <a:rPr lang="en-US" sz="3600" i="0" u="none" strike="noStrike" cap="none" dirty="0" smtClean="0">
                <a:solidFill>
                  <a:schemeClr val="lt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fruit</a:t>
            </a:r>
            <a:r>
              <a:rPr lang="en-US" sz="3600" i="0" u="none" strike="noStrike" cap="none" dirty="0" smtClean="0">
                <a:solidFill>
                  <a:schemeClr val="lt1"/>
                </a:solidFill>
                <a:latin typeface="Courier"/>
                <a:ea typeface="Courier"/>
                <a:cs typeface="Courier"/>
                <a:sym typeface="Courier New"/>
              </a:rPr>
              <a:t>))</a:t>
            </a:r>
            <a:endParaRPr lang="en-US" sz="3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57" name="Shape 257"/>
          <p:cNvSpPr txBox="1"/>
          <p:nvPr/>
        </p:nvSpPr>
        <p:spPr>
          <a:xfrm>
            <a:off x="10375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58" name="Shape 258"/>
          <p:cNvSpPr txBox="1"/>
          <p:nvPr/>
        </p:nvSpPr>
        <p:spPr>
          <a:xfrm>
            <a:off x="10375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59" name="Shape 259"/>
          <p:cNvSpPr txBox="1"/>
          <p:nvPr/>
        </p:nvSpPr>
        <p:spPr>
          <a:xfrm>
            <a:off x="11125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60" name="Shape 260"/>
          <p:cNvSpPr txBox="1"/>
          <p:nvPr/>
        </p:nvSpPr>
        <p:spPr>
          <a:xfrm>
            <a:off x="11125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1" name="Shape 261"/>
          <p:cNvSpPr txBox="1"/>
          <p:nvPr/>
        </p:nvSpPr>
        <p:spPr>
          <a:xfrm>
            <a:off x="11899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62" name="Shape 262"/>
          <p:cNvSpPr txBox="1"/>
          <p:nvPr/>
        </p:nvSpPr>
        <p:spPr>
          <a:xfrm>
            <a:off x="11899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3" name="Shape 263"/>
          <p:cNvSpPr txBox="1"/>
          <p:nvPr/>
        </p:nvSpPr>
        <p:spPr>
          <a:xfrm>
            <a:off x="12649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64" name="Shape 264"/>
          <p:cNvSpPr txBox="1"/>
          <p:nvPr/>
        </p:nvSpPr>
        <p:spPr>
          <a:xfrm>
            <a:off x="12649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5" name="Shape 265"/>
          <p:cNvSpPr txBox="1"/>
          <p:nvPr/>
        </p:nvSpPr>
        <p:spPr>
          <a:xfrm>
            <a:off x="133731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66" name="Shape 266"/>
          <p:cNvSpPr txBox="1"/>
          <p:nvPr/>
        </p:nvSpPr>
        <p:spPr>
          <a:xfrm>
            <a:off x="133731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7" name="Shape 267"/>
          <p:cNvSpPr txBox="1"/>
          <p:nvPr/>
        </p:nvSpPr>
        <p:spPr>
          <a:xfrm>
            <a:off x="141224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68" name="Shape 268"/>
          <p:cNvSpPr txBox="1"/>
          <p:nvPr/>
        </p:nvSpPr>
        <p:spPr>
          <a:xfrm>
            <a:off x="141224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1049564" y="177212"/>
            <a:ext cx="1393200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40FF"/>
                </a:solidFill>
                <a:latin typeface="Arial" charset="0"/>
                <a:ea typeface="Arial" charset="0"/>
                <a:cs typeface="Arial" charset="0"/>
                <a:sym typeface="Cabin"/>
              </a:rPr>
              <a:t>len</a:t>
            </a:r>
            <a:r>
              <a:rPr lang="en-US" sz="7600" u="none" strike="noStrike" cap="none" dirty="0">
                <a:solidFill>
                  <a:srgbClr val="FFFF00"/>
                </a:solidFill>
                <a:latin typeface="Arial" charset="0"/>
                <a:ea typeface="Arial" charset="0"/>
                <a:cs typeface="Arial" charset="0"/>
                <a:sym typeface="Cabin"/>
              </a:rPr>
              <a:t> </a:t>
            </a:r>
            <a:r>
              <a:rPr lang="en-US" sz="7600" u="none" strike="noStrike" cap="none" dirty="0">
                <a:solidFill>
                  <a:srgbClr val="FFD966"/>
                </a:solidFill>
                <a:latin typeface="Arial" charset="0"/>
                <a:ea typeface="Arial" charset="0"/>
                <a:cs typeface="Arial" charset="0"/>
                <a:sym typeface="Cabin"/>
              </a:rPr>
              <a:t>Function</a:t>
            </a:r>
          </a:p>
        </p:txBody>
      </p:sp>
      <p:sp>
        <p:nvSpPr>
          <p:cNvPr id="275" name="Shape 275"/>
          <p:cNvSpPr txBox="1"/>
          <p:nvPr/>
        </p:nvSpPr>
        <p:spPr>
          <a:xfrm>
            <a:off x="6845300" y="5168900"/>
            <a:ext cx="2819400" cy="2819400"/>
          </a:xfrm>
          <a:prstGeom prst="rect">
            <a:avLst/>
          </a:prstGeom>
          <a:solidFill>
            <a:schemeClr val="accent2">
              <a:lumMod val="60000"/>
              <a:lumOff val="40000"/>
            </a:schemeClr>
          </a:solidFill>
          <a:ln>
            <a:noFill/>
          </a:ln>
        </p:spPr>
        <p:txBody>
          <a:bodyPr lIns="0" tIns="0" rIns="0" bIns="0" anchor="ctr" anchorCtr="0">
            <a:noAutofit/>
          </a:bodyPr>
          <a:lstStyle/>
          <a:p>
            <a:pPr lvl="0">
              <a:buClr>
                <a:srgbClr val="FFFF00"/>
              </a:buClr>
              <a:buSzPct val="25000"/>
            </a:pPr>
            <a:r>
              <a:rPr lang="en-US" sz="2400" b="1" dirty="0">
                <a:solidFill>
                  <a:srgbClr val="FFFF00"/>
                </a:solidFill>
                <a:latin typeface="Courier"/>
                <a:ea typeface="Courier"/>
                <a:cs typeface="Courier"/>
                <a:sym typeface="Courier New"/>
              </a:rPr>
              <a:t> </a:t>
            </a:r>
            <a:r>
              <a:rPr lang="en-US" sz="2400" dirty="0" err="1">
                <a:solidFill>
                  <a:srgbClr val="FFFF00"/>
                </a:solidFill>
                <a:latin typeface="Courier"/>
                <a:ea typeface="Courier"/>
                <a:cs typeface="Courier"/>
                <a:sym typeface="Courier New"/>
              </a:rPr>
              <a:t>def</a:t>
            </a:r>
            <a:r>
              <a:rPr lang="en-US" sz="2400" dirty="0">
                <a:solidFill>
                  <a:schemeClr val="lt1"/>
                </a:solidFill>
                <a:latin typeface="Courier"/>
                <a:ea typeface="Courier"/>
                <a:cs typeface="Courier"/>
                <a:sym typeface="Courier New"/>
              </a:rPr>
              <a:t> </a:t>
            </a:r>
            <a:r>
              <a:rPr lang="en-US" sz="2400" dirty="0" err="1">
                <a:solidFill>
                  <a:schemeClr val="lt1"/>
                </a:solidFill>
                <a:latin typeface="Courier"/>
                <a:ea typeface="Courier"/>
                <a:cs typeface="Courier"/>
                <a:sym typeface="Courier New"/>
              </a:rPr>
              <a:t>len</a:t>
            </a:r>
            <a:r>
              <a:rPr lang="en-US" sz="2400" dirty="0">
                <a:solidFill>
                  <a:schemeClr val="lt1"/>
                </a:solidFill>
                <a:latin typeface="Courier"/>
                <a:ea typeface="Courier"/>
                <a:cs typeface="Courier"/>
                <a:sym typeface="Courier New"/>
              </a:rPr>
              <a:t>(</a:t>
            </a:r>
            <a:r>
              <a:rPr lang="en-US" sz="2400" dirty="0" err="1">
                <a:solidFill>
                  <a:schemeClr val="lt1"/>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a:t>
            </a:r>
            <a:r>
              <a:rPr lang="en-US" sz="2400" dirty="0">
                <a:solidFill>
                  <a:srgbClr val="FFFF00"/>
                </a:solidFill>
                <a:latin typeface="Courier"/>
                <a:ea typeface="Courier"/>
                <a:cs typeface="Courier"/>
                <a:sym typeface="Courier New"/>
              </a:rPr>
              <a:t>for</a:t>
            </a:r>
            <a:r>
              <a:rPr lang="en-US" sz="2400" dirty="0">
                <a:solidFill>
                  <a:schemeClr val="lt1"/>
                </a:solidFill>
                <a:latin typeface="Courier"/>
                <a:ea typeface="Courier"/>
                <a:cs typeface="Courier"/>
                <a:sym typeface="Courier New"/>
              </a:rPr>
              <a:t> x </a:t>
            </a:r>
            <a:r>
              <a:rPr lang="en-US" sz="2400" dirty="0">
                <a:solidFill>
                  <a:srgbClr val="FFFF00"/>
                </a:solidFill>
                <a:latin typeface="Courier"/>
                <a:ea typeface="Courier"/>
                <a:cs typeface="Courier"/>
                <a:sym typeface="Courier New"/>
              </a:rPr>
              <a:t>in</a:t>
            </a:r>
            <a:r>
              <a:rPr lang="en-US" sz="2400" dirty="0">
                <a:solidFill>
                  <a:schemeClr val="lt1"/>
                </a:solidFill>
                <a:latin typeface="Courier"/>
                <a:ea typeface="Courier"/>
                <a:cs typeface="Courier"/>
                <a:sym typeface="Courier New"/>
              </a:rPr>
              <a:t> y:</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a:t>
            </a:r>
            <a:r>
              <a:rPr lang="en-US" sz="2400" dirty="0" smtClean="0">
                <a:solidFill>
                  <a:schemeClr val="lt1"/>
                </a:solidFill>
                <a:latin typeface="Courier"/>
                <a:ea typeface="Courier"/>
                <a:cs typeface="Courier"/>
                <a:sym typeface="Courier New"/>
              </a:rPr>
              <a:t>blah</a:t>
            </a:r>
          </a:p>
        </p:txBody>
      </p:sp>
      <p:cxnSp>
        <p:nvCxnSpPr>
          <p:cNvPr id="276" name="Shape 276"/>
          <p:cNvCxnSpPr/>
          <p:nvPr/>
        </p:nvCxnSpPr>
        <p:spPr>
          <a:xfrm flipH="1">
            <a:off x="5299074" y="66230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77" name="Shape 277"/>
          <p:cNvSpPr txBox="1"/>
          <p:nvPr/>
        </p:nvSpPr>
        <p:spPr>
          <a:xfrm>
            <a:off x="3208336" y="6069012"/>
            <a:ext cx="1820862"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 string)</a:t>
            </a:r>
          </a:p>
        </p:txBody>
      </p:sp>
      <p:sp>
        <p:nvSpPr>
          <p:cNvPr id="278" name="Shape 278"/>
          <p:cNvSpPr txBox="1"/>
          <p:nvPr/>
        </p:nvSpPr>
        <p:spPr>
          <a:xfrm>
            <a:off x="11442699" y="6000750"/>
            <a:ext cx="235902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(a number)</a:t>
            </a:r>
          </a:p>
        </p:txBody>
      </p:sp>
      <p:cxnSp>
        <p:nvCxnSpPr>
          <p:cNvPr id="279" name="Shape 279"/>
          <p:cNvCxnSpPr/>
          <p:nvPr/>
        </p:nvCxnSpPr>
        <p:spPr>
          <a:xfrm flipH="1">
            <a:off x="9680574" y="65722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10" name="Shape 280"/>
          <p:cNvSpPr txBox="1"/>
          <p:nvPr/>
        </p:nvSpPr>
        <p:spPr>
          <a:xfrm>
            <a:off x="10283825" y="2710522"/>
            <a:ext cx="5130899" cy="2184300"/>
          </a:xfrm>
          <a:prstGeom prst="rect">
            <a:avLst/>
          </a:prstGeom>
          <a:noFill/>
          <a:ln>
            <a:noFill/>
          </a:ln>
        </p:spPr>
        <p:txBody>
          <a:bodyPr lIns="0" tIns="0" rIns="0" bIns="0" anchor="ctr" anchorCtr="0">
            <a:noAutofit/>
          </a:bodyPr>
          <a:lstStyle/>
          <a:p>
            <a:pPr marL="0" marR="0" lvl="0" indent="0" algn="just"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A </a:t>
            </a:r>
            <a:r>
              <a:rPr lang="en-US" sz="3600" u="none" strike="noStrike" cap="none" dirty="0">
                <a:solidFill>
                  <a:srgbClr val="FF00FF"/>
                </a:solidFill>
                <a:latin typeface="Arial" charset="0"/>
                <a:ea typeface="Arial" charset="0"/>
                <a:cs typeface="Arial" charset="0"/>
                <a:sym typeface="Cabin"/>
              </a:rPr>
              <a:t>function</a:t>
            </a:r>
            <a:r>
              <a:rPr lang="en-US" sz="3600" u="none" strike="noStrike" cap="none" dirty="0">
                <a:solidFill>
                  <a:schemeClr val="lt1"/>
                </a:solidFill>
                <a:latin typeface="Arial" charset="0"/>
                <a:ea typeface="Arial" charset="0"/>
                <a:cs typeface="Arial" charset="0"/>
                <a:sym typeface="Cabin"/>
              </a:rPr>
              <a:t> is </a:t>
            </a:r>
            <a:r>
              <a:rPr lang="en-US" sz="3600" u="none" strike="noStrike" cap="none" dirty="0">
                <a:solidFill>
                  <a:srgbClr val="FF00FF"/>
                </a:solidFill>
                <a:latin typeface="Arial" charset="0"/>
                <a:ea typeface="Arial" charset="0"/>
                <a:cs typeface="Arial" charset="0"/>
                <a:sym typeface="Cabin"/>
              </a:rPr>
              <a:t>some stored code</a:t>
            </a:r>
            <a:r>
              <a:rPr lang="en-US" sz="3600" u="none" strike="noStrike" cap="none" dirty="0">
                <a:solidFill>
                  <a:schemeClr val="lt1"/>
                </a:solidFill>
                <a:latin typeface="Arial" charset="0"/>
                <a:ea typeface="Arial" charset="0"/>
                <a:cs typeface="Arial" charset="0"/>
                <a:sym typeface="Cabin"/>
              </a:rPr>
              <a:t> that we use. A function takes some </a:t>
            </a:r>
            <a:r>
              <a:rPr lang="en-US" sz="3600" u="none" strike="noStrike" cap="none" dirty="0">
                <a:solidFill>
                  <a:srgbClr val="FF7F00"/>
                </a:solidFill>
                <a:latin typeface="Arial" charset="0"/>
                <a:ea typeface="Arial" charset="0"/>
                <a:cs typeface="Arial" charset="0"/>
                <a:sym typeface="Cabin"/>
              </a:rPr>
              <a:t>input</a:t>
            </a:r>
            <a:r>
              <a:rPr lang="en-US" sz="3600" u="none" strike="noStrike" cap="none" dirty="0">
                <a:solidFill>
                  <a:schemeClr val="lt1"/>
                </a:solidFill>
                <a:latin typeface="Arial" charset="0"/>
                <a:ea typeface="Arial" charset="0"/>
                <a:cs typeface="Arial" charset="0"/>
                <a:sym typeface="Cabin"/>
              </a:rPr>
              <a:t> and produces an </a:t>
            </a:r>
            <a:r>
              <a:rPr lang="en-US" sz="3600" u="none" strike="noStrike" cap="none" dirty="0">
                <a:solidFill>
                  <a:srgbClr val="00FF00"/>
                </a:solidFill>
                <a:latin typeface="Arial" charset="0"/>
                <a:ea typeface="Arial" charset="0"/>
                <a:cs typeface="Arial" charset="0"/>
                <a:sym typeface="Cabin"/>
              </a:rPr>
              <a:t>output</a:t>
            </a:r>
            <a:r>
              <a:rPr lang="en-US" sz="3600" u="none" strike="noStrike" cap="none" dirty="0">
                <a:solidFill>
                  <a:schemeClr val="lt1"/>
                </a:solidFill>
                <a:latin typeface="Arial" charset="0"/>
                <a:ea typeface="Arial" charset="0"/>
                <a:cs typeface="Arial" charset="0"/>
                <a:sym typeface="Cabin"/>
              </a:rPr>
              <a:t>.</a:t>
            </a:r>
          </a:p>
        </p:txBody>
      </p:sp>
      <p:sp>
        <p:nvSpPr>
          <p:cNvPr id="11" name="Shape 274"/>
          <p:cNvSpPr txBox="1"/>
          <p:nvPr/>
        </p:nvSpPr>
        <p:spPr>
          <a:xfrm>
            <a:off x="1200150" y="2539900"/>
            <a:ext cx="56451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rgbClr val="FF00FF"/>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smtClean="0">
                <a:solidFill>
                  <a:srgbClr val="FFFF00"/>
                </a:solidFill>
                <a:latin typeface="Courier"/>
                <a:ea typeface="Courier"/>
                <a:cs typeface="Courier"/>
                <a:sym typeface="Courier New"/>
              </a:rPr>
              <a:t>print</a:t>
            </a:r>
            <a:r>
              <a:rPr lang="en-US" sz="3600" dirty="0" smtClean="0">
                <a:solidFill>
                  <a:schemeClr val="bg1"/>
                </a:solidFill>
                <a:latin typeface="Courier"/>
                <a:ea typeface="Courier"/>
                <a:cs typeface="Courier"/>
                <a:sym typeface="Courier New"/>
              </a:rPr>
              <a:t>(</a:t>
            </a:r>
            <a:r>
              <a:rPr lang="en-US" sz="3600" i="0" u="none" strike="noStrike" cap="none" dirty="0" smtClean="0">
                <a:solidFill>
                  <a:srgbClr val="00FF00"/>
                </a:solidFill>
                <a:latin typeface="Courier"/>
                <a:ea typeface="Courier"/>
                <a:cs typeface="Courier"/>
                <a:sym typeface="Courier New"/>
              </a:rPr>
              <a:t>x</a:t>
            </a:r>
            <a:r>
              <a:rPr lang="en-US" sz="3600" i="0" u="none" strike="noStrike" cap="none" dirty="0" smtClean="0">
                <a:solidFill>
                  <a:schemeClr val="bg1"/>
                </a:solidFill>
                <a:latin typeface="Courier"/>
                <a:ea typeface="Courier"/>
                <a:cs typeface="Courier"/>
                <a:sym typeface="Courier New"/>
              </a:rPr>
              <a:t>)</a:t>
            </a:r>
            <a:endParaRPr lang="en-US" sz="36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Tree>
    <p:extLst>
      <p:ext uri="{BB962C8B-B14F-4D97-AF65-F5344CB8AC3E}">
        <p14:creationId xmlns:p14="http://schemas.microsoft.com/office/powerpoint/2010/main" val="52719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Looping Through Strings</a:t>
            </a:r>
          </a:p>
        </p:txBody>
      </p:sp>
      <p:sp>
        <p:nvSpPr>
          <p:cNvPr id="299" name="Shape 299"/>
          <p:cNvSpPr txBox="1">
            <a:spLocks noGrp="1"/>
          </p:cNvSpPr>
          <p:nvPr>
            <p:ph type="body" idx="1"/>
          </p:nvPr>
        </p:nvSpPr>
        <p:spPr>
          <a:xfrm>
            <a:off x="220436" y="2889250"/>
            <a:ext cx="7475763" cy="5702399"/>
          </a:xfrm>
          <a:prstGeom prst="rect">
            <a:avLst/>
          </a:prstGeom>
          <a:noFill/>
          <a:ln>
            <a:noFill/>
          </a:ln>
        </p:spPr>
        <p:txBody>
          <a:bodyPr lIns="38100" tIns="38100" rIns="38100" bIns="38100" anchor="ctr" anchorCtr="0">
            <a:noAutofit/>
          </a:bodyPr>
          <a:lstStyle/>
          <a:p>
            <a:pPr marL="360000" algn="just"/>
            <a:r>
              <a:rPr lang="en-US" altLang="zh-CN" sz="2800" dirty="0"/>
              <a:t>A lot of computations involve processing a string one character at a </a:t>
            </a:r>
            <a:r>
              <a:rPr lang="en-US" altLang="zh-CN" sz="2800" dirty="0" smtClean="0"/>
              <a:t>time. Often they </a:t>
            </a:r>
            <a:r>
              <a:rPr lang="en-US" altLang="zh-CN" sz="2800" dirty="0"/>
              <a:t>start at the beginning, select each character in turn, do something to it, </a:t>
            </a:r>
            <a:r>
              <a:rPr lang="en-US" altLang="zh-CN" sz="2800" dirty="0" smtClean="0"/>
              <a:t>and continue </a:t>
            </a:r>
            <a:r>
              <a:rPr lang="en-US" altLang="zh-CN" sz="2800" dirty="0"/>
              <a:t>until the </a:t>
            </a:r>
            <a:r>
              <a:rPr lang="en-US" altLang="zh-CN" sz="2800" dirty="0" smtClean="0"/>
              <a:t>end.</a:t>
            </a:r>
          </a:p>
          <a:p>
            <a:pPr marL="360000" algn="just"/>
            <a:r>
              <a:rPr lang="en-US" sz="2800" u="none" strike="noStrike" cap="none" dirty="0" smtClean="0">
                <a:solidFill>
                  <a:schemeClr val="lt1"/>
                </a:solidFill>
                <a:latin typeface="Arial" charset="0"/>
                <a:ea typeface="Arial" charset="0"/>
                <a:cs typeface="Arial" charset="0"/>
                <a:sym typeface="Cabin"/>
              </a:rPr>
              <a:t>Using </a:t>
            </a:r>
            <a:r>
              <a:rPr lang="en-US" sz="2800" u="none" strike="noStrike" cap="none" dirty="0">
                <a:solidFill>
                  <a:schemeClr val="lt1"/>
                </a:solidFill>
                <a:latin typeface="Arial" charset="0"/>
                <a:ea typeface="Arial" charset="0"/>
                <a:cs typeface="Arial" charset="0"/>
                <a:sym typeface="Cabin"/>
              </a:rPr>
              <a:t>a </a:t>
            </a:r>
            <a:r>
              <a:rPr lang="en-US" sz="2800" u="none" strike="noStrike" cap="none" dirty="0">
                <a:solidFill>
                  <a:srgbClr val="FFFF00"/>
                </a:solidFill>
                <a:latin typeface="Arial" charset="0"/>
                <a:ea typeface="Arial" charset="0"/>
                <a:cs typeface="Arial" charset="0"/>
                <a:sym typeface="Cabin"/>
              </a:rPr>
              <a:t>while</a:t>
            </a:r>
            <a:r>
              <a:rPr lang="en-US" sz="2800" u="none" strike="noStrike" cap="none" dirty="0">
                <a:solidFill>
                  <a:schemeClr val="lt1"/>
                </a:solidFill>
                <a:latin typeface="Arial" charset="0"/>
                <a:ea typeface="Arial" charset="0"/>
                <a:cs typeface="Arial" charset="0"/>
                <a:sym typeface="Cabin"/>
              </a:rPr>
              <a:t> statement, an </a:t>
            </a:r>
            <a:r>
              <a:rPr lang="en-US" sz="2800" u="none" strike="noStrike" cap="none" dirty="0">
                <a:solidFill>
                  <a:srgbClr val="00FF00"/>
                </a:solidFill>
                <a:latin typeface="Arial" charset="0"/>
                <a:ea typeface="Arial" charset="0"/>
                <a:cs typeface="Arial" charset="0"/>
                <a:sym typeface="Cabin"/>
              </a:rPr>
              <a:t>iteration variable</a:t>
            </a:r>
            <a:r>
              <a:rPr lang="en-US" sz="2800" u="none" strike="noStrike" cap="none" dirty="0">
                <a:solidFill>
                  <a:schemeClr val="lt1"/>
                </a:solidFill>
                <a:latin typeface="Arial" charset="0"/>
                <a:ea typeface="Arial" charset="0"/>
                <a:cs typeface="Arial" charset="0"/>
                <a:sym typeface="Cabin"/>
              </a:rPr>
              <a:t>, and the </a:t>
            </a:r>
            <a:r>
              <a:rPr lang="en-US" sz="2800" u="none" strike="noStrike" cap="none" dirty="0" err="1">
                <a:solidFill>
                  <a:srgbClr val="FF00FF"/>
                </a:solidFill>
                <a:latin typeface="Arial" charset="0"/>
                <a:ea typeface="Arial" charset="0"/>
                <a:cs typeface="Arial" charset="0"/>
                <a:sym typeface="Cabin"/>
              </a:rPr>
              <a:t>len</a:t>
            </a:r>
            <a:r>
              <a:rPr lang="en-US" sz="2800" u="none" strike="noStrike" cap="none" dirty="0">
                <a:solidFill>
                  <a:schemeClr val="lt1"/>
                </a:solidFill>
                <a:latin typeface="Arial" charset="0"/>
                <a:ea typeface="Arial" charset="0"/>
                <a:cs typeface="Arial" charset="0"/>
                <a:sym typeface="Cabin"/>
              </a:rPr>
              <a:t> function, we can construct a loop to look at each of the letters in a string individually</a:t>
            </a:r>
          </a:p>
        </p:txBody>
      </p:sp>
      <p:sp>
        <p:nvSpPr>
          <p:cNvPr id="300" name="Shape 300"/>
          <p:cNvSpPr txBox="1"/>
          <p:nvPr/>
        </p:nvSpPr>
        <p:spPr>
          <a:xfrm>
            <a:off x="8239813" y="3690900"/>
            <a:ext cx="59453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fruit = 'banana'</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smtClean="0">
                <a:solidFill>
                  <a:schemeClr val="lt1"/>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letter</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01" name="Shape 301"/>
          <p:cNvSpPr txBox="1"/>
          <p:nvPr/>
        </p:nvSpPr>
        <p:spPr>
          <a:xfrm>
            <a:off x="14728825" y="3740150"/>
            <a:ext cx="698400" cy="3225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0 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1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2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3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4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5 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Looping Through Strings</a:t>
            </a:r>
          </a:p>
        </p:txBody>
      </p:sp>
      <p:sp>
        <p:nvSpPr>
          <p:cNvPr id="299" name="Shape 299"/>
          <p:cNvSpPr txBox="1">
            <a:spLocks noGrp="1"/>
          </p:cNvSpPr>
          <p:nvPr>
            <p:ph type="body" idx="1"/>
          </p:nvPr>
        </p:nvSpPr>
        <p:spPr>
          <a:xfrm>
            <a:off x="102323" y="2880179"/>
            <a:ext cx="8019377" cy="5702399"/>
          </a:xfrm>
          <a:prstGeom prst="rect">
            <a:avLst/>
          </a:prstGeom>
          <a:noFill/>
          <a:ln>
            <a:noFill/>
          </a:ln>
        </p:spPr>
        <p:txBody>
          <a:bodyPr lIns="38100" tIns="38100" rIns="38100" bIns="38100" anchor="ctr" anchorCtr="0">
            <a:noAutofit/>
          </a:bodyPr>
          <a:lstStyle/>
          <a:p>
            <a:pPr marL="360000" algn="just">
              <a:spcBef>
                <a:spcPts val="1200"/>
              </a:spcBef>
            </a:pPr>
            <a:r>
              <a:rPr lang="en-US" altLang="zh-CN" dirty="0" smtClean="0"/>
              <a:t>The loop </a:t>
            </a:r>
            <a:r>
              <a:rPr lang="en-US" altLang="zh-CN" dirty="0"/>
              <a:t>condition is index &lt; </a:t>
            </a:r>
            <a:r>
              <a:rPr lang="en-US" altLang="zh-CN" dirty="0" err="1"/>
              <a:t>len</a:t>
            </a:r>
            <a:r>
              <a:rPr lang="en-US" altLang="zh-CN" dirty="0"/>
              <a:t>(fruit), so when index is equal to the length </a:t>
            </a:r>
            <a:r>
              <a:rPr lang="en-US" altLang="zh-CN" dirty="0" smtClean="0"/>
              <a:t>of the </a:t>
            </a:r>
            <a:r>
              <a:rPr lang="en-US" altLang="zh-CN" dirty="0"/>
              <a:t>string, the condition is false, and the body of the loop is not executed. </a:t>
            </a:r>
            <a:r>
              <a:rPr lang="en-US" altLang="zh-CN" dirty="0" smtClean="0"/>
              <a:t>The last </a:t>
            </a:r>
            <a:r>
              <a:rPr lang="en-US" altLang="zh-CN" dirty="0"/>
              <a:t>character accessed is the one with the index </a:t>
            </a:r>
            <a:r>
              <a:rPr lang="en-US" altLang="zh-CN" dirty="0" err="1"/>
              <a:t>len</a:t>
            </a:r>
            <a:r>
              <a:rPr lang="en-US" altLang="zh-CN" dirty="0"/>
              <a:t>(fruit)-1, which is the </a:t>
            </a:r>
            <a:r>
              <a:rPr lang="en-US" altLang="zh-CN" dirty="0" smtClean="0"/>
              <a:t>last character </a:t>
            </a:r>
            <a:r>
              <a:rPr lang="en-US" altLang="zh-CN" dirty="0"/>
              <a:t>in </a:t>
            </a:r>
            <a:r>
              <a:rPr lang="en-US" altLang="zh-CN" dirty="0" smtClean="0"/>
              <a:t>the</a:t>
            </a:r>
            <a:endParaRPr lang="en-US" sz="2800" u="none" strike="noStrike" cap="none" dirty="0">
              <a:solidFill>
                <a:schemeClr val="lt1"/>
              </a:solidFill>
              <a:latin typeface="Arial" charset="0"/>
              <a:ea typeface="Arial" charset="0"/>
              <a:cs typeface="Arial" charset="0"/>
              <a:sym typeface="Cabin"/>
            </a:endParaRPr>
          </a:p>
        </p:txBody>
      </p:sp>
      <p:sp>
        <p:nvSpPr>
          <p:cNvPr id="300" name="Shape 300"/>
          <p:cNvSpPr txBox="1"/>
          <p:nvPr/>
        </p:nvSpPr>
        <p:spPr>
          <a:xfrm>
            <a:off x="8452563" y="3690900"/>
            <a:ext cx="59453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fruit = 'banana'</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smtClean="0">
                <a:solidFill>
                  <a:schemeClr val="lt1"/>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letter</a:t>
            </a:r>
            <a:r>
              <a:rPr lang="en-US" sz="3000" i="0" u="none" strike="noStrike" cap="none"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01" name="Shape 301"/>
          <p:cNvSpPr txBox="1"/>
          <p:nvPr/>
        </p:nvSpPr>
        <p:spPr>
          <a:xfrm>
            <a:off x="14728825" y="3740150"/>
            <a:ext cx="698400" cy="3225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0 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1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2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3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4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5 a</a:t>
            </a:r>
          </a:p>
        </p:txBody>
      </p:sp>
    </p:spTree>
    <p:extLst>
      <p:ext uri="{BB962C8B-B14F-4D97-AF65-F5344CB8AC3E}">
        <p14:creationId xmlns:p14="http://schemas.microsoft.com/office/powerpoint/2010/main" val="1454485050"/>
      </p:ext>
    </p:extLst>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2525</Words>
  <Application>Microsoft Office PowerPoint</Application>
  <PresentationFormat>自定义</PresentationFormat>
  <Paragraphs>491</Paragraphs>
  <Slides>40</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Cabin</vt:lpstr>
      <vt:lpstr>Courier</vt:lpstr>
      <vt:lpstr>Gill Sans</vt:lpstr>
      <vt:lpstr>ヒラギノ角ゴ ProN W3</vt:lpstr>
      <vt:lpstr>宋体</vt:lpstr>
      <vt:lpstr>Arial</vt:lpstr>
      <vt:lpstr>Courier New</vt:lpstr>
      <vt:lpstr>Title &amp; Subtitle</vt:lpstr>
      <vt:lpstr>Strings</vt:lpstr>
      <vt:lpstr>String Data Type</vt:lpstr>
      <vt:lpstr>Reading and Converting</vt:lpstr>
      <vt:lpstr>Looking Inside Strings</vt:lpstr>
      <vt:lpstr>A Character Too Far</vt:lpstr>
      <vt:lpstr>Strings Have Length</vt:lpstr>
      <vt:lpstr>len Function</vt:lpstr>
      <vt:lpstr>Looping Through Strings</vt:lpstr>
      <vt:lpstr>Looping Through Strings</vt:lpstr>
      <vt:lpstr>Looping Through Strings</vt:lpstr>
      <vt:lpstr>Looping Through Strings</vt:lpstr>
      <vt:lpstr>Looping Through Strings</vt:lpstr>
      <vt:lpstr>Looping and Counting</vt:lpstr>
      <vt:lpstr>Looking Deeper into in</vt:lpstr>
      <vt:lpstr>PowerPoint 演示文稿</vt:lpstr>
      <vt:lpstr>Using in as a Logical Operator</vt:lpstr>
      <vt:lpstr>More String Operations</vt:lpstr>
      <vt:lpstr>Slicing Strings</vt:lpstr>
      <vt:lpstr>Slicing Strings</vt:lpstr>
      <vt:lpstr>Slicing Strings</vt:lpstr>
      <vt:lpstr>Slicing Strings</vt:lpstr>
      <vt:lpstr>String Concatenation</vt:lpstr>
      <vt:lpstr>String are immutable</vt:lpstr>
      <vt:lpstr>String Comparison</vt:lpstr>
      <vt:lpstr>String Library</vt:lpstr>
      <vt:lpstr>String Library</vt:lpstr>
      <vt:lpstr>PowerPoint 演示文稿</vt:lpstr>
      <vt:lpstr>PowerPoint 演示文稿</vt:lpstr>
      <vt:lpstr>PowerPoint 演示文稿</vt:lpstr>
      <vt:lpstr>PowerPoint 演示文稿</vt:lpstr>
      <vt:lpstr>PowerPoint 演示文稿</vt:lpstr>
      <vt:lpstr>String Library</vt:lpstr>
      <vt:lpstr>Searching a String</vt:lpstr>
      <vt:lpstr>Making everything UPPER CASE</vt:lpstr>
      <vt:lpstr>Search and Replace</vt:lpstr>
      <vt:lpstr>Stripping Whitespace</vt:lpstr>
      <vt:lpstr>PowerPoint 演示文稿</vt:lpstr>
      <vt:lpstr>PowerPoint 演示文稿</vt:lpstr>
      <vt:lpstr>Two Kinds of Strings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cp:lastModifiedBy>yzchen</cp:lastModifiedBy>
  <cp:revision>77</cp:revision>
  <dcterms:modified xsi:type="dcterms:W3CDTF">2021-10-28T09:07:47Z</dcterms:modified>
</cp:coreProperties>
</file>