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7"/>
  </p:notesMasterIdLst>
  <p:sldIdLst>
    <p:sldId id="256" r:id="rId2"/>
    <p:sldId id="282" r:id="rId3"/>
    <p:sldId id="257" r:id="rId4"/>
    <p:sldId id="259" r:id="rId5"/>
    <p:sldId id="330" r:id="rId6"/>
    <p:sldId id="331" r:id="rId7"/>
    <p:sldId id="260" r:id="rId8"/>
    <p:sldId id="286" r:id="rId9"/>
    <p:sldId id="287" r:id="rId10"/>
    <p:sldId id="263" r:id="rId11"/>
    <p:sldId id="264" r:id="rId12"/>
    <p:sldId id="288" r:id="rId13"/>
    <p:sldId id="289" r:id="rId14"/>
    <p:sldId id="291" r:id="rId15"/>
    <p:sldId id="292" r:id="rId16"/>
    <p:sldId id="281" r:id="rId17"/>
    <p:sldId id="265" r:id="rId18"/>
    <p:sldId id="266" r:id="rId19"/>
    <p:sldId id="267" r:id="rId20"/>
    <p:sldId id="268" r:id="rId21"/>
    <p:sldId id="293" r:id="rId22"/>
    <p:sldId id="269" r:id="rId23"/>
    <p:sldId id="270" r:id="rId24"/>
    <p:sldId id="295" r:id="rId25"/>
    <p:sldId id="271" r:id="rId26"/>
    <p:sldId id="272" r:id="rId27"/>
    <p:sldId id="273" r:id="rId28"/>
    <p:sldId id="274" r:id="rId29"/>
    <p:sldId id="328" r:id="rId30"/>
    <p:sldId id="329" r:id="rId31"/>
    <p:sldId id="294" r:id="rId32"/>
    <p:sldId id="332" r:id="rId33"/>
    <p:sldId id="275" r:id="rId34"/>
    <p:sldId id="296" r:id="rId35"/>
    <p:sldId id="297" r:id="rId36"/>
    <p:sldId id="276" r:id="rId37"/>
    <p:sldId id="298" r:id="rId38"/>
    <p:sldId id="278" r:id="rId39"/>
    <p:sldId id="299" r:id="rId40"/>
    <p:sldId id="300" r:id="rId41"/>
    <p:sldId id="301" r:id="rId42"/>
    <p:sldId id="302" r:id="rId43"/>
    <p:sldId id="277" r:id="rId44"/>
    <p:sldId id="303" r:id="rId45"/>
    <p:sldId id="304" r:id="rId4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4485"/>
  </p:normalViewPr>
  <p:slideViewPr>
    <p:cSldViewPr snapToGrid="0" snapToObjects="1">
      <p:cViewPr varScale="1">
        <p:scale>
          <a:sx n="117" d="100"/>
          <a:sy n="117" d="100"/>
        </p:scale>
        <p:origin x="2886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933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320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971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355562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32913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implicitly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converted to a float</a:t>
            </a:r>
          </a:p>
          <a:p>
            <a:pPr marL="749300" marR="0" lvl="0" indent="-37084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28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float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(99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100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&lt;class 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&lt;class 'float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4 </a:t>
            </a:r>
            <a:r>
              <a:rPr lang="en-US" sz="28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–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5)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31400" y="105376"/>
            <a:ext cx="11685229" cy="15366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860732" y="2721487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to convert between strings and integers</a:t>
            </a:r>
          </a:p>
          <a:p>
            <a:pPr marL="749300" marR="0" lvl="0" indent="-37084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1730477"/>
            <a:ext cx="7369199" cy="730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&lt;class '</a:t>
            </a:r>
            <a:r>
              <a:rPr lang="en-US" sz="25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ival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+ </a:t>
            </a:r>
            <a:r>
              <a:rPr lang="en-US" sz="25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1)</a:t>
            </a:r>
            <a:endParaRPr lang="en-US" sz="25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978719" y="390609"/>
            <a:ext cx="13932000" cy="126121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Math functions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870565" y="1974312"/>
            <a:ext cx="13932000" cy="183303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Python has a math module that provides most of the familiar mathematical functions. Before we can use the module, we have to import it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:</a:t>
            </a:r>
          </a:p>
        </p:txBody>
      </p:sp>
      <p:sp>
        <p:nvSpPr>
          <p:cNvPr id="2" name="矩形 1"/>
          <p:cNvSpPr/>
          <p:nvPr/>
        </p:nvSpPr>
        <p:spPr>
          <a:xfrm>
            <a:off x="1238939" y="3909593"/>
            <a:ext cx="13563626" cy="370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8460" lvl="0">
              <a:lnSpc>
                <a:spcPct val="115000"/>
              </a:lnSpc>
              <a:buSzPct val="100000"/>
            </a:pP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&gt;&gt;&gt; import math</a:t>
            </a:r>
          </a:p>
          <a:p>
            <a:pPr marL="378460" lvl="0">
              <a:lnSpc>
                <a:spcPct val="115000"/>
              </a:lnSpc>
              <a:buSzPct val="100000"/>
            </a:pPr>
            <a:endParaRPr lang="en-US" altLang="zh-CN" sz="2800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lvl="0" algn="just">
              <a:lnSpc>
                <a:spcPct val="115000"/>
              </a:lnSpc>
              <a:buSzPct val="100000"/>
            </a:pPr>
            <a:r>
              <a:rPr lang="en-US" altLang="zh-CN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This statement creates a module object named math. If you print the module object, you get some information about it</a:t>
            </a:r>
            <a:r>
              <a:rPr lang="en-US" altLang="zh-CN" sz="32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:</a:t>
            </a:r>
          </a:p>
          <a:p>
            <a:pPr marL="378460" lvl="0" algn="just">
              <a:lnSpc>
                <a:spcPct val="115000"/>
              </a:lnSpc>
              <a:buSzPct val="100000"/>
            </a:pPr>
            <a:endParaRPr lang="en-US" altLang="zh-CN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lvl="0" algn="just">
              <a:lnSpc>
                <a:spcPct val="115000"/>
              </a:lnSpc>
              <a:buSzPct val="100000"/>
            </a:pP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&gt;&gt;&gt; print(math) </a:t>
            </a:r>
          </a:p>
          <a:p>
            <a:pPr marL="378460" lvl="0" algn="just">
              <a:lnSpc>
                <a:spcPct val="115000"/>
              </a:lnSpc>
              <a:buSzPct val="100000"/>
            </a:pP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&lt;module 'math' (built-in)&gt;</a:t>
            </a:r>
          </a:p>
        </p:txBody>
      </p:sp>
      <p:sp>
        <p:nvSpPr>
          <p:cNvPr id="3" name="矩形 2"/>
          <p:cNvSpPr/>
          <p:nvPr/>
        </p:nvSpPr>
        <p:spPr>
          <a:xfrm>
            <a:off x="1238939" y="8067178"/>
            <a:ext cx="14324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The module object contains the functions and variables defined in the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313016" y="535408"/>
            <a:ext cx="13932000" cy="172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To access one of the functions, you have to specify the name of the module and the name of the function, separated by a dot (also known as a period). This format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is called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dot notation.</a:t>
            </a:r>
          </a:p>
        </p:txBody>
      </p:sp>
      <p:sp>
        <p:nvSpPr>
          <p:cNvPr id="7" name="Shape 288"/>
          <p:cNvSpPr txBox="1"/>
          <p:nvPr/>
        </p:nvSpPr>
        <p:spPr>
          <a:xfrm>
            <a:off x="1155700" y="2434166"/>
            <a:ext cx="5873750" cy="65405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003300" marR="0" lvl="1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95400" marR="0" lvl="2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92300" marR="0" lvl="4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349500" marR="0" lvl="5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806700" marR="0" lvl="6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63900" marR="0" lvl="7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721100" marR="0" lvl="8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749300" indent="-37084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math module also provides a function called </a:t>
            </a: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log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that computes 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logarithms.</a:t>
            </a:r>
            <a:endParaRPr lang="en-US" sz="2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indent="-370840">
              <a:spcBef>
                <a:spcPts val="0"/>
              </a:spcBef>
              <a:buSzPct val="100000"/>
            </a:pP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indent="-37084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name of the variable is a hint that </a:t>
            </a: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sin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and the other trigonometric functions (</a:t>
            </a: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cos, tan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etc.) take arguments in radians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</a:p>
          <a:p>
            <a:pPr marL="749300" indent="-370840">
              <a:spcBef>
                <a:spcPts val="0"/>
              </a:spcBef>
              <a:buSzPct val="100000"/>
            </a:pPr>
            <a:endParaRPr lang="en-US" sz="2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indent="-370840">
              <a:spcBef>
                <a:spcPts val="0"/>
              </a:spcBef>
              <a:buSzPct val="100000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expression </a:t>
            </a:r>
            <a:r>
              <a:rPr lang="en-US" sz="2800" dirty="0" err="1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math.pi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gets the variable pi from the math module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  <a:endParaRPr lang="en-US" sz="2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indent="-370840">
              <a:spcBef>
                <a:spcPts val="0"/>
              </a:spcBef>
              <a:buSzPct val="100000"/>
            </a:pPr>
            <a:endParaRPr lang="en-US" sz="2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8" name="Shape 289"/>
          <p:cNvSpPr txBox="1"/>
          <p:nvPr/>
        </p:nvSpPr>
        <p:spPr>
          <a:xfrm>
            <a:off x="7029450" y="2353732"/>
            <a:ext cx="9226550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ratio =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signal_power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/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noise_power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decibels = 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10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* math.log10(ratio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radians = 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0.7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height =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math.sin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(radians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degrees = 45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radians = degrees / 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360.0 * 2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*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math.pi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math.sin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(radians)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0.7071067811865476</a:t>
            </a:r>
            <a:endParaRPr lang="en-US" sz="2800" i="0" u="none" strike="noStrike" cap="none" dirty="0">
              <a:solidFill>
                <a:srgbClr val="92D05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cxnSp>
        <p:nvCxnSpPr>
          <p:cNvPr id="11" name="Shape 324"/>
          <p:cNvCxnSpPr/>
          <p:nvPr/>
        </p:nvCxnSpPr>
        <p:spPr>
          <a:xfrm flipH="1">
            <a:off x="6409944" y="7245257"/>
            <a:ext cx="619506" cy="179806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24"/>
          <p:cNvCxnSpPr/>
          <p:nvPr/>
        </p:nvCxnSpPr>
        <p:spPr>
          <a:xfrm flipH="1">
            <a:off x="6048375" y="5175639"/>
            <a:ext cx="981075" cy="0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24"/>
          <p:cNvCxnSpPr/>
          <p:nvPr/>
        </p:nvCxnSpPr>
        <p:spPr>
          <a:xfrm flipH="1" flipV="1">
            <a:off x="5780342" y="3389511"/>
            <a:ext cx="1249108" cy="48754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919725" y="380777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Random numbers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34590" y="2996499"/>
            <a:ext cx="14811887" cy="51199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random module provides functions that generate pseudorandom numbers (which I will simply call “random” from here on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).</a:t>
            </a:r>
          </a:p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Pseudorandom numbers are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not truly random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because they are generated by a deterministic computation, but just by looking at the numbers it is all but impossible to distinguish them from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random</a:t>
            </a:r>
          </a:p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function random returns a random float between 0.0 and 1.0 (including 0.0 but not 1.0). Each time you call random, you get the next number in a long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series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27881" y="235171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Random numbers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027881" y="2096252"/>
            <a:ext cx="13932000" cy="6948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To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see a sample, run this loop:</a:t>
            </a:r>
          </a:p>
        </p:txBody>
      </p:sp>
      <p:sp>
        <p:nvSpPr>
          <p:cNvPr id="6" name="Shape 288"/>
          <p:cNvSpPr txBox="1"/>
          <p:nvPr/>
        </p:nvSpPr>
        <p:spPr>
          <a:xfrm>
            <a:off x="1155700" y="3525624"/>
            <a:ext cx="5873750" cy="21656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003300" marR="0" lvl="1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95400" marR="0" lvl="2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92300" marR="0" lvl="4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349500" marR="0" lvl="5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806700" marR="0" lvl="6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63900" marR="0" lvl="7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721100" marR="0" lvl="8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78460" indent="0">
              <a:spcBef>
                <a:spcPts val="0"/>
              </a:spcBef>
              <a:buSzPct val="100000"/>
              <a:buNone/>
            </a:pP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import random </a:t>
            </a: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indent="-370840">
              <a:spcBef>
                <a:spcPts val="0"/>
              </a:spcBef>
              <a:buSzPct val="100000"/>
            </a:pP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indent="0">
              <a:spcBef>
                <a:spcPts val="0"/>
              </a:spcBef>
              <a:buSzPct val="100000"/>
              <a:buNone/>
            </a:pPr>
            <a:r>
              <a:rPr lang="en-US" sz="2800" dirty="0" smtClean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for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2800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in range(</a:t>
            </a: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10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): </a:t>
            </a: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indent="0">
              <a:spcBef>
                <a:spcPts val="0"/>
              </a:spcBef>
              <a:buSzPct val="100000"/>
              <a:buNone/>
            </a:pP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      x 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= </a:t>
            </a:r>
            <a:r>
              <a:rPr lang="en-US" sz="2800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random.random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</a:t>
            </a:r>
          </a:p>
          <a:p>
            <a:pPr marL="378460" indent="0">
              <a:spcBef>
                <a:spcPts val="0"/>
              </a:spcBef>
              <a:buSzPct val="100000"/>
              <a:buNone/>
            </a:pP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       print(x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</a:p>
        </p:txBody>
      </p:sp>
      <p:sp>
        <p:nvSpPr>
          <p:cNvPr id="7" name="Shape 289"/>
          <p:cNvSpPr txBox="1"/>
          <p:nvPr/>
        </p:nvSpPr>
        <p:spPr>
          <a:xfrm>
            <a:off x="10037419" y="3178996"/>
            <a:ext cx="5331279" cy="52126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Output:</a:t>
            </a:r>
          </a:p>
          <a:p>
            <a:pPr>
              <a:buClr>
                <a:schemeClr val="lt1"/>
              </a:buClr>
              <a:buSzPct val="25000"/>
            </a:pP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0.11132867921152356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0.5950949227890241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0.04820265884996877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0.841003109276478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0.997914947094958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0.04842330803368111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0.7416295948208405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0.510535245390327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0.27447040171978143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0.028511805472785867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5700" y="6465408"/>
            <a:ext cx="8128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800" dirty="0">
                <a:solidFill>
                  <a:schemeClr val="bg1"/>
                </a:solidFill>
              </a:rPr>
              <a:t>This program produces the following list of 10 </a:t>
            </a:r>
            <a:r>
              <a:rPr lang="zh-CN" altLang="en-US" sz="2800" dirty="0">
                <a:solidFill>
                  <a:srgbClr val="FFFF00"/>
                </a:solidFill>
              </a:rPr>
              <a:t>random numbers </a:t>
            </a:r>
            <a:r>
              <a:rPr lang="zh-CN" altLang="en-US" sz="2800" dirty="0">
                <a:solidFill>
                  <a:schemeClr val="bg1"/>
                </a:solidFill>
              </a:rPr>
              <a:t>between 0.0 and up to but not including 1.0.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Functions of Our Own</a:t>
            </a:r>
            <a:r>
              <a:rPr lang="is-IS" sz="72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1155700" y="380777"/>
            <a:ext cx="13932000" cy="131037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530942" y="1691148"/>
            <a:ext cx="15259664" cy="463821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keyword followed by optional parameters in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parenthes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</a:t>
            </a:r>
          </a:p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indent the body of the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</a:p>
          <a:p>
            <a:pPr marL="749300" lvl="0" indent="-370840" algn="just">
              <a:spcBef>
                <a:spcPts val="0"/>
              </a:spcBef>
              <a:buSzPct val="100000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 definition specifies the name of a new function and the sequence of statements that execute when the function is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called</a:t>
            </a:r>
          </a:p>
          <a:p>
            <a:pPr marL="749300" indent="-370840" algn="just">
              <a:spcBef>
                <a:spcPts val="0"/>
              </a:spcBef>
              <a:buSzPct val="100000"/>
            </a:pP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This </a:t>
            </a:r>
            <a:r>
              <a:rPr lang="en-US" altLang="zh-CN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defines</a:t>
            </a: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the function but </a:t>
            </a:r>
            <a:r>
              <a:rPr lang="en-US" altLang="zh-CN" sz="3600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does not</a:t>
            </a: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execute the body of the </a:t>
            </a:r>
            <a:r>
              <a:rPr lang="en-US" altLang="zh-CN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endParaRPr lang="en-US" altLang="zh-CN"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"I'm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 lumberjack, and I'm okay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'I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sleep all night and I work all day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.')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"I'm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 lumberjack, and I'm okay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")</a:t>
            </a:r>
            <a:endParaRPr lang="en-US" sz="28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'I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sleep all night and I work all day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8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Yo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28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28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281903" y="189097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just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empty parentheses after the name indicate that this function doesn’t take any arguments</a:t>
            </a:r>
            <a:endParaRPr lang="en-US" sz="2500" u="none" strike="noStrike" cap="none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2561" y="5802319"/>
            <a:ext cx="104680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err="1">
                <a:solidFill>
                  <a:srgbClr val="FFFF00"/>
                </a:solidFill>
                <a:latin typeface="+mn-lt"/>
              </a:rPr>
              <a:t>def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 is a keyword that indicates that this is a function definition. The name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of the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function is </a:t>
            </a:r>
            <a:r>
              <a:rPr lang="en-US" altLang="zh-CN" sz="2800" dirty="0" err="1">
                <a:solidFill>
                  <a:srgbClr val="FFFF00"/>
                </a:solidFill>
                <a:latin typeface="+mn-lt"/>
              </a:rPr>
              <a:t>print_lyrics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. The rules for function names are the same as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for variable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names: letters, numbers and some punctuation marks are legal, but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the first 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character can’t be a number. You </a:t>
            </a:r>
            <a:r>
              <a:rPr lang="en-US" altLang="zh-CN" sz="2800" dirty="0">
                <a:solidFill>
                  <a:srgbClr val="FFFF00"/>
                </a:solidFill>
                <a:latin typeface="+mn-lt"/>
              </a:rPr>
              <a:t>can’t use a keyword as the name of 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a function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, and you should avoid having a variable and a function with the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same name</a:t>
            </a:r>
            <a:r>
              <a:rPr lang="en-US" altLang="zh-CN" sz="2800" dirty="0">
                <a:solidFill>
                  <a:schemeClr val="bg1"/>
                </a:solidFill>
                <a:latin typeface="+mn-lt"/>
              </a:rPr>
              <a:t>.</a:t>
            </a:r>
            <a:endParaRPr lang="zh-CN" altLang="en-US" sz="28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hape 324"/>
          <p:cNvCxnSpPr/>
          <p:nvPr/>
        </p:nvCxnSpPr>
        <p:spPr>
          <a:xfrm flipH="1" flipV="1">
            <a:off x="4552335" y="1799303"/>
            <a:ext cx="171420" cy="197467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0" name="Shape 324"/>
          <p:cNvCxnSpPr/>
          <p:nvPr/>
        </p:nvCxnSpPr>
        <p:spPr>
          <a:xfrm flipV="1">
            <a:off x="5161935" y="2392328"/>
            <a:ext cx="1853381" cy="165011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3" name="Shape 310"/>
          <p:cNvSpPr txBox="1"/>
          <p:nvPr/>
        </p:nvSpPr>
        <p:spPr>
          <a:xfrm>
            <a:off x="7288805" y="1814612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just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first line of the function definition is called the </a:t>
            </a:r>
            <a:r>
              <a:rPr lang="en-US" sz="2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header</a:t>
            </a:r>
            <a:r>
              <a:rPr lang="zh-CN" altLang="en-US" sz="2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，</a:t>
            </a:r>
            <a:r>
              <a:rPr lang="en-US" altLang="zh-CN" sz="2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header has to end with a colon</a:t>
            </a:r>
            <a:endParaRPr lang="en-US" sz="2500" u="none" strike="noStrike" cap="none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cxnSp>
        <p:nvCxnSpPr>
          <p:cNvPr id="14" name="Shape 324"/>
          <p:cNvCxnSpPr/>
          <p:nvPr/>
        </p:nvCxnSpPr>
        <p:spPr>
          <a:xfrm flipV="1">
            <a:off x="10874783" y="4522839"/>
            <a:ext cx="1100907" cy="174491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6" name="Shape 310"/>
          <p:cNvSpPr txBox="1"/>
          <p:nvPr/>
        </p:nvSpPr>
        <p:spPr>
          <a:xfrm>
            <a:off x="12096442" y="3623900"/>
            <a:ext cx="3703997" cy="1928835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just">
              <a:buClr>
                <a:schemeClr val="lt1"/>
              </a:buClr>
              <a:buSzPct val="25000"/>
            </a:pPr>
            <a:r>
              <a:rPr lang="en-US" sz="2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the body has to be </a:t>
            </a:r>
            <a:r>
              <a:rPr lang="en-US" sz="2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indented</a:t>
            </a:r>
            <a:r>
              <a:rPr lang="zh-CN" altLang="en-US" sz="2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，</a:t>
            </a:r>
            <a:r>
              <a:rPr lang="en-US" altLang="zh-CN" sz="2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indentation is always four spaces</a:t>
            </a:r>
            <a:endParaRPr lang="en-US" sz="2500" u="none" strike="noStrike" cap="none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Once we 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defined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 function, we can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call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(or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invoke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 it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as many times as we like</a:t>
            </a:r>
          </a:p>
          <a:p>
            <a:pPr marL="749300" marR="0" lvl="0" indent="-37084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This is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store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reuse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074057" y="281050"/>
            <a:ext cx="13932000" cy="154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 calls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1074057" y="2054943"/>
            <a:ext cx="13932000" cy="62902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960" lvl="0" indent="-571500" algn="just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 the context of programming, a function is a named sequence of statements that performs a computation. When you define a function, you specify the name and the sequence of statements. Later, you can “call” the function by name. O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ne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example of a function call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:</a:t>
            </a:r>
          </a:p>
          <a:p>
            <a:pPr marL="378460" indent="0" algn="ctr">
              <a:spcBef>
                <a:spcPts val="0"/>
              </a:spcBef>
              <a:buSzPct val="100000"/>
              <a:buNone/>
            </a:pP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indent="0" algn="ctr">
              <a:spcBef>
                <a:spcPts val="0"/>
              </a:spcBef>
              <a:buSzPct val="100000"/>
              <a:buNone/>
            </a:pPr>
            <a:endParaRPr lang="en-US" sz="2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indent="0" algn="ctr">
              <a:spcBef>
                <a:spcPts val="0"/>
              </a:spcBef>
              <a:buSzPct val="100000"/>
              <a:buNone/>
            </a:pP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835660" indent="-457200" algn="just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name of the function is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type</a:t>
            </a:r>
            <a:r>
              <a:rPr lang="en-US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 The expression in parentheses is called the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</a:t>
            </a:r>
            <a:r>
              <a:rPr lang="en-US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of the function. The argument is a value or variable that we are passing into the function as input to the function. The result, for the type function, is </a:t>
            </a:r>
            <a:r>
              <a:rPr lang="en-US" sz="32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type </a:t>
            </a:r>
            <a:r>
              <a:rPr lang="en-US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of the argument.</a:t>
            </a:r>
          </a:p>
          <a:p>
            <a:pPr marL="378460" indent="0">
              <a:spcBef>
                <a:spcPts val="0"/>
              </a:spcBef>
              <a:buSzPct val="100000"/>
              <a:buNone/>
            </a:pPr>
            <a:endParaRPr lang="en-US" sz="2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0207" y="4821668"/>
            <a:ext cx="8128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8460" algn="ctr">
              <a:buSzPct val="100000"/>
            </a:pPr>
            <a:r>
              <a:rPr lang="en-US" altLang="zh-CN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&gt;&gt;&gt; type(</a:t>
            </a:r>
            <a:r>
              <a:rPr lang="en-US" altLang="zh-CN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32</a:t>
            </a:r>
            <a:r>
              <a:rPr lang="en-US" altLang="zh-CN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</a:p>
          <a:p>
            <a:pPr marL="378460" algn="ctr">
              <a:buSzPct val="100000"/>
            </a:pPr>
            <a:r>
              <a:rPr lang="en-US" altLang="zh-CN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 &lt;</a:t>
            </a:r>
            <a:r>
              <a:rPr lang="en-US" altLang="zh-CN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class '</a:t>
            </a:r>
            <a:r>
              <a:rPr lang="en-US" altLang="zh-CN" sz="2800" dirty="0" err="1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int</a:t>
            </a:r>
            <a:r>
              <a:rPr lang="en-US" altLang="zh-CN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'&gt;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6823527" y="1222704"/>
            <a:ext cx="8680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you have to create a function before you can execute it. </a:t>
            </a:r>
            <a:r>
              <a:rPr lang="en-US" altLang="zh-CN" sz="2400" smtClean="0">
                <a:solidFill>
                  <a:srgbClr val="FFFF00"/>
                </a:solidFill>
                <a:latin typeface="+mn-lt"/>
              </a:rPr>
              <a:t>In other 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words, the function definition has to be executed before the first time it 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is called</a:t>
            </a:r>
            <a:r>
              <a:rPr lang="en-US" altLang="zh-CN" sz="2400" dirty="0">
                <a:solidFill>
                  <a:srgbClr val="FFFF00"/>
                </a:solidFill>
                <a:latin typeface="+mn-lt"/>
              </a:rPr>
              <a:t>.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077042" y="35128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End the function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34591" y="2235363"/>
            <a:ext cx="14615242" cy="222037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If you type a function definition in interactive mode,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interpreter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prints ellipses (. . . ) to let you know that the definition isn’t complete:</a:t>
            </a:r>
            <a:endParaRPr lang="en-US" sz="36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Shape 317"/>
          <p:cNvSpPr txBox="1"/>
          <p:nvPr/>
        </p:nvSpPr>
        <p:spPr>
          <a:xfrm>
            <a:off x="634591" y="7282542"/>
            <a:ext cx="14453109" cy="13191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003300" marR="0" lvl="1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95400" marR="0" lvl="2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92300" marR="0" lvl="4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349500" marR="0" lvl="5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806700" marR="0" lvl="6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63900" marR="0" lvl="7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721100" marR="0" lvl="8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749300" indent="-37084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To end the function, you have to enter an empty line (this is not necessary in a script).</a:t>
            </a:r>
          </a:p>
        </p:txBody>
      </p:sp>
      <p:sp>
        <p:nvSpPr>
          <p:cNvPr id="6" name="Shape 322"/>
          <p:cNvSpPr txBox="1"/>
          <p:nvPr/>
        </p:nvSpPr>
        <p:spPr>
          <a:xfrm>
            <a:off x="1155700" y="4594439"/>
            <a:ext cx="14532428" cy="2622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 </a:t>
            </a:r>
            <a:endParaRPr lang="en-US" sz="3000" dirty="0" smtClean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altLang="zh-CN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</a:t>
            </a:r>
            <a:r>
              <a:rPr lang="en-US" altLang="zh-CN" sz="3000" i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"I'm a lumberjack, and I'm okay."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zh-CN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</a:t>
            </a:r>
            <a:r>
              <a:rPr lang="en-US" altLang="zh-CN" sz="3000" i="1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  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'I sleep all night and I work all day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.'</a:t>
            </a:r>
            <a:r>
              <a:rPr lang="en-US" sz="30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</a:t>
            </a:r>
            <a:endParaRPr lang="en-US" sz="3000" i="1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427238"/>
            <a:ext cx="13627100" cy="142122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140566"/>
            <a:ext cx="13932000" cy="437453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is a value we pass into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as its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when we call the function</a:t>
            </a: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times</a:t>
            </a: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233293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496939" y="2987873"/>
            <a:ext cx="7506519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215900" indent="0" algn="just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Hola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'Bonjour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742746" y="323751"/>
            <a:ext cx="14566081" cy="20654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FF"/>
              </a:buClr>
              <a:buSzPct val="25000"/>
            </a:pPr>
            <a:r>
              <a:rPr lang="en-US" altLang="zh-CN" sz="76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Example of Parameters/Arguments</a:t>
            </a:r>
            <a:endParaRPr lang="en-US" sz="7600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880397" y="2651949"/>
            <a:ext cx="7339371" cy="240183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indent="0" algn="just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Here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is an example of a user-defined function that takes an </a:t>
            </a:r>
            <a:r>
              <a:rPr lang="en-US" sz="3600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:</a:t>
            </a:r>
            <a:endParaRPr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1155700" y="4895142"/>
            <a:ext cx="8110435" cy="3787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print_twice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bruce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: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rint(</a:t>
            </a:r>
            <a:r>
              <a:rPr lang="en-US" sz="2600" i="0" u="none" strike="noStrike" cap="none" dirty="0" err="1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bruce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altLang="zh-CN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altLang="zh-CN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altLang="zh-CN" sz="26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bruce</a:t>
            </a:r>
            <a:r>
              <a:rPr lang="en-US" altLang="zh-CN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altLang="zh-CN" sz="26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michael</a:t>
            </a:r>
            <a:r>
              <a:rPr lang="en-US" altLang="zh-CN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altLang="zh-CN" sz="26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'Eric, the half a bee.‘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altLang="zh-CN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altLang="zh-CN" sz="26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print_twice</a:t>
            </a:r>
            <a:r>
              <a:rPr lang="en-US" altLang="zh-CN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altLang="zh-CN" sz="2600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michael</a:t>
            </a:r>
            <a:r>
              <a:rPr lang="en-US" altLang="zh-CN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Eric, the half a bee. </a:t>
            </a:r>
            <a:endParaRPr lang="en-US" sz="26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Eric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, the half a bee.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03443" y="3463569"/>
            <a:ext cx="643527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>
                <a:solidFill>
                  <a:schemeClr val="bg1"/>
                </a:solidFill>
              </a:rPr>
              <a:t>The name of the variable we pass as an </a:t>
            </a:r>
            <a:r>
              <a:rPr lang="zh-CN" altLang="en-US" sz="3200" dirty="0">
                <a:solidFill>
                  <a:srgbClr val="FF6600"/>
                </a:solidFill>
              </a:rPr>
              <a:t>argument</a:t>
            </a:r>
            <a:r>
              <a:rPr lang="zh-CN" altLang="en-US" sz="3200" dirty="0">
                <a:solidFill>
                  <a:schemeClr val="bg1"/>
                </a:solidFill>
              </a:rPr>
              <a:t> (michael) has nothing to do with the name of the </a:t>
            </a:r>
            <a:r>
              <a:rPr lang="zh-CN" altLang="en-US" sz="3200" dirty="0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zh-CN" altLang="en-US" sz="3200" dirty="0">
                <a:solidFill>
                  <a:schemeClr val="bg1"/>
                </a:solidFill>
              </a:rPr>
              <a:t> (bruce). It doesn’</a:t>
            </a:r>
            <a:r>
              <a:rPr lang="zh-CN" altLang="en-US" sz="3200" dirty="0" smtClean="0">
                <a:solidFill>
                  <a:schemeClr val="bg1"/>
                </a:solidFill>
              </a:rPr>
              <a:t>t matter </a:t>
            </a:r>
            <a:r>
              <a:rPr lang="zh-CN" altLang="en-US" sz="3200" dirty="0">
                <a:solidFill>
                  <a:schemeClr val="bg1"/>
                </a:solidFill>
              </a:rPr>
              <a:t>what the value </a:t>
            </a:r>
            <a:r>
              <a:rPr lang="zh-CN" altLang="en-US" sz="3200" dirty="0" smtClean="0">
                <a:solidFill>
                  <a:schemeClr val="bg1"/>
                </a:solidFill>
              </a:rPr>
              <a:t>was called </a:t>
            </a:r>
            <a:r>
              <a:rPr lang="zh-CN" altLang="en-US" sz="3200" dirty="0">
                <a:solidFill>
                  <a:schemeClr val="bg1"/>
                </a:solidFill>
              </a:rPr>
              <a:t>back home (in the caller); here in </a:t>
            </a:r>
            <a:r>
              <a:rPr lang="zh-CN" altLang="en-US" sz="3200" dirty="0">
                <a:solidFill>
                  <a:srgbClr val="92D050"/>
                </a:solidFill>
              </a:rPr>
              <a:t>print_twice</a:t>
            </a:r>
            <a:r>
              <a:rPr lang="zh-CN" altLang="en-US" sz="3200" dirty="0">
                <a:solidFill>
                  <a:schemeClr val="bg1"/>
                </a:solidFill>
              </a:rPr>
              <a:t>, we call everybody bruce.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calling expression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 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553497" y="5370512"/>
            <a:ext cx="8190580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 panose="02070309020205020404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 panose="02070309020205020404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 panose="02070309020205020404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, "Glenn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")</a:t>
            </a:r>
            <a:endParaRPr lang="en-US" sz="32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 panose="02070309020205020404"/>
              <a:buNone/>
            </a:pP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print(</a:t>
            </a:r>
            <a:r>
              <a:rPr lang="en-US" sz="32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, "Sally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")</a:t>
            </a:r>
            <a:endParaRPr lang="en-US" sz="32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 panose="02070309020205020404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 panose="02070309020205020404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 Sally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001183" y="3177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34590" y="2601452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fruitful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is one that produces 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(or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value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</a:p>
          <a:p>
            <a:pPr marL="749300" marR="0" lvl="0" indent="-37084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),'Glenn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),'Sally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),'Michael</a:t>
            </a:r>
            <a:r>
              <a:rPr lang="en-US" sz="25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5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03649" y="668514"/>
            <a:ext cx="16060584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 world'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w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2400" i="0" u="none" strike="noStrike" cap="none" dirty="0" err="1" smtClean="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inp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 panose="020B0604020202020204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 panose="020B0604020202020204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1047545" y="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Multiple </a:t>
            </a:r>
            <a:r>
              <a:rPr lang="en-US" sz="7200" u="none" strike="noStrike" cap="none" dirty="0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Parameters</a:t>
            </a:r>
            <a:r>
              <a:rPr lang="en-US" sz="72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/ </a:t>
            </a:r>
            <a:r>
              <a:rPr lang="en-US" sz="72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64087" y="3055784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definition</a:t>
            </a:r>
          </a:p>
          <a:p>
            <a:pPr marL="749300" marR="0" lvl="0" indent="-37084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</a:p>
          <a:p>
            <a:pPr marL="749300" marR="0" lvl="0" indent="-37084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match the number and order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155700" y="2169795"/>
            <a:ext cx="9662795" cy="67081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 </a:t>
            </a:r>
            <a:r>
              <a:rPr lang="en-US" sz="2800" i="0" u="none" strike="noStrike" cap="non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(x, y):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z = 2 * (x + 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return 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2800" i="0" u="none" strike="noStrike" cap="none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2800" i="0" u="none" strike="noStrike" cap="none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("Program starts!")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res1 = </a:t>
            </a:r>
            <a:r>
              <a:rPr lang="en-US" sz="2800" i="0" u="none" strike="noStrike" cap="non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(a, 2+a)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("Result of function call:", res1)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 =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res2 = </a:t>
            </a:r>
            <a:r>
              <a:rPr lang="en-US" sz="2800" i="0" u="none" strike="noStrike" cap="non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(a, b)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8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("Result of function call:", res2)</a:t>
            </a:r>
          </a:p>
        </p:txBody>
      </p:sp>
      <p:sp>
        <p:nvSpPr>
          <p:cNvPr id="3" name="Shape 379"/>
          <p:cNvSpPr txBox="1"/>
          <p:nvPr/>
        </p:nvSpPr>
        <p:spPr>
          <a:xfrm>
            <a:off x="7831455" y="2539365"/>
            <a:ext cx="8058150" cy="39350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Output: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Program starts!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Result of function call: 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Result of function call: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1426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 panose="02070309020205020404"/>
              <a:buNone/>
            </a:pP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 panose="02070309020205020404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 panose="02070309020205020404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'Fun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 panose="02070309020205020404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 panose="02070309020205020404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 panose="02070309020205020404"/>
              <a:buNone/>
            </a:pPr>
            <a:r>
              <a:rPr lang="en-US" sz="25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25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5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'Zip</a:t>
            </a:r>
            <a:r>
              <a:rPr lang="en-US" sz="25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25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 panose="02070309020205020404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 panose="020B0604020202020204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 panose="020B0604020202020204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</a:t>
            </a:r>
            <a:r>
              <a:rPr lang="en-US" sz="3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Zip</a:t>
            </a:r>
            <a:r>
              <a:rPr lang="en-US" sz="35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</a:t>
            </a:r>
            <a:r>
              <a:rPr lang="en-US" sz="35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  <a:endParaRPr lang="en-US" sz="3500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Default </a:t>
            </a:r>
            <a:r>
              <a:rPr lang="en-US" sz="7200" u="none" strike="noStrike" cap="none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334298" y="2814668"/>
            <a:ext cx="7261960" cy="57885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46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rPr lang="en-US" sz="320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When we define a Python function, we can set a default value to a parameter.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If the function is called without the argument, this default value will be assigned to the parameter</a:t>
            </a:r>
            <a:r>
              <a:rPr lang="en-US" sz="320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 This makes a parameter optional. To say it in other words: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Default parameters are parameters</a:t>
            </a:r>
            <a:r>
              <a:rPr lang="en-US" sz="320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which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don't have to be given</a:t>
            </a:r>
            <a:r>
              <a:rPr lang="en-US" sz="320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if the function is called. In this case, the default values are used.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8150225" y="2527935"/>
            <a:ext cx="7825740" cy="40874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 </a:t>
            </a:r>
            <a:r>
              <a:rPr lang="en-US" sz="3000" i="0" u="none" strike="noStrike" cap="non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</a:t>
            </a: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(name="everybody"):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""" Greets a person """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 </a:t>
            </a:r>
            <a:r>
              <a:rPr lang="en-US" sz="30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("Hello " + name + "!")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</a:t>
            </a: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("Peter")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</a:t>
            </a:r>
            <a:r>
              <a:rPr lang="en-US" sz="3000" i="0" u="none" strike="noStrike" cap="none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</a:p>
        </p:txBody>
      </p:sp>
      <p:sp>
        <p:nvSpPr>
          <p:cNvPr id="3" name="Shape 379"/>
          <p:cNvSpPr txBox="1"/>
          <p:nvPr/>
        </p:nvSpPr>
        <p:spPr>
          <a:xfrm>
            <a:off x="8150225" y="6615430"/>
            <a:ext cx="6033770" cy="21196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Output: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 Peter!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Hello everybody!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13629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Flow of execution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22095" y="3657207"/>
            <a:ext cx="14586255" cy="47606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 algn="just">
              <a:spcBef>
                <a:spcPts val="0"/>
              </a:spcBef>
              <a:buSzPct val="100000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Execution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always begins at the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first statement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of the program. Statements are executed one at a time, in order from top to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bottom </a:t>
            </a:r>
          </a:p>
          <a:p>
            <a:pPr marL="749300" lvl="0" indent="-370840" algn="just">
              <a:spcBef>
                <a:spcPts val="0"/>
              </a:spcBef>
              <a:buSzPct val="100000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definitions do not alter the flow of execution of the program, but remember that statements inside the function are not executed until the function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is called.</a:t>
            </a:r>
          </a:p>
          <a:p>
            <a:pPr marL="749300" lvl="0" indent="-370840">
              <a:spcBef>
                <a:spcPts val="0"/>
              </a:spcBef>
              <a:buSzPct val="100000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Instead of going to the next statement,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flow jumps to the body of the function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executes all the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statements there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and then comes back to pick up where it left off.</a:t>
            </a:r>
            <a:endParaRPr lang="en-US" sz="36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4" name="Shape 346"/>
          <p:cNvSpPr txBox="1"/>
          <p:nvPr/>
        </p:nvSpPr>
        <p:spPr>
          <a:xfrm>
            <a:off x="1155700" y="1949965"/>
            <a:ext cx="13932000" cy="170724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003300" marR="0" lvl="1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95400" marR="0" lvl="2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92300" marR="0" lvl="4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349500" marR="0" lvl="5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806700" marR="0" lvl="6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63900" marR="0" lvl="7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721100" marR="0" lvl="8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 order to ensure that a function is defined before its first use, you have to know the order in which statements are executed, which is called the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flow of execution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xfrm>
            <a:off x="1155700" y="213629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Flow of execution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6" name="Shape 322"/>
          <p:cNvSpPr txBox="1"/>
          <p:nvPr/>
        </p:nvSpPr>
        <p:spPr>
          <a:xfrm>
            <a:off x="2523453" y="2169646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'Hello')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"I'm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a lumberjack, and I'm okay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")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'I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sleep all night and I work all day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.')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Yo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x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</p:spTree>
    <p:extLst>
      <p:ext uri="{BB962C8B-B14F-4D97-AF65-F5344CB8AC3E}">
        <p14:creationId xmlns:p14="http://schemas.microsoft.com/office/powerpoint/2010/main" val="7114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When a function does not return a value, we call it a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</a:t>
            </a:r>
          </a:p>
          <a:p>
            <a:pPr marL="749300" marR="0" lvl="0" indent="-53340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Functions that return values are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fruitful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functions</a:t>
            </a:r>
          </a:p>
          <a:p>
            <a:pPr marL="749300" marR="0" lvl="0" indent="-53340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functions are 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not fruitful</a:t>
            </a: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56769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lvl="0" indent="-571500" algn="just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When you call a fruitful function, you almost always want to do something with the result; for example, you might assign it to a variable or use it as part of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an expression</a:t>
            </a:r>
            <a:r>
              <a:rPr lang="zh-CN" alt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。</a:t>
            </a:r>
            <a:endParaRPr lang="en-US" altLang="zh-CN"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87400" lvl="0" indent="-571500" algn="just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endParaRPr lang="en-US" sz="36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87400" indent="-571500" algn="just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 functions might display something on the screen or have some other effect, </a:t>
            </a:r>
            <a:r>
              <a:rPr lang="en-US" altLang="zh-CN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but they don’t have a return value. </a:t>
            </a:r>
            <a:endParaRPr lang="en-US" altLang="zh-CN"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215603" cy="96943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87400" lvl="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Fruitful functions:</a:t>
            </a:r>
            <a:endParaRPr lang="en-US" sz="36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1700" y="3636534"/>
            <a:ext cx="69892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&gt;&gt;&gt; math.sqrt(</a:t>
            </a:r>
            <a:r>
              <a:rPr lang="zh-CN" altLang="en-US" sz="2800" dirty="0">
                <a:solidFill>
                  <a:srgbClr val="92D050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)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rgbClr val="92D050"/>
                </a:solidFill>
              </a:rPr>
              <a:t>2</a:t>
            </a:r>
            <a:r>
              <a:rPr lang="zh-CN" altLang="en-US" sz="2800" dirty="0">
                <a:solidFill>
                  <a:srgbClr val="92D050"/>
                </a:solidFill>
              </a:rPr>
              <a:t>.23606797749979</a:t>
            </a:r>
          </a:p>
        </p:txBody>
      </p:sp>
      <p:sp>
        <p:nvSpPr>
          <p:cNvPr id="5" name="Shape 385"/>
          <p:cNvSpPr txBox="1"/>
          <p:nvPr/>
        </p:nvSpPr>
        <p:spPr>
          <a:xfrm>
            <a:off x="1155700" y="4974166"/>
            <a:ext cx="6680610" cy="96943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11200" marR="0" lvl="0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003300" marR="0" lvl="1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95400" marR="0" lvl="2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600200" marR="0" lvl="3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1892300" marR="0" lvl="4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349500" marR="0" lvl="5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806700" marR="0" lvl="6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263900" marR="0" lvl="7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721100" marR="0" lvl="8" indent="-1422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7874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 (non-fruitful) functions:</a:t>
            </a:r>
            <a:endParaRPr lang="en-US"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700" y="6324598"/>
            <a:ext cx="60240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&gt;&gt;&gt; result = print_twice('</a:t>
            </a:r>
            <a:r>
              <a:rPr lang="zh-CN" altLang="en-US" sz="2800" dirty="0">
                <a:solidFill>
                  <a:srgbClr val="00B0F0"/>
                </a:solidFill>
              </a:rPr>
              <a:t>Bing</a:t>
            </a:r>
            <a:r>
              <a:rPr lang="zh-CN" altLang="en-US" sz="2800" dirty="0">
                <a:solidFill>
                  <a:schemeClr val="bg1"/>
                </a:solidFill>
              </a:rPr>
              <a:t>')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Bing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Bing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&gt;&gt;&gt; </a:t>
            </a:r>
            <a:r>
              <a:rPr lang="zh-CN" altLang="en-US" sz="2800" dirty="0">
                <a:solidFill>
                  <a:schemeClr val="bg1"/>
                </a:solidFill>
              </a:rPr>
              <a:t>print(result)</a:t>
            </a:r>
          </a:p>
          <a:p>
            <a:r>
              <a:rPr lang="zh-CN" altLang="en-US" sz="2800" dirty="0">
                <a:solidFill>
                  <a:srgbClr val="00B0F0"/>
                </a:solidFill>
              </a:rPr>
              <a:t>None</a:t>
            </a:r>
          </a:p>
        </p:txBody>
      </p:sp>
      <p:sp>
        <p:nvSpPr>
          <p:cNvPr id="4" name="矩形 3"/>
          <p:cNvSpPr/>
          <p:nvPr/>
        </p:nvSpPr>
        <p:spPr>
          <a:xfrm>
            <a:off x="9398000" y="3934753"/>
            <a:ext cx="663786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The value None is not the same as the string “None”. It is a special value that has its own type</a:t>
            </a:r>
            <a:r>
              <a:rPr lang="zh-CN" altLang="en-US" sz="2800" dirty="0" smtClean="0">
                <a:solidFill>
                  <a:schemeClr val="bg1"/>
                </a:solidFill>
              </a:rPr>
              <a:t>: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&gt;&gt;&gt; print(type(</a:t>
            </a:r>
            <a:r>
              <a:rPr lang="en-US" altLang="zh-CN" sz="2800" dirty="0">
                <a:solidFill>
                  <a:srgbClr val="00B0F0"/>
                </a:solidFill>
              </a:rPr>
              <a:t>None</a:t>
            </a:r>
            <a:r>
              <a:rPr lang="en-US" altLang="zh-CN" sz="2800" dirty="0">
                <a:solidFill>
                  <a:schemeClr val="bg1"/>
                </a:solidFill>
              </a:rPr>
              <a:t>))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&lt;</a:t>
            </a:r>
            <a:r>
              <a:rPr lang="en-US" altLang="zh-CN" sz="2800" dirty="0">
                <a:solidFill>
                  <a:srgbClr val="92D050"/>
                </a:solidFill>
              </a:rPr>
              <a:t>class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</a:rPr>
              <a:t>'</a:t>
            </a:r>
            <a:r>
              <a:rPr lang="en-US" altLang="zh-CN" sz="2800" dirty="0" err="1">
                <a:solidFill>
                  <a:srgbClr val="00B0F0"/>
                </a:solidFill>
              </a:rPr>
              <a:t>NoneType</a:t>
            </a:r>
            <a:r>
              <a:rPr lang="en-US" altLang="zh-CN" sz="2800" dirty="0">
                <a:solidFill>
                  <a:schemeClr val="bg1"/>
                </a:solidFill>
              </a:rPr>
              <a:t>'&gt;</a:t>
            </a: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21700" y="7186372"/>
            <a:ext cx="68380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5900" algn="just">
              <a:buSzPct val="100000"/>
            </a:pPr>
            <a:r>
              <a:rPr lang="en-US" altLang="zh-CN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If you try to assign the result to a variable, you get a special value called 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None</a:t>
            </a:r>
            <a:r>
              <a:rPr lang="en-US" altLang="zh-CN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</a:p>
        </p:txBody>
      </p:sp>
      <p:cxnSp>
        <p:nvCxnSpPr>
          <p:cNvPr id="9" name="Shape 372"/>
          <p:cNvCxnSpPr/>
          <p:nvPr/>
        </p:nvCxnSpPr>
        <p:spPr>
          <a:xfrm>
            <a:off x="3883742" y="6931742"/>
            <a:ext cx="4056882" cy="822754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 repeat yourself - make it work once and then reuse it</a:t>
            </a: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084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Debugging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9014" y="2844799"/>
            <a:ext cx="1334537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9300" indent="-533400" algn="just">
              <a:buClr>
                <a:schemeClr val="lt1"/>
              </a:buClr>
              <a:buSzPct val="171000"/>
              <a:buFont typeface="Cabin"/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 are using a text editor to write your scripts, you might run into problems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spaces and tabs. The best way to avoid these problems is to use spaces exclusively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(no tabs). Most text editors that know about Python do this by default, but some don’t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9300" indent="-533400">
              <a:buClr>
                <a:schemeClr val="lt1"/>
              </a:buClr>
              <a:buSzPct val="171000"/>
              <a:buFont typeface="Cabin"/>
            </a:pPr>
            <a:endParaRPr lang="en-US" sz="2800" dirty="0" smtClean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15900" lvl="4">
              <a:buClr>
                <a:schemeClr val="lt1"/>
              </a:buClr>
              <a:buSzPct val="171000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Tabs and spaces are usually invisible, which makes them hard to debug, so try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 editor that manages indentation for you.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15900" lvl="4">
              <a:buClr>
                <a:schemeClr val="lt1"/>
              </a:buClr>
              <a:buSzPct val="171000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Summary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</a:p>
          <a:p>
            <a:pPr marL="685800" marR="0" lvl="0" indent="-3619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Results (fruitful functions)</a:t>
            </a:r>
          </a:p>
          <a:p>
            <a:pPr marL="685800" marR="0" lvl="0" indent="-3619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Flow of execution</a:t>
            </a:r>
          </a:p>
          <a:p>
            <a:pPr marL="685800" marR="0" lvl="0" indent="-3619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Void (non-fruitful) functions</a:t>
            </a:r>
          </a:p>
          <a:p>
            <a:pPr marL="685800" marR="0" lvl="0" indent="-3619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Why use functions?</a:t>
            </a:r>
            <a:endParaRPr lang="en-US" sz="36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2"/>
            <a:ext cx="6370638" cy="60546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Functions</a:t>
            </a:r>
          </a:p>
          <a:p>
            <a:pPr marL="685800" marR="0" lvl="0" indent="-3619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Built-In Functions</a:t>
            </a:r>
          </a:p>
          <a:p>
            <a:pPr marL="685800" indent="-361950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float)</a:t>
            </a:r>
          </a:p>
          <a:p>
            <a:pPr marL="685800" indent="-361950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String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conversions</a:t>
            </a:r>
          </a:p>
          <a:p>
            <a:pPr marL="685800" indent="-361950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Math functions</a:t>
            </a:r>
          </a:p>
          <a:p>
            <a:pPr marL="685800" indent="-361950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Random numbers</a:t>
            </a:r>
            <a:endParaRPr lang="en-US" sz="36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685800" marR="0" lvl="0" indent="-361950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Glossary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8095" y="2540000"/>
            <a:ext cx="13719810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 general process for solving a category of problems. 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argument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value provided to a function when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function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called. This value is assigned to the corresponding parameter in the function.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sequence of statements inside a function definition. 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composition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Using an expression as part of a larger expression, or a statement as part of a larger statement.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Pertaining to a program that does the same thing each time it runs, given the same inputs.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dot notation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syntax for calling a function in another module by specifying the module name followed by a dot (period) and the function name.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 of execution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order in which statements are executed during a program run.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fruitful function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function that returns a value. function A named sequence of statements that performs some useful operation. Functions may or may not take arguments and may or may not produce a result.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call A statement that executes a function. It consists of the function name followed by an argument list.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function definition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statement that creates a new function, specifying its name, parameters, and the statements it executes.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function object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value created by a function definition. The name of the function is a variable that refers to a function object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90229" y="518428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 Python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is some reusable code that takes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0840" algn="just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define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reserved word</a:t>
            </a:r>
          </a:p>
          <a:p>
            <a:pPr marL="749300" marR="0" lvl="0" indent="-370840" algn="just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call/invoke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by using the function name, parenthes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s,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Glossary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8095" y="2540000"/>
            <a:ext cx="1371981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first line of a function definition. 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statement that reads a module file and creates a module object.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 object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value created by an import statement that provides access to the data and code defined in a module.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 name used inside a function to refer to the value passed as an argument.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pseudorandom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Pertaining to a sequence of numbers that appear to be random, but are generated by a deterministic program.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return value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result of a function. If a function call is used as an expression, the return value is the value of the expression.</a:t>
            </a:r>
          </a:p>
          <a:p>
            <a:pPr marL="749300" indent="-533400">
              <a:buClr>
                <a:schemeClr val="lt1"/>
              </a:buClr>
              <a:buSzPct val="171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void function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function that does not return a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509713" y="1531938"/>
            <a:ext cx="13713354" cy="64008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What is the purpose of the “</a:t>
            </a:r>
            <a:r>
              <a:rPr lang="en-US" sz="3800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def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” keyword in Python</a:t>
            </a: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?</a:t>
            </a:r>
          </a:p>
          <a:p>
            <a:pPr lvl="0">
              <a:buClr>
                <a:schemeClr val="lt1"/>
              </a:buClr>
              <a:buSzPct val="25000"/>
            </a:pPr>
            <a:endParaRPr sz="3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2950" lvl="0" indent="-742950">
              <a:buClr>
                <a:schemeClr val="lt1"/>
              </a:buClr>
              <a:buSzPct val="25000"/>
              <a:buAutoNum type="alphaLcParenR"/>
            </a:pP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It 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is slang that means “the following code is really cool” </a:t>
            </a:r>
            <a:endParaRPr lang="en-US" sz="3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2950" lvl="0" indent="-742950">
              <a:buClr>
                <a:schemeClr val="lt1"/>
              </a:buClr>
              <a:buSzPct val="25000"/>
              <a:buAutoNum type="alphaLcParenR"/>
            </a:pP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 It indicates the start of a function </a:t>
            </a:r>
            <a:endParaRPr lang="en-US" sz="3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2950" lvl="0" indent="-742950">
              <a:buClr>
                <a:schemeClr val="lt1"/>
              </a:buClr>
              <a:buSzPct val="25000"/>
              <a:buAutoNum type="alphaLcParenR"/>
            </a:pP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 It indicates that the following indented section of code is to be stored for later </a:t>
            </a:r>
            <a:endParaRPr lang="en-US" sz="3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2950" lvl="0" indent="-742950">
              <a:buClr>
                <a:schemeClr val="lt1"/>
              </a:buClr>
              <a:buSzPct val="25000"/>
              <a:buAutoNum type="alphaLcParenR"/>
            </a:pP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 b and c are both </a:t>
            </a: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true</a:t>
            </a:r>
          </a:p>
          <a:p>
            <a:pPr marL="742950" lvl="0" indent="-742950">
              <a:buClr>
                <a:schemeClr val="lt1"/>
              </a:buClr>
              <a:buSzPct val="25000"/>
              <a:buAutoNum type="alphaLcParenR"/>
            </a:pP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 None of the above</a:t>
            </a:r>
            <a:endParaRPr lang="en-US" sz="3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509713" y="1531939"/>
            <a:ext cx="13713354" cy="703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What will the following Python program print out?</a:t>
            </a:r>
            <a:endParaRPr lang="en-US" sz="3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9713" y="2486280"/>
            <a:ext cx="8128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92D050"/>
                </a:solidFill>
              </a:rPr>
              <a:t>def</a:t>
            </a:r>
            <a:r>
              <a:rPr lang="zh-CN" altLang="en-US" sz="2800" dirty="0">
                <a:solidFill>
                  <a:schemeClr val="bg1"/>
                </a:solidFill>
              </a:rPr>
              <a:t> fred():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print</a:t>
            </a:r>
            <a:r>
              <a:rPr lang="zh-CN" altLang="en-US" sz="2800" dirty="0">
                <a:solidFill>
                  <a:schemeClr val="bg1"/>
                </a:solidFill>
              </a:rPr>
              <a:t>("</a:t>
            </a:r>
            <a:r>
              <a:rPr lang="zh-CN" altLang="en-US" sz="2800" dirty="0">
                <a:solidFill>
                  <a:srgbClr val="00B0F0"/>
                </a:solidFill>
              </a:rPr>
              <a:t>Zap</a:t>
            </a:r>
            <a:r>
              <a:rPr lang="zh-CN" altLang="en-US" sz="2800" dirty="0">
                <a:solidFill>
                  <a:schemeClr val="bg1"/>
                </a:solidFill>
              </a:rPr>
              <a:t>")</a:t>
            </a:r>
          </a:p>
          <a:p>
            <a:r>
              <a:rPr lang="zh-CN" altLang="en-US" sz="2800" dirty="0">
                <a:solidFill>
                  <a:srgbClr val="92D050"/>
                </a:solidFill>
              </a:rPr>
              <a:t>def</a:t>
            </a:r>
            <a:r>
              <a:rPr lang="zh-CN" altLang="en-US" sz="2800" dirty="0">
                <a:solidFill>
                  <a:schemeClr val="bg1"/>
                </a:solidFill>
              </a:rPr>
              <a:t> jane():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       </a:t>
            </a:r>
            <a:r>
              <a:rPr lang="zh-CN" altLang="en-US" sz="2800" dirty="0" smtClean="0">
                <a:solidFill>
                  <a:schemeClr val="bg1"/>
                </a:solidFill>
              </a:rPr>
              <a:t>print</a:t>
            </a:r>
            <a:r>
              <a:rPr lang="zh-CN" altLang="en-US" sz="2800" dirty="0">
                <a:solidFill>
                  <a:schemeClr val="bg1"/>
                </a:solidFill>
              </a:rPr>
              <a:t>("</a:t>
            </a:r>
            <a:r>
              <a:rPr lang="zh-CN" altLang="en-US" sz="2800" dirty="0">
                <a:solidFill>
                  <a:srgbClr val="00B0F0"/>
                </a:solidFill>
              </a:rPr>
              <a:t>ABC</a:t>
            </a:r>
            <a:r>
              <a:rPr lang="zh-CN" altLang="en-US" sz="2800" dirty="0">
                <a:solidFill>
                  <a:schemeClr val="bg1"/>
                </a:solidFill>
              </a:rPr>
              <a:t>")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jane()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fred</a:t>
            </a:r>
            <a:r>
              <a:rPr lang="zh-CN" altLang="en-US" sz="2800" dirty="0">
                <a:solidFill>
                  <a:schemeClr val="bg1"/>
                </a:solidFill>
              </a:rPr>
              <a:t>()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jane()</a:t>
            </a:r>
          </a:p>
        </p:txBody>
      </p:sp>
      <p:sp>
        <p:nvSpPr>
          <p:cNvPr id="5" name="矩形 4"/>
          <p:cNvSpPr/>
          <p:nvPr/>
        </p:nvSpPr>
        <p:spPr>
          <a:xfrm>
            <a:off x="1509713" y="5826049"/>
            <a:ext cx="8128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AutoNum type="alphaLcParenR"/>
            </a:pPr>
            <a:r>
              <a:rPr lang="en-US" altLang="zh-CN" sz="2800" dirty="0" smtClean="0">
                <a:solidFill>
                  <a:schemeClr val="bg1"/>
                </a:solidFill>
              </a:rPr>
              <a:t>Zap </a:t>
            </a:r>
            <a:r>
              <a:rPr lang="en-US" altLang="zh-CN" sz="2800" dirty="0">
                <a:solidFill>
                  <a:schemeClr val="bg1"/>
                </a:solidFill>
              </a:rPr>
              <a:t>ABC jane </a:t>
            </a:r>
            <a:r>
              <a:rPr lang="en-US" altLang="zh-CN" sz="2800" dirty="0" err="1">
                <a:solidFill>
                  <a:schemeClr val="bg1"/>
                </a:solidFill>
              </a:rPr>
              <a:t>fred</a:t>
            </a:r>
            <a:r>
              <a:rPr lang="en-US" altLang="zh-CN" sz="2800" dirty="0">
                <a:solidFill>
                  <a:schemeClr val="bg1"/>
                </a:solidFill>
              </a:rPr>
              <a:t> jane 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AutoNum type="alphaLcParenR"/>
            </a:pPr>
            <a:r>
              <a:rPr lang="en-US" altLang="zh-CN" sz="2800" dirty="0" smtClean="0">
                <a:solidFill>
                  <a:schemeClr val="bg1"/>
                </a:solidFill>
              </a:rPr>
              <a:t>Zap </a:t>
            </a:r>
            <a:r>
              <a:rPr lang="en-US" altLang="zh-CN" sz="2800" dirty="0">
                <a:solidFill>
                  <a:schemeClr val="bg1"/>
                </a:solidFill>
              </a:rPr>
              <a:t>ABC Zap 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AutoNum type="alphaLcParenR"/>
            </a:pPr>
            <a:r>
              <a:rPr lang="en-US" altLang="zh-CN" sz="2800" dirty="0" smtClean="0">
                <a:solidFill>
                  <a:schemeClr val="bg1"/>
                </a:solidFill>
              </a:rPr>
              <a:t>ABC </a:t>
            </a:r>
            <a:r>
              <a:rPr lang="en-US" altLang="zh-CN" sz="2800" dirty="0">
                <a:solidFill>
                  <a:schemeClr val="bg1"/>
                </a:solidFill>
              </a:rPr>
              <a:t>Zap jane </a:t>
            </a:r>
          </a:p>
          <a:p>
            <a:pPr marL="514350" indent="-514350">
              <a:buAutoNum type="alphaLcParenR"/>
            </a:pPr>
            <a:r>
              <a:rPr lang="en-US" altLang="zh-CN" sz="2800" dirty="0" smtClean="0">
                <a:solidFill>
                  <a:schemeClr val="bg1"/>
                </a:solidFill>
              </a:rPr>
              <a:t>ABC </a:t>
            </a:r>
            <a:r>
              <a:rPr lang="en-US" altLang="zh-CN" sz="2800" dirty="0">
                <a:solidFill>
                  <a:schemeClr val="bg1"/>
                </a:solidFill>
              </a:rPr>
              <a:t>Zap </a:t>
            </a:r>
            <a:r>
              <a:rPr lang="en-US" altLang="zh-CN" sz="2800" dirty="0" smtClean="0">
                <a:solidFill>
                  <a:schemeClr val="bg1"/>
                </a:solidFill>
              </a:rPr>
              <a:t>ABC</a:t>
            </a:r>
          </a:p>
          <a:p>
            <a:pPr marL="514350" indent="-514350">
              <a:buAutoNum type="alphaLcParenR"/>
            </a:pPr>
            <a:r>
              <a:rPr lang="en-US" altLang="zh-CN" sz="2800" dirty="0" smtClean="0">
                <a:solidFill>
                  <a:schemeClr val="bg1"/>
                </a:solidFill>
              </a:rPr>
              <a:t>Zap </a:t>
            </a:r>
            <a:r>
              <a:rPr lang="en-US" altLang="zh-CN" sz="2800" dirty="0">
                <a:solidFill>
                  <a:schemeClr val="bg1"/>
                </a:solidFill>
              </a:rPr>
              <a:t>Zap </a:t>
            </a:r>
            <a:r>
              <a:rPr lang="en-US" altLang="zh-CN" sz="2800" dirty="0" err="1">
                <a:solidFill>
                  <a:schemeClr val="bg1"/>
                </a:solidFill>
              </a:rPr>
              <a:t>Zap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2728912" y="1964266"/>
            <a:ext cx="12251459" cy="20828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Rewrite the grade program from the previous chapter using a function called </a:t>
            </a:r>
            <a:r>
              <a:rPr lang="en-US" sz="3800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computegrade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that takes a score as its parameter </a:t>
            </a: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and returns </a:t>
            </a: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 grade as a string</a:t>
            </a:r>
            <a:r>
              <a:rPr lang="en-US" sz="3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4187156"/>
            <a:ext cx="4535488" cy="3272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/>
        </p:nvSpPr>
        <p:spPr>
          <a:xfrm>
            <a:off x="2187046" y="7162800"/>
            <a:ext cx="12251459" cy="14054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Run the program repeatedly to test the various different values for input.</a:t>
            </a:r>
            <a:endParaRPr lang="en-US" sz="3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266" y="446353"/>
            <a:ext cx="3674534" cy="2250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266" y="2623208"/>
            <a:ext cx="3674534" cy="365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1155700" y="459435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08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in Python.</a:t>
            </a:r>
          </a:p>
          <a:p>
            <a:pPr marL="670560" marR="0" lvl="1" indent="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that are provided as part of Python - </a:t>
            </a:r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print(),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() ...</a:t>
            </a:r>
          </a:p>
          <a:p>
            <a:pPr marL="670560" marR="0" lvl="1" indent="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and then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use</a:t>
            </a:r>
            <a:endParaRPr lang="en-US" sz="36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0128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Built-in functions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12069" y="2539901"/>
            <a:ext cx="14251958" cy="332012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Python provides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 number of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important built-in functions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that we can use without needing to provide the function definition. The creators of Python wrote a set </a:t>
            </a:r>
            <a:r>
              <a:rPr lang="en-US" sz="36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of functions 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to </a:t>
            </a:r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solve common problems</a:t>
            </a:r>
            <a:r>
              <a:rPr lang="en-US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and included them in Python for us to use.</a:t>
            </a:r>
            <a:endParaRPr lang="en-US" sz="36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069" y="6503294"/>
            <a:ext cx="14499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lvl="0" indent="-370840" algn="just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We treat the built-in</a:t>
            </a:r>
            <a:r>
              <a:rPr lang="en-US" altLang="zh-CN" sz="36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 </a:t>
            </a: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names as “new” </a:t>
            </a:r>
            <a:r>
              <a:rPr lang="en-US" altLang="zh-CN" sz="36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reserved words</a:t>
            </a: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b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</a:br>
            <a:r>
              <a:rPr lang="en-US" altLang="zh-CN" sz="36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(i.e., we avoid them as variable names)</a:t>
            </a:r>
          </a:p>
        </p:txBody>
      </p:sp>
    </p:spTree>
    <p:extLst>
      <p:ext uri="{BB962C8B-B14F-4D97-AF65-F5344CB8AC3E}">
        <p14:creationId xmlns:p14="http://schemas.microsoft.com/office/powerpoint/2010/main" val="25491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big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tiny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 panose="02070309020205020404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 panose="02070309020205020404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92868" y="5693081"/>
            <a:ext cx="8128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It is common to say that a function “takes” an argument and “returns” a result. The result is called the return value.</a:t>
            </a:r>
          </a:p>
        </p:txBody>
      </p:sp>
      <p:sp>
        <p:nvSpPr>
          <p:cNvPr id="3" name="矩形 2"/>
          <p:cNvSpPr/>
          <p:nvPr/>
        </p:nvSpPr>
        <p:spPr>
          <a:xfrm>
            <a:off x="8269154" y="2897286"/>
            <a:ext cx="7197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rgbClr val="FFFF00"/>
                </a:solidFill>
              </a:rPr>
              <a:t>The max and min functions give us the largest and smallest values in a list, respectively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801739" y="488932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dirty="0" err="1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len</a:t>
            </a:r>
            <a:r>
              <a:rPr lang="en-US" sz="7600" dirty="0" smtClean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</a:t>
            </a:r>
            <a:endParaRPr lang="en-US" sz="7600" u="none" strike="noStrike" cap="none" dirty="0">
              <a:solidFill>
                <a:srgbClr val="FFD9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 algn="just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len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function tells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us how many items are in its argument. If the argument to </a:t>
            </a:r>
            <a:r>
              <a:rPr lang="en-US" sz="3600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len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is a string, it returns the 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number of characters 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 the string</a:t>
            </a:r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.</a:t>
            </a:r>
          </a:p>
          <a:p>
            <a:pPr marL="749300" lvl="0" indent="-370840">
              <a:lnSpc>
                <a:spcPct val="115000"/>
              </a:lnSpc>
              <a:spcBef>
                <a:spcPts val="0"/>
              </a:spcBef>
              <a:buSzPct val="100000"/>
            </a:pPr>
            <a:endParaRPr lang="en-US" sz="3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&gt;&gt;&gt; </a:t>
            </a:r>
            <a:r>
              <a:rPr lang="en-US" sz="3200" dirty="0" err="1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len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('Hello world') </a:t>
            </a:r>
          </a:p>
          <a:p>
            <a:pPr marL="37846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11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&gt;&gt;&gt;</a:t>
            </a:r>
          </a:p>
          <a:p>
            <a:pPr marL="37846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US" sz="2400" dirty="0" smtClean="0">
              <a:solidFill>
                <a:srgbClr val="FFFF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378460" lvl="0" indent="0" algn="just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These functions are not limited to looking at strings. They can operate on </a:t>
            </a: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any set of values</a:t>
            </a:r>
            <a:r>
              <a:rPr lang="en-US" sz="32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as we will see in later chapters.</a:t>
            </a:r>
            <a:endParaRPr lang="en-US" sz="32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55700" y="221790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70840">
              <a:spcBef>
                <a:spcPts val="0"/>
              </a:spcBef>
              <a:buSzPct val="100000"/>
            </a:pPr>
            <a:r>
              <a:rPr lang="en-US" sz="2800" dirty="0" err="1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int</a:t>
            </a: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can convert floating-point values to integers, but it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doesn’t round off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; it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chops off the fraction </a:t>
            </a:r>
            <a:r>
              <a:rPr 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part</a:t>
            </a:r>
          </a:p>
          <a:p>
            <a:pPr marL="749300" lvl="0" indent="-370840">
              <a:spcBef>
                <a:spcPts val="0"/>
              </a:spcBef>
              <a:buSzPct val="100000"/>
            </a:pP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lvl="0" indent="-370840">
              <a:spcBef>
                <a:spcPts val="0"/>
              </a:spcBef>
              <a:buSzPct val="100000"/>
            </a:pP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float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converts integers and strings to floating-point 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numbers</a:t>
            </a:r>
          </a:p>
          <a:p>
            <a:pPr marL="749300" lvl="0" indent="-370840">
              <a:spcBef>
                <a:spcPts val="0"/>
              </a:spcBef>
              <a:buSzPct val="100000"/>
            </a:pPr>
            <a:endParaRPr lang="en-US" sz="2800" dirty="0" smtClean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  <a:p>
            <a:pPr marL="749300" lvl="0" indent="-370840">
              <a:spcBef>
                <a:spcPts val="0"/>
              </a:spcBef>
              <a:buSzPct val="100000"/>
            </a:pPr>
            <a:r>
              <a:rPr lang="en-US" sz="280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Finally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, </a:t>
            </a:r>
            <a:r>
              <a:rPr lang="en-US" sz="2800" dirty="0" err="1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str</a:t>
            </a:r>
            <a:r>
              <a:rPr lang="en-US" sz="2800" dirty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 converts its argument to a </a:t>
            </a:r>
            <a:r>
              <a:rPr lang="en-US" sz="2800" dirty="0" smtClean="0">
                <a:solidFill>
                  <a:schemeClr val="l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string</a:t>
            </a:r>
            <a:endParaRPr lang="en-US" sz="2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Cabi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7940326" y="2064450"/>
            <a:ext cx="4370208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3.99999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-2.3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-</a:t>
            </a:r>
            <a:r>
              <a:rPr lang="en-US" sz="2800" dirty="0" smtClean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2</a:t>
            </a:r>
          </a:p>
          <a:p>
            <a:pPr>
              <a:buClr>
                <a:schemeClr val="lt1"/>
              </a:buClr>
              <a:buSzPct val="25000"/>
            </a:pP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float(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32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32.0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float(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'3.14159')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3.14159</a:t>
            </a:r>
          </a:p>
          <a:p>
            <a:pPr>
              <a:buClr>
                <a:schemeClr val="lt1"/>
              </a:buClr>
              <a:buSzPct val="25000"/>
            </a:pP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str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32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 </a:t>
            </a:r>
            <a:endParaRPr lang="en-US" sz="2800" dirty="0" smtClean="0">
              <a:solidFill>
                <a:schemeClr val="lt1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dirty="0" smtClean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'32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&gt;&gt;&gt; </a:t>
            </a:r>
            <a:r>
              <a:rPr lang="en-US" sz="28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str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(</a:t>
            </a: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3.14159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dirty="0">
                <a:solidFill>
                  <a:srgbClr val="92D050"/>
                </a:solidFill>
                <a:latin typeface="Courier"/>
                <a:ea typeface="Courier"/>
                <a:cs typeface="Courier"/>
                <a:sym typeface="Courier New" panose="02070309020205020404"/>
              </a:rPr>
              <a:t>'3.14159'</a:t>
            </a:r>
            <a:endParaRPr lang="en-US" sz="2800" i="0" u="none" strike="noStrike" cap="none" dirty="0">
              <a:solidFill>
                <a:srgbClr val="92D050"/>
              </a:solidFill>
              <a:latin typeface="Courier"/>
              <a:ea typeface="Courier"/>
              <a:cs typeface="Courier"/>
              <a:sym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99256" y="2649032"/>
            <a:ext cx="41316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Python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provides 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built-in functions that convert values from one type to </a:t>
            </a: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bin"/>
              </a:rPr>
              <a:t>another.</a:t>
            </a:r>
            <a:endParaRPr lang="zh-CN" altLang="en-US" sz="3200" dirty="0"/>
          </a:p>
        </p:txBody>
      </p:sp>
      <p:cxnSp>
        <p:nvCxnSpPr>
          <p:cNvPr id="13" name="Shape 324"/>
          <p:cNvCxnSpPr/>
          <p:nvPr/>
        </p:nvCxnSpPr>
        <p:spPr>
          <a:xfrm flipH="1" flipV="1">
            <a:off x="5426679" y="7464146"/>
            <a:ext cx="2366800" cy="145303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5" name="Shape 324"/>
          <p:cNvCxnSpPr/>
          <p:nvPr/>
        </p:nvCxnSpPr>
        <p:spPr>
          <a:xfrm flipH="1">
            <a:off x="6051233" y="5357502"/>
            <a:ext cx="1742246" cy="348490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7" name="Shape 324"/>
          <p:cNvCxnSpPr/>
          <p:nvPr/>
        </p:nvCxnSpPr>
        <p:spPr>
          <a:xfrm flipH="1">
            <a:off x="6474553" y="3175204"/>
            <a:ext cx="1318926" cy="285952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3507</Words>
  <Application>Microsoft Office PowerPoint</Application>
  <PresentationFormat>自定义</PresentationFormat>
  <Paragraphs>463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Cabin</vt:lpstr>
      <vt:lpstr>Courier</vt:lpstr>
      <vt:lpstr>Gill Sans</vt:lpstr>
      <vt:lpstr>ヒラギノ角ゴ ProN W3</vt:lpstr>
      <vt:lpstr>Arial</vt:lpstr>
      <vt:lpstr>Courier New</vt:lpstr>
      <vt:lpstr>Wingdings</vt:lpstr>
      <vt:lpstr>Title &amp; Subtitle</vt:lpstr>
      <vt:lpstr>Functions</vt:lpstr>
      <vt:lpstr>Function calls</vt:lpstr>
      <vt:lpstr>Stored (and reused) Steps</vt:lpstr>
      <vt:lpstr>Function Definition</vt:lpstr>
      <vt:lpstr>Python Functions</vt:lpstr>
      <vt:lpstr>Built-in functions</vt:lpstr>
      <vt:lpstr>PowerPoint 演示文稿</vt:lpstr>
      <vt:lpstr>len function</vt:lpstr>
      <vt:lpstr>Type Conversions</vt:lpstr>
      <vt:lpstr>Type Conversions</vt:lpstr>
      <vt:lpstr>String Conversions</vt:lpstr>
      <vt:lpstr>Math functions</vt:lpstr>
      <vt:lpstr>PowerPoint 演示文稿</vt:lpstr>
      <vt:lpstr>Random numbers</vt:lpstr>
      <vt:lpstr>Random numbers</vt:lpstr>
      <vt:lpstr>Functions of Our Own…</vt:lpstr>
      <vt:lpstr>Building our Own Functions</vt:lpstr>
      <vt:lpstr>PowerPoint 演示文稿</vt:lpstr>
      <vt:lpstr>Definitions and Uses</vt:lpstr>
      <vt:lpstr>PowerPoint 演示文稿</vt:lpstr>
      <vt:lpstr>End the function</vt:lpstr>
      <vt:lpstr>Arguments</vt:lpstr>
      <vt:lpstr>Parameters</vt:lpstr>
      <vt:lpstr>Example of Parameters/Arguments</vt:lpstr>
      <vt:lpstr>Return Values</vt:lpstr>
      <vt:lpstr>Return Value</vt:lpstr>
      <vt:lpstr>Arguments, Parameters, and Results</vt:lpstr>
      <vt:lpstr>Multiple Parameters / Arguments</vt:lpstr>
      <vt:lpstr>Multiple Parameters / Arguments</vt:lpstr>
      <vt:lpstr>Default Arguments</vt:lpstr>
      <vt:lpstr>Flow of execution</vt:lpstr>
      <vt:lpstr>Flow of execution</vt:lpstr>
      <vt:lpstr>Void (non-fruitful) Functions</vt:lpstr>
      <vt:lpstr>Void (non-fruitful) Functions</vt:lpstr>
      <vt:lpstr>Void (non-fruitful) Functions</vt:lpstr>
      <vt:lpstr>To function or not to function...</vt:lpstr>
      <vt:lpstr>Debugging</vt:lpstr>
      <vt:lpstr>Summary</vt:lpstr>
      <vt:lpstr>Glossary</vt:lpstr>
      <vt:lpstr>Glossary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103 wt</dc:creator>
  <cp:lastModifiedBy>yzchen</cp:lastModifiedBy>
  <cp:revision>96</cp:revision>
  <dcterms:created xsi:type="dcterms:W3CDTF">2020-09-14T00:59:44Z</dcterms:created>
  <dcterms:modified xsi:type="dcterms:W3CDTF">2021-11-04T00:03:07Z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