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8"/>
  </p:notesMasterIdLst>
  <p:sldIdLst>
    <p:sldId id="256" r:id="rId2"/>
    <p:sldId id="293" r:id="rId3"/>
    <p:sldId id="257" r:id="rId4"/>
    <p:sldId id="260" r:id="rId5"/>
    <p:sldId id="262" r:id="rId6"/>
    <p:sldId id="263" r:id="rId7"/>
    <p:sldId id="264" r:id="rId8"/>
    <p:sldId id="265" r:id="rId9"/>
    <p:sldId id="267" r:id="rId10"/>
    <p:sldId id="269" r:id="rId11"/>
    <p:sldId id="294" r:id="rId12"/>
    <p:sldId id="295" r:id="rId13"/>
    <p:sldId id="270" r:id="rId14"/>
    <p:sldId id="271" r:id="rId15"/>
    <p:sldId id="272" r:id="rId16"/>
    <p:sldId id="273" r:id="rId17"/>
    <p:sldId id="296" r:id="rId18"/>
    <p:sldId id="275" r:id="rId19"/>
    <p:sldId id="297" r:id="rId20"/>
    <p:sldId id="298" r:id="rId21"/>
    <p:sldId id="299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0" r:id="rId34"/>
    <p:sldId id="301" r:id="rId35"/>
    <p:sldId id="287" r:id="rId36"/>
    <p:sldId id="288" r:id="rId3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 varScale="1">
        <p:scale>
          <a:sx n="117" d="100"/>
          <a:sy n="117" d="100"/>
        </p:scale>
        <p:origin x="2976" y="10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252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746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199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4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3503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69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994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64661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0" y="414338"/>
            <a:ext cx="13932000" cy="1104219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zh-CN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</a:rPr>
              <a:t>More examples</a:t>
            </a:r>
            <a:endParaRPr lang="zh-CN" altLang="en-US" sz="7600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0" y="1925865"/>
            <a:ext cx="13932000" cy="1968500"/>
          </a:xfrm>
        </p:spPr>
        <p:txBody>
          <a:bodyPr/>
          <a:lstStyle/>
          <a:p>
            <a:pPr marL="360000" algn="just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</a:rPr>
              <a:t> In </a:t>
            </a:r>
            <a:r>
              <a:rPr lang="en-US" altLang="zh-CN" dirty="0">
                <a:solidFill>
                  <a:schemeClr val="bg1"/>
                </a:solidFill>
              </a:rPr>
              <a:t>the following example, the regular expression </a:t>
            </a:r>
            <a:r>
              <a:rPr lang="en-US" altLang="zh-CN" dirty="0" err="1">
                <a:solidFill>
                  <a:schemeClr val="bg1"/>
                </a:solidFill>
              </a:rPr>
              <a:t>F..m</a:t>
            </a:r>
            <a:r>
              <a:rPr lang="en-US" altLang="zh-CN" dirty="0">
                <a:solidFill>
                  <a:schemeClr val="bg1"/>
                </a:solidFill>
              </a:rPr>
              <a:t>: would match any of </a:t>
            </a:r>
            <a:r>
              <a:rPr lang="en-US" altLang="zh-CN" dirty="0" smtClean="0">
                <a:solidFill>
                  <a:schemeClr val="bg1"/>
                </a:solidFill>
              </a:rPr>
              <a:t>the strings </a:t>
            </a:r>
            <a:r>
              <a:rPr lang="en-US" altLang="zh-CN" dirty="0">
                <a:solidFill>
                  <a:schemeClr val="bg1"/>
                </a:solidFill>
              </a:rPr>
              <a:t>“From:”, “</a:t>
            </a:r>
            <a:r>
              <a:rPr lang="en-US" altLang="zh-CN" dirty="0" err="1">
                <a:solidFill>
                  <a:schemeClr val="bg1"/>
                </a:solidFill>
              </a:rPr>
              <a:t>Fxxm</a:t>
            </a:r>
            <a:r>
              <a:rPr lang="en-US" altLang="zh-CN" dirty="0">
                <a:solidFill>
                  <a:schemeClr val="bg1"/>
                </a:solidFill>
              </a:rPr>
              <a:t>:”, “F12m:”, or “F!@m:” since the </a:t>
            </a:r>
            <a:r>
              <a:rPr lang="en-US" altLang="zh-CN" dirty="0" smtClean="0">
                <a:solidFill>
                  <a:srgbClr val="00FA00"/>
                </a:solidFill>
              </a:rPr>
              <a:t>dot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characters in </a:t>
            </a:r>
            <a:r>
              <a:rPr lang="en-US" altLang="zh-CN" dirty="0" smtClean="0">
                <a:solidFill>
                  <a:schemeClr val="bg1"/>
                </a:solidFill>
              </a:rPr>
              <a:t>the regular </a:t>
            </a:r>
            <a:r>
              <a:rPr lang="en-US" altLang="zh-CN" dirty="0">
                <a:solidFill>
                  <a:schemeClr val="bg1"/>
                </a:solidFill>
              </a:rPr>
              <a:t>expression match any character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7807" y="4148925"/>
            <a:ext cx="8128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 = open('mbox-short.txt')</a:t>
            </a:r>
          </a:p>
          <a:p>
            <a:r>
              <a:rPr lang="en-US" altLang="zh-CN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in hand:</a:t>
            </a:r>
          </a:p>
          <a:p>
            <a:r>
              <a:rPr lang="en-US" altLang="zh-CN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'^</a:t>
            </a:r>
            <a:r>
              <a:rPr lang="en-US" altLang="zh-CN" sz="3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F..m</a:t>
            </a:r>
            <a:r>
              <a:rPr lang="en-US" altLang="zh-CN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:', 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line):</a:t>
            </a:r>
          </a:p>
          <a:p>
            <a:r>
              <a:rPr lang="en-US" altLang="zh-CN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print(line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6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0" y="414338"/>
            <a:ext cx="13932000" cy="1104219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zh-CN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</a:rPr>
              <a:t>More examples</a:t>
            </a:r>
            <a:endParaRPr lang="zh-CN" altLang="en-US" sz="7600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499" y="1631949"/>
            <a:ext cx="15099393" cy="2295071"/>
          </a:xfrm>
        </p:spPr>
        <p:txBody>
          <a:bodyPr/>
          <a:lstStyle/>
          <a:p>
            <a:pPr marL="568706" indent="0" algn="just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This is particularly powerful when combined with the ability to indicate that </a:t>
            </a:r>
            <a:r>
              <a:rPr lang="en-US" altLang="zh-CN" sz="2800" dirty="0" smtClean="0">
                <a:solidFill>
                  <a:schemeClr val="bg1"/>
                </a:solidFill>
              </a:rPr>
              <a:t>a character </a:t>
            </a:r>
            <a:r>
              <a:rPr lang="en-US" altLang="zh-CN" sz="2800" dirty="0">
                <a:solidFill>
                  <a:schemeClr val="bg1"/>
                </a:solidFill>
              </a:rPr>
              <a:t>can be repeated any number of times using the * or + characters in </a:t>
            </a:r>
            <a:r>
              <a:rPr lang="en-US" altLang="zh-CN" sz="2800" dirty="0" smtClean="0">
                <a:solidFill>
                  <a:schemeClr val="bg1"/>
                </a:solidFill>
              </a:rPr>
              <a:t>your regular </a:t>
            </a:r>
            <a:r>
              <a:rPr lang="en-US" altLang="zh-CN" sz="2800" dirty="0">
                <a:solidFill>
                  <a:schemeClr val="bg1"/>
                </a:solidFill>
              </a:rPr>
              <a:t>expression. These special characters mean that instead of matching a </a:t>
            </a:r>
            <a:r>
              <a:rPr lang="en-US" altLang="zh-CN" sz="2800" dirty="0" smtClean="0">
                <a:solidFill>
                  <a:schemeClr val="bg1"/>
                </a:solidFill>
              </a:rPr>
              <a:t>single character </a:t>
            </a:r>
            <a:r>
              <a:rPr lang="en-US" altLang="zh-CN" sz="2800" dirty="0">
                <a:solidFill>
                  <a:schemeClr val="bg1"/>
                </a:solidFill>
              </a:rPr>
              <a:t>in the search string, they match zero-or-more characters (in the case </a:t>
            </a:r>
            <a:r>
              <a:rPr lang="en-US" altLang="zh-CN" sz="2800" dirty="0" smtClean="0">
                <a:solidFill>
                  <a:schemeClr val="bg1"/>
                </a:solidFill>
              </a:rPr>
              <a:t>of the </a:t>
            </a:r>
            <a:r>
              <a:rPr lang="en-US" altLang="zh-CN" sz="2800" dirty="0">
                <a:solidFill>
                  <a:schemeClr val="bg1"/>
                </a:solidFill>
              </a:rPr>
              <a:t>asterisk) or one-or-more of the characters (in the case of the plus sign).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871" y="4557139"/>
            <a:ext cx="8128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 = open('mbox-short.txt')</a:t>
            </a:r>
          </a:p>
          <a:p>
            <a:r>
              <a:rPr lang="en-US" altLang="zh-CN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in hand:</a:t>
            </a:r>
          </a:p>
          <a:p>
            <a:r>
              <a:rPr lang="en-US" altLang="zh-CN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line 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altLang="zh-CN" sz="3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altLang="zh-CN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/>
              <a:t>'^</a:t>
            </a:r>
            <a:r>
              <a:rPr lang="en-US" altLang="zh-CN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3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From:.+@‘,</a:t>
            </a:r>
            <a:r>
              <a:rPr lang="en-US" altLang="zh-CN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print(line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86950" y="4137353"/>
            <a:ext cx="5910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search string 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ˆFrom:.+@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successfully match lines that start with “From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:”, followed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one or more characters (.+), followed by an at-sign. So this will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the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line: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38" y="6674342"/>
            <a:ext cx="5009524" cy="6285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12571" y="7837362"/>
            <a:ext cx="11552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think of the .+ wildcard as expanding to match all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characters between the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 character and the at-sign.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4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322564" y="541439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808265" y="2333476"/>
            <a:ext cx="14697578" cy="3324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err="1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lvl="0" indent="-371094" algn="just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altLang="zh-CN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</a:rPr>
              <a:t>to extract all of the substrings which match a regular expression</a:t>
            </a:r>
            <a:endParaRPr lang="en-US" sz="3600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207175" y="6100483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6010224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597724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940499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237343" y="389846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449614" y="2325915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2375807" y="4378428"/>
            <a:ext cx="12424893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155700" y="382726"/>
            <a:ext cx="13932000" cy="14542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826153" y="1936979"/>
            <a:ext cx="14522704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155700" y="608073"/>
            <a:ext cx="13932000" cy="89713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99445" y="1865712"/>
            <a:ext cx="14365741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959775" y="218396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812800" y="2250118"/>
            <a:ext cx="13842093" cy="87680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68706" indent="0" algn="just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For example, we want to pull the email addresses from the following line:</a:t>
            </a:r>
            <a:endParaRPr lang="en-US" u="none" strike="noStrike" cap="none" dirty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1255143" y="3126921"/>
            <a:ext cx="12862361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04157" y="4339638"/>
            <a:ext cx="10922923" cy="36355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“</a:t>
            </a:r>
            <a:r>
              <a:rPr lang="en-US" altLang="zh-CN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altLang="zh-CN" sz="30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altLang="zh-CN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</a:t>
            </a:r>
            <a:r>
              <a:rPr lang="en-US" altLang="zh-CN" sz="3000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2008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”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\S+@\S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3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55700" y="360250"/>
            <a:ext cx="13932000" cy="90827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527049" y="1642083"/>
            <a:ext cx="15393307" cy="241706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indent="0" algn="just">
              <a:spcBef>
                <a:spcPts val="0"/>
              </a:spcBef>
              <a:buSzPct val="100000"/>
              <a:buNone/>
            </a:pPr>
            <a:r>
              <a:rPr lang="en-US" altLang="zh-CN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altLang="zh-CN" sz="360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altLang="zh-CN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altLang="zh-CN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</a:t>
            </a:r>
            <a:r>
              <a:rPr lang="en-US" altLang="zh-CN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parentheses.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48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(\S+@\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S+)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55700" y="360250"/>
            <a:ext cx="13932000" cy="90827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More examples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571500" y="1842666"/>
            <a:ext cx="15169243" cy="18930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algn="just"/>
            <a:r>
              <a:rPr lang="en-US" altLang="zh-CN" sz="2600" dirty="0">
                <a:solidFill>
                  <a:schemeClr val="bg1"/>
                </a:solidFill>
              </a:rPr>
              <a:t>This following program uses </a:t>
            </a:r>
            <a:r>
              <a:rPr lang="en-US" altLang="zh-CN" sz="2600" dirty="0" err="1">
                <a:solidFill>
                  <a:schemeClr val="bg1"/>
                </a:solidFill>
              </a:rPr>
              <a:t>findall</a:t>
            </a:r>
            <a:r>
              <a:rPr lang="en-US" altLang="zh-CN" sz="2600" dirty="0">
                <a:solidFill>
                  <a:schemeClr val="bg1"/>
                </a:solidFill>
              </a:rPr>
              <a:t>() to find the </a:t>
            </a:r>
            <a:r>
              <a:rPr lang="en-US" altLang="zh-CN" sz="2600" dirty="0" smtClean="0">
                <a:solidFill>
                  <a:schemeClr val="bg1"/>
                </a:solidFill>
              </a:rPr>
              <a:t>lines with </a:t>
            </a:r>
            <a:r>
              <a:rPr lang="en-US" altLang="zh-CN" sz="2600" dirty="0">
                <a:solidFill>
                  <a:schemeClr val="bg1"/>
                </a:solidFill>
              </a:rPr>
              <a:t>email addresses in them and extract one or more addresses from each of </a:t>
            </a:r>
            <a:r>
              <a:rPr lang="en-US" altLang="zh-CN" sz="2600" dirty="0" smtClean="0">
                <a:solidFill>
                  <a:schemeClr val="bg1"/>
                </a:solidFill>
              </a:rPr>
              <a:t>those lines. </a:t>
            </a:r>
            <a:r>
              <a:rPr lang="en-US" altLang="zh-CN" sz="2600" dirty="0">
                <a:solidFill>
                  <a:schemeClr val="bg1"/>
                </a:solidFill>
              </a:rPr>
              <a:t>we are looking for substrings that have at </a:t>
            </a:r>
            <a:r>
              <a:rPr lang="en-US" altLang="zh-CN" sz="2600" dirty="0" smtClean="0">
                <a:solidFill>
                  <a:schemeClr val="bg1"/>
                </a:solidFill>
              </a:rPr>
              <a:t>least one </a:t>
            </a:r>
            <a:r>
              <a:rPr lang="en-US" altLang="zh-CN" sz="2600" dirty="0">
                <a:solidFill>
                  <a:schemeClr val="bg1"/>
                </a:solidFill>
              </a:rPr>
              <a:t>non-whitespace character, followed by an at-sign, followed by at least one </a:t>
            </a:r>
            <a:r>
              <a:rPr lang="en-US" altLang="zh-CN" sz="2600" dirty="0" smtClean="0">
                <a:solidFill>
                  <a:schemeClr val="bg1"/>
                </a:solidFill>
              </a:rPr>
              <a:t>more whitespace </a:t>
            </a:r>
            <a:r>
              <a:rPr lang="en-US" altLang="zh-CN" sz="2600" dirty="0">
                <a:solidFill>
                  <a:schemeClr val="bg1"/>
                </a:solidFill>
              </a:rPr>
              <a:t>character. The \S+ matches as many non-whitespace </a:t>
            </a:r>
            <a:r>
              <a:rPr lang="en-US" altLang="zh-CN" sz="2600" dirty="0" smtClean="0">
                <a:solidFill>
                  <a:schemeClr val="bg1"/>
                </a:solidFill>
              </a:rPr>
              <a:t>characters as </a:t>
            </a:r>
            <a:r>
              <a:rPr lang="en-US" altLang="zh-CN" sz="2600" dirty="0">
                <a:solidFill>
                  <a:schemeClr val="bg1"/>
                </a:solidFill>
              </a:rPr>
              <a:t>possible.</a:t>
            </a:r>
            <a:endParaRPr lang="en-US" sz="2600" u="none" strike="noStrike" cap="none" dirty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6864" y="4643660"/>
            <a:ext cx="13438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'A message from csev@umich.edu </a:t>
            </a:r>
            <a:r>
              <a:rPr lang="en-US" altLang="zh-CN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cwen@iupui.edu 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 meeting @2PM'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altLang="zh-CN" sz="2400" dirty="0">
                <a:solidFill>
                  <a:schemeClr val="lt1"/>
                </a:solidFill>
                <a:latin typeface="Courier"/>
                <a:ea typeface="Courier New"/>
                <a:cs typeface="Courier"/>
              </a:rPr>
              <a:t>('\S+@\S+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s)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64" y="6608359"/>
            <a:ext cx="5438095" cy="809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59699" y="5967099"/>
            <a:ext cx="8568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altLang="zh-CN" sz="2400" dirty="0" err="1">
                <a:solidFill>
                  <a:schemeClr val="bg1"/>
                </a:solidFill>
                <a:latin typeface="+mn-lt"/>
              </a:rPr>
              <a:t>findall</a:t>
            </a:r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() method searches the string in the second argument and returns 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</a:rPr>
              <a:t>a list </a:t>
            </a:r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of all of the strings that look like email addresses. We are using a 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</a:rPr>
              <a:t>two-character sequence </a:t>
            </a:r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that matches a non-whitespace character (\S).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1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43895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330879" y="2781325"/>
            <a:ext cx="13756821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just"/>
            <a:r>
              <a:rPr lang="en-US" altLang="zh-CN" sz="3200" dirty="0">
                <a:solidFill>
                  <a:schemeClr val="bg1"/>
                </a:solidFill>
              </a:rPr>
              <a:t>This task of searching and extracting is so common that Python has a very </a:t>
            </a:r>
            <a:r>
              <a:rPr lang="en-US" altLang="zh-CN" sz="3200" dirty="0" smtClean="0">
                <a:solidFill>
                  <a:schemeClr val="bg1"/>
                </a:solidFill>
              </a:rPr>
              <a:t>powerful library </a:t>
            </a:r>
            <a:r>
              <a:rPr lang="en-US" altLang="zh-CN" sz="3200" dirty="0">
                <a:solidFill>
                  <a:schemeClr val="bg1"/>
                </a:solidFill>
              </a:rPr>
              <a:t>called </a:t>
            </a:r>
            <a:r>
              <a:rPr lang="en-US" altLang="zh-CN" sz="3200" i="1" dirty="0">
                <a:solidFill>
                  <a:schemeClr val="bg1"/>
                </a:solidFill>
              </a:rPr>
              <a:t>regular expressions </a:t>
            </a:r>
            <a:r>
              <a:rPr lang="en-US" altLang="zh-CN" sz="3200" dirty="0">
                <a:solidFill>
                  <a:schemeClr val="bg1"/>
                </a:solidFill>
              </a:rPr>
              <a:t>that handles many of these tasks quite elegantly</a:t>
            </a:r>
            <a:r>
              <a:rPr lang="en-US" altLang="zh-CN" sz="3200" dirty="0" smtClean="0">
                <a:solidFill>
                  <a:schemeClr val="bg1"/>
                </a:solidFill>
              </a:rPr>
              <a:t>. The </a:t>
            </a:r>
            <a:r>
              <a:rPr lang="en-US" altLang="zh-CN" sz="3200" dirty="0">
                <a:solidFill>
                  <a:schemeClr val="bg1"/>
                </a:solidFill>
              </a:rPr>
              <a:t>reason we have not introduced regular expressions earlier in the book is </a:t>
            </a:r>
            <a:r>
              <a:rPr lang="en-US" altLang="zh-CN" sz="3200" dirty="0" smtClean="0">
                <a:solidFill>
                  <a:schemeClr val="bg1"/>
                </a:solidFill>
              </a:rPr>
              <a:t>because while </a:t>
            </a:r>
            <a:r>
              <a:rPr lang="en-US" altLang="zh-CN" sz="3200" dirty="0">
                <a:solidFill>
                  <a:schemeClr val="bg1"/>
                </a:solidFill>
              </a:rPr>
              <a:t>they are very powerful, they are a little complicated and their syntax </a:t>
            </a:r>
            <a:r>
              <a:rPr lang="en-US" altLang="zh-CN" sz="3200" dirty="0" smtClean="0">
                <a:solidFill>
                  <a:schemeClr val="bg1"/>
                </a:solidFill>
              </a:rPr>
              <a:t>takes some </a:t>
            </a:r>
            <a:r>
              <a:rPr lang="en-US" altLang="zh-CN" sz="3200" dirty="0">
                <a:solidFill>
                  <a:schemeClr val="bg1"/>
                </a:solidFill>
              </a:rPr>
              <a:t>getting used to.</a:t>
            </a:r>
            <a:endParaRPr lang="en-US" sz="3200" u="none" strike="noStrike" cap="none" dirty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5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55700" y="360250"/>
            <a:ext cx="13932000" cy="90827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More examples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775607" y="2221513"/>
            <a:ext cx="15169243" cy="99034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We can use this regular expression in a program to </a:t>
            </a:r>
            <a:r>
              <a:rPr lang="en-US" altLang="zh-CN" sz="2800" dirty="0" smtClean="0">
                <a:solidFill>
                  <a:schemeClr val="bg1"/>
                </a:solidFill>
              </a:rPr>
              <a:t>read all </a:t>
            </a:r>
            <a:r>
              <a:rPr lang="en-US" altLang="zh-CN" sz="2800" dirty="0">
                <a:solidFill>
                  <a:schemeClr val="bg1"/>
                </a:solidFill>
              </a:rPr>
              <a:t>the lines in a file and print out anything that looks like an email address </a:t>
            </a:r>
            <a:r>
              <a:rPr lang="en-US" altLang="zh-CN" sz="2800" dirty="0" smtClean="0">
                <a:solidFill>
                  <a:schemeClr val="bg1"/>
                </a:solidFill>
              </a:rPr>
              <a:t>as follows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endParaRPr lang="en-US" sz="2400" u="none" strike="noStrike" cap="none" dirty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3914" y="4164842"/>
            <a:ext cx="134384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 = open('mbox-short.txt')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in hand: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('\S+@\S+', line)</a:t>
            </a: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&gt; 0: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print(x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74" y="5233308"/>
            <a:ext cx="6555400" cy="2402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04374" y="4013514"/>
            <a:ext cx="6540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run the program on </a:t>
            </a:r>
            <a:r>
              <a:rPr lang="en-US" altLang="zh-CN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mbox.txt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the following output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55700" y="360250"/>
            <a:ext cx="13932000" cy="90827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More examples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537078" y="1535185"/>
            <a:ext cx="15169243" cy="99034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Some of the </a:t>
            </a:r>
            <a:r>
              <a:rPr lang="en-US" altLang="zh-CN" sz="2400" dirty="0">
                <a:solidFill>
                  <a:schemeClr val="bg1"/>
                </a:solidFill>
              </a:rPr>
              <a:t>email addresses have incorrect characters like “&lt;” or “;” at the </a:t>
            </a:r>
            <a:r>
              <a:rPr lang="en-US" altLang="zh-CN" sz="2400" dirty="0" smtClean="0">
                <a:solidFill>
                  <a:schemeClr val="bg1"/>
                </a:solidFill>
              </a:rPr>
              <a:t>beginning or </a:t>
            </a:r>
            <a:r>
              <a:rPr lang="en-US" altLang="zh-CN" sz="2400" dirty="0">
                <a:solidFill>
                  <a:schemeClr val="bg1"/>
                </a:solidFill>
              </a:rPr>
              <a:t>end. Let’s declare that we are only interested in the portion of the </a:t>
            </a:r>
            <a:r>
              <a:rPr lang="en-US" altLang="zh-CN" sz="2400" dirty="0" smtClean="0">
                <a:solidFill>
                  <a:schemeClr val="bg1"/>
                </a:solidFill>
              </a:rPr>
              <a:t>string that </a:t>
            </a:r>
            <a:r>
              <a:rPr lang="en-US" altLang="zh-CN" sz="2400" dirty="0">
                <a:solidFill>
                  <a:schemeClr val="bg1"/>
                </a:solidFill>
              </a:rPr>
              <a:t>starts and ends with a letter or a number</a:t>
            </a:r>
            <a:endParaRPr lang="en-US" sz="2400" u="none" strike="noStrike" cap="none" dirty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764" y="2484894"/>
            <a:ext cx="116068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 = open('mbox-short.txt')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a-zA-Z0-9]\S+@\S+[a-</a:t>
            </a:r>
            <a:r>
              <a:rPr lang="en-US" altLang="zh-CN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</a:t>
            </a:r>
            <a:r>
              <a:rPr lang="en-US" altLang="zh-CN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]', 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line)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&gt; 0: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print(x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7079" y="5587419"/>
            <a:ext cx="79130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looking for substrings that start with a </a:t>
            </a:r>
            <a:r>
              <a:rPr lang="en-US" altLang="zh-CN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lowercase letter,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uppercase  letter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number “[a-zA-Z0-9]”, followed by zero or more non-blank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 (\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S*), followed by an at-sign, followed by zero or more non-blank characters (\S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*), followed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an uppercase or lowercase letter. Note that we switched from + to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to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 zero or more non-blank characters since [a-zA-Z0-9] is already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non-blank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character.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788" y="5755089"/>
            <a:ext cx="6107533" cy="21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4182697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2863496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</a:t>
            </a:r>
            <a:r>
              <a:rPr lang="en-US" sz="3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1853846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1853846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2509483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2514245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3474682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5807993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27769" y="300701"/>
            <a:ext cx="13932000" cy="12966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smtClean="0"/>
              <a:t>String Parsing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1229178" y="120424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699" y="1994032"/>
            <a:ext cx="14356443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400628" y="197351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260738" y="230275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082221" y="577624"/>
            <a:ext cx="13932000" cy="13981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1233169" y="333850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938570" y="2248918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870882" y="3079711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216479" y="2946400"/>
            <a:ext cx="14034407" cy="37809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</a:t>
            </a:r>
            <a:r>
              <a:rPr lang="en-US" sz="57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57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]+</a:t>
            </a:r>
            <a:r>
              <a:rPr lang="en-US" sz="57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1043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1787286" y="3124582"/>
            <a:ext cx="11104122" cy="1351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</a:t>
            </a:r>
            <a:r>
              <a:rPr lang="en-US" sz="4000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0.8475</a:t>
            </a:r>
          </a:p>
          <a:p>
            <a:pPr lvl="0"/>
            <a:r>
              <a:rPr lang="en-US" altLang="zh-CN" sz="40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</a:t>
            </a:r>
            <a:r>
              <a:rPr lang="en-US" altLang="zh-CN" sz="40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</a:rPr>
              <a:t>: </a:t>
            </a:r>
            <a:r>
              <a:rPr lang="en-US" altLang="zh-CN" sz="4000" dirty="0">
                <a:solidFill>
                  <a:schemeClr val="bg1"/>
                </a:solidFill>
                <a:latin typeface="Courier"/>
                <a:ea typeface="Courier New"/>
                <a:cs typeface="Courier"/>
              </a:rPr>
              <a:t>0.0000</a:t>
            </a:r>
            <a:endParaRPr lang="en-US" sz="40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0293" y="5045130"/>
            <a:ext cx="150386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lines that start with </a:t>
            </a:r>
            <a:r>
              <a:rPr lang="en-US" altLang="zh-CN" sz="2800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followed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 colon (:) and then a space. After 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space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looking for one or more characters that are either a digit (0-9) 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a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[0-9.]+. Note that inside the square brackets, the period matches 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actual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(i.e., it is not a wildcard between the square brackets).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5643" y="7332762"/>
            <a:ext cx="9058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altLang="zh-CN" sz="3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altLang="zh-CN" sz="360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altLang="zh-CN" sz="36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altLang="zh-CN" sz="360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altLang="zh-CN" sz="3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595993" y="2198355"/>
            <a:ext cx="15561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want to find numbers on lines that start with the 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zh-CN" sz="3200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</a:t>
            </a:r>
            <a:endParaRPr lang="en-US" sz="3000" u="none" strike="noStrike" cap="none" dirty="0" smtClean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continue</a:t>
            </a:r>
            <a:endParaRPr lang="en-US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</p:spTree>
    <p:extLst>
      <p:ext uri="{BB962C8B-B14F-4D97-AF65-F5344CB8AC3E}">
        <p14:creationId xmlns:p14="http://schemas.microsoft.com/office/powerpoint/2010/main" val="295321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169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More examples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999181" y="3617432"/>
            <a:ext cx="12896433" cy="28731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 = open('mbox-short.txt')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in hand: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('^Details:.*rev=([0-9.]+)', line)</a:t>
            </a: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&gt; 0: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print(x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u="none" strike="noStrike" cap="none" dirty="0">
              <a:solidFill>
                <a:schemeClr val="bg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181" y="2756949"/>
            <a:ext cx="12535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Details: http://source.sakaiproject.org/viewsvn/?view=rev&amp;rev=39772</a:t>
            </a:r>
            <a:endParaRPr lang="zh-CN" alt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181" y="1881506"/>
            <a:ext cx="14893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wanted to extract all of the revision numbers (the integer number at the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lines) using the same technique as above, we could write the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program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2751" y="6900643"/>
            <a:ext cx="13881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looking for lines that start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Details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:, followed by any number of characters (.*), followed by rev=, and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by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or more digits. We want to find lines that match the entire expression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we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want to extract the integer number at the end of the line, so we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surround [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0-9]+ with parentheses.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4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22798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75335" y="1846565"/>
            <a:ext cx="15130722" cy="1474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903935" y="381288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155700" y="376009"/>
            <a:ext cx="13932000" cy="10853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26621" y="1614261"/>
            <a:ext cx="14965136" cy="66402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any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algn="just"/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character zero or more times (non-greedy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),</a:t>
            </a:r>
            <a:r>
              <a:rPr lang="en-US" altLang="zh-CN" sz="2400" dirty="0">
                <a:solidFill>
                  <a:schemeClr val="lt1"/>
                </a:solidFill>
                <a:latin typeface="Courier"/>
                <a:ea typeface="Courier New"/>
                <a:cs typeface="Courier"/>
              </a:rPr>
              <a:t> </a:t>
            </a:r>
            <a:r>
              <a:rPr lang="en-US" altLang="zh-CN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</a:rPr>
              <a:t>Applies </a:t>
            </a:r>
            <a:r>
              <a:rPr lang="en-US" altLang="zh-CN" sz="2400" dirty="0">
                <a:solidFill>
                  <a:schemeClr val="lt1"/>
                </a:solidFill>
                <a:latin typeface="Courier"/>
                <a:ea typeface="Courier New"/>
                <a:cs typeface="Courier"/>
              </a:rPr>
              <a:t>to the immediately preceding character(s) and indicates to match </a:t>
            </a:r>
            <a:r>
              <a:rPr lang="en-US" altLang="zh-CN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</a:rPr>
              <a:t>one or </a:t>
            </a:r>
            <a:r>
              <a:rPr lang="en-US" altLang="zh-CN" sz="2400" dirty="0">
                <a:solidFill>
                  <a:schemeClr val="lt1"/>
                </a:solidFill>
                <a:latin typeface="Courier"/>
                <a:ea typeface="Courier New"/>
                <a:cs typeface="Courier"/>
              </a:rPr>
              <a:t>more times in “non-greedy mode”.</a:t>
            </a:r>
            <a:endParaRPr lang="en-US" sz="240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algn="just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 (non-greedy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),</a:t>
            </a:r>
            <a:r>
              <a:rPr lang="en-US" altLang="zh-CN" sz="2400" dirty="0">
                <a:solidFill>
                  <a:schemeClr val="lt1"/>
                </a:solidFill>
                <a:latin typeface="Courier"/>
                <a:ea typeface="Courier New"/>
                <a:cs typeface="Courier"/>
              </a:rPr>
              <a:t> Applies to the immediately preceding character(s) and indicates to match one or more times in “non-greedy mode</a:t>
            </a:r>
            <a:r>
              <a:rPr lang="en-US" altLang="zh-CN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</a:rPr>
              <a:t>”.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Matches a single character in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55649" y="2618921"/>
            <a:ext cx="1452789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u="none" strike="noStrike" cap="none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</a:t>
            </a:r>
            <a:r>
              <a:rPr lang="en-US" u="none" strike="noStrike" cap="none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“import re”</a:t>
            </a:r>
            <a:endParaRPr lang="en-US" u="none" strike="noStrike" cap="none" dirty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The simplest use of the regular expression library is the search</a:t>
            </a:r>
            <a:r>
              <a:rPr lang="en-US" altLang="zh-CN" dirty="0" smtClean="0">
                <a:solidFill>
                  <a:schemeClr val="bg1"/>
                </a:solidFill>
              </a:rPr>
              <a:t>() function. </a:t>
            </a:r>
            <a:r>
              <a:rPr lang="en-US" u="none" strike="noStrike" cap="none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</a:t>
            </a:r>
            <a:r>
              <a:rPr lang="en-US" u="none" strike="noStrike" cap="none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can use </a:t>
            </a:r>
            <a:r>
              <a:rPr lang="en-US" u="none" strike="noStrike" cap="none" dirty="0" err="1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u="none" strike="noStrike" cap="none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to see if a string matches a regular expression</a:t>
            </a:r>
            <a:r>
              <a:rPr lang="en-US" u="none" strike="noStrike" cap="none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en-US" u="none" strike="noStrike" cap="none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using the find() method for strings</a:t>
            </a:r>
          </a:p>
          <a:p>
            <a:pPr marL="749300" marR="0" lvl="0" indent="-371094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u="none" strike="noStrike" cap="none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u="none" strike="noStrike" cap="none" dirty="0" err="1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</a:t>
            </a:r>
            <a:r>
              <a:rPr lang="en-US" u="none" strike="noStrike" cap="none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portions of a string that match your regular </a:t>
            </a:r>
            <a:r>
              <a:rPr lang="en-US" u="none" strike="noStrike" cap="none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expression, </a:t>
            </a:r>
            <a:r>
              <a:rPr lang="en-US" u="none" strike="noStrike" cap="none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a combination of find() and </a:t>
            </a:r>
            <a:r>
              <a:rPr lang="en-US" u="none" strike="noStrike" cap="none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slicing</a:t>
            </a:r>
            <a:r>
              <a:rPr lang="en-US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.</a:t>
            </a:r>
            <a:endParaRPr lang="en-US" u="none" strike="noStrike" cap="none" dirty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245507" y="504145"/>
            <a:ext cx="13932000" cy="127566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11507" y="2202635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</a:t>
            </a:r>
            <a:endParaRPr sz="28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('From:', line)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446995" y="2370807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3164" y="6416776"/>
            <a:ext cx="146077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We open the file, loop through each line, and use the regular expression search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() to 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only print out lines that contain the string “From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:”. 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This program does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not use 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the real power of regular expressions, since we could have just as easily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used </a:t>
            </a:r>
            <a:r>
              <a:rPr lang="en-US" altLang="zh-CN" sz="2800" dirty="0" err="1" smtClean="0">
                <a:solidFill>
                  <a:schemeClr val="bg1"/>
                </a:solidFill>
                <a:latin typeface="+mn-lt"/>
              </a:rPr>
              <a:t>line.find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() to accomplish the same result.</a:t>
            </a:r>
            <a:endParaRPr lang="zh-CN" altLang="en-US" sz="28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673261" y="2464229"/>
            <a:ext cx="6504146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2464229"/>
            <a:ext cx="651865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826485" y="5381170"/>
            <a:ext cx="14707738" cy="2448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</a:rPr>
              <a:t>The power of the regular expressions comes when we add special characters </a:t>
            </a:r>
            <a:r>
              <a:rPr lang="en-US" altLang="zh-CN" sz="2400" dirty="0" smtClean="0">
                <a:solidFill>
                  <a:schemeClr val="bg1"/>
                </a:solidFill>
              </a:rPr>
              <a:t>to the </a:t>
            </a:r>
            <a:r>
              <a:rPr lang="en-US" altLang="zh-CN" sz="2400" dirty="0">
                <a:solidFill>
                  <a:schemeClr val="bg1"/>
                </a:solidFill>
              </a:rPr>
              <a:t>search string that allow us to more precisely control which lines match </a:t>
            </a:r>
            <a:r>
              <a:rPr lang="en-US" altLang="zh-CN" sz="2400" dirty="0" smtClean="0">
                <a:solidFill>
                  <a:schemeClr val="bg1"/>
                </a:solidFill>
              </a:rPr>
              <a:t>the string</a:t>
            </a:r>
            <a:r>
              <a:rPr lang="en-US" altLang="zh-CN" sz="2400" dirty="0">
                <a:solidFill>
                  <a:schemeClr val="bg1"/>
                </a:solidFill>
              </a:rPr>
              <a:t>. Adding these special characters to our regular expression allow us to </a:t>
            </a:r>
            <a:r>
              <a:rPr lang="en-US" altLang="zh-CN" sz="2400" dirty="0" smtClean="0">
                <a:solidFill>
                  <a:schemeClr val="bg1"/>
                </a:solidFill>
              </a:rPr>
              <a:t>do sophisticated </a:t>
            </a:r>
            <a:r>
              <a:rPr lang="en-US" altLang="zh-CN" sz="2400" dirty="0">
                <a:solidFill>
                  <a:schemeClr val="bg1"/>
                </a:solidFill>
              </a:rPr>
              <a:t>matching and extraction while writing very little code</a:t>
            </a:r>
            <a:r>
              <a:rPr lang="en-US" altLang="zh-CN" sz="2400" dirty="0" smtClean="0">
                <a:solidFill>
                  <a:schemeClr val="bg1"/>
                </a:solidFill>
              </a:rPr>
              <a:t>. </a:t>
            </a:r>
            <a:r>
              <a:rPr lang="en-US" altLang="zh-CN" sz="2400" dirty="0">
                <a:solidFill>
                  <a:schemeClr val="bg1"/>
                </a:solidFill>
              </a:rPr>
              <a:t>For example, the caret character is used in regular expressions to match “</a:t>
            </a:r>
            <a:r>
              <a:rPr lang="en-US" altLang="zh-CN" sz="2400" dirty="0">
                <a:solidFill>
                  <a:schemeClr val="bg1"/>
                </a:solidFill>
              </a:rPr>
              <a:t>the beginning</a:t>
            </a:r>
            <a:r>
              <a:rPr lang="en-US" altLang="zh-CN" sz="2400" dirty="0">
                <a:solidFill>
                  <a:schemeClr val="bg1"/>
                </a:solidFill>
              </a:rPr>
              <a:t>” of a line. </a:t>
            </a:r>
            <a:r>
              <a:rPr lang="en-US" altLang="zh-CN" sz="2400" dirty="0">
                <a:solidFill>
                  <a:schemeClr val="bg1"/>
                </a:solidFill>
              </a:rPr>
              <a:t> Note that </a:t>
            </a:r>
            <a:r>
              <a:rPr lang="en-US" altLang="zh-CN" sz="2400" dirty="0">
                <a:solidFill>
                  <a:schemeClr val="bg1"/>
                </a:solidFill>
              </a:rPr>
              <a:t>regular</a:t>
            </a:r>
          </a:p>
          <a:p>
            <a:pPr algn="just"/>
            <a:r>
              <a:rPr lang="en-US" altLang="zh-CN" sz="2400" dirty="0">
                <a:solidFill>
                  <a:schemeClr val="bg1"/>
                </a:solidFill>
              </a:rPr>
              <a:t>expressions contain special action characters that give us more control</a:t>
            </a:r>
            <a:endParaRPr lang="en-US" sz="2400" dirty="0">
              <a:solidFill>
                <a:schemeClr val="bg1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155700" y="473850"/>
            <a:ext cx="13932000" cy="12370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699" y="1887452"/>
            <a:ext cx="14544221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835406" lvl="0"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The most commonly used special character is the </a:t>
            </a:r>
            <a:r>
              <a:rPr lang="en-US" altLang="zh-CN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 </a:t>
            </a:r>
            <a:r>
              <a:rPr lang="en-US" altLang="zh-CN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character or period.</a:t>
            </a:r>
          </a:p>
          <a:p>
            <a:pPr marL="835406" lvl="0"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-US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835406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add the </a:t>
            </a:r>
            <a:r>
              <a:rPr lang="en-US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36543" y="5507853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2888</Words>
  <Application>Microsoft Office PowerPoint</Application>
  <PresentationFormat>自定义</PresentationFormat>
  <Paragraphs>347</Paragraphs>
  <Slides>36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 Regular</vt:lpstr>
      <vt:lpstr>Cabin</vt:lpstr>
      <vt:lpstr>Courier</vt:lpstr>
      <vt:lpstr>Gill Sans</vt:lpstr>
      <vt:lpstr>ヒラギノ角ゴ ProN W3</vt:lpstr>
      <vt:lpstr>Arial</vt:lpstr>
      <vt:lpstr>Courier New</vt:lpstr>
      <vt:lpstr>Wingdings</vt:lpstr>
      <vt:lpstr>Title &amp; Subtitle</vt:lpstr>
      <vt:lpstr>Regular Expressions</vt:lpstr>
      <vt:lpstr>Regular Expressions</vt:lpstr>
      <vt:lpstr>Regular Expressions</vt:lpstr>
      <vt:lpstr>Understanding Regular Expressions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More examples</vt:lpstr>
      <vt:lpstr>More examples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More examples</vt:lpstr>
      <vt:lpstr>More examples</vt:lpstr>
      <vt:lpstr>More examples</vt:lpstr>
      <vt:lpstr>PowerPoint 演示文稿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Spam Confidence</vt:lpstr>
      <vt:lpstr>More examples</vt:lpstr>
      <vt:lpstr>Escape Character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yzchen</cp:lastModifiedBy>
  <cp:revision>81</cp:revision>
  <dcterms:modified xsi:type="dcterms:W3CDTF">2021-12-08T12:11:14Z</dcterms:modified>
</cp:coreProperties>
</file>