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9" r:id="rId8"/>
    <p:sldId id="280" r:id="rId9"/>
    <p:sldId id="263" r:id="rId10"/>
    <p:sldId id="264" r:id="rId11"/>
    <p:sldId id="265" r:id="rId12"/>
    <p:sldId id="270" r:id="rId13"/>
    <p:sldId id="266" r:id="rId14"/>
    <p:sldId id="271" r:id="rId15"/>
    <p:sldId id="272" r:id="rId16"/>
    <p:sldId id="268" r:id="rId17"/>
    <p:sldId id="269" r:id="rId18"/>
    <p:sldId id="267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831A-A826-4E84-B455-A4E6CA2236E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918F-BF87-4F36-8EC4-4931C167DD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831A-A826-4E84-B455-A4E6CA2236E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918F-BF87-4F36-8EC4-4931C167DD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831A-A826-4E84-B455-A4E6CA2236E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918F-BF87-4F36-8EC4-4931C167DD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2D446-6EDC-4283-BE52-44DE43A3150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831A-A826-4E84-B455-A4E6CA2236E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918F-BF87-4F36-8EC4-4931C167DD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831A-A826-4E84-B455-A4E6CA2236E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918F-BF87-4F36-8EC4-4931C167DD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831A-A826-4E84-B455-A4E6CA2236E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918F-BF87-4F36-8EC4-4931C167DD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831A-A826-4E84-B455-A4E6CA2236E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918F-BF87-4F36-8EC4-4931C167DD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831A-A826-4E84-B455-A4E6CA2236E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918F-BF87-4F36-8EC4-4931C167DD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831A-A826-4E84-B455-A4E6CA2236E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918F-BF87-4F36-8EC4-4931C167DD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831A-A826-4E84-B455-A4E6CA2236E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918F-BF87-4F36-8EC4-4931C167DD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831A-A826-4E84-B455-A4E6CA2236E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4918F-BF87-4F36-8EC4-4931C167DD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831A-A826-4E84-B455-A4E6CA2236E5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4918F-BF87-4F36-8EC4-4931C167DD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png"/><Relationship Id="rId5" Type="http://schemas.openxmlformats.org/officeDocument/2006/relationships/image" Target="../media/image3.w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6764" y="0"/>
            <a:ext cx="7233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HIGHER ORDER DIFFERENTIAL EQUATIONS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95754" y="824244"/>
            <a:ext cx="7367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HIGHER ORDER DIFFERENTIAL EQUATIONS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7" y="1637679"/>
            <a:ext cx="9598121" cy="21172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10628" y="2343490"/>
            <a:ext cx="262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Nonhomogeneous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7" y="4460722"/>
            <a:ext cx="9149714" cy="1827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646" y="344774"/>
            <a:ext cx="692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How to find a particular solution?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17506" y="1145711"/>
            <a:ext cx="577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Method of undetermined coefficients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7" y="3504525"/>
            <a:ext cx="11102392" cy="27163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2" y="2474576"/>
            <a:ext cx="9669831" cy="667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435964" y="291059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0000FF"/>
                </a:solidFill>
                <a:ea typeface="黑体" panose="02010609060101010101" pitchFamily="49" charset="-122"/>
              </a:rPr>
              <a:t>The types of g 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):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612386" y="1287839"/>
          <a:ext cx="2305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Equation" r:id="rId3" imgW="2246630" imgH="482600" progId="Equation.DSMT4">
                  <p:embed/>
                </p:oleObj>
              </mc:Choice>
              <mc:Fallback>
                <p:oleObj name="Equation" r:id="rId3" imgW="2246630" imgH="482600" progId="Equation.DSMT4">
                  <p:embed/>
                  <p:pic>
                    <p:nvPicPr>
                      <p:cNvPr id="0" name="图片 4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86" y="1287839"/>
                        <a:ext cx="23050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3845941" y="1274345"/>
          <a:ext cx="4899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Equation" r:id="rId5" imgW="51511200" imgH="5486400" progId="Equation.DSMT4">
                  <p:embed/>
                </p:oleObj>
              </mc:Choice>
              <mc:Fallback>
                <p:oleObj name="Equation" r:id="rId5" imgW="51511200" imgH="5486400" progId="Equation.DSMT4">
                  <p:embed/>
                  <p:pic>
                    <p:nvPicPr>
                      <p:cNvPr id="0" name="图片 4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941" y="1274345"/>
                        <a:ext cx="4899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079840" y="3136817"/>
          <a:ext cx="29130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7" imgW="2949575" imgH="491490" progId="Equation.3">
                  <p:embed/>
                </p:oleObj>
              </mc:Choice>
              <mc:Fallback>
                <p:oleObj name="Equation" r:id="rId7" imgW="2949575" imgH="491490" progId="Equation.3">
                  <p:embed/>
                  <p:pic>
                    <p:nvPicPr>
                      <p:cNvPr id="0" name="图片 4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840" y="3136817"/>
                        <a:ext cx="29130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2385" y="2326956"/>
            <a:ext cx="392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 particular solution:</a:t>
            </a:r>
            <a:endParaRPr lang="zh-CN" altLang="en-US" sz="2800" b="1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348458" y="4260210"/>
          <a:ext cx="1731382" cy="189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9" imgW="20116800" imgH="21945600" progId="Equation.DSMT4">
                  <p:embed/>
                </p:oleObj>
              </mc:Choice>
              <mc:Fallback>
                <p:oleObj name="Equation" r:id="rId9" imgW="20116800" imgH="21945600" progId="Equation.DSMT4">
                  <p:embed/>
                  <p:pic>
                    <p:nvPicPr>
                      <p:cNvPr id="0" name="图片 4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458" y="4260210"/>
                        <a:ext cx="1731382" cy="1890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099810" y="4190360"/>
            <a:ext cx="6723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ym typeface="Symbol" panose="05050102010706020507" pitchFamily="18" charset="2"/>
              </a:rPr>
              <a:t> is not a root of </a:t>
            </a:r>
            <a:r>
              <a:rPr lang="en-US" altLang="zh-CN" sz="2800" b="1" dirty="0"/>
              <a:t>auxiliary equation</a:t>
            </a:r>
            <a:endParaRPr lang="zh-CN" altLang="en-US" sz="2800" b="1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099810" y="4861872"/>
            <a:ext cx="64832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ym typeface="Symbol" panose="05050102010706020507" pitchFamily="18" charset="2"/>
              </a:rPr>
              <a:t> is a single root of </a:t>
            </a:r>
            <a:r>
              <a:rPr lang="en-US" altLang="zh-CN" sz="2800" b="1" dirty="0"/>
              <a:t>auxiliary equation</a:t>
            </a:r>
            <a:endParaRPr lang="zh-CN" altLang="en-US" sz="2800" b="1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176010" y="5561960"/>
            <a:ext cx="6646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ym typeface="Symbol" panose="05050102010706020507" pitchFamily="18" charset="2"/>
              </a:rPr>
              <a:t> is a repeated root of </a:t>
            </a:r>
            <a:r>
              <a:rPr lang="en-US" altLang="zh-CN" sz="2800" b="1" dirty="0"/>
              <a:t>auxiliary equation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endParaRPr lang="zh-CN" altLang="en-US" sz="2800" b="1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3250498" y="4385622"/>
          <a:ext cx="3175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11" imgW="342900" imgH="419100" progId="Equation.3">
                  <p:embed/>
                </p:oleObj>
              </mc:Choice>
              <mc:Fallback>
                <p:oleObj name="Equation" r:id="rId11" imgW="342900" imgH="419100" progId="Equation.3">
                  <p:embed/>
                  <p:pic>
                    <p:nvPicPr>
                      <p:cNvPr id="0" name="图片 4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498" y="4385622"/>
                        <a:ext cx="3175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3267960" y="5011097"/>
          <a:ext cx="2809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13" imgW="304800" imgH="418465" progId="Equation.3">
                  <p:embed/>
                </p:oleObj>
              </mc:Choice>
              <mc:Fallback>
                <p:oleObj name="Equation" r:id="rId13" imgW="304800" imgH="418465" progId="Equation.3">
                  <p:embed/>
                  <p:pic>
                    <p:nvPicPr>
                      <p:cNvPr id="0" name="图片 4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960" y="5011097"/>
                        <a:ext cx="2809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3261610" y="5615935"/>
          <a:ext cx="3175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Equation" r:id="rId15" imgW="342900" imgH="419100" progId="Equation.3">
                  <p:embed/>
                </p:oleObj>
              </mc:Choice>
              <mc:Fallback>
                <p:oleObj name="Equation" r:id="rId15" imgW="342900" imgH="419100" progId="Equation.3">
                  <p:embed/>
                  <p:pic>
                    <p:nvPicPr>
                      <p:cNvPr id="0" name="图片 4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610" y="5615935"/>
                        <a:ext cx="3175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9" grpId="0"/>
      <p:bldP spid="11" grpId="0" build="p" autoUpdateAnimBg="0"/>
      <p:bldP spid="12" grpId="0" build="p" autoUpdateAnimBg="0"/>
      <p:bldP spid="1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593828" y="404500"/>
          <a:ext cx="6568973" cy="61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3" imgW="61874400" imgH="5791200" progId="Equation.DSMT4">
                  <p:embed/>
                </p:oleObj>
              </mc:Choice>
              <mc:Fallback>
                <p:oleObj name="Equation" r:id="rId3" imgW="61874400" imgH="5791200" progId="Equation.DSMT4">
                  <p:embed/>
                  <p:pic>
                    <p:nvPicPr>
                      <p:cNvPr id="0" name="图片 7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28" y="404500"/>
                        <a:ext cx="6568973" cy="614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9907" name="Object 3"/>
          <p:cNvGraphicFramePr>
            <a:graphicFrameLocks noChangeAspect="1"/>
          </p:cNvGraphicFramePr>
          <p:nvPr/>
        </p:nvGraphicFramePr>
        <p:xfrm>
          <a:off x="2796499" y="1972469"/>
          <a:ext cx="60721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5" imgW="6253480" imgH="491490" progId="Equation.DSMT4">
                  <p:embed/>
                </p:oleObj>
              </mc:Choice>
              <mc:Fallback>
                <p:oleObj name="Equation" r:id="rId5" imgW="6253480" imgH="491490" progId="Equation.DSMT4">
                  <p:embed/>
                  <p:pic>
                    <p:nvPicPr>
                      <p:cNvPr id="0" name="图片 7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499" y="1972469"/>
                        <a:ext cx="60721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9909" name="Object 5"/>
          <p:cNvGraphicFramePr>
            <a:graphicFrameLocks noChangeAspect="1"/>
          </p:cNvGraphicFramePr>
          <p:nvPr/>
        </p:nvGraphicFramePr>
        <p:xfrm>
          <a:off x="8657549" y="2766616"/>
          <a:ext cx="21082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7" imgW="2108200" imgH="419100" progId="Equation.3">
                  <p:embed/>
                </p:oleObj>
              </mc:Choice>
              <mc:Fallback>
                <p:oleObj name="Equation" r:id="rId7" imgW="2108200" imgH="419100" progId="Equation.3">
                  <p:embed/>
                  <p:pic>
                    <p:nvPicPr>
                      <p:cNvPr id="0" name="图片 7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7549" y="2766616"/>
                        <a:ext cx="21082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9910" name="Object 6"/>
          <p:cNvGraphicFramePr>
            <a:graphicFrameLocks noChangeAspect="1"/>
          </p:cNvGraphicFramePr>
          <p:nvPr/>
        </p:nvGraphicFramePr>
        <p:xfrm>
          <a:off x="2242774" y="3936609"/>
          <a:ext cx="8089110" cy="113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9" imgW="78638400" imgH="10972800" progId="Equation.DSMT4">
                  <p:embed/>
                </p:oleObj>
              </mc:Choice>
              <mc:Fallback>
                <p:oleObj name="Equation" r:id="rId9" imgW="78638400" imgH="10972800" progId="Equation.DSMT4">
                  <p:embed/>
                  <p:pic>
                    <p:nvPicPr>
                      <p:cNvPr id="0" name="图片 7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774" y="3936609"/>
                        <a:ext cx="8089110" cy="113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8069" y="1311214"/>
            <a:ext cx="547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 particular solution:</a:t>
            </a:r>
            <a:endParaRPr lang="zh-CN" altLang="en-US" sz="28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1" y="256832"/>
            <a:ext cx="6226521" cy="852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711875" y="307977"/>
          <a:ext cx="96123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3" imgW="230428800" imgH="9753600" progId="Equation.DSMT4">
                  <p:embed/>
                </p:oleObj>
              </mc:Choice>
              <mc:Fallback>
                <p:oleObj name="Equation" r:id="rId3" imgW="230428800" imgH="9753600" progId="Equation.DSMT4">
                  <p:embed/>
                  <p:pic>
                    <p:nvPicPr>
                      <p:cNvPr id="0" name="图片 8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875" y="307977"/>
                        <a:ext cx="96123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71" name="Text Box 3"/>
          <p:cNvSpPr txBox="1">
            <a:spLocks noChangeArrowheads="1"/>
          </p:cNvSpPr>
          <p:nvPr/>
        </p:nvSpPr>
        <p:spPr bwMode="auto">
          <a:xfrm>
            <a:off x="278605" y="1153319"/>
            <a:ext cx="198278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>
                <a:ea typeface="黑体" panose="02010609060101010101" pitchFamily="49" charset="-122"/>
              </a:rPr>
              <a:t>Solution:</a:t>
            </a:r>
            <a:endParaRPr lang="zh-CN" altLang="en-US" sz="4000" b="1" dirty="0">
              <a:ea typeface="黑体" panose="02010609060101010101" pitchFamily="49" charset="-122"/>
            </a:endParaRPr>
          </a:p>
        </p:txBody>
      </p:sp>
      <p:sp>
        <p:nvSpPr>
          <p:cNvPr id="50187" name="Text Box 6"/>
          <p:cNvSpPr txBox="1">
            <a:spLocks noChangeArrowheads="1"/>
          </p:cNvSpPr>
          <p:nvPr/>
        </p:nvSpPr>
        <p:spPr bwMode="auto">
          <a:xfrm>
            <a:off x="0" y="203250"/>
            <a:ext cx="15333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Example.</a:t>
            </a:r>
          </a:p>
        </p:txBody>
      </p:sp>
      <p:sp>
        <p:nvSpPr>
          <p:cNvPr id="1005575" name="Text Box 7"/>
          <p:cNvSpPr txBox="1">
            <a:spLocks noChangeArrowheads="1"/>
          </p:cNvSpPr>
          <p:nvPr/>
        </p:nvSpPr>
        <p:spPr bwMode="auto">
          <a:xfrm>
            <a:off x="2505172" y="1273174"/>
            <a:ext cx="3993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/>
              <a:t>The auxiliary equation:</a:t>
            </a:r>
            <a:endParaRPr lang="zh-CN" altLang="en-US" sz="2800" b="1" dirty="0"/>
          </a:p>
        </p:txBody>
      </p:sp>
      <p:graphicFrame>
        <p:nvGraphicFramePr>
          <p:cNvPr id="1005576" name="Object 8"/>
          <p:cNvGraphicFramePr>
            <a:graphicFrameLocks noChangeAspect="1"/>
          </p:cNvGraphicFramePr>
          <p:nvPr/>
        </p:nvGraphicFramePr>
        <p:xfrm>
          <a:off x="6621463" y="1297039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5" imgW="2158365" imgH="444500" progId="Equation.DSMT4">
                  <p:embed/>
                </p:oleObj>
              </mc:Choice>
              <mc:Fallback>
                <p:oleObj name="Equation" r:id="rId5" imgW="2158365" imgH="444500" progId="Equation.DSMT4">
                  <p:embed/>
                  <p:pic>
                    <p:nvPicPr>
                      <p:cNvPr id="0" name="图片 8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1297039"/>
                        <a:ext cx="215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578" name="Object 10"/>
          <p:cNvGraphicFramePr>
            <a:graphicFrameLocks noChangeAspect="1"/>
          </p:cNvGraphicFramePr>
          <p:nvPr/>
        </p:nvGraphicFramePr>
        <p:xfrm>
          <a:off x="2581006" y="3494324"/>
          <a:ext cx="7589936" cy="52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Equation" r:id="rId7" imgW="70713600" imgH="4876800" progId="Equation.DSMT4">
                  <p:embed/>
                </p:oleObj>
              </mc:Choice>
              <mc:Fallback>
                <p:oleObj name="Equation" r:id="rId7" imgW="70713600" imgH="4876800" progId="Equation.DSMT4">
                  <p:embed/>
                  <p:pic>
                    <p:nvPicPr>
                      <p:cNvPr id="0" name="图片 8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006" y="3494324"/>
                        <a:ext cx="7589936" cy="523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79" name="Text Box 11"/>
          <p:cNvSpPr txBox="1">
            <a:spLocks noChangeArrowheads="1"/>
          </p:cNvSpPr>
          <p:nvPr/>
        </p:nvSpPr>
        <p:spPr bwMode="auto">
          <a:xfrm>
            <a:off x="2591291" y="2742071"/>
            <a:ext cx="553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So the complementary solution:</a:t>
            </a:r>
            <a:endParaRPr lang="zh-CN" altLang="en-US" sz="2800" b="1" dirty="0"/>
          </a:p>
        </p:txBody>
      </p:sp>
      <p:graphicFrame>
        <p:nvGraphicFramePr>
          <p:cNvPr id="10055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870199"/>
              </p:ext>
            </p:extLst>
          </p:nvPr>
        </p:nvGraphicFramePr>
        <p:xfrm>
          <a:off x="7893427" y="2782691"/>
          <a:ext cx="292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Equation" r:id="rId9" imgW="70104000" imgH="11582400" progId="Equation.DSMT4">
                  <p:embed/>
                </p:oleObj>
              </mc:Choice>
              <mc:Fallback>
                <p:oleObj name="Equation" r:id="rId9" imgW="70104000" imgH="11582400" progId="Equation.DSMT4">
                  <p:embed/>
                  <p:pic>
                    <p:nvPicPr>
                      <p:cNvPr id="0" name="图片 8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427" y="2782691"/>
                        <a:ext cx="292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81" name="Text Box 13"/>
          <p:cNvSpPr txBox="1">
            <a:spLocks noChangeArrowheads="1"/>
          </p:cNvSpPr>
          <p:nvPr/>
        </p:nvSpPr>
        <p:spPr bwMode="auto">
          <a:xfrm>
            <a:off x="2639084" y="2010889"/>
            <a:ext cx="23774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The roots are</a:t>
            </a:r>
            <a:endParaRPr lang="zh-CN" altLang="en-US" sz="2800" b="1" dirty="0"/>
          </a:p>
        </p:txBody>
      </p:sp>
      <p:graphicFrame>
        <p:nvGraphicFramePr>
          <p:cNvPr id="1005582" name="Object 14"/>
          <p:cNvGraphicFramePr>
            <a:graphicFrameLocks noChangeAspect="1"/>
          </p:cNvGraphicFramePr>
          <p:nvPr/>
        </p:nvGraphicFramePr>
        <p:xfrm>
          <a:off x="5016500" y="2081238"/>
          <a:ext cx="199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Equation" r:id="rId11" imgW="1993265" imgH="431800" progId="Equation.DSMT4">
                  <p:embed/>
                </p:oleObj>
              </mc:Choice>
              <mc:Fallback>
                <p:oleObj name="Equation" r:id="rId11" imgW="1993265" imgH="431800" progId="Equation.DSMT4">
                  <p:embed/>
                  <p:pic>
                    <p:nvPicPr>
                      <p:cNvPr id="0" name="图片 8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081238"/>
                        <a:ext cx="199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583" name="Object 15"/>
          <p:cNvGraphicFramePr>
            <a:graphicFrameLocks noChangeAspect="1"/>
          </p:cNvGraphicFramePr>
          <p:nvPr/>
        </p:nvGraphicFramePr>
        <p:xfrm>
          <a:off x="2419350" y="4143375"/>
          <a:ext cx="840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1" name="Equation" r:id="rId13" imgW="187147200" imgH="11582400" progId="Equation.DSMT4">
                  <p:embed/>
                </p:oleObj>
              </mc:Choice>
              <mc:Fallback>
                <p:oleObj name="Equation" r:id="rId13" imgW="187147200" imgH="11582400" progId="Equation.DSMT4">
                  <p:embed/>
                  <p:pic>
                    <p:nvPicPr>
                      <p:cNvPr id="0" name="图片 8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143375"/>
                        <a:ext cx="8407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585" name="Object 17"/>
          <p:cNvGraphicFramePr>
            <a:graphicFrameLocks noChangeAspect="1"/>
          </p:cNvGraphicFramePr>
          <p:nvPr/>
        </p:nvGraphicFramePr>
        <p:xfrm>
          <a:off x="3935413" y="5661026"/>
          <a:ext cx="48069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2" name="Equation" r:id="rId15" imgW="4457700" imgH="368300" progId="Equation.DSMT4">
                  <p:embed/>
                </p:oleObj>
              </mc:Choice>
              <mc:Fallback>
                <p:oleObj name="Equation" r:id="rId15" imgW="4457700" imgH="368300" progId="Equation.DSMT4">
                  <p:embed/>
                  <p:pic>
                    <p:nvPicPr>
                      <p:cNvPr id="0" name="图片 8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661026"/>
                        <a:ext cx="48069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505172" y="4752847"/>
            <a:ext cx="617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Subsititude</a:t>
            </a:r>
            <a:r>
              <a:rPr lang="en-US" altLang="zh-CN" sz="2800" b="1" dirty="0"/>
              <a:t> it into the original equation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5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0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0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0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1" grpId="0" autoUpdateAnimBg="0"/>
      <p:bldP spid="1005575" grpId="0" build="p" autoUpdateAnimBg="0"/>
      <p:bldP spid="1005579" grpId="0" autoUpdateAnimBg="0"/>
      <p:bldP spid="100558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061530" y="1021556"/>
          <a:ext cx="1295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3" imgW="1294765" imgH="1002665" progId="Equation.DSMT4">
                  <p:embed/>
                </p:oleObj>
              </mc:Choice>
              <mc:Fallback>
                <p:oleObj name="Equation" r:id="rId3" imgW="1294765" imgH="1002665" progId="Equation.DSMT4">
                  <p:embed/>
                  <p:pic>
                    <p:nvPicPr>
                      <p:cNvPr id="0" name="图片 9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530" y="1021556"/>
                        <a:ext cx="1295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595" name="Object 3"/>
          <p:cNvGraphicFramePr>
            <a:graphicFrameLocks noChangeAspect="1"/>
          </p:cNvGraphicFramePr>
          <p:nvPr/>
        </p:nvGraphicFramePr>
        <p:xfrm>
          <a:off x="5897563" y="862013"/>
          <a:ext cx="16383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5" imgW="39319200" imgH="34442400" progId="Equation.DSMT4">
                  <p:embed/>
                </p:oleObj>
              </mc:Choice>
              <mc:Fallback>
                <p:oleObj name="Equation" r:id="rId5" imgW="39319200" imgH="34442400" progId="Equation.DSMT4">
                  <p:embed/>
                  <p:pic>
                    <p:nvPicPr>
                      <p:cNvPr id="0" name="图片 9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862013"/>
                        <a:ext cx="16383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596" name="Object 4"/>
          <p:cNvGraphicFramePr>
            <a:graphicFrameLocks noChangeAspect="1"/>
          </p:cNvGraphicFramePr>
          <p:nvPr/>
        </p:nvGraphicFramePr>
        <p:xfrm>
          <a:off x="3503613" y="4652963"/>
          <a:ext cx="426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7" imgW="4267200" imgH="838200" progId="Equation.DSMT4">
                  <p:embed/>
                </p:oleObj>
              </mc:Choice>
              <mc:Fallback>
                <p:oleObj name="Equation" r:id="rId7" imgW="4267200" imgH="838200" progId="Equation.DSMT4">
                  <p:embed/>
                  <p:pic>
                    <p:nvPicPr>
                      <p:cNvPr id="0" name="图片 9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652963"/>
                        <a:ext cx="4267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597" name="Object 5"/>
          <p:cNvGraphicFramePr>
            <a:graphicFrameLocks noChangeAspect="1"/>
          </p:cNvGraphicFramePr>
          <p:nvPr/>
        </p:nvGraphicFramePr>
        <p:xfrm>
          <a:off x="3340100" y="2997200"/>
          <a:ext cx="229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9" imgW="55168800" imgH="20116800" progId="Equation.DSMT4">
                  <p:embed/>
                </p:oleObj>
              </mc:Choice>
              <mc:Fallback>
                <p:oleObj name="Equation" r:id="rId9" imgW="55168800" imgH="20116800" progId="Equation.DSMT4">
                  <p:embed/>
                  <p:pic>
                    <p:nvPicPr>
                      <p:cNvPr id="0" name="图片 9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997200"/>
                        <a:ext cx="229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6600" name="Text Box 8"/>
          <p:cNvSpPr txBox="1">
            <a:spLocks noChangeArrowheads="1"/>
          </p:cNvSpPr>
          <p:nvPr/>
        </p:nvSpPr>
        <p:spPr bwMode="auto">
          <a:xfrm>
            <a:off x="2711451" y="4005263"/>
            <a:ext cx="6481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Therefore, the general solution is 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60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6724" y="246301"/>
            <a:ext cx="74631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The method of variation of parameters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68" y="1088007"/>
            <a:ext cx="6919976" cy="14410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32" y="2810751"/>
            <a:ext cx="8077922" cy="1479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55" y="4399245"/>
            <a:ext cx="7346402" cy="13724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51155" y="5881088"/>
            <a:ext cx="104931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where y1 and y2 form a fundamental set of solutions on I of the associated homogeneous form.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4" y="479766"/>
            <a:ext cx="10320295" cy="48237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8" y="311328"/>
            <a:ext cx="5561207" cy="8129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" y="1370940"/>
            <a:ext cx="4979305" cy="9126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2855" y="2583153"/>
            <a:ext cx="10926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800" dirty="0"/>
              <a:t>The solutions the associated homogenous equation are: sin(x) and cos(x).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64" y="3893601"/>
            <a:ext cx="10437570" cy="6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30" y="377702"/>
            <a:ext cx="5376936" cy="16190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277" y="1187213"/>
            <a:ext cx="3497318" cy="8701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65" y="2183422"/>
            <a:ext cx="4451398" cy="37690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8099" y="1190682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n-ea"/>
              </a:rPr>
              <a:t>Superposition principle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8099" y="323750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n-ea"/>
              </a:rPr>
              <a:t>SOLUTION: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621" y="307744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+mn-ea"/>
              </a:rPr>
              <a:t>General solution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099" y="2210517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+mn-ea"/>
              </a:rPr>
              <a:t>Fundamental set of solutions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620" y="3944381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+mn-ea"/>
              </a:rPr>
              <a:t>Particular solution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0" y="196472"/>
            <a:ext cx="2608664" cy="7759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44" y="132263"/>
            <a:ext cx="3611455" cy="935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2" y="1428815"/>
            <a:ext cx="2716588" cy="733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458" y="1539391"/>
            <a:ext cx="2192431" cy="573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5" y="2501306"/>
            <a:ext cx="4870403" cy="6493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12" y="3491864"/>
            <a:ext cx="5927257" cy="5276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0" y="4216811"/>
            <a:ext cx="10341172" cy="14749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0" y="5889025"/>
            <a:ext cx="10623390" cy="1110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25" y="321252"/>
            <a:ext cx="33828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Reduction of order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49" y="1086055"/>
            <a:ext cx="6004369" cy="852356"/>
          </a:xfrm>
          <a:prstGeom prst="rect">
            <a:avLst/>
          </a:prstGeom>
        </p:spPr>
      </p:pic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27151" y="2342135"/>
          <a:ext cx="368469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4" imgW="51511200" imgH="7010400" progId="Equation.DSMT4">
                  <p:embed/>
                </p:oleObj>
              </mc:Choice>
              <mc:Fallback>
                <p:oleObj name="Equation" r:id="rId4" imgW="51511200" imgH="7010400" progId="Equation.DSMT4">
                  <p:embed/>
                  <p:pic>
                    <p:nvPicPr>
                      <p:cNvPr id="0" name="图片 1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51" y="2342135"/>
                        <a:ext cx="3684691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087866" y="3266559"/>
          <a:ext cx="3857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6" imgW="53949600" imgH="7010400" progId="Equation.DSMT4">
                  <p:embed/>
                </p:oleObj>
              </mc:Choice>
              <mc:Fallback>
                <p:oleObj name="Equation" r:id="rId6" imgW="53949600" imgH="7010400" progId="Equation.DSMT4">
                  <p:embed/>
                  <p:pic>
                    <p:nvPicPr>
                      <p:cNvPr id="0" name="图片 1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866" y="3266559"/>
                        <a:ext cx="3857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6373813" y="3267075"/>
          <a:ext cx="23098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8" imgW="32308800" imgH="7010400" progId="Equation.DSMT4">
                  <p:embed/>
                </p:oleObj>
              </mc:Choice>
              <mc:Fallback>
                <p:oleObj name="Equation" r:id="rId8" imgW="32308800" imgH="7010400" progId="Equation.DSMT4">
                  <p:embed/>
                  <p:pic>
                    <p:nvPicPr>
                      <p:cNvPr id="0" name="图片 1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3267075"/>
                        <a:ext cx="23098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53925" y="4190983"/>
            <a:ext cx="2884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the standard form</a:t>
            </a:r>
            <a:endParaRPr lang="zh-CN" altLang="en-US" sz="28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33" y="4773161"/>
            <a:ext cx="4260931" cy="8757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22" y="5116439"/>
            <a:ext cx="4462440" cy="1374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28" y="616453"/>
            <a:ext cx="6780113" cy="58115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9725" y="616453"/>
            <a:ext cx="161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Example 1.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78" y="5086459"/>
            <a:ext cx="4462440" cy="13743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358" y="231311"/>
            <a:ext cx="9974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Homogeneous linear equations with constant coefficients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25" y="1137889"/>
            <a:ext cx="6447519" cy="8564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4377" y="2569777"/>
            <a:ext cx="41635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the second-order equation</a:t>
            </a:r>
            <a:endParaRPr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92" y="3668448"/>
            <a:ext cx="4137586" cy="8512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4377" y="4727014"/>
            <a:ext cx="2964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 auxiliary equation</a:t>
            </a:r>
            <a:endParaRPr lang="zh-CN" altLang="en-US" sz="2800" b="1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7650163" y="3811588"/>
          <a:ext cx="26574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5" imgW="37185600" imgH="7620000" progId="Equation.DSMT4">
                  <p:embed/>
                </p:oleObj>
              </mc:Choice>
              <mc:Fallback>
                <p:oleObj name="Equation" r:id="rId5" imgW="37185600" imgH="7620000" progId="Equation.DSMT4">
                  <p:embed/>
                  <p:pic>
                    <p:nvPicPr>
                      <p:cNvPr id="0" name="图片 3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3" y="3811588"/>
                        <a:ext cx="26574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924300" y="5465763"/>
          <a:ext cx="24399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7" imgW="34137600" imgH="6705600" progId="Equation.DSMT4">
                  <p:embed/>
                </p:oleObj>
              </mc:Choice>
              <mc:Fallback>
                <p:oleObj name="Equation" r:id="rId7" imgW="34137600" imgH="6705600" progId="Equation.DSMT4">
                  <p:embed/>
                  <p:pic>
                    <p:nvPicPr>
                      <p:cNvPr id="0" name="图片 3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465763"/>
                        <a:ext cx="24399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4288" y="1843088"/>
          <a:ext cx="11033125" cy="406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Document" r:id="rId3" imgW="6157595" imgH="2265680" progId="Word.Document.8">
                  <p:embed/>
                </p:oleObj>
              </mc:Choice>
              <mc:Fallback>
                <p:oleObj name="Document" r:id="rId3" imgW="6157595" imgH="2265680" progId="Word.Document.8">
                  <p:embed/>
                  <p:pic>
                    <p:nvPicPr>
                      <p:cNvPr id="0" name="图片 2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1843088"/>
                        <a:ext cx="11033125" cy="406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16208" y="354116"/>
          <a:ext cx="3611540" cy="74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5" imgW="34137600" imgH="6705600" progId="Equation.DSMT4">
                  <p:embed/>
                </p:oleObj>
              </mc:Choice>
              <mc:Fallback>
                <p:oleObj name="Equation" r:id="rId5" imgW="34137600" imgH="6705600" progId="Equation.DSMT4">
                  <p:embed/>
                  <p:pic>
                    <p:nvPicPr>
                      <p:cNvPr id="0" name="图片 2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208" y="354116"/>
                        <a:ext cx="3611540" cy="740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20" y="566420"/>
            <a:ext cx="8305165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06375"/>
            <a:ext cx="8985250" cy="65322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8358" y="231311"/>
            <a:ext cx="10686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Nonhomogeneous linear equations with constant coefficients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30" y="1151479"/>
            <a:ext cx="7552047" cy="812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02" y="2616876"/>
            <a:ext cx="10630880" cy="1910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169</Words>
  <Application>Microsoft Macintosh PowerPoint</Application>
  <PresentationFormat>宽屏</PresentationFormat>
  <Paragraphs>33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HANLIN CAI</cp:lastModifiedBy>
  <cp:revision>40</cp:revision>
  <dcterms:created xsi:type="dcterms:W3CDTF">2021-10-18T13:37:00Z</dcterms:created>
  <dcterms:modified xsi:type="dcterms:W3CDTF">2021-10-20T10:50:17Z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0D8D69A54DDB452CA23D5E6227B3F6D6</vt:lpwstr>
  </property>
  <property fmtid="{D5CDD505-2E9C-101B-9397-08002B2CF9AE}" pid="3" name="KSOProductBuildVer">
    <vt:lpwstr>2052-11.1.0.10938</vt:lpwstr>
  </property>
</Properties>
</file>