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88" r:id="rId3"/>
    <p:sldId id="258" r:id="rId4"/>
    <p:sldId id="259" r:id="rId5"/>
    <p:sldId id="303" r:id="rId6"/>
    <p:sldId id="304" r:id="rId7"/>
    <p:sldId id="260" r:id="rId8"/>
    <p:sldId id="261" r:id="rId9"/>
    <p:sldId id="262" r:id="rId10"/>
    <p:sldId id="263" r:id="rId11"/>
    <p:sldId id="264" r:id="rId12"/>
    <p:sldId id="289" r:id="rId13"/>
    <p:sldId id="300" r:id="rId14"/>
    <p:sldId id="266" r:id="rId15"/>
    <p:sldId id="301" r:id="rId16"/>
    <p:sldId id="267" r:id="rId17"/>
    <p:sldId id="290" r:id="rId18"/>
    <p:sldId id="291" r:id="rId19"/>
    <p:sldId id="302" r:id="rId20"/>
    <p:sldId id="299" r:id="rId21"/>
    <p:sldId id="270" r:id="rId22"/>
    <p:sldId id="292" r:id="rId23"/>
    <p:sldId id="293" r:id="rId24"/>
    <p:sldId id="294" r:id="rId25"/>
    <p:sldId id="274" r:id="rId26"/>
    <p:sldId id="275" r:id="rId27"/>
    <p:sldId id="276" r:id="rId28"/>
    <p:sldId id="295" r:id="rId29"/>
    <p:sldId id="280" r:id="rId30"/>
    <p:sldId id="281" r:id="rId31"/>
    <p:sldId id="282" r:id="rId32"/>
    <p:sldId id="285" r:id="rId33"/>
    <p:sldId id="283" r:id="rId34"/>
    <p:sldId id="284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85799" autoAdjust="0"/>
  </p:normalViewPr>
  <p:slideViewPr>
    <p:cSldViewPr snapToGrid="0" snapToObjects="1">
      <p:cViewPr varScale="1">
        <p:scale>
          <a:sx n="103" d="100"/>
          <a:sy n="103" d="100"/>
        </p:scale>
        <p:origin x="4026" y="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104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747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14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definition of and</a:t>
            </a: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42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31599" y="827399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27"/>
          <p:cNvSpPr txBox="1">
            <a:spLocks/>
          </p:cNvSpPr>
          <p:nvPr/>
        </p:nvSpPr>
        <p:spPr>
          <a:xfrm>
            <a:off x="1155700" y="437940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F0000"/>
              </a:buClr>
              <a:buSzPct val="25000"/>
            </a:pPr>
            <a:r>
              <a:rPr lang="en-US" altLang="zh-CN" sz="6000" dirty="0">
                <a:solidFill>
                  <a:srgbClr val="FFC000"/>
                </a:solidFill>
                <a:latin typeface="+mn-lt"/>
              </a:rPr>
              <a:t>if statement in the Python interpreter</a:t>
            </a:r>
            <a:endParaRPr lang="en-US" sz="6000" dirty="0">
              <a:solidFill>
                <a:srgbClr val="FFC000"/>
              </a:solidFill>
              <a:latin typeface="+mn-lt"/>
              <a:sym typeface="Cabi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399" y="2232252"/>
            <a:ext cx="57038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  <a:latin typeface="+mn-lt"/>
                <a:ea typeface="+mj-ea"/>
              </a:rPr>
              <a:t>If you enter an if statement in the Python interpreter, the prompt will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j-ea"/>
              </a:rPr>
              <a:t>change from 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j-ea"/>
              </a:rPr>
              <a:t>three chevrons to three dots to indicate you are in the middle of a block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j-ea"/>
              </a:rPr>
              <a:t>of statements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j-ea"/>
              </a:rPr>
              <a:t>, as shown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j-ea"/>
              </a:rPr>
              <a:t>below:</a:t>
            </a:r>
            <a:endParaRPr lang="zh-CN" altLang="en-US" sz="2800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5" y="5097657"/>
            <a:ext cx="4876190" cy="2161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67804" y="2350415"/>
            <a:ext cx="7019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When using the Python interpreter, you must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leave 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a blank line at the end of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a block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, otherwise Python will return an error:</a:t>
            </a:r>
            <a:endParaRPr lang="zh-CN" altLang="en-US" sz="2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555" y="4259562"/>
            <a:ext cx="4933333" cy="30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40442" y="7447311"/>
            <a:ext cx="1313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solidFill>
                  <a:srgbClr val="FFC000"/>
                </a:solidFill>
                <a:latin typeface="+mn-lt"/>
              </a:rPr>
              <a:t>HINT: A </a:t>
            </a:r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blank line at the end of a block of statements is not necessary when writing </a:t>
            </a:r>
            <a:r>
              <a:rPr lang="en-US" altLang="zh-CN" sz="2800" dirty="0" smtClean="0">
                <a:solidFill>
                  <a:srgbClr val="FFC000"/>
                </a:solidFill>
                <a:latin typeface="+mn-lt"/>
              </a:rPr>
              <a:t>and executing </a:t>
            </a:r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a script, but it may improve readability of your code.</a:t>
            </a:r>
            <a:endParaRPr lang="zh-CN" altLang="en-US" sz="28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09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print('More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3822726" y="127549"/>
            <a:ext cx="9085469" cy="14824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637873" y="1607550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8173031" y="1960152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440522" y="3210450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440522" y="4640877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823321" y="5827601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204818" y="7872580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1118650" y="2560032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236501" y="2559917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620674" y="3177338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884141" y="5234239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461609" y="5287613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2172927" y="4270025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682925" y="7395772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545129" y="2007833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929173" y="4699153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190144" y="5900446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572941" y="584349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987690" y="3321706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461609" y="6940550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817064" y="1795238"/>
            <a:ext cx="63856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One conditional can </a:t>
            </a:r>
            <a:r>
              <a:rPr lang="en-US" altLang="zh-CN" sz="2800" dirty="0" smtClean="0">
                <a:solidFill>
                  <a:srgbClr val="FFC000"/>
                </a:solidFill>
                <a:latin typeface="+mn-lt"/>
              </a:rPr>
              <a:t>be </a:t>
            </a:r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nested within another</a:t>
            </a:r>
            <a:endParaRPr lang="zh-CN" altLang="en-US" sz="28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113" y="6832665"/>
            <a:ext cx="6791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The outer conditional contains 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</a:rPr>
              <a:t>one branch, which contains </a:t>
            </a:r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a 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</a:rPr>
              <a:t>simple statement and another if statement. 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3822726" y="127549"/>
            <a:ext cx="9085469" cy="14824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sp>
        <p:nvSpPr>
          <p:cNvPr id="2" name="矩形 1"/>
          <p:cNvSpPr/>
          <p:nvPr/>
        </p:nvSpPr>
        <p:spPr>
          <a:xfrm>
            <a:off x="2099677" y="1854810"/>
            <a:ext cx="11718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Logical </a:t>
            </a:r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operators often provide a way to simplify nested conditional statements</a:t>
            </a:r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. </a:t>
            </a:r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The print statement is executed only if we make it past both conditionals, so </a:t>
            </a:r>
            <a:r>
              <a:rPr lang="en-US" altLang="zh-CN" sz="2800" dirty="0" smtClean="0">
                <a:solidFill>
                  <a:srgbClr val="FFC000"/>
                </a:solidFill>
                <a:latin typeface="+mn-lt"/>
              </a:rPr>
              <a:t>we can </a:t>
            </a:r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get the same effect with the and operator</a:t>
            </a:r>
            <a:endParaRPr lang="zh-CN" altLang="en-US" sz="28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675" y="3889999"/>
            <a:ext cx="8485714" cy="13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770" y="6410892"/>
            <a:ext cx="9209524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637643" y="257047"/>
            <a:ext cx="8902700" cy="132580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700299" y="1941027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221014" y="42117"/>
            <a:ext cx="1381993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85713" y="2957201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206810" y="138960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221014" y="42117"/>
            <a:ext cx="1381993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02" y="2384569"/>
            <a:ext cx="8450631" cy="3092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6804" y="6559649"/>
            <a:ext cx="78347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If the remainder when x is divided by 2 is 0, then we know that x is even, and </a:t>
            </a:r>
            <a:r>
              <a:rPr lang="en-US" altLang="zh-CN" sz="2800" dirty="0" smtClean="0">
                <a:solidFill>
                  <a:srgbClr val="FFC000"/>
                </a:solidFill>
                <a:latin typeface="+mn-lt"/>
              </a:rPr>
              <a:t>the program </a:t>
            </a:r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displays a message to that effect. If the condition is false, the second </a:t>
            </a:r>
            <a:r>
              <a:rPr lang="en-US" altLang="zh-CN" sz="2800" dirty="0" smtClean="0">
                <a:solidFill>
                  <a:srgbClr val="FFC000"/>
                </a:solidFill>
                <a:latin typeface="+mn-lt"/>
              </a:rPr>
              <a:t>set of </a:t>
            </a:r>
            <a:r>
              <a:rPr lang="en-US" altLang="zh-CN" sz="2800" dirty="0">
                <a:solidFill>
                  <a:srgbClr val="FFC000"/>
                </a:solidFill>
                <a:latin typeface="+mn-lt"/>
              </a:rPr>
              <a:t>statements is executed.</a:t>
            </a:r>
            <a:endParaRPr lang="zh-CN" altLang="en-US" sz="28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911" y="3514031"/>
            <a:ext cx="6329386" cy="28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3179866" y="-35307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62064" y="1423888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614613" y="2006500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98564" y="2566888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614614" y="3784500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44864" y="3798788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56063" y="319553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800601" y="3195538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800601" y="4533800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67000" y="4865588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98564" y="5310088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614614" y="6527699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44864" y="6541988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56063" y="593873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800601" y="5938738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800601" y="7276999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67000" y="7608788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62064" y="8104088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32301" y="2554188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66726" y="6543574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53733" y="5211664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608001" y="3840064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" name="矩形 1"/>
          <p:cNvSpPr/>
          <p:nvPr/>
        </p:nvSpPr>
        <p:spPr>
          <a:xfrm>
            <a:off x="6248400" y="1345505"/>
            <a:ext cx="92418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In order to write useful programs, we almost always need the ability to check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conditions and 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change the behavior of the program accordingly</a:t>
            </a:r>
            <a:endParaRPr lang="zh-CN" altLang="en-US" sz="28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Conditional Structures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253805" y="279234"/>
            <a:ext cx="13582540" cy="15530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Multi-way/Chained conditionals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159818" y="4091929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" name="矩形 1"/>
          <p:cNvSpPr/>
          <p:nvPr/>
        </p:nvSpPr>
        <p:spPr>
          <a:xfrm>
            <a:off x="750955" y="2054640"/>
            <a:ext cx="6039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FFC000"/>
                </a:solidFill>
                <a:latin typeface="+mn-lt"/>
              </a:rPr>
              <a:t>Sometimes there are more than two possibilities and we need more than </a:t>
            </a:r>
            <a:r>
              <a:rPr lang="en-US" altLang="zh-CN" sz="2400" dirty="0" smtClean="0">
                <a:solidFill>
                  <a:srgbClr val="FFC000"/>
                </a:solidFill>
                <a:latin typeface="+mn-lt"/>
              </a:rPr>
              <a:t>two branches</a:t>
            </a:r>
            <a:r>
              <a:rPr lang="en-US" altLang="zh-CN" sz="2400" dirty="0">
                <a:solidFill>
                  <a:srgbClr val="FFC000"/>
                </a:solidFill>
                <a:latin typeface="+mn-lt"/>
              </a:rPr>
              <a:t>. One way to express a computation like that is a </a:t>
            </a:r>
            <a:r>
              <a:rPr lang="en-US" altLang="zh-CN" sz="2400" i="1" dirty="0">
                <a:solidFill>
                  <a:srgbClr val="FFC000"/>
                </a:solidFill>
                <a:latin typeface="+mn-lt"/>
              </a:rPr>
              <a:t>chained conditional</a:t>
            </a:r>
            <a:endParaRPr lang="zh-CN" altLang="en-US" sz="24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808747" y="404133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  <p:sp>
        <p:nvSpPr>
          <p:cNvPr id="3" name="矩形 2"/>
          <p:cNvSpPr/>
          <p:nvPr/>
        </p:nvSpPr>
        <p:spPr>
          <a:xfrm>
            <a:off x="578861" y="1303733"/>
            <a:ext cx="6382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FFC000"/>
                </a:solidFill>
                <a:latin typeface="+mn-lt"/>
              </a:rPr>
              <a:t>Each condition is checked in order. If the first is false, the next is checked, and </a:t>
            </a:r>
            <a:r>
              <a:rPr lang="en-US" altLang="zh-CN" sz="2400" dirty="0" smtClean="0">
                <a:solidFill>
                  <a:srgbClr val="FFC000"/>
                </a:solidFill>
                <a:latin typeface="+mn-lt"/>
              </a:rPr>
              <a:t>so on</a:t>
            </a:r>
            <a:r>
              <a:rPr lang="en-US" altLang="zh-CN" sz="2400" dirty="0">
                <a:solidFill>
                  <a:srgbClr val="FFC000"/>
                </a:solidFill>
                <a:latin typeface="+mn-lt"/>
              </a:rPr>
              <a:t>. If one of them is true, the corresponding branch executes, and the </a:t>
            </a:r>
            <a:r>
              <a:rPr lang="en-US" altLang="zh-CN" sz="2400" dirty="0" smtClean="0">
                <a:solidFill>
                  <a:srgbClr val="FFC000"/>
                </a:solidFill>
                <a:latin typeface="+mn-lt"/>
              </a:rPr>
              <a:t>statement ends</a:t>
            </a:r>
            <a:r>
              <a:rPr lang="en-US" altLang="zh-CN" sz="2400" dirty="0">
                <a:solidFill>
                  <a:srgbClr val="FFC000"/>
                </a:solidFill>
                <a:latin typeface="+mn-lt"/>
              </a:rPr>
              <a:t>. Even if more than one condition is true, only the first true branch executes</a:t>
            </a:r>
            <a:endParaRPr lang="zh-CN" altLang="en-US" sz="24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/>
        </p:nvSpPr>
        <p:spPr>
          <a:xfrm>
            <a:off x="1280927" y="311253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819388" y="2189024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941" y="998023"/>
            <a:ext cx="139653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rgbClr val="FFC000"/>
                </a:solidFill>
                <a:latin typeface="+mn-lt"/>
              </a:rPr>
              <a:t>There is no limit on the number of </a:t>
            </a:r>
            <a:r>
              <a:rPr lang="en-US" altLang="zh-CN" sz="3200" dirty="0" err="1">
                <a:solidFill>
                  <a:srgbClr val="FFC000"/>
                </a:solidFill>
                <a:latin typeface="+mn-lt"/>
              </a:rPr>
              <a:t>elif</a:t>
            </a:r>
            <a:r>
              <a:rPr lang="en-US" altLang="zh-CN" sz="3200" dirty="0">
                <a:solidFill>
                  <a:srgbClr val="FFC000"/>
                </a:solidFill>
                <a:latin typeface="+mn-lt"/>
              </a:rPr>
              <a:t> statements. </a:t>
            </a:r>
            <a:r>
              <a:rPr lang="en-US" altLang="zh-CN" sz="3200" dirty="0" smtClean="0">
                <a:solidFill>
                  <a:srgbClr val="FFC000"/>
                </a:solidFill>
                <a:latin typeface="+mn-lt"/>
              </a:rPr>
              <a:t>If </a:t>
            </a:r>
            <a:r>
              <a:rPr lang="en-US" altLang="zh-CN" sz="3200" dirty="0">
                <a:solidFill>
                  <a:srgbClr val="FFC000"/>
                </a:solidFill>
                <a:latin typeface="+mn-lt"/>
              </a:rPr>
              <a:t>there is an else clause, </a:t>
            </a:r>
            <a:r>
              <a:rPr lang="en-US" altLang="zh-CN" sz="3200" dirty="0" smtClean="0">
                <a:solidFill>
                  <a:srgbClr val="FFC000"/>
                </a:solidFill>
                <a:latin typeface="+mn-lt"/>
              </a:rPr>
              <a:t>it has </a:t>
            </a:r>
            <a:r>
              <a:rPr lang="en-US" altLang="zh-CN" sz="3200" dirty="0">
                <a:solidFill>
                  <a:srgbClr val="FFC000"/>
                </a:solidFill>
                <a:latin typeface="+mn-lt"/>
              </a:rPr>
              <a:t>to be at the end, but there doesn’t have to be one.</a:t>
            </a:r>
            <a:endParaRPr lang="zh-CN" altLang="en-US" sz="32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518502"/>
            <a:ext cx="13211175" cy="12978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053129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print('Two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1155700" y="2672005"/>
            <a:ext cx="13742472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090386" y="29771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435619" y="4264350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  <p:sp>
        <p:nvSpPr>
          <p:cNvPr id="2" name="矩形 1"/>
          <p:cNvSpPr/>
          <p:nvPr/>
        </p:nvSpPr>
        <p:spPr>
          <a:xfrm>
            <a:off x="2384490" y="2092030"/>
            <a:ext cx="117233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conditional execution structure built into Python to handle these </a:t>
            </a:r>
            <a:r>
              <a:rPr lang="en-US" altLang="zh-CN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US" altLang="zh-CN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and unexpected errors called “try / except”. The idea of try </a:t>
            </a:r>
            <a:r>
              <a:rPr lang="en-US" altLang="zh-CN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except </a:t>
            </a:r>
            <a:r>
              <a:rPr lang="en-US" altLang="zh-CN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that you know that some sequence of instruction(s) may have a </a:t>
            </a:r>
            <a:r>
              <a:rPr lang="en-US" altLang="zh-CN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and </a:t>
            </a:r>
            <a:r>
              <a:rPr lang="en-US" altLang="zh-CN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add some statements to be executed if an error occurs. </a:t>
            </a:r>
            <a:r>
              <a:rPr lang="en-US" altLang="zh-CN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extra </a:t>
            </a:r>
            <a:r>
              <a:rPr lang="en-US" altLang="zh-CN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(the except block) are ignored if there is no </a:t>
            </a:r>
            <a:r>
              <a:rPr lang="en-US" altLang="zh-CN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endParaRPr lang="zh-CN" alt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373224"/>
            <a:ext cx="6531493" cy="21921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just">
              <a:buClr>
                <a:srgbClr val="FF0000"/>
              </a:buClr>
              <a:buSzPct val="25000"/>
            </a:pPr>
            <a:r>
              <a:rPr lang="en-US" altLang="zh-CN" sz="30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</a:rPr>
              <a:t>Handling an exception with a try statement is called catching an </a:t>
            </a:r>
            <a:r>
              <a:rPr lang="en-US" altLang="zh-CN" sz="30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</a:rPr>
              <a:t>exception. </a:t>
            </a:r>
            <a:r>
              <a:rPr lang="en-US" sz="30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</a:t>
            </a:r>
            <a:r>
              <a:rPr lang="en-US" sz="30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conversion fails </a:t>
            </a:r>
            <a:r>
              <a:rPr lang="en-US" sz="30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55700" y="129810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13868" y="3412390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8042762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2826135141"/>
              </p:ext>
            </p:extLst>
          </p:nvPr>
        </p:nvGraphicFramePr>
        <p:xfrm>
          <a:off x="8440443" y="3655582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318070" y="2097354"/>
            <a:ext cx="10942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altLang="zh-CN" sz="28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boolean</a:t>
            </a:r>
            <a:r>
              <a:rPr lang="en-US" altLang="zh-C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expression 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after the if statement is called the </a:t>
            </a:r>
            <a:r>
              <a:rPr lang="en-US" altLang="zh-CN" sz="2800" i="1" dirty="0">
                <a:solidFill>
                  <a:schemeClr val="bg1"/>
                </a:solidFill>
                <a:latin typeface="+mn-lt"/>
              </a:rPr>
              <a:t>condition</a:t>
            </a:r>
            <a:endParaRPr lang="zh-CN" altLang="en-US" sz="28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801137" y="9004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85475" y="1878768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  <p:sp>
        <p:nvSpPr>
          <p:cNvPr id="2" name="矩形 1"/>
          <p:cNvSpPr/>
          <p:nvPr/>
        </p:nvSpPr>
        <p:spPr>
          <a:xfrm>
            <a:off x="1067357" y="6939999"/>
            <a:ext cx="5765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FFC000"/>
                </a:solidFill>
                <a:latin typeface="+mn-lt"/>
              </a:rPr>
              <a:t>In general, catching </a:t>
            </a:r>
            <a:r>
              <a:rPr lang="en-US" altLang="zh-CN" sz="2400" dirty="0" smtClean="0">
                <a:solidFill>
                  <a:srgbClr val="FFC000"/>
                </a:solidFill>
                <a:latin typeface="+mn-lt"/>
              </a:rPr>
              <a:t>an exception </a:t>
            </a:r>
            <a:r>
              <a:rPr lang="en-US" altLang="zh-CN" sz="2400" dirty="0">
                <a:solidFill>
                  <a:srgbClr val="FFC000"/>
                </a:solidFill>
                <a:latin typeface="+mn-lt"/>
              </a:rPr>
              <a:t>gives you a chance to fix the problem, or try again, or at least end </a:t>
            </a:r>
            <a:r>
              <a:rPr lang="en-US" altLang="zh-CN" sz="2400" dirty="0" smtClean="0">
                <a:solidFill>
                  <a:srgbClr val="FFC000"/>
                </a:solidFill>
                <a:latin typeface="+mn-lt"/>
              </a:rPr>
              <a:t>the program </a:t>
            </a:r>
            <a:r>
              <a:rPr lang="en-US" altLang="zh-CN" sz="2400" dirty="0">
                <a:solidFill>
                  <a:srgbClr val="FFC000"/>
                </a:solidFill>
                <a:latin typeface="+mn-lt"/>
              </a:rPr>
              <a:t>gracefully.</a:t>
            </a:r>
            <a:endParaRPr lang="zh-CN" altLang="en-US" sz="24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print('Nice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</a:t>
            </a:r>
            <a:r>
              <a:rPr lang="en-US" sz="3600" u="none" strike="noStrike" cap="none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155700" y="181566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28410" y="2753564"/>
            <a:ext cx="9278715" cy="5928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print('Equals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than 4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endParaRPr lang="en-US" sz="3000" i="0" u="none" strike="noStrike" cap="none" dirty="0" smtClean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	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('Less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3549819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sp>
        <p:nvSpPr>
          <p:cNvPr id="2" name="矩形 1"/>
          <p:cNvSpPr/>
          <p:nvPr/>
        </p:nvSpPr>
        <p:spPr>
          <a:xfrm>
            <a:off x="4185585" y="2144905"/>
            <a:ext cx="115044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The if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statement </a:t>
            </a:r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ends with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a colon character (:) and the line(s) after the if statement </a:t>
            </a:r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are indented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.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155700" y="181566"/>
            <a:ext cx="13932000" cy="15072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238345" y="3613839"/>
            <a:ext cx="9278715" cy="4869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just">
              <a:buClr>
                <a:schemeClr val="lt1"/>
              </a:buClr>
              <a:buSzPct val="25000"/>
            </a:pPr>
            <a:r>
              <a:rPr lang="en-US" altLang="zh-CN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 and x &lt; </a:t>
            </a:r>
            <a:r>
              <a:rPr lang="en-US" altLang="zh-CN" sz="3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lvl="0" algn="just">
              <a:buClr>
                <a:schemeClr val="lt1"/>
              </a:buClr>
              <a:buSzPct val="25000"/>
            </a:pP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true only if x is greater than 0 </a:t>
            </a:r>
            <a:r>
              <a:rPr lang="en-US" altLang="zh-CN" sz="3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than 10</a:t>
            </a:r>
            <a:r>
              <a:rPr lang="en-US" altLang="zh-CN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algn="just">
              <a:buClr>
                <a:schemeClr val="lt1"/>
              </a:buClr>
              <a:buSzPct val="25000"/>
            </a:pPr>
            <a:r>
              <a:rPr lang="pt-BR" altLang="zh-CN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n%2 == 0 or n%3 == </a:t>
            </a:r>
            <a:r>
              <a:rPr lang="pt-BR" altLang="zh-CN" sz="3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just"/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true if </a:t>
            </a:r>
            <a:r>
              <a:rPr lang="en-US" altLang="zh-CN" sz="3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either 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the </a:t>
            </a:r>
            <a:r>
              <a:rPr lang="en-US" altLang="zh-CN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conditions 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true, that is, if </a:t>
            </a:r>
            <a:r>
              <a:rPr lang="en-US" altLang="zh-CN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divisible by 2 </a:t>
            </a:r>
            <a:r>
              <a:rPr lang="en-US" altLang="zh-CN" sz="3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zh-CN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3600" i="0" u="none" strike="noStrike" cap="none" dirty="0">
              <a:solidFill>
                <a:schemeClr val="bg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2180" y="1959429"/>
            <a:ext cx="12366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There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are three logical operators: and, or, and not. The </a:t>
            </a:r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semantics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(meaning) </a:t>
            </a:r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of these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operators is similar to their meaning in English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99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155700" y="181566"/>
            <a:ext cx="13932000" cy="15072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</p:txBody>
      </p:sp>
      <p:sp>
        <p:nvSpPr>
          <p:cNvPr id="2" name="矩形 1"/>
          <p:cNvSpPr/>
          <p:nvPr/>
        </p:nvSpPr>
        <p:spPr>
          <a:xfrm>
            <a:off x="568519" y="1623527"/>
            <a:ext cx="151063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When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Python is processing a logical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expression,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it evaluates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the expression from left to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right,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 When Python detects that there is nothing to be gained by evaluating the </a:t>
            </a:r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rest of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a logical expression, it stops its evaluation and does not do the </a:t>
            </a:r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computations in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the rest of the logical expression. When the evaluation of a </a:t>
            </a:r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logical expression stops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because the overall value is already known, it is called short-circuiting </a:t>
            </a:r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the evaluation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.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359" y="4432040"/>
            <a:ext cx="5755255" cy="4477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895206" y="5355542"/>
            <a:ext cx="37011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less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2, the expression x &gt;= 2 is False and so the whole expression is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regardless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whether (x/y) &gt; 2 evaluates to True or False.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302"/>
          <p:cNvCxnSpPr/>
          <p:nvPr/>
        </p:nvCxnSpPr>
        <p:spPr>
          <a:xfrm>
            <a:off x="9106678" y="6465348"/>
            <a:ext cx="2563202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55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003045" y="341811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Still 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 algn="just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 algn="just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695706" marR="0" lvl="1" indent="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2490</Words>
  <Application>Microsoft Office PowerPoint</Application>
  <PresentationFormat>自定义</PresentationFormat>
  <Paragraphs>434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Cabin</vt:lpstr>
      <vt:lpstr>Courier</vt:lpstr>
      <vt:lpstr>Gill Sans</vt:lpstr>
      <vt:lpstr>ヒラギノ角ゴ ProN W3</vt:lpstr>
      <vt:lpstr>宋体</vt:lpstr>
      <vt:lpstr>Arial</vt:lpstr>
      <vt:lpstr>Courier New</vt:lpstr>
      <vt:lpstr>Times New Roman</vt:lpstr>
      <vt:lpstr>Title &amp; Subtitle</vt:lpstr>
      <vt:lpstr>Conditional Execution</vt:lpstr>
      <vt:lpstr>Conditional Steps</vt:lpstr>
      <vt:lpstr>Comparison Operators</vt:lpstr>
      <vt:lpstr>Comparison Operators</vt:lpstr>
      <vt:lpstr>Logical Operators</vt:lpstr>
      <vt:lpstr>Logical Operators</vt:lpstr>
      <vt:lpstr>One-Way Decisions</vt:lpstr>
      <vt:lpstr>Indentation</vt:lpstr>
      <vt:lpstr>Warning: Turn Off Tabs!!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Two-way Decisions</vt:lpstr>
      <vt:lpstr>Two-way Decisions with else:</vt:lpstr>
      <vt:lpstr>Visualize Blocks</vt:lpstr>
      <vt:lpstr>Two-way Decisions with else:</vt:lpstr>
      <vt:lpstr>More Conditional Structures…</vt:lpstr>
      <vt:lpstr>Multi-way/Chained conditionals</vt:lpstr>
      <vt:lpstr>PowerPoint 演示文稿</vt:lpstr>
      <vt:lpstr>PowerPoint 演示文稿</vt:lpstr>
      <vt:lpstr>PowerPoint 演示文稿</vt:lpstr>
      <vt:lpstr>PowerPoint 演示文稿</vt:lpstr>
      <vt:lpstr>Multi-way Puzzles</vt:lpstr>
      <vt:lpstr>The try / except Structure</vt:lpstr>
      <vt:lpstr>PowerPoint 演示文稿</vt:lpstr>
      <vt:lpstr>PowerPoint 演示文稿</vt:lpstr>
      <vt:lpstr>try / except</vt:lpstr>
      <vt:lpstr>Sample try / except</vt:lpstr>
      <vt:lpstr>Summary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Windows 用户</cp:lastModifiedBy>
  <cp:revision>95</cp:revision>
  <dcterms:modified xsi:type="dcterms:W3CDTF">2021-09-29T13:10:56Z</dcterms:modified>
</cp:coreProperties>
</file>