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5" r:id="rId1"/>
  </p:sldMasterIdLst>
  <p:notesMasterIdLst>
    <p:notesMasterId r:id="rId46"/>
  </p:notesMasterIdLst>
  <p:sldIdLst>
    <p:sldId id="256" r:id="rId2"/>
    <p:sldId id="260" r:id="rId3"/>
    <p:sldId id="262" r:id="rId4"/>
    <p:sldId id="263" r:id="rId5"/>
    <p:sldId id="264" r:id="rId6"/>
    <p:sldId id="265" r:id="rId7"/>
    <p:sldId id="266" r:id="rId8"/>
    <p:sldId id="267" r:id="rId9"/>
    <p:sldId id="268" r:id="rId10"/>
    <p:sldId id="349" r:id="rId11"/>
    <p:sldId id="269" r:id="rId12"/>
    <p:sldId id="270" r:id="rId13"/>
    <p:sldId id="271" r:id="rId14"/>
    <p:sldId id="317" r:id="rId15"/>
    <p:sldId id="318" r:id="rId16"/>
    <p:sldId id="319" r:id="rId17"/>
    <p:sldId id="320" r:id="rId18"/>
    <p:sldId id="321" r:id="rId19"/>
    <p:sldId id="322" r:id="rId20"/>
    <p:sldId id="323" r:id="rId21"/>
    <p:sldId id="325" r:id="rId22"/>
    <p:sldId id="326" r:id="rId23"/>
    <p:sldId id="328" r:id="rId24"/>
    <p:sldId id="329" r:id="rId25"/>
    <p:sldId id="296" r:id="rId26"/>
    <p:sldId id="350" r:id="rId27"/>
    <p:sldId id="297" r:id="rId28"/>
    <p:sldId id="333" r:id="rId29"/>
    <p:sldId id="335" r:id="rId30"/>
    <p:sldId id="337" r:id="rId31"/>
    <p:sldId id="339" r:id="rId32"/>
    <p:sldId id="340" r:id="rId33"/>
    <p:sldId id="341" r:id="rId34"/>
    <p:sldId id="344" r:id="rId35"/>
    <p:sldId id="346" r:id="rId36"/>
    <p:sldId id="347" r:id="rId37"/>
    <p:sldId id="298" r:id="rId38"/>
    <p:sldId id="299" r:id="rId39"/>
    <p:sldId id="300" r:id="rId40"/>
    <p:sldId id="301" r:id="rId41"/>
    <p:sldId id="302" r:id="rId42"/>
    <p:sldId id="351" r:id="rId43"/>
    <p:sldId id="352" r:id="rId44"/>
    <p:sldId id="314" r:id="rId4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9"/>
    <p:restoredTop sz="84784" autoAdjust="0"/>
  </p:normalViewPr>
  <p:slideViewPr>
    <p:cSldViewPr snapToGrid="0" snapToObjects="1">
      <p:cViewPr varScale="1">
        <p:scale>
          <a:sx n="73" d="100"/>
          <a:sy n="73" d="100"/>
        </p:scale>
        <p:origin x="1188" y="78"/>
      </p:cViewPr>
      <p:guideLst>
        <p:guide orient="horz" pos="2880"/>
        <p:guide pos="512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6290324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69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95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8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161117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955856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44908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130395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1761480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103818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91813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579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702991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100686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1372838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extLst>
      <p:ext uri="{BB962C8B-B14F-4D97-AF65-F5344CB8AC3E}">
        <p14:creationId xmlns:p14="http://schemas.microsoft.com/office/powerpoint/2010/main" val="206194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90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161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847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93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2" name="Shape 6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222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Shape 6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88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792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9" name="Shape 6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262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96" name="Shape 6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224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96" name="Shape 6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635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96" name="Shape 6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063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Shape 7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786" name="Shape 7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1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35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66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ltLang="zh-CN" dirty="0" smtClean="0"/>
              <a:t>Internet mail access protocol</a:t>
            </a:r>
          </a:p>
          <a:p>
            <a:pPr lvl="0">
              <a:spcBef>
                <a:spcPts val="0"/>
              </a:spcBef>
              <a:buNone/>
            </a:pPr>
            <a:r>
              <a:rPr lang="en-US" dirty="0" smtClean="0"/>
              <a:t>Post office protocol 3</a:t>
            </a:r>
            <a:endParaRPr dirty="0"/>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60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28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83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93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le">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5700" y="847164"/>
            <a:ext cx="13932000" cy="169273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45" name="Shape 245"/>
          <p:cNvSpPr txBox="1">
            <a:spLocks noGrp="1"/>
          </p:cNvSpPr>
          <p:nvPr>
            <p:ph type="body" idx="1" hasCustomPrompt="1"/>
          </p:nvPr>
        </p:nvSpPr>
        <p:spPr>
          <a:xfrm>
            <a:off x="1155700" y="2603500"/>
            <a:ext cx="13932000" cy="5702399"/>
          </a:xfrm>
          <a:prstGeom prst="rect">
            <a:avLst/>
          </a:prstGeom>
          <a:noFill/>
          <a:ln>
            <a:noFill/>
          </a:ln>
        </p:spPr>
        <p:txBody>
          <a:bodyPr lIns="91425" tIns="0" rIns="91440" bIns="0" anchor="t" anchorCtr="0"/>
          <a:lstStyle>
            <a:lvl1pPr marL="871538" lvl="0" indent="-301625" algn="l" rtl="0">
              <a:spcBef>
                <a:spcPts val="3500"/>
              </a:spcBef>
              <a:spcAft>
                <a:spcPts val="0"/>
              </a:spcAft>
              <a:buClr>
                <a:schemeClr val="lt1"/>
              </a:buClr>
              <a:buFont typeface="Arial" charset="0"/>
              <a:buChar char="•"/>
              <a:tabLst/>
              <a:defRPr sz="3200">
                <a:solidFill>
                  <a:schemeClr val="bg1"/>
                </a:solidFill>
              </a:defRPr>
            </a:lvl1pPr>
            <a:lvl2pPr marL="1212850" lvl="1" indent="-303213" algn="l" rtl="0">
              <a:spcBef>
                <a:spcPts val="3500"/>
              </a:spcBef>
              <a:spcAft>
                <a:spcPts val="0"/>
              </a:spcAft>
              <a:buClr>
                <a:schemeClr val="lt1"/>
              </a:buClr>
              <a:buFont typeface="Arial" charset="0"/>
              <a:buChar char="•"/>
              <a:tabLst/>
              <a:defRPr sz="3200">
                <a:solidFill>
                  <a:schemeClr val="bg1"/>
                </a:solidFill>
              </a:defRPr>
            </a:lvl2pPr>
            <a:lvl3pPr marL="1439863" lvl="2" indent="-285750" algn="l" rtl="0">
              <a:spcBef>
                <a:spcPts val="3500"/>
              </a:spcBef>
              <a:spcAft>
                <a:spcPts val="0"/>
              </a:spcAft>
              <a:buClr>
                <a:schemeClr val="lt1"/>
              </a:buClr>
              <a:buFont typeface="Cabin"/>
              <a:buChar char="•"/>
              <a:tabLst/>
              <a:defRPr sz="2800">
                <a:solidFill>
                  <a:schemeClr val="bg1"/>
                </a:solidFill>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r>
              <a:rPr lang="en-US" dirty="0" smtClean="0"/>
              <a:t>First</a:t>
            </a:r>
          </a:p>
          <a:p>
            <a:pPr lvl="1"/>
            <a:r>
              <a:rPr lang="en-US" dirty="0" smtClean="0"/>
              <a:t>Second</a:t>
            </a:r>
          </a:p>
          <a:p>
            <a:pPr lvl="2"/>
            <a:endParaRPr 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5700" y="847164"/>
            <a:ext cx="13932000" cy="169273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6511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43"/>
        <p:cNvGrpSpPr/>
        <p:nvPr/>
      </p:nvGrpSpPr>
      <p:grpSpPr>
        <a:xfrm>
          <a:off x="0" y="0"/>
          <a:ext cx="0" cy="0"/>
          <a:chOff x="0" y="0"/>
          <a:chExt cx="0" cy="0"/>
        </a:xfrm>
      </p:grpSpPr>
    </p:spTree>
    <p:extLst>
      <p:ext uri="{BB962C8B-B14F-4D97-AF65-F5344CB8AC3E}">
        <p14:creationId xmlns:p14="http://schemas.microsoft.com/office/powerpoint/2010/main" val="124091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13" r:id="rId2"/>
    <p:sldLayoutId id="2147483716" r:id="rId3"/>
    <p:sldLayoutId id="214748371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Internet_Protocol_Suit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hyperlink" Target="http://tools.ietf.org/html/rfc79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docs.python.org/library/socke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087334" y="1082679"/>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Networked Programs</a:t>
            </a:r>
          </a:p>
        </p:txBody>
      </p:sp>
      <p:sp>
        <p:nvSpPr>
          <p:cNvPr id="254" name="Shape 254"/>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12</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966"/>
                </a:solidFill>
              </a:rPr>
              <a:t>Application Protocols</a:t>
            </a:r>
            <a:endParaRPr lang="en-US" dirty="0">
              <a:solidFill>
                <a:srgbClr val="FFD966"/>
              </a:solidFill>
            </a:endParaRPr>
          </a:p>
        </p:txBody>
      </p:sp>
    </p:spTree>
    <p:extLst>
      <p:ext uri="{BB962C8B-B14F-4D97-AF65-F5344CB8AC3E}">
        <p14:creationId xmlns:p14="http://schemas.microsoft.com/office/powerpoint/2010/main" val="1216421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475689"/>
            <a:ext cx="13932000" cy="14674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Application Protocol </a:t>
            </a:r>
          </a:p>
        </p:txBody>
      </p:sp>
      <p:sp>
        <p:nvSpPr>
          <p:cNvPr id="429" name="Shape 429"/>
          <p:cNvSpPr txBox="1">
            <a:spLocks noGrp="1"/>
          </p:cNvSpPr>
          <p:nvPr>
            <p:ph type="body" idx="1"/>
          </p:nvPr>
        </p:nvSpPr>
        <p:spPr>
          <a:xfrm>
            <a:off x="332739" y="2304999"/>
            <a:ext cx="8210369" cy="6473241"/>
          </a:xfrm>
          <a:prstGeom prst="rect">
            <a:avLst/>
          </a:prstGeom>
          <a:noFill/>
          <a:ln>
            <a:noFill/>
          </a:ln>
        </p:spPr>
        <p:txBody>
          <a:bodyPr lIns="38100" tIns="38100" rIns="38100" bIns="38100" anchor="ctr" anchorCtr="0">
            <a:noAutofit/>
          </a:bodyPr>
          <a:lstStyle/>
          <a:p>
            <a:pPr marL="457200" marR="0" lvl="0" indent="-444500" algn="just"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Since TCP (and Python) gives us a reliable </a:t>
            </a:r>
            <a:r>
              <a:rPr lang="en-US" sz="3400" u="none" strike="noStrike" cap="none" dirty="0">
                <a:solidFill>
                  <a:srgbClr val="FFFF00"/>
                </a:solidFill>
                <a:latin typeface="Arial" charset="0"/>
                <a:ea typeface="Arial" charset="0"/>
                <a:cs typeface="Arial" charset="0"/>
                <a:sym typeface="Cabin"/>
              </a:rPr>
              <a:t>socket</a:t>
            </a:r>
            <a:r>
              <a:rPr lang="en-US" sz="3400" u="none" strike="noStrike" cap="none" dirty="0">
                <a:solidFill>
                  <a:schemeClr val="lt1"/>
                </a:solidFill>
                <a:latin typeface="Arial" charset="0"/>
                <a:ea typeface="Arial" charset="0"/>
                <a:cs typeface="Arial" charset="0"/>
                <a:sym typeface="Cabin"/>
              </a:rPr>
              <a:t>, what </a:t>
            </a:r>
            <a:r>
              <a:rPr lang="en-US" sz="3400" dirty="0">
                <a:solidFill>
                  <a:schemeClr val="lt1"/>
                </a:solidFill>
                <a:latin typeface="Arial" charset="0"/>
                <a:ea typeface="Arial" charset="0"/>
                <a:cs typeface="Arial" charset="0"/>
                <a:sym typeface="Cabin"/>
              </a:rPr>
              <a:t>d</a:t>
            </a:r>
            <a:r>
              <a:rPr lang="en-US" sz="3400" u="none" strike="noStrike" cap="none" dirty="0">
                <a:solidFill>
                  <a:schemeClr val="lt1"/>
                </a:solidFill>
                <a:latin typeface="Arial" charset="0"/>
                <a:ea typeface="Arial" charset="0"/>
                <a:cs typeface="Arial" charset="0"/>
                <a:sym typeface="Cabin"/>
              </a:rPr>
              <a:t>o we want to do with the </a:t>
            </a:r>
            <a:r>
              <a:rPr lang="en-US" sz="3400" u="none" strike="noStrike" cap="none" dirty="0">
                <a:solidFill>
                  <a:srgbClr val="FFFF00"/>
                </a:solidFill>
                <a:latin typeface="Arial" charset="0"/>
                <a:ea typeface="Arial" charset="0"/>
                <a:cs typeface="Arial" charset="0"/>
                <a:sym typeface="Cabin"/>
              </a:rPr>
              <a:t>socket</a:t>
            </a:r>
            <a:r>
              <a:rPr lang="en-US" sz="3400" u="none" strike="noStrike" cap="none" dirty="0">
                <a:solidFill>
                  <a:schemeClr val="lt1"/>
                </a:solidFill>
                <a:latin typeface="Arial" charset="0"/>
                <a:ea typeface="Arial" charset="0"/>
                <a:cs typeface="Arial" charset="0"/>
                <a:sym typeface="Cabin"/>
              </a:rPr>
              <a:t>?  What problem do we want </a:t>
            </a:r>
            <a:r>
              <a:rPr lang="en-US" sz="3400" u="none" strike="noStrike" cap="none">
                <a:solidFill>
                  <a:schemeClr val="lt1"/>
                </a:solidFill>
                <a:latin typeface="Arial" charset="0"/>
                <a:ea typeface="Arial" charset="0"/>
                <a:cs typeface="Arial" charset="0"/>
                <a:sym typeface="Cabin"/>
              </a:rPr>
              <a:t>to </a:t>
            </a:r>
            <a:r>
              <a:rPr lang="en-US" sz="3400" u="none" strike="noStrike" cap="none" smtClean="0">
                <a:solidFill>
                  <a:schemeClr val="lt1"/>
                </a:solidFill>
                <a:latin typeface="Arial" charset="0"/>
                <a:ea typeface="Arial" charset="0"/>
                <a:cs typeface="Arial" charset="0"/>
                <a:sym typeface="Cabin"/>
              </a:rPr>
              <a:t>solve?</a:t>
            </a:r>
          </a:p>
          <a:p>
            <a:pPr marL="457200" marR="0" lvl="0" indent="-444500" algn="just" rtl="0">
              <a:lnSpc>
                <a:spcPct val="100000"/>
              </a:lnSpc>
              <a:spcBef>
                <a:spcPts val="0"/>
              </a:spcBef>
              <a:spcAft>
                <a:spcPts val="1000"/>
              </a:spcAft>
              <a:buSzPct val="100000"/>
              <a:buFont typeface="Cabin"/>
            </a:pPr>
            <a:r>
              <a:rPr lang="en-US" sz="3400" u="none" strike="noStrike" cap="none" smtClean="0">
                <a:solidFill>
                  <a:schemeClr val="lt1"/>
                </a:solidFill>
                <a:latin typeface="Arial" charset="0"/>
                <a:ea typeface="Arial" charset="0"/>
                <a:cs typeface="Arial" charset="0"/>
                <a:sym typeface="Cabin"/>
              </a:rPr>
              <a:t>Application Protocols:</a:t>
            </a:r>
            <a:r>
              <a:rPr lang="en-US" altLang="zh-CN"/>
              <a:t>A protocol is a set of precise rules that determine who is to go first, what </a:t>
            </a:r>
            <a:r>
              <a:rPr lang="en-US" altLang="zh-CN"/>
              <a:t>they </a:t>
            </a:r>
            <a:r>
              <a:rPr lang="en-US" altLang="zh-CN" smtClean="0"/>
              <a:t>are to </a:t>
            </a:r>
            <a:r>
              <a:rPr lang="en-US" altLang="zh-CN"/>
              <a:t>do, and then what the responses are to that message, and who sends next</a:t>
            </a:r>
            <a:r>
              <a:rPr lang="en-US" altLang="zh-CN"/>
              <a:t>, </a:t>
            </a:r>
            <a:r>
              <a:rPr lang="en-US" altLang="zh-CN" smtClean="0"/>
              <a:t>and so </a:t>
            </a:r>
            <a:r>
              <a:rPr lang="en-US" altLang="zh-CN"/>
              <a:t>on.</a:t>
            </a:r>
            <a:endParaRPr lang="en-US" sz="3400" u="none" strike="noStrike" cap="none" dirty="0">
              <a:solidFill>
                <a:schemeClr val="lt1"/>
              </a:solidFill>
              <a:latin typeface="Arial" charset="0"/>
              <a:ea typeface="Arial" charset="0"/>
              <a:cs typeface="Arial" charset="0"/>
              <a:sym typeface="Cabin"/>
            </a:endParaRPr>
          </a:p>
        </p:txBody>
      </p:sp>
      <p:pic>
        <p:nvPicPr>
          <p:cNvPr id="430" name="Shape 430"/>
          <p:cNvPicPr preferRelativeResize="0"/>
          <p:nvPr/>
        </p:nvPicPr>
        <p:blipFill rotWithShape="1">
          <a:blip r:embed="rId3">
            <a:alphaModFix/>
          </a:blip>
          <a:srcRect/>
          <a:stretch/>
        </p:blipFill>
        <p:spPr>
          <a:xfrm>
            <a:off x="9309100" y="2806700"/>
            <a:ext cx="6007100" cy="4698999"/>
          </a:xfrm>
          <a:prstGeom prst="rect">
            <a:avLst/>
          </a:prstGeom>
          <a:noFill/>
          <a:ln>
            <a:noFill/>
          </a:ln>
        </p:spPr>
      </p:pic>
      <p:sp>
        <p:nvSpPr>
          <p:cNvPr id="431" name="Shape 431"/>
          <p:cNvSpPr txBox="1"/>
          <p:nvPr/>
        </p:nvSpPr>
        <p:spPr>
          <a:xfrm>
            <a:off x="9613900" y="3390900"/>
            <a:ext cx="5410200" cy="6730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1308100" y="437589"/>
            <a:ext cx="13932000"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a:solidFill>
                  <a:srgbClr val="FFD966"/>
                </a:solidFill>
                <a:latin typeface="Arial" charset="0"/>
                <a:ea typeface="Arial" charset="0"/>
                <a:cs typeface="Arial" charset="0"/>
                <a:sym typeface="Cabin"/>
              </a:rPr>
              <a:t>HTTP - Hypertext Trans</a:t>
            </a:r>
            <a:r>
              <a:rPr lang="en-US" sz="6600" dirty="0">
                <a:solidFill>
                  <a:srgbClr val="FFD966"/>
                </a:solidFill>
                <a:latin typeface="Arial" charset="0"/>
                <a:ea typeface="Arial" charset="0"/>
                <a:cs typeface="Arial" charset="0"/>
                <a:sym typeface="Cabin"/>
              </a:rPr>
              <a:t>fer</a:t>
            </a:r>
            <a:r>
              <a:rPr lang="en-US" sz="6600" u="none" strike="noStrike" cap="none" dirty="0">
                <a:solidFill>
                  <a:srgbClr val="FFD966"/>
                </a:solidFill>
                <a:latin typeface="Arial" charset="0"/>
                <a:ea typeface="Arial" charset="0"/>
                <a:cs typeface="Arial" charset="0"/>
                <a:sym typeface="Cabin"/>
              </a:rPr>
              <a:t> Protocol</a:t>
            </a:r>
          </a:p>
        </p:txBody>
      </p:sp>
      <p:sp>
        <p:nvSpPr>
          <p:cNvPr id="438" name="Shape 438"/>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just" rtl="0">
              <a:lnSpc>
                <a:spcPct val="130000"/>
              </a:lnSpc>
              <a:spcBef>
                <a:spcPts val="0"/>
              </a:spcBef>
              <a:buSzPct val="100000"/>
              <a:buFont typeface="Cabin"/>
            </a:pPr>
            <a:r>
              <a:rPr lang="en-US" sz="3600" u="none" strike="noStrike" cap="none" dirty="0">
                <a:solidFill>
                  <a:schemeClr val="lt1"/>
                </a:solidFill>
                <a:latin typeface="Arial" charset="0"/>
                <a:ea typeface="Arial" charset="0"/>
                <a:cs typeface="Arial" charset="0"/>
                <a:sym typeface="Cabin"/>
              </a:rPr>
              <a:t>The dominant Application Layer Protocol on the Internet</a:t>
            </a:r>
          </a:p>
          <a:p>
            <a:pPr marL="457200" marR="0" lvl="0" indent="-457200" algn="just" rtl="0">
              <a:lnSpc>
                <a:spcPct val="130000"/>
              </a:lnSpc>
              <a:spcBef>
                <a:spcPts val="0"/>
              </a:spcBef>
              <a:buSzPct val="100000"/>
              <a:buFont typeface="Cabin"/>
            </a:pPr>
            <a:r>
              <a:rPr lang="en-US" sz="3600" u="none" strike="noStrike" cap="none" dirty="0">
                <a:solidFill>
                  <a:schemeClr val="lt1"/>
                </a:solidFill>
                <a:latin typeface="Arial" charset="0"/>
                <a:ea typeface="Arial" charset="0"/>
                <a:cs typeface="Arial" charset="0"/>
                <a:sym typeface="Cabin"/>
              </a:rPr>
              <a:t>Invented for the Web - to Retrieve HTML,  Images, Documents, </a:t>
            </a:r>
            <a:r>
              <a:rPr lang="en-US" sz="3600" u="none" strike="noStrike" cap="none" dirty="0" err="1">
                <a:solidFill>
                  <a:schemeClr val="lt1"/>
                </a:solidFill>
                <a:latin typeface="Arial" charset="0"/>
                <a:ea typeface="Arial" charset="0"/>
                <a:cs typeface="Arial" charset="0"/>
                <a:sym typeface="Cabin"/>
              </a:rPr>
              <a:t>etc.</a:t>
            </a:r>
            <a:endParaRPr lang="en-US" sz="3600" u="none" strike="noStrike" cap="none" dirty="0">
              <a:solidFill>
                <a:schemeClr val="lt1"/>
              </a:solidFill>
              <a:latin typeface="Arial" charset="0"/>
              <a:ea typeface="Arial" charset="0"/>
              <a:cs typeface="Arial" charset="0"/>
              <a:sym typeface="Cabin"/>
            </a:endParaRPr>
          </a:p>
          <a:p>
            <a:pPr marL="457200" marR="0" lvl="0" indent="-457200" algn="just" rtl="0">
              <a:lnSpc>
                <a:spcPct val="130000"/>
              </a:lnSpc>
              <a:spcBef>
                <a:spcPts val="0"/>
              </a:spcBef>
              <a:buSzPct val="100000"/>
              <a:buFont typeface="Cabin"/>
            </a:pPr>
            <a:r>
              <a:rPr lang="en-US" sz="3600" u="none" strike="noStrike" cap="none" dirty="0">
                <a:solidFill>
                  <a:schemeClr val="lt1"/>
                </a:solidFill>
                <a:latin typeface="Arial" charset="0"/>
                <a:ea typeface="Arial" charset="0"/>
                <a:cs typeface="Arial" charset="0"/>
                <a:sym typeface="Cabin"/>
              </a:rPr>
              <a:t>Extended to be data in addition to documents - RSS, Web Services, etc.  </a:t>
            </a:r>
            <a:endParaRPr lang="en-US" sz="3600" u="none" strike="noStrike" cap="none" dirty="0" smtClean="0">
              <a:solidFill>
                <a:schemeClr val="lt1"/>
              </a:solidFill>
              <a:latin typeface="Arial" charset="0"/>
              <a:ea typeface="Arial" charset="0"/>
              <a:cs typeface="Arial" charset="0"/>
              <a:sym typeface="Cabin"/>
            </a:endParaRPr>
          </a:p>
          <a:p>
            <a:pPr marL="457200" marR="0" lvl="0" indent="-457200" algn="just" rtl="0">
              <a:lnSpc>
                <a:spcPct val="130000"/>
              </a:lnSpc>
              <a:spcBef>
                <a:spcPts val="0"/>
              </a:spcBef>
              <a:buSzPct val="100000"/>
              <a:buFont typeface="Cabin"/>
            </a:pPr>
            <a:r>
              <a:rPr lang="en-US" sz="3600" u="none" strike="noStrike" cap="none" dirty="0" smtClean="0">
                <a:solidFill>
                  <a:schemeClr val="lt1"/>
                </a:solidFill>
                <a:latin typeface="Arial" charset="0"/>
                <a:ea typeface="Arial" charset="0"/>
                <a:cs typeface="Arial" charset="0"/>
                <a:sym typeface="Cabin"/>
              </a:rPr>
              <a:t>Basic </a:t>
            </a:r>
            <a:r>
              <a:rPr lang="en-US" sz="3600" u="none" strike="noStrike" cap="none" dirty="0">
                <a:solidFill>
                  <a:schemeClr val="lt1"/>
                </a:solidFill>
                <a:latin typeface="Arial" charset="0"/>
                <a:ea typeface="Arial" charset="0"/>
                <a:cs typeface="Arial" charset="0"/>
                <a:sym typeface="Cabin"/>
              </a:rPr>
              <a:t>Concept - Make a Connection - Request a document - Retrieve the Document - Close the Connection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1155700" y="847164"/>
            <a:ext cx="13084537"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HTTP</a:t>
            </a:r>
          </a:p>
        </p:txBody>
      </p:sp>
      <p:sp>
        <p:nvSpPr>
          <p:cNvPr id="445" name="Shape 445"/>
          <p:cNvSpPr txBox="1">
            <a:spLocks noGrp="1"/>
          </p:cNvSpPr>
          <p:nvPr>
            <p:ph type="body" idx="4294967295"/>
          </p:nvPr>
        </p:nvSpPr>
        <p:spPr>
          <a:xfrm>
            <a:off x="1155800" y="2539899"/>
            <a:ext cx="13931900" cy="4021077"/>
          </a:xfrm>
          <a:prstGeom prst="rect">
            <a:avLst/>
          </a:prstGeom>
          <a:noFill/>
          <a:ln>
            <a:noFill/>
          </a:ln>
        </p:spPr>
        <p:txBody>
          <a:bodyPr lIns="38100" tIns="38100" rIns="38100" bIns="38100" anchor="ctr" anchorCtr="0">
            <a:noAutofit/>
          </a:bodyPr>
          <a:lstStyle/>
          <a:p>
            <a:pPr marL="0" marR="0" lvl="0" indent="0" algn="just" rtl="0">
              <a:lnSpc>
                <a:spcPct val="100000"/>
              </a:lnSpc>
              <a:spcBef>
                <a:spcPts val="0"/>
              </a:spcBef>
              <a:spcAft>
                <a:spcPts val="0"/>
              </a:spcAft>
              <a:buNone/>
            </a:pPr>
            <a:r>
              <a:rPr lang="en-US" sz="4700" u="none" strike="noStrike" cap="none" dirty="0">
                <a:solidFill>
                  <a:schemeClr val="lt1"/>
                </a:solidFill>
                <a:latin typeface="Arial" charset="0"/>
                <a:ea typeface="Arial" charset="0"/>
                <a:cs typeface="Arial" charset="0"/>
                <a:sym typeface="Cabin"/>
              </a:rPr>
              <a:t>The </a:t>
            </a:r>
            <a:r>
              <a:rPr lang="en-US" sz="4700" u="none" strike="noStrike" cap="none" dirty="0" err="1">
                <a:solidFill>
                  <a:srgbClr val="FFD966"/>
                </a:solidFill>
                <a:latin typeface="Arial" charset="0"/>
                <a:ea typeface="Arial" charset="0"/>
                <a:cs typeface="Arial" charset="0"/>
                <a:sym typeface="Cabin"/>
              </a:rPr>
              <a:t>H</a:t>
            </a:r>
            <a:r>
              <a:rPr lang="en-US" sz="4700" u="none" strike="noStrike" cap="none" dirty="0" err="1">
                <a:solidFill>
                  <a:schemeClr val="lt1"/>
                </a:solidFill>
                <a:latin typeface="Arial" charset="0"/>
                <a:ea typeface="Arial" charset="0"/>
                <a:cs typeface="Arial" charset="0"/>
                <a:sym typeface="Cabin"/>
              </a:rPr>
              <a:t>yper</a:t>
            </a:r>
            <a:r>
              <a:rPr lang="en-US" sz="4700" u="none" strike="noStrike" cap="none" dirty="0" err="1">
                <a:solidFill>
                  <a:srgbClr val="FFD966"/>
                </a:solidFill>
                <a:latin typeface="Arial" charset="0"/>
                <a:ea typeface="Arial" charset="0"/>
                <a:cs typeface="Arial" charset="0"/>
                <a:sym typeface="Cabin"/>
              </a:rPr>
              <a:t>T</a:t>
            </a:r>
            <a:r>
              <a:rPr lang="en-US" sz="4700" u="none" strike="noStrike" cap="none" dirty="0" err="1">
                <a:solidFill>
                  <a:schemeClr val="lt1"/>
                </a:solidFill>
                <a:latin typeface="Arial" charset="0"/>
                <a:ea typeface="Arial" charset="0"/>
                <a:cs typeface="Arial" charset="0"/>
                <a:sym typeface="Cabin"/>
              </a:rPr>
              <a:t>ext</a:t>
            </a:r>
            <a:r>
              <a:rPr lang="en-US" sz="4700" u="none" strike="noStrike" cap="none" dirty="0">
                <a:solidFill>
                  <a:srgbClr val="00FF00"/>
                </a:solidFill>
                <a:latin typeface="Arial" charset="0"/>
                <a:ea typeface="Arial" charset="0"/>
                <a:cs typeface="Arial" charset="0"/>
                <a:sym typeface="Cabin"/>
              </a:rPr>
              <a:t> </a:t>
            </a:r>
            <a:r>
              <a:rPr lang="en-US" sz="4700" u="none" strike="noStrike" cap="none" dirty="0">
                <a:solidFill>
                  <a:srgbClr val="FFD966"/>
                </a:solidFill>
                <a:latin typeface="Arial" charset="0"/>
                <a:ea typeface="Arial" charset="0"/>
                <a:cs typeface="Arial" charset="0"/>
                <a:sym typeface="Cabin"/>
              </a:rPr>
              <a:t>T</a:t>
            </a:r>
            <a:r>
              <a:rPr lang="en-US" sz="4700" u="none" strike="noStrike" cap="none" dirty="0">
                <a:solidFill>
                  <a:schemeClr val="lt1"/>
                </a:solidFill>
                <a:latin typeface="Arial" charset="0"/>
                <a:ea typeface="Arial" charset="0"/>
                <a:cs typeface="Arial" charset="0"/>
                <a:sym typeface="Cabin"/>
              </a:rPr>
              <a:t>rans</a:t>
            </a:r>
            <a:r>
              <a:rPr lang="en-US" sz="4700" dirty="0">
                <a:solidFill>
                  <a:schemeClr val="lt1"/>
                </a:solidFill>
                <a:latin typeface="Arial" charset="0"/>
                <a:ea typeface="Arial" charset="0"/>
                <a:cs typeface="Arial" charset="0"/>
                <a:sym typeface="Cabin"/>
              </a:rPr>
              <a:t>fer</a:t>
            </a:r>
            <a:r>
              <a:rPr lang="en-US" sz="4700" u="none" strike="noStrike" cap="none" dirty="0">
                <a:solidFill>
                  <a:schemeClr val="lt1"/>
                </a:solidFill>
                <a:latin typeface="Arial" charset="0"/>
                <a:ea typeface="Arial" charset="0"/>
                <a:cs typeface="Arial" charset="0"/>
                <a:sym typeface="Cabin"/>
              </a:rPr>
              <a:t> </a:t>
            </a:r>
            <a:r>
              <a:rPr lang="en-US" sz="4700" u="none" strike="noStrike" cap="none" dirty="0">
                <a:solidFill>
                  <a:srgbClr val="FFD966"/>
                </a:solidFill>
                <a:latin typeface="Arial" charset="0"/>
                <a:ea typeface="Arial" charset="0"/>
                <a:cs typeface="Arial" charset="0"/>
                <a:sym typeface="Cabin"/>
              </a:rPr>
              <a:t>P</a:t>
            </a:r>
            <a:r>
              <a:rPr lang="en-US" sz="4700" u="none" strike="noStrike" cap="none" dirty="0">
                <a:solidFill>
                  <a:schemeClr val="lt1"/>
                </a:solidFill>
                <a:latin typeface="Arial" charset="0"/>
                <a:ea typeface="Arial" charset="0"/>
                <a:cs typeface="Arial" charset="0"/>
                <a:sym typeface="Cabin"/>
              </a:rPr>
              <a:t>rotocol is the set of rules to allow browsers to retrieve web documents from servers over the Internet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lstStyle/>
          <a:p>
            <a:pPr eaLnBrk="1" hangingPunct="1">
              <a:defRPr/>
            </a:pPr>
            <a:r>
              <a:rPr lang="en-US" sz="7401">
                <a:solidFill>
                  <a:srgbClr val="FFD966"/>
                </a:solidFill>
              </a:rPr>
              <a:t>Getting Data From The Server</a:t>
            </a:r>
          </a:p>
        </p:txBody>
      </p:sp>
      <p:sp>
        <p:nvSpPr>
          <p:cNvPr id="43010" name="Rectangle 2"/>
          <p:cNvSpPr>
            <a:spLocks noGrp="1" noChangeArrowheads="1"/>
          </p:cNvSpPr>
          <p:nvPr>
            <p:ph idx="1"/>
          </p:nvPr>
        </p:nvSpPr>
        <p:spPr>
          <a:xfrm>
            <a:off x="1155700" y="3174666"/>
            <a:ext cx="13932000" cy="4194407"/>
          </a:xfrm>
        </p:spPr>
        <p:txBody>
          <a:bodyPr/>
          <a:lstStyle/>
          <a:p>
            <a:pPr marL="749309" algn="just">
              <a:defRPr/>
            </a:pPr>
            <a:r>
              <a:rPr lang="en-US" altLang="en-US" sz="3401"/>
              <a:t>Each time the user clicks on an anchor tag with an href= value to switch to a new page, the browser makes a connection to the web server and issues a </a:t>
            </a:r>
            <a:r>
              <a:rPr lang="ja-JP" altLang="en-US" sz="3401">
                <a:latin typeface="Arial" charset="0"/>
              </a:rPr>
              <a:t>“</a:t>
            </a:r>
            <a:r>
              <a:rPr lang="en-US" altLang="ja-JP" sz="3401"/>
              <a:t>GET</a:t>
            </a:r>
            <a:r>
              <a:rPr lang="ja-JP" altLang="en-US" sz="3401">
                <a:latin typeface="Arial" charset="0"/>
              </a:rPr>
              <a:t>”</a:t>
            </a:r>
            <a:r>
              <a:rPr lang="en-US" altLang="ja-JP" sz="3401"/>
              <a:t> request - to GET the content of the page at the specified URL</a:t>
            </a:r>
          </a:p>
          <a:p>
            <a:pPr marL="749309" algn="just">
              <a:defRPr/>
            </a:pPr>
            <a:r>
              <a:rPr lang="en-US" altLang="en-US" sz="3401"/>
              <a:t>The server returns the HTML document to the browser, which formats and displays the document to the user</a:t>
            </a:r>
          </a:p>
        </p:txBody>
      </p:sp>
    </p:spTree>
    <p:extLst>
      <p:ext uri="{BB962C8B-B14F-4D97-AF65-F5344CB8AC3E}">
        <p14:creationId xmlns:p14="http://schemas.microsoft.com/office/powerpoint/2010/main" val="128715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55600" y="4608690"/>
            <a:ext cx="15544800" cy="39624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401">
                <a:solidFill>
                  <a:srgbClr val="0000FF"/>
                </a:solidFill>
                <a:ea typeface="ＭＳ Ｐゴシック" charset="-128"/>
              </a:rPr>
              <a:t>Browser</a:t>
            </a:r>
            <a:endParaRPr lang="en-US" altLang="en-US" sz="5401"/>
          </a:p>
        </p:txBody>
      </p:sp>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4" y="2853269"/>
            <a:ext cx="1645356" cy="124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9699" name="Rectangle 3"/>
          <p:cNvSpPr>
            <a:spLocks/>
          </p:cNvSpPr>
          <p:nvPr/>
        </p:nvSpPr>
        <p:spPr bwMode="auto">
          <a:xfrm>
            <a:off x="3314700" y="702614"/>
            <a:ext cx="8772525" cy="160043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dirty="0">
                <a:solidFill>
                  <a:srgbClr val="0000FF"/>
                </a:solidFill>
                <a:ea typeface="ＭＳ Ｐゴシック" charset="-128"/>
              </a:rPr>
              <a:t>Web Server</a:t>
            </a:r>
          </a:p>
          <a:p>
            <a:pPr algn="ctr" eaLnBrk="1" hangingPunct="1">
              <a:defRPr/>
            </a:pPr>
            <a:endParaRPr lang="en-US" altLang="en-US" sz="5200" dirty="0">
              <a:solidFill>
                <a:srgbClr val="0000FF"/>
              </a:solidFill>
              <a:ea typeface="ＭＳ Ｐゴシック" charset="-128"/>
            </a:endParaRPr>
          </a:p>
        </p:txBody>
      </p:sp>
      <p:pic>
        <p:nvPicPr>
          <p:cNvPr id="1229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90" y="52436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50188" name="Rectangle 12"/>
          <p:cNvSpPr>
            <a:spLocks/>
          </p:cNvSpPr>
          <p:nvPr/>
        </p:nvSpPr>
        <p:spPr bwMode="auto">
          <a:xfrm>
            <a:off x="7315201" y="1763891"/>
            <a:ext cx="1270000" cy="544688"/>
          </a:xfrm>
          <a:prstGeom prst="rect">
            <a:avLst/>
          </a:prstGeom>
          <a:solidFill>
            <a:srgbClr val="0000FF"/>
          </a:solidFill>
          <a:ln>
            <a:noFill/>
          </a:ln>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601">
                <a:solidFill>
                  <a:schemeClr val="tx1"/>
                </a:solidFill>
                <a:effectLst>
                  <a:outerShdw blurRad="38100" dist="38100" dir="2700000" algn="tl">
                    <a:srgbClr val="000000"/>
                  </a:outerShdw>
                </a:effectLst>
                <a:ea typeface="ＭＳ Ｐゴシック" charset="-128"/>
              </a:rPr>
              <a:t>80</a:t>
            </a:r>
          </a:p>
        </p:txBody>
      </p:sp>
    </p:spTree>
    <p:extLst>
      <p:ext uri="{BB962C8B-B14F-4D97-AF65-F5344CB8AC3E}">
        <p14:creationId xmlns:p14="http://schemas.microsoft.com/office/powerpoint/2010/main" val="1385373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55600" y="4608690"/>
            <a:ext cx="15544800" cy="39624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401">
                <a:solidFill>
                  <a:srgbClr val="0000FF"/>
                </a:solidFill>
                <a:ea typeface="ＭＳ Ｐゴシック" charset="-128"/>
              </a:rPr>
              <a:t>Browser</a:t>
            </a:r>
            <a:endParaRPr lang="en-US" altLang="en-US" sz="5401"/>
          </a:p>
        </p:txBody>
      </p:sp>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4" y="2853269"/>
            <a:ext cx="1645356" cy="124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0723" name="Rectangle 3"/>
          <p:cNvSpPr>
            <a:spLocks/>
          </p:cNvSpPr>
          <p:nvPr/>
        </p:nvSpPr>
        <p:spPr bwMode="auto">
          <a:xfrm>
            <a:off x="6297280" y="702614"/>
            <a:ext cx="3297377" cy="160043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a:solidFill>
                  <a:srgbClr val="0000FF"/>
                </a:solidFill>
                <a:ea typeface="ＭＳ Ｐゴシック" charset="-128"/>
              </a:rPr>
              <a:t>Web Server</a:t>
            </a:r>
          </a:p>
          <a:p>
            <a:pPr algn="ctr" eaLnBrk="1" hangingPunct="1">
              <a:defRPr/>
            </a:pPr>
            <a:endParaRPr lang="en-US" altLang="en-US" sz="5200">
              <a:solidFill>
                <a:srgbClr val="0000FF"/>
              </a:solidFill>
              <a:ea typeface="ＭＳ Ｐゴシック" charset="-128"/>
            </a:endParaRPr>
          </a:p>
        </p:txBody>
      </p:sp>
      <p:pic>
        <p:nvPicPr>
          <p:cNvPr id="133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90" y="52436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36872" name="Line 8"/>
          <p:cNvSpPr>
            <a:spLocks noChangeShapeType="1"/>
          </p:cNvSpPr>
          <p:nvPr/>
        </p:nvSpPr>
        <p:spPr bwMode="auto">
          <a:xfrm flipH="1">
            <a:off x="4363156" y="5294490"/>
            <a:ext cx="2393244" cy="1349022"/>
          </a:xfrm>
          <a:prstGeom prst="line">
            <a:avLst/>
          </a:prstGeom>
          <a:noFill/>
          <a:ln w="114300">
            <a:solidFill>
              <a:schemeClr val="accent1">
                <a:lumMod val="50000"/>
              </a:schemeClr>
            </a:solidFill>
            <a:miter lim="800000"/>
            <a:headEnd type="stealth" w="med" len="med"/>
            <a:tailEnd/>
          </a:ln>
          <a:extLst/>
        </p:spPr>
        <p:txBody>
          <a:bodyPr lIns="0" tIns="0" rIns="0" bIns="0"/>
          <a:lstStyle/>
          <a:p>
            <a:pPr algn="ctr" eaLnBrk="1" hangingPunct="1">
              <a:defRPr/>
            </a:pPr>
            <a:endParaRPr lang="en-US" sz="2025">
              <a:ea typeface="ヒラギノ角ゴ ProN W3" charset="0"/>
            </a:endParaRPr>
          </a:p>
        </p:txBody>
      </p:sp>
      <p:sp>
        <p:nvSpPr>
          <p:cNvPr id="50188" name="Rectangle 12"/>
          <p:cNvSpPr>
            <a:spLocks/>
          </p:cNvSpPr>
          <p:nvPr/>
        </p:nvSpPr>
        <p:spPr bwMode="auto">
          <a:xfrm>
            <a:off x="7315201" y="1763891"/>
            <a:ext cx="1270000" cy="544688"/>
          </a:xfrm>
          <a:prstGeom prst="rect">
            <a:avLst/>
          </a:prstGeom>
          <a:solidFill>
            <a:srgbClr val="0000FF"/>
          </a:solidFill>
          <a:ln>
            <a:noFill/>
          </a:ln>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601">
                <a:solidFill>
                  <a:schemeClr val="bg1">
                    <a:lumMod val="65000"/>
                  </a:schemeClr>
                </a:solidFill>
                <a:effectLst>
                  <a:outerShdw blurRad="38100" dist="38100" dir="2700000" algn="tl">
                    <a:srgbClr val="000000"/>
                  </a:outerShdw>
                </a:effectLst>
                <a:ea typeface="ＭＳ Ｐゴシック" charset="-128"/>
              </a:rPr>
              <a:t>80</a:t>
            </a:r>
          </a:p>
        </p:txBody>
      </p:sp>
      <p:sp>
        <p:nvSpPr>
          <p:cNvPr id="13319" name="TextBox 17"/>
          <p:cNvSpPr txBox="1">
            <a:spLocks noChangeArrowheads="1"/>
          </p:cNvSpPr>
          <p:nvPr/>
        </p:nvSpPr>
        <p:spPr bwMode="auto">
          <a:xfrm>
            <a:off x="5649146" y="5980291"/>
            <a:ext cx="107433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3200">
                <a:solidFill>
                  <a:schemeClr val="bg1"/>
                </a:solidFill>
              </a:rPr>
              <a:t>Click</a:t>
            </a:r>
          </a:p>
        </p:txBody>
      </p:sp>
    </p:spTree>
    <p:extLst>
      <p:ext uri="{BB962C8B-B14F-4D97-AF65-F5344CB8AC3E}">
        <p14:creationId xmlns:p14="http://schemas.microsoft.com/office/powerpoint/2010/main" val="1904230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55600" y="4608690"/>
            <a:ext cx="15544800" cy="39624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401">
                <a:solidFill>
                  <a:srgbClr val="0000FF"/>
                </a:solidFill>
                <a:ea typeface="ＭＳ Ｐゴシック" charset="-128"/>
              </a:rPr>
              <a:t>Browser</a:t>
            </a:r>
            <a:endParaRPr lang="en-US" altLang="en-US" sz="5401"/>
          </a:p>
        </p:txBody>
      </p:sp>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4" y="2853269"/>
            <a:ext cx="1645356" cy="124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1747" name="Rectangle 3"/>
          <p:cNvSpPr>
            <a:spLocks/>
          </p:cNvSpPr>
          <p:nvPr/>
        </p:nvSpPr>
        <p:spPr bwMode="auto">
          <a:xfrm>
            <a:off x="6297280" y="702614"/>
            <a:ext cx="3297377" cy="160043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a:solidFill>
                  <a:srgbClr val="0000FF"/>
                </a:solidFill>
                <a:ea typeface="ＭＳ Ｐゴシック" charset="-128"/>
              </a:rPr>
              <a:t>Web Server</a:t>
            </a:r>
          </a:p>
          <a:p>
            <a:pPr algn="ctr" eaLnBrk="1" hangingPunct="1">
              <a:defRPr/>
            </a:pPr>
            <a:endParaRPr lang="en-US" altLang="en-US" sz="5200">
              <a:solidFill>
                <a:srgbClr val="0000FF"/>
              </a:solidFill>
              <a:ea typeface="ＭＳ Ｐゴシック" charset="-128"/>
            </a:endParaRPr>
          </a:p>
        </p:txBody>
      </p:sp>
      <p:sp>
        <p:nvSpPr>
          <p:cNvPr id="31748" name="Line 4"/>
          <p:cNvSpPr>
            <a:spLocks noChangeShapeType="1"/>
          </p:cNvSpPr>
          <p:nvPr/>
        </p:nvSpPr>
        <p:spPr bwMode="auto">
          <a:xfrm flipH="1">
            <a:off x="7560734" y="2404533"/>
            <a:ext cx="22578" cy="2065867"/>
          </a:xfrm>
          <a:prstGeom prst="line">
            <a:avLst/>
          </a:prstGeom>
          <a:noFill/>
          <a:ln w="114300">
            <a:solidFill>
              <a:srgbClr val="FF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pic>
        <p:nvPicPr>
          <p:cNvPr id="143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90" y="52436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36872" name="Line 8"/>
          <p:cNvSpPr>
            <a:spLocks noChangeShapeType="1"/>
          </p:cNvSpPr>
          <p:nvPr/>
        </p:nvSpPr>
        <p:spPr bwMode="auto">
          <a:xfrm flipH="1">
            <a:off x="4363156" y="5294490"/>
            <a:ext cx="2393244" cy="1349022"/>
          </a:xfrm>
          <a:prstGeom prst="line">
            <a:avLst/>
          </a:prstGeom>
          <a:noFill/>
          <a:ln w="114300">
            <a:solidFill>
              <a:schemeClr val="accent1">
                <a:lumMod val="50000"/>
              </a:schemeClr>
            </a:solidFill>
            <a:miter lim="800000"/>
            <a:headEnd type="stealth" w="med" len="med"/>
            <a:tailEnd/>
          </a:ln>
          <a:extLst/>
        </p:spPr>
        <p:txBody>
          <a:bodyPr lIns="0" tIns="0" rIns="0" bIns="0"/>
          <a:lstStyle/>
          <a:p>
            <a:pPr algn="ctr" eaLnBrk="1" hangingPunct="1">
              <a:defRPr/>
            </a:pPr>
            <a:endParaRPr lang="en-US" sz="2025">
              <a:ea typeface="ヒラギノ角ゴ ProN W3" charset="0"/>
            </a:endParaRPr>
          </a:p>
        </p:txBody>
      </p:sp>
      <p:sp>
        <p:nvSpPr>
          <p:cNvPr id="50188" name="Rectangle 12"/>
          <p:cNvSpPr>
            <a:spLocks/>
          </p:cNvSpPr>
          <p:nvPr/>
        </p:nvSpPr>
        <p:spPr bwMode="auto">
          <a:xfrm>
            <a:off x="7315201" y="1763891"/>
            <a:ext cx="1270000" cy="544688"/>
          </a:xfrm>
          <a:prstGeom prst="rect">
            <a:avLst/>
          </a:prstGeom>
          <a:solidFill>
            <a:srgbClr val="0000FF"/>
          </a:solidFill>
          <a:ln>
            <a:noFill/>
          </a:ln>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601">
                <a:solidFill>
                  <a:schemeClr val="tx1"/>
                </a:solidFill>
                <a:effectLst>
                  <a:outerShdw blurRad="38100" dist="38100" dir="2700000" algn="tl">
                    <a:srgbClr val="000000"/>
                  </a:outerShdw>
                </a:effectLst>
                <a:ea typeface="ＭＳ Ｐゴシック" charset="-128"/>
              </a:rPr>
              <a:t>80</a:t>
            </a:r>
          </a:p>
        </p:txBody>
      </p:sp>
      <p:sp>
        <p:nvSpPr>
          <p:cNvPr id="31752" name="TextBox 2"/>
          <p:cNvSpPr txBox="1">
            <a:spLocks noChangeArrowheads="1"/>
          </p:cNvSpPr>
          <p:nvPr/>
        </p:nvSpPr>
        <p:spPr bwMode="auto">
          <a:xfrm>
            <a:off x="1803139" y="685802"/>
            <a:ext cx="16995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FFFF00"/>
                </a:solidFill>
              </a:rPr>
              <a:t>Request</a:t>
            </a:r>
          </a:p>
        </p:txBody>
      </p:sp>
      <p:sp>
        <p:nvSpPr>
          <p:cNvPr id="31754" name="Rectangle 10"/>
          <p:cNvSpPr>
            <a:spLocks/>
          </p:cNvSpPr>
          <p:nvPr/>
        </p:nvSpPr>
        <p:spPr bwMode="auto">
          <a:xfrm>
            <a:off x="533401" y="3874913"/>
            <a:ext cx="6984999" cy="54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100">
                <a:solidFill>
                  <a:srgbClr val="FFFF00"/>
                </a:solidFill>
                <a:ea typeface="ＭＳ Ｐゴシック" charset="-128"/>
              </a:rPr>
              <a:t>GET http://www.dr-chuck.com/page2.htm</a:t>
            </a:r>
          </a:p>
        </p:txBody>
      </p:sp>
      <p:sp>
        <p:nvSpPr>
          <p:cNvPr id="14346" name="TextBox 11"/>
          <p:cNvSpPr txBox="1">
            <a:spLocks noChangeArrowheads="1"/>
          </p:cNvSpPr>
          <p:nvPr/>
        </p:nvSpPr>
        <p:spPr bwMode="auto">
          <a:xfrm>
            <a:off x="5649146" y="5980291"/>
            <a:ext cx="107433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3200">
                <a:solidFill>
                  <a:schemeClr val="bg1"/>
                </a:solidFill>
              </a:rPr>
              <a:t>Click</a:t>
            </a:r>
          </a:p>
        </p:txBody>
      </p:sp>
    </p:spTree>
    <p:extLst>
      <p:ext uri="{BB962C8B-B14F-4D97-AF65-F5344CB8AC3E}">
        <p14:creationId xmlns:p14="http://schemas.microsoft.com/office/powerpoint/2010/main" val="156006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355600" y="4608690"/>
            <a:ext cx="15544800" cy="39624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401">
                <a:solidFill>
                  <a:srgbClr val="0000FF"/>
                </a:solidFill>
                <a:ea typeface="ＭＳ Ｐゴシック" charset="-128"/>
              </a:rPr>
              <a:t>Browser</a:t>
            </a:r>
            <a:endParaRPr lang="en-US" altLang="en-US" sz="5401"/>
          </a:p>
        </p:txBody>
      </p:sp>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4" y="2853269"/>
            <a:ext cx="1645356" cy="124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2771" name="Rectangle 3"/>
          <p:cNvSpPr>
            <a:spLocks/>
          </p:cNvSpPr>
          <p:nvPr/>
        </p:nvSpPr>
        <p:spPr bwMode="auto">
          <a:xfrm>
            <a:off x="6297280" y="702614"/>
            <a:ext cx="3297377" cy="160043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a:solidFill>
                  <a:srgbClr val="0000FF"/>
                </a:solidFill>
                <a:ea typeface="ＭＳ Ｐゴシック" charset="-128"/>
              </a:rPr>
              <a:t>Web Server</a:t>
            </a:r>
          </a:p>
          <a:p>
            <a:pPr algn="ctr" eaLnBrk="1" hangingPunct="1">
              <a:defRPr/>
            </a:pPr>
            <a:endParaRPr lang="en-US" altLang="en-US" sz="5200">
              <a:solidFill>
                <a:srgbClr val="0000FF"/>
              </a:solidFill>
              <a:ea typeface="ＭＳ Ｐゴシック" charset="-128"/>
            </a:endParaRPr>
          </a:p>
        </p:txBody>
      </p:sp>
      <p:sp>
        <p:nvSpPr>
          <p:cNvPr id="32772" name="Line 4"/>
          <p:cNvSpPr>
            <a:spLocks noChangeShapeType="1"/>
          </p:cNvSpPr>
          <p:nvPr/>
        </p:nvSpPr>
        <p:spPr bwMode="auto">
          <a:xfrm flipH="1">
            <a:off x="7560734" y="2404533"/>
            <a:ext cx="22578" cy="2065867"/>
          </a:xfrm>
          <a:prstGeom prst="line">
            <a:avLst/>
          </a:prstGeom>
          <a:noFill/>
          <a:ln w="114300">
            <a:solidFill>
              <a:srgbClr val="FF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pic>
        <p:nvPicPr>
          <p:cNvPr id="153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90" y="52436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36872" name="Line 8"/>
          <p:cNvSpPr>
            <a:spLocks noChangeShapeType="1"/>
          </p:cNvSpPr>
          <p:nvPr/>
        </p:nvSpPr>
        <p:spPr bwMode="auto">
          <a:xfrm flipH="1">
            <a:off x="4363156" y="5294490"/>
            <a:ext cx="2393244" cy="1349022"/>
          </a:xfrm>
          <a:prstGeom prst="line">
            <a:avLst/>
          </a:prstGeom>
          <a:noFill/>
          <a:ln w="114300">
            <a:solidFill>
              <a:schemeClr val="accent1">
                <a:lumMod val="50000"/>
              </a:schemeClr>
            </a:solidFill>
            <a:miter lim="800000"/>
            <a:headEnd type="stealth" w="med" len="med"/>
            <a:tailEnd/>
          </a:ln>
          <a:extLst/>
        </p:spPr>
        <p:txBody>
          <a:bodyPr lIns="0" tIns="0" rIns="0" bIns="0"/>
          <a:lstStyle/>
          <a:p>
            <a:pPr algn="ctr" eaLnBrk="1" hangingPunct="1">
              <a:defRPr/>
            </a:pPr>
            <a:endParaRPr lang="en-US" sz="2025">
              <a:ea typeface="ヒラギノ角ゴ ProN W3" charset="0"/>
            </a:endParaRPr>
          </a:p>
        </p:txBody>
      </p:sp>
      <p:sp>
        <p:nvSpPr>
          <p:cNvPr id="32775" name="Rectangle 10"/>
          <p:cNvSpPr>
            <a:spLocks/>
          </p:cNvSpPr>
          <p:nvPr/>
        </p:nvSpPr>
        <p:spPr bwMode="auto">
          <a:xfrm>
            <a:off x="533401" y="3874913"/>
            <a:ext cx="6984999" cy="54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100">
                <a:solidFill>
                  <a:srgbClr val="FFFF00"/>
                </a:solidFill>
                <a:ea typeface="ＭＳ Ｐゴシック" charset="-128"/>
              </a:rPr>
              <a:t>GET http://www.dr-chuck.com/page2.htm</a:t>
            </a:r>
          </a:p>
        </p:txBody>
      </p:sp>
      <p:sp>
        <p:nvSpPr>
          <p:cNvPr id="50188" name="Rectangle 12"/>
          <p:cNvSpPr>
            <a:spLocks/>
          </p:cNvSpPr>
          <p:nvPr/>
        </p:nvSpPr>
        <p:spPr bwMode="auto">
          <a:xfrm>
            <a:off x="7315201" y="1763891"/>
            <a:ext cx="1270000" cy="544688"/>
          </a:xfrm>
          <a:prstGeom prst="rect">
            <a:avLst/>
          </a:prstGeom>
          <a:solidFill>
            <a:srgbClr val="0000FF"/>
          </a:solidFill>
          <a:ln>
            <a:noFill/>
          </a:ln>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601">
                <a:solidFill>
                  <a:schemeClr val="tx1"/>
                </a:solidFill>
                <a:effectLst>
                  <a:outerShdw blurRad="38100" dist="38100" dir="2700000" algn="tl">
                    <a:srgbClr val="000000"/>
                  </a:outerShdw>
                </a:effectLst>
                <a:ea typeface="ＭＳ Ｐゴシック" charset="-128"/>
              </a:rPr>
              <a:t>80</a:t>
            </a:r>
          </a:p>
        </p:txBody>
      </p:sp>
      <p:sp>
        <p:nvSpPr>
          <p:cNvPr id="32777" name="TextBox 2"/>
          <p:cNvSpPr txBox="1">
            <a:spLocks noChangeArrowheads="1"/>
          </p:cNvSpPr>
          <p:nvPr/>
        </p:nvSpPr>
        <p:spPr bwMode="auto">
          <a:xfrm>
            <a:off x="1803139" y="685802"/>
            <a:ext cx="16995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FFFF00"/>
                </a:solidFill>
              </a:rPr>
              <a:t>Request</a:t>
            </a:r>
          </a:p>
        </p:txBody>
      </p:sp>
      <p:sp>
        <p:nvSpPr>
          <p:cNvPr id="15370" name="TextBox 11"/>
          <p:cNvSpPr txBox="1">
            <a:spLocks noChangeArrowheads="1"/>
          </p:cNvSpPr>
          <p:nvPr/>
        </p:nvSpPr>
        <p:spPr bwMode="auto">
          <a:xfrm>
            <a:off x="5649146" y="5980291"/>
            <a:ext cx="107433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3200">
                <a:solidFill>
                  <a:schemeClr val="bg1"/>
                </a:solidFill>
              </a:rPr>
              <a:t>Click</a:t>
            </a:r>
          </a:p>
        </p:txBody>
      </p:sp>
    </p:spTree>
    <p:extLst>
      <p:ext uri="{BB962C8B-B14F-4D97-AF65-F5344CB8AC3E}">
        <p14:creationId xmlns:p14="http://schemas.microsoft.com/office/powerpoint/2010/main" val="45037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55600" y="4608690"/>
            <a:ext cx="15544800" cy="39624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401">
                <a:solidFill>
                  <a:srgbClr val="0000FF"/>
                </a:solidFill>
                <a:ea typeface="ＭＳ Ｐゴシック" charset="-128"/>
              </a:rPr>
              <a:t>Browser</a:t>
            </a:r>
            <a:endParaRPr lang="en-US" altLang="en-US" sz="5401"/>
          </a:p>
        </p:txBody>
      </p:sp>
      <p:pic>
        <p:nvPicPr>
          <p:cNvPr id="163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4" y="2853269"/>
            <a:ext cx="1645356" cy="124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3795" name="Rectangle 3"/>
          <p:cNvSpPr>
            <a:spLocks/>
          </p:cNvSpPr>
          <p:nvPr/>
        </p:nvSpPr>
        <p:spPr bwMode="auto">
          <a:xfrm>
            <a:off x="6297280" y="702614"/>
            <a:ext cx="3297377" cy="160043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a:solidFill>
                  <a:srgbClr val="0000FF"/>
                </a:solidFill>
                <a:ea typeface="ＭＳ Ｐゴシック" charset="-128"/>
              </a:rPr>
              <a:t>Web Server</a:t>
            </a:r>
          </a:p>
          <a:p>
            <a:pPr algn="ctr" eaLnBrk="1" hangingPunct="1">
              <a:defRPr/>
            </a:pPr>
            <a:endParaRPr lang="en-US" altLang="en-US" sz="5200">
              <a:solidFill>
                <a:srgbClr val="0000FF"/>
              </a:solidFill>
              <a:ea typeface="ＭＳ Ｐゴシック" charset="-128"/>
            </a:endParaRPr>
          </a:p>
        </p:txBody>
      </p:sp>
      <p:sp>
        <p:nvSpPr>
          <p:cNvPr id="33796" name="Line 4"/>
          <p:cNvSpPr>
            <a:spLocks noChangeShapeType="1"/>
          </p:cNvSpPr>
          <p:nvPr/>
        </p:nvSpPr>
        <p:spPr bwMode="auto">
          <a:xfrm flipH="1">
            <a:off x="7560734" y="2404533"/>
            <a:ext cx="22578" cy="2065867"/>
          </a:xfrm>
          <a:prstGeom prst="line">
            <a:avLst/>
          </a:prstGeom>
          <a:noFill/>
          <a:ln w="114300">
            <a:solidFill>
              <a:srgbClr val="FF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sp>
        <p:nvSpPr>
          <p:cNvPr id="33797" name="Line 5"/>
          <p:cNvSpPr>
            <a:spLocks noChangeShapeType="1"/>
          </p:cNvSpPr>
          <p:nvPr/>
        </p:nvSpPr>
        <p:spPr bwMode="auto">
          <a:xfrm rot="10800000" flipH="1">
            <a:off x="8308622" y="2427112"/>
            <a:ext cx="22578" cy="2108201"/>
          </a:xfrm>
          <a:prstGeom prst="line">
            <a:avLst/>
          </a:prstGeom>
          <a:noFill/>
          <a:ln w="114300">
            <a:solidFill>
              <a:srgbClr val="00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90" y="52436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36872" name="Line 8"/>
          <p:cNvSpPr>
            <a:spLocks noChangeShapeType="1"/>
          </p:cNvSpPr>
          <p:nvPr/>
        </p:nvSpPr>
        <p:spPr bwMode="auto">
          <a:xfrm flipH="1">
            <a:off x="4363156" y="5294490"/>
            <a:ext cx="2393244" cy="1349022"/>
          </a:xfrm>
          <a:prstGeom prst="line">
            <a:avLst/>
          </a:prstGeom>
          <a:noFill/>
          <a:ln w="114300">
            <a:solidFill>
              <a:schemeClr val="accent1">
                <a:lumMod val="50000"/>
              </a:schemeClr>
            </a:solidFill>
            <a:miter lim="800000"/>
            <a:headEnd type="stealth" w="med" len="med"/>
            <a:tailEnd/>
          </a:ln>
          <a:extLst/>
        </p:spPr>
        <p:txBody>
          <a:bodyPr lIns="0" tIns="0" rIns="0" bIns="0"/>
          <a:lstStyle/>
          <a:p>
            <a:pPr algn="ctr" eaLnBrk="1" hangingPunct="1">
              <a:defRPr/>
            </a:pPr>
            <a:endParaRPr lang="en-US" sz="2025">
              <a:ea typeface="ヒラギノ角ゴ ProN W3" charset="0"/>
            </a:endParaRPr>
          </a:p>
        </p:txBody>
      </p:sp>
      <p:sp>
        <p:nvSpPr>
          <p:cNvPr id="33800" name="Rectangle 11"/>
          <p:cNvSpPr>
            <a:spLocks/>
          </p:cNvSpPr>
          <p:nvPr/>
        </p:nvSpPr>
        <p:spPr bwMode="auto">
          <a:xfrm>
            <a:off x="10986912" y="1586090"/>
            <a:ext cx="4967111" cy="3211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100">
                <a:solidFill>
                  <a:srgbClr val="00FF00"/>
                </a:solidFill>
                <a:ea typeface="ＭＳ Ｐゴシック" charset="-128"/>
              </a:rPr>
              <a:t>&lt;h1&gt;The Second Page&lt;/h1&gt;&lt;p&gt;If you like, you can switch back to the &lt;a href="page1.htm"&gt;First Page&lt;/a&gt;.&lt;/p&gt;</a:t>
            </a:r>
          </a:p>
        </p:txBody>
      </p:sp>
      <p:sp>
        <p:nvSpPr>
          <p:cNvPr id="50188" name="Rectangle 12"/>
          <p:cNvSpPr>
            <a:spLocks/>
          </p:cNvSpPr>
          <p:nvPr/>
        </p:nvSpPr>
        <p:spPr bwMode="auto">
          <a:xfrm>
            <a:off x="7315201" y="1763891"/>
            <a:ext cx="1270000" cy="544688"/>
          </a:xfrm>
          <a:prstGeom prst="rect">
            <a:avLst/>
          </a:prstGeom>
          <a:solidFill>
            <a:srgbClr val="0000FF"/>
          </a:solidFill>
          <a:ln>
            <a:noFill/>
          </a:ln>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601">
                <a:solidFill>
                  <a:schemeClr val="tx1"/>
                </a:solidFill>
                <a:effectLst>
                  <a:outerShdw blurRad="38100" dist="38100" dir="2700000" algn="tl">
                    <a:srgbClr val="000000"/>
                  </a:outerShdw>
                </a:effectLst>
                <a:ea typeface="ＭＳ Ｐゴシック" charset="-128"/>
              </a:rPr>
              <a:t>80</a:t>
            </a:r>
          </a:p>
        </p:txBody>
      </p:sp>
      <p:sp>
        <p:nvSpPr>
          <p:cNvPr id="33802" name="TextBox 2"/>
          <p:cNvSpPr txBox="1">
            <a:spLocks noChangeArrowheads="1"/>
          </p:cNvSpPr>
          <p:nvPr/>
        </p:nvSpPr>
        <p:spPr bwMode="auto">
          <a:xfrm>
            <a:off x="1803139" y="685802"/>
            <a:ext cx="16995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FFFF00"/>
                </a:solidFill>
              </a:rPr>
              <a:t>Request</a:t>
            </a:r>
          </a:p>
        </p:txBody>
      </p:sp>
      <p:sp>
        <p:nvSpPr>
          <p:cNvPr id="33803" name="TextBox 15"/>
          <p:cNvSpPr txBox="1">
            <a:spLocks noChangeArrowheads="1"/>
          </p:cNvSpPr>
          <p:nvPr/>
        </p:nvSpPr>
        <p:spPr bwMode="auto">
          <a:xfrm>
            <a:off x="12242777" y="685802"/>
            <a:ext cx="197842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00FF00"/>
                </a:solidFill>
              </a:rPr>
              <a:t>Response</a:t>
            </a:r>
          </a:p>
        </p:txBody>
      </p:sp>
      <p:sp>
        <p:nvSpPr>
          <p:cNvPr id="33806" name="Rectangle 10"/>
          <p:cNvSpPr>
            <a:spLocks/>
          </p:cNvSpPr>
          <p:nvPr/>
        </p:nvSpPr>
        <p:spPr bwMode="auto">
          <a:xfrm>
            <a:off x="533401" y="3874913"/>
            <a:ext cx="6984999" cy="54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100">
                <a:solidFill>
                  <a:srgbClr val="FFFF00"/>
                </a:solidFill>
                <a:ea typeface="ＭＳ Ｐゴシック" charset="-128"/>
              </a:rPr>
              <a:t>GET http://www.dr-chuck.com/page2.htm</a:t>
            </a:r>
          </a:p>
        </p:txBody>
      </p:sp>
      <p:sp>
        <p:nvSpPr>
          <p:cNvPr id="16397" name="TextBox 14"/>
          <p:cNvSpPr txBox="1">
            <a:spLocks noChangeArrowheads="1"/>
          </p:cNvSpPr>
          <p:nvPr/>
        </p:nvSpPr>
        <p:spPr bwMode="auto">
          <a:xfrm>
            <a:off x="5649146" y="5980291"/>
            <a:ext cx="107433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3200">
                <a:solidFill>
                  <a:schemeClr val="bg1"/>
                </a:solidFill>
              </a:rPr>
              <a:t>Click</a:t>
            </a:r>
          </a:p>
        </p:txBody>
      </p:sp>
    </p:spTree>
    <p:extLst>
      <p:ext uri="{BB962C8B-B14F-4D97-AF65-F5344CB8AC3E}">
        <p14:creationId xmlns:p14="http://schemas.microsoft.com/office/powerpoint/2010/main" val="2141412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a:solidFill>
                  <a:srgbClr val="FFD966"/>
                </a:solidFill>
                <a:latin typeface="Arial" charset="0"/>
                <a:ea typeface="Arial" charset="0"/>
                <a:cs typeface="Arial" charset="0"/>
                <a:sym typeface="Cabin"/>
              </a:rPr>
              <a:t>Transport Control Protocol (TCP)</a:t>
            </a:r>
          </a:p>
        </p:txBody>
      </p:sp>
      <p:sp>
        <p:nvSpPr>
          <p:cNvPr id="304" name="Shape 304"/>
          <p:cNvSpPr txBox="1">
            <a:spLocks noGrp="1"/>
          </p:cNvSpPr>
          <p:nvPr>
            <p:ph type="body" idx="1"/>
          </p:nvPr>
        </p:nvSpPr>
        <p:spPr>
          <a:xfrm>
            <a:off x="1155700" y="2603500"/>
            <a:ext cx="7688263"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Built on top of IP (Internet Protocol)</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Assumes IP might lose some data - stores and retransmits data if it seems to be lost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Handles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flow control</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using a transmit window</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Provides a nice reliable </a:t>
            </a:r>
            <a:r>
              <a:rPr lang="en-US" sz="3600" u="none" strike="noStrike" cap="none" dirty="0">
                <a:solidFill>
                  <a:srgbClr val="FFFF00"/>
                </a:solidFill>
                <a:latin typeface="Arial" charset="0"/>
                <a:ea typeface="Arial" charset="0"/>
                <a:cs typeface="Arial" charset="0"/>
                <a:sym typeface="Cabin"/>
              </a:rPr>
              <a:t>pipe</a:t>
            </a:r>
          </a:p>
        </p:txBody>
      </p:sp>
      <p:pic>
        <p:nvPicPr>
          <p:cNvPr id="305" name="Shape 305"/>
          <p:cNvPicPr preferRelativeResize="0"/>
          <p:nvPr/>
        </p:nvPicPr>
        <p:blipFill rotWithShape="1">
          <a:blip r:embed="rId3">
            <a:alphaModFix/>
          </a:blip>
          <a:srcRect/>
          <a:stretch/>
        </p:blipFill>
        <p:spPr>
          <a:xfrm>
            <a:off x="9309100" y="2501900"/>
            <a:ext cx="6007199" cy="4698900"/>
          </a:xfrm>
          <a:prstGeom prst="rect">
            <a:avLst/>
          </a:prstGeom>
          <a:noFill/>
          <a:ln>
            <a:noFill/>
          </a:ln>
        </p:spPr>
      </p:pic>
      <p:sp>
        <p:nvSpPr>
          <p:cNvPr id="306" name="Shape 306"/>
          <p:cNvSpPr txBox="1"/>
          <p:nvPr/>
        </p:nvSpPr>
        <p:spPr>
          <a:xfrm>
            <a:off x="9607600" y="3826250"/>
            <a:ext cx="5410200" cy="6731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07" name="Shape 307"/>
          <p:cNvSpPr txBox="1"/>
          <p:nvPr/>
        </p:nvSpPr>
        <p:spPr>
          <a:xfrm>
            <a:off x="8686825" y="7562850"/>
            <a:ext cx="7264499" cy="83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000" u="none" strike="noStrike" cap="none" dirty="0">
                <a:solidFill>
                  <a:schemeClr val="lt1"/>
                </a:solidFill>
                <a:latin typeface="Arial" charset="0"/>
                <a:ea typeface="Arial" charset="0"/>
                <a:cs typeface="Arial" charset="0"/>
                <a:sym typeface="Cabin"/>
              </a:rPr>
              <a:t>Source: </a:t>
            </a:r>
            <a:r>
              <a:rPr lang="en-US" sz="2000" u="sng" strike="noStrike" cap="none" dirty="0">
                <a:solidFill>
                  <a:srgbClr val="FFFF00"/>
                </a:solidFill>
                <a:latin typeface="Arial" charset="0"/>
                <a:ea typeface="Arial" charset="0"/>
                <a:cs typeface="Arial" charset="0"/>
                <a:sym typeface="Cabin"/>
                <a:hlinkClick r:id="rId4"/>
              </a:rPr>
              <a:t>http://en.wikipedia.org/wiki/Internet_Protocol_Suite</a:t>
            </a:r>
            <a:r>
              <a:rPr lang="en-US" sz="2000" u="none" strike="noStrike" cap="none" dirty="0">
                <a:solidFill>
                  <a:srgbClr val="FFFF00"/>
                </a:solidFill>
                <a:latin typeface="Arial" charset="0"/>
                <a:ea typeface="Arial" charset="0"/>
                <a:cs typeface="Arial" charset="0"/>
                <a:sym typeface="Cabin"/>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55600" y="4608690"/>
            <a:ext cx="15544800" cy="39624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401">
                <a:solidFill>
                  <a:srgbClr val="0000FF"/>
                </a:solidFill>
                <a:ea typeface="ＭＳ Ｐゴシック" charset="-128"/>
              </a:rPr>
              <a:t>Browser</a:t>
            </a:r>
            <a:endParaRPr lang="en-US" altLang="en-US" sz="5401"/>
          </a:p>
        </p:txBody>
      </p:sp>
      <p:pic>
        <p:nvPicPr>
          <p:cNvPr id="1741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4" y="2853269"/>
            <a:ext cx="1645356" cy="124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4819" name="Rectangle 3"/>
          <p:cNvSpPr>
            <a:spLocks/>
          </p:cNvSpPr>
          <p:nvPr/>
        </p:nvSpPr>
        <p:spPr bwMode="auto">
          <a:xfrm>
            <a:off x="6297280" y="702614"/>
            <a:ext cx="3297377" cy="160043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a:solidFill>
                  <a:srgbClr val="0000FF"/>
                </a:solidFill>
                <a:ea typeface="ＭＳ Ｐゴシック" charset="-128"/>
              </a:rPr>
              <a:t>Web Server</a:t>
            </a:r>
          </a:p>
          <a:p>
            <a:pPr algn="ctr" eaLnBrk="1" hangingPunct="1">
              <a:defRPr/>
            </a:pPr>
            <a:endParaRPr lang="en-US" altLang="en-US" sz="5200">
              <a:solidFill>
                <a:srgbClr val="0000FF"/>
              </a:solidFill>
              <a:ea typeface="ＭＳ Ｐゴシック" charset="-128"/>
            </a:endParaRPr>
          </a:p>
        </p:txBody>
      </p:sp>
      <p:sp>
        <p:nvSpPr>
          <p:cNvPr id="34820" name="Line 4"/>
          <p:cNvSpPr>
            <a:spLocks noChangeShapeType="1"/>
          </p:cNvSpPr>
          <p:nvPr/>
        </p:nvSpPr>
        <p:spPr bwMode="auto">
          <a:xfrm flipH="1">
            <a:off x="7560734" y="2404533"/>
            <a:ext cx="22578" cy="2065867"/>
          </a:xfrm>
          <a:prstGeom prst="line">
            <a:avLst/>
          </a:prstGeom>
          <a:noFill/>
          <a:ln w="114300">
            <a:solidFill>
              <a:srgbClr val="FF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sp>
        <p:nvSpPr>
          <p:cNvPr id="34821" name="Line 5"/>
          <p:cNvSpPr>
            <a:spLocks noChangeShapeType="1"/>
          </p:cNvSpPr>
          <p:nvPr/>
        </p:nvSpPr>
        <p:spPr bwMode="auto">
          <a:xfrm rot="10800000" flipH="1">
            <a:off x="8308622" y="2427112"/>
            <a:ext cx="22578" cy="2108201"/>
          </a:xfrm>
          <a:prstGeom prst="line">
            <a:avLst/>
          </a:prstGeom>
          <a:noFill/>
          <a:ln w="114300">
            <a:solidFill>
              <a:srgbClr val="00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pic>
        <p:nvPicPr>
          <p:cNvPr id="174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90" y="52436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pic>
        <p:nvPicPr>
          <p:cNvPr id="174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01" y="5142089"/>
            <a:ext cx="4978400" cy="29464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36872" name="Line 8"/>
          <p:cNvSpPr>
            <a:spLocks noChangeShapeType="1"/>
          </p:cNvSpPr>
          <p:nvPr/>
        </p:nvSpPr>
        <p:spPr bwMode="auto">
          <a:xfrm flipH="1">
            <a:off x="4363156" y="5294490"/>
            <a:ext cx="2393244" cy="1349022"/>
          </a:xfrm>
          <a:prstGeom prst="line">
            <a:avLst/>
          </a:prstGeom>
          <a:noFill/>
          <a:ln w="114300">
            <a:solidFill>
              <a:schemeClr val="accent1">
                <a:lumMod val="50000"/>
              </a:schemeClr>
            </a:solidFill>
            <a:miter lim="800000"/>
            <a:headEnd type="stealth" w="med" len="med"/>
            <a:tailEnd/>
          </a:ln>
          <a:extLst/>
        </p:spPr>
        <p:txBody>
          <a:bodyPr lIns="0" tIns="0" rIns="0" bIns="0"/>
          <a:lstStyle/>
          <a:p>
            <a:pPr algn="ctr" eaLnBrk="1" hangingPunct="1">
              <a:defRPr/>
            </a:pPr>
            <a:endParaRPr lang="en-US" sz="2025">
              <a:ea typeface="ヒラギノ角ゴ ProN W3" charset="0"/>
            </a:endParaRPr>
          </a:p>
        </p:txBody>
      </p:sp>
      <p:sp>
        <p:nvSpPr>
          <p:cNvPr id="34825" name="Line 9"/>
          <p:cNvSpPr>
            <a:spLocks noChangeShapeType="1"/>
          </p:cNvSpPr>
          <p:nvPr/>
        </p:nvSpPr>
        <p:spPr bwMode="auto">
          <a:xfrm rot="10800000">
            <a:off x="9194801" y="5446890"/>
            <a:ext cx="1600201" cy="990601"/>
          </a:xfrm>
          <a:prstGeom prst="line">
            <a:avLst/>
          </a:prstGeom>
          <a:noFill/>
          <a:ln w="114300">
            <a:solidFill>
              <a:schemeClr val="bg1"/>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sp>
        <p:nvSpPr>
          <p:cNvPr id="34826" name="Rectangle 11"/>
          <p:cNvSpPr>
            <a:spLocks/>
          </p:cNvSpPr>
          <p:nvPr/>
        </p:nvSpPr>
        <p:spPr bwMode="auto">
          <a:xfrm>
            <a:off x="10986912" y="1586090"/>
            <a:ext cx="4967111" cy="3211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100">
                <a:solidFill>
                  <a:srgbClr val="00FF00"/>
                </a:solidFill>
                <a:ea typeface="ＭＳ Ｐゴシック" charset="-128"/>
              </a:rPr>
              <a:t>&lt;h1&gt;The Second Page&lt;/h1&gt;&lt;p&gt;If you like, you can switch back to the &lt;a href="page1.htm"&gt;First Page&lt;/a&gt;.&lt;/p&gt;</a:t>
            </a:r>
          </a:p>
        </p:txBody>
      </p:sp>
      <p:sp>
        <p:nvSpPr>
          <p:cNvPr id="50188" name="Rectangle 12"/>
          <p:cNvSpPr>
            <a:spLocks/>
          </p:cNvSpPr>
          <p:nvPr/>
        </p:nvSpPr>
        <p:spPr bwMode="auto">
          <a:xfrm>
            <a:off x="7315201" y="1763891"/>
            <a:ext cx="1270000" cy="544688"/>
          </a:xfrm>
          <a:prstGeom prst="rect">
            <a:avLst/>
          </a:prstGeom>
          <a:solidFill>
            <a:srgbClr val="0000FF"/>
          </a:solidFill>
          <a:ln>
            <a:noFill/>
          </a:ln>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601">
                <a:solidFill>
                  <a:schemeClr val="tx1"/>
                </a:solidFill>
                <a:effectLst>
                  <a:outerShdw blurRad="38100" dist="38100" dir="2700000" algn="tl">
                    <a:srgbClr val="000000"/>
                  </a:outerShdw>
                </a:effectLst>
                <a:ea typeface="ＭＳ Ｐゴシック" charset="-128"/>
              </a:rPr>
              <a:t>80</a:t>
            </a:r>
          </a:p>
        </p:txBody>
      </p:sp>
      <p:sp>
        <p:nvSpPr>
          <p:cNvPr id="34828" name="TextBox 2"/>
          <p:cNvSpPr txBox="1">
            <a:spLocks noChangeArrowheads="1"/>
          </p:cNvSpPr>
          <p:nvPr/>
        </p:nvSpPr>
        <p:spPr bwMode="auto">
          <a:xfrm>
            <a:off x="1803139" y="685802"/>
            <a:ext cx="16995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FFFF00"/>
                </a:solidFill>
              </a:rPr>
              <a:t>Request</a:t>
            </a:r>
          </a:p>
        </p:txBody>
      </p:sp>
      <p:sp>
        <p:nvSpPr>
          <p:cNvPr id="34829" name="TextBox 15"/>
          <p:cNvSpPr txBox="1">
            <a:spLocks noChangeArrowheads="1"/>
          </p:cNvSpPr>
          <p:nvPr/>
        </p:nvSpPr>
        <p:spPr bwMode="auto">
          <a:xfrm>
            <a:off x="12242777" y="685802"/>
            <a:ext cx="197842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00FF00"/>
                </a:solidFill>
              </a:rPr>
              <a:t>Response</a:t>
            </a:r>
          </a:p>
        </p:txBody>
      </p:sp>
      <p:sp>
        <p:nvSpPr>
          <p:cNvPr id="34832" name="TextBox 19"/>
          <p:cNvSpPr txBox="1">
            <a:spLocks noChangeArrowheads="1"/>
          </p:cNvSpPr>
          <p:nvPr/>
        </p:nvSpPr>
        <p:spPr bwMode="auto">
          <a:xfrm>
            <a:off x="8432707" y="5827891"/>
            <a:ext cx="155523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chemeClr val="bg1"/>
                </a:solidFill>
              </a:rPr>
              <a:t>Parse/</a:t>
            </a:r>
          </a:p>
          <a:p>
            <a:pPr algn="ctr" eaLnBrk="1" hangingPunct="1">
              <a:defRPr/>
            </a:pPr>
            <a:r>
              <a:rPr lang="en-US" altLang="en-US">
                <a:solidFill>
                  <a:schemeClr val="bg1"/>
                </a:solidFill>
              </a:rPr>
              <a:t>Render</a:t>
            </a:r>
          </a:p>
        </p:txBody>
      </p:sp>
      <p:sp>
        <p:nvSpPr>
          <p:cNvPr id="34833" name="Rectangle 10"/>
          <p:cNvSpPr>
            <a:spLocks/>
          </p:cNvSpPr>
          <p:nvPr/>
        </p:nvSpPr>
        <p:spPr bwMode="auto">
          <a:xfrm>
            <a:off x="533401" y="3874913"/>
            <a:ext cx="6984999" cy="54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100">
                <a:solidFill>
                  <a:srgbClr val="FFFF00"/>
                </a:solidFill>
                <a:ea typeface="ＭＳ Ｐゴシック" charset="-128"/>
              </a:rPr>
              <a:t>GET http://www.dr-chuck.com/page2.htm</a:t>
            </a:r>
          </a:p>
        </p:txBody>
      </p:sp>
      <p:sp>
        <p:nvSpPr>
          <p:cNvPr id="17424" name="TextBox 18"/>
          <p:cNvSpPr txBox="1">
            <a:spLocks noChangeArrowheads="1"/>
          </p:cNvSpPr>
          <p:nvPr/>
        </p:nvSpPr>
        <p:spPr bwMode="auto">
          <a:xfrm>
            <a:off x="5649146" y="5980291"/>
            <a:ext cx="107433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3200">
                <a:solidFill>
                  <a:schemeClr val="bg1"/>
                </a:solidFill>
              </a:rPr>
              <a:t>Click</a:t>
            </a:r>
          </a:p>
        </p:txBody>
      </p:sp>
    </p:spTree>
    <p:extLst>
      <p:ext uri="{BB962C8B-B14F-4D97-AF65-F5344CB8AC3E}">
        <p14:creationId xmlns:p14="http://schemas.microsoft.com/office/powerpoint/2010/main" val="50207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1155700" y="298524"/>
            <a:ext cx="13932000" cy="1692735"/>
          </a:xfrm>
        </p:spPr>
        <p:txBody>
          <a:bodyPr/>
          <a:lstStyle/>
          <a:p>
            <a:pPr eaLnBrk="1" hangingPunct="1">
              <a:defRPr/>
            </a:pPr>
            <a:r>
              <a:rPr lang="en-US" sz="7401">
                <a:solidFill>
                  <a:srgbClr val="FFD966"/>
                </a:solidFill>
              </a:rPr>
              <a:t>Internet Standards</a:t>
            </a:r>
          </a:p>
        </p:txBody>
      </p:sp>
      <p:sp>
        <p:nvSpPr>
          <p:cNvPr id="52226" name="Rectangle 2"/>
          <p:cNvSpPr>
            <a:spLocks noGrp="1" noChangeArrowheads="1"/>
          </p:cNvSpPr>
          <p:nvPr>
            <p:ph idx="1"/>
          </p:nvPr>
        </p:nvSpPr>
        <p:spPr>
          <a:xfrm>
            <a:off x="182880" y="2197552"/>
            <a:ext cx="8351521" cy="5359401"/>
          </a:xfrm>
        </p:spPr>
        <p:txBody>
          <a:bodyPr/>
          <a:lstStyle/>
          <a:p>
            <a:pPr marL="749309">
              <a:defRPr/>
            </a:pPr>
            <a:r>
              <a:rPr lang="en-US" altLang="en-US" dirty="0"/>
              <a:t>The standards for all of the Internet protocols (inner workings) are developed by an organization</a:t>
            </a:r>
          </a:p>
          <a:p>
            <a:pPr marL="749309">
              <a:defRPr/>
            </a:pPr>
            <a:r>
              <a:rPr lang="en-US" altLang="en-US" dirty="0"/>
              <a:t>Internet Engineering Task Force (IETF)</a:t>
            </a:r>
          </a:p>
          <a:p>
            <a:pPr marL="749309">
              <a:defRPr/>
            </a:pPr>
            <a:r>
              <a:rPr lang="en-US" altLang="en-US" dirty="0" err="1"/>
              <a:t>www.ietf.org</a:t>
            </a:r>
            <a:endParaRPr lang="en-US" altLang="en-US" dirty="0"/>
          </a:p>
          <a:p>
            <a:pPr marL="749309">
              <a:defRPr/>
            </a:pPr>
            <a:r>
              <a:rPr lang="en-US" altLang="en-US" dirty="0"/>
              <a:t>Standards are called </a:t>
            </a:r>
            <a:r>
              <a:rPr lang="ja-JP" altLang="en-US" dirty="0">
                <a:latin typeface="Arial" charset="0"/>
              </a:rPr>
              <a:t>“</a:t>
            </a:r>
            <a:r>
              <a:rPr lang="en-US" altLang="ja-JP" dirty="0"/>
              <a:t>RFCs</a:t>
            </a:r>
            <a:r>
              <a:rPr lang="ja-JP" altLang="en-US" dirty="0">
                <a:latin typeface="Arial" charset="0"/>
              </a:rPr>
              <a:t>”</a:t>
            </a:r>
            <a:r>
              <a:rPr lang="en-US" altLang="ja-JP" dirty="0"/>
              <a:t> - </a:t>
            </a:r>
            <a:r>
              <a:rPr lang="ja-JP" altLang="en-US" dirty="0">
                <a:latin typeface="Arial" charset="0"/>
              </a:rPr>
              <a:t>“</a:t>
            </a:r>
            <a:r>
              <a:rPr lang="en-US" altLang="ja-JP" dirty="0"/>
              <a:t>Request for Comments</a:t>
            </a:r>
            <a:r>
              <a:rPr lang="ja-JP" altLang="en-US" dirty="0">
                <a:latin typeface="Arial" charset="0"/>
              </a:rPr>
              <a:t>”</a:t>
            </a:r>
            <a:endParaRPr lang="en-US" altLang="en-US" dirty="0"/>
          </a:p>
        </p:txBody>
      </p:sp>
      <p:sp>
        <p:nvSpPr>
          <p:cNvPr id="18435" name="Rectangle 3"/>
          <p:cNvSpPr>
            <a:spLocks/>
          </p:cNvSpPr>
          <p:nvPr/>
        </p:nvSpPr>
        <p:spPr bwMode="auto">
          <a:xfrm>
            <a:off x="8925544" y="7466913"/>
            <a:ext cx="6620402"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1pPr>
            <a:lvl2pPr marL="742950" indent="-28575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2pPr>
            <a:lvl3pPr marL="1143000" indent="-22860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3pPr>
            <a:lvl4pPr marL="1600200" indent="-22860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4pPr>
            <a:lvl5pPr marL="2057400" indent="-22860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5pPr>
            <a:lvl6pPr marL="25146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6pPr>
            <a:lvl7pPr marL="29718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7pPr>
            <a:lvl8pPr marL="34290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8pPr>
            <a:lvl9pPr marL="38862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3200">
                <a:solidFill>
                  <a:srgbClr val="FFFF00"/>
                </a:solidFill>
                <a:ea typeface="ＭＳ Ｐゴシック" charset="-128"/>
              </a:rPr>
              <a:t>Source: </a:t>
            </a:r>
            <a:r>
              <a:rPr lang="en-US" altLang="en-US" sz="3200" u="sng">
                <a:solidFill>
                  <a:srgbClr val="FFFF00"/>
                </a:solidFill>
                <a:ea typeface="ＭＳ Ｐゴシック" charset="-128"/>
                <a:hlinkClick r:id="rId3"/>
              </a:rPr>
              <a:t>http://tools.ietf.org/html/rfc791</a:t>
            </a:r>
            <a:r>
              <a:rPr lang="en-US" altLang="en-US" sz="3200">
                <a:solidFill>
                  <a:srgbClr val="FFFF00"/>
                </a:solidFill>
                <a:ea typeface="ＭＳ Ｐゴシック" charset="-128"/>
              </a:rPr>
              <a:t> </a:t>
            </a: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7347" y="2197552"/>
            <a:ext cx="6578599" cy="25315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6445" y="5827891"/>
            <a:ext cx="6587067" cy="1233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7407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787" y="761261"/>
            <a:ext cx="7597422" cy="6979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6866" name="Rectangle 2"/>
          <p:cNvSpPr>
            <a:spLocks/>
          </p:cNvSpPr>
          <p:nvPr/>
        </p:nvSpPr>
        <p:spPr bwMode="auto">
          <a:xfrm>
            <a:off x="1770408" y="8239303"/>
            <a:ext cx="11729868" cy="620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a:solidFill>
                  <a:srgbClr val="00FF00"/>
                </a:solidFill>
                <a:latin typeface="+mj-lt"/>
                <a:ea typeface="ＭＳ Ｐゴシック" charset="-128"/>
              </a:rPr>
              <a:t>http://www.w3.org/Protocols/rfc2616/rfc2616.txt</a:t>
            </a:r>
          </a:p>
        </p:txBody>
      </p:sp>
    </p:spTree>
    <p:extLst>
      <p:ext uri="{BB962C8B-B14F-4D97-AF65-F5344CB8AC3E}">
        <p14:creationId xmlns:p14="http://schemas.microsoft.com/office/powerpoint/2010/main" val="1869892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p:txBody>
          <a:bodyPr/>
          <a:lstStyle/>
          <a:p>
            <a:pPr eaLnBrk="1" hangingPunct="1">
              <a:defRPr/>
            </a:pPr>
            <a:r>
              <a:rPr lang="en-US" sz="7401">
                <a:solidFill>
                  <a:srgbClr val="00FF00"/>
                </a:solidFill>
              </a:rPr>
              <a:t>Making an HTTP request</a:t>
            </a:r>
          </a:p>
        </p:txBody>
      </p:sp>
      <p:sp>
        <p:nvSpPr>
          <p:cNvPr id="55298" name="Rectangle 2"/>
          <p:cNvSpPr>
            <a:spLocks noGrp="1" noChangeArrowheads="1"/>
          </p:cNvSpPr>
          <p:nvPr>
            <p:ph idx="1"/>
          </p:nvPr>
        </p:nvSpPr>
        <p:spPr/>
        <p:txBody>
          <a:bodyPr/>
          <a:lstStyle/>
          <a:p>
            <a:pPr marL="749309">
              <a:defRPr/>
            </a:pPr>
            <a:r>
              <a:rPr lang="en-US" sz="3401" dirty="0"/>
              <a:t>Connect to the server </a:t>
            </a:r>
            <a:r>
              <a:rPr lang="en-US" sz="3401"/>
              <a:t>like </a:t>
            </a:r>
            <a:r>
              <a:rPr lang="en-US" sz="3401" smtClean="0">
                <a:solidFill>
                  <a:srgbClr val="FFFF00"/>
                </a:solidFill>
              </a:rPr>
              <a:t>www.dr-chuck.com</a:t>
            </a:r>
            <a:endParaRPr lang="en-US" sz="3401" dirty="0"/>
          </a:p>
          <a:p>
            <a:pPr marL="749309">
              <a:defRPr/>
            </a:pPr>
            <a:r>
              <a:rPr lang="en-US" sz="3401" dirty="0"/>
              <a:t>Request a document (or the default document)</a:t>
            </a:r>
          </a:p>
          <a:p>
            <a:pPr marL="1638321" lvl="3">
              <a:defRPr/>
            </a:pPr>
            <a:r>
              <a:rPr lang="en-US" sz="3401" dirty="0">
                <a:solidFill>
                  <a:srgbClr val="00FF00"/>
                </a:solidFill>
              </a:rPr>
              <a:t> GET http://</a:t>
            </a:r>
            <a:r>
              <a:rPr lang="en-US" sz="3401" dirty="0" err="1">
                <a:solidFill>
                  <a:srgbClr val="00FF00"/>
                </a:solidFill>
              </a:rPr>
              <a:t>www.dr-chuck.com</a:t>
            </a:r>
            <a:r>
              <a:rPr lang="en-US" sz="3401" dirty="0">
                <a:solidFill>
                  <a:srgbClr val="00FF00"/>
                </a:solidFill>
              </a:rPr>
              <a:t>/page1.htm HTTP/1.0</a:t>
            </a:r>
          </a:p>
          <a:p>
            <a:pPr marL="1638321" lvl="3">
              <a:defRPr/>
            </a:pPr>
            <a:r>
              <a:rPr lang="en-US" sz="3401" dirty="0">
                <a:solidFill>
                  <a:srgbClr val="00FF00"/>
                </a:solidFill>
              </a:rPr>
              <a:t> GET http://</a:t>
            </a:r>
            <a:r>
              <a:rPr lang="en-US" sz="3401" dirty="0" err="1">
                <a:solidFill>
                  <a:srgbClr val="00FF00"/>
                </a:solidFill>
              </a:rPr>
              <a:t>www.mlive.com</a:t>
            </a:r>
            <a:r>
              <a:rPr lang="en-US" sz="3401" dirty="0">
                <a:solidFill>
                  <a:srgbClr val="00FF00"/>
                </a:solidFill>
              </a:rPr>
              <a:t>/</a:t>
            </a:r>
            <a:r>
              <a:rPr lang="en-US" sz="3401" dirty="0" err="1">
                <a:solidFill>
                  <a:srgbClr val="00FF00"/>
                </a:solidFill>
              </a:rPr>
              <a:t>ann</a:t>
            </a:r>
            <a:r>
              <a:rPr lang="en-US" sz="3401" dirty="0">
                <a:solidFill>
                  <a:srgbClr val="00FF00"/>
                </a:solidFill>
              </a:rPr>
              <a:t>-arbor/ HTTP/1.0</a:t>
            </a:r>
          </a:p>
          <a:p>
            <a:pPr marL="1638321" lvl="3">
              <a:defRPr/>
            </a:pPr>
            <a:r>
              <a:rPr lang="en-US" sz="3401" dirty="0">
                <a:solidFill>
                  <a:srgbClr val="00FF00"/>
                </a:solidFill>
              </a:rPr>
              <a:t> GET http://</a:t>
            </a:r>
            <a:r>
              <a:rPr lang="en-US" sz="3401" dirty="0" err="1">
                <a:solidFill>
                  <a:srgbClr val="00FF00"/>
                </a:solidFill>
              </a:rPr>
              <a:t>www.facebook.com</a:t>
            </a:r>
            <a:r>
              <a:rPr lang="en-US" sz="3401" dirty="0">
                <a:solidFill>
                  <a:srgbClr val="00FF00"/>
                </a:solidFill>
              </a:rPr>
              <a:t> HTTP/1.0</a:t>
            </a:r>
          </a:p>
        </p:txBody>
      </p:sp>
    </p:spTree>
    <p:extLst>
      <p:ext uri="{BB962C8B-B14F-4D97-AF65-F5344CB8AC3E}">
        <p14:creationId xmlns:p14="http://schemas.microsoft.com/office/powerpoint/2010/main" val="647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3072533" y="1780823"/>
            <a:ext cx="1752601" cy="2819399"/>
          </a:xfrm>
          <a:prstGeom prst="rect">
            <a:avLst/>
          </a:prstGeom>
          <a:solidFill>
            <a:srgbClr val="FFFF00">
              <a:alpha val="4705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endParaRPr lang="en-US" altLang="en-US"/>
          </a:p>
        </p:txBody>
      </p:sp>
      <p:sp>
        <p:nvSpPr>
          <p:cNvPr id="39938" name="Rectangle 1"/>
          <p:cNvSpPr>
            <a:spLocks/>
          </p:cNvSpPr>
          <p:nvPr/>
        </p:nvSpPr>
        <p:spPr bwMode="auto">
          <a:xfrm>
            <a:off x="453373" y="1219448"/>
            <a:ext cx="12877801" cy="6894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3200" dirty="0">
                <a:solidFill>
                  <a:schemeClr val="bg1">
                    <a:lumMod val="65000"/>
                  </a:schemeClr>
                </a:solidFill>
                <a:latin typeface="Courier" charset="0"/>
                <a:ea typeface="ＭＳ Ｐゴシック" charset="-128"/>
              </a:rPr>
              <a:t>$</a:t>
            </a:r>
            <a:r>
              <a:rPr lang="en-US" altLang="en-US" sz="2800" dirty="0">
                <a:solidFill>
                  <a:schemeClr val="tx1"/>
                </a:solidFill>
                <a:latin typeface="Courier" charset="0"/>
                <a:ea typeface="ＭＳ Ｐゴシック" charset="-128"/>
              </a:rPr>
              <a:t> </a:t>
            </a:r>
            <a:r>
              <a:rPr lang="en-US" altLang="en-US" sz="2800" dirty="0">
                <a:solidFill>
                  <a:srgbClr val="FFFF00"/>
                </a:solidFill>
                <a:latin typeface="Courier" charset="0"/>
                <a:ea typeface="ＭＳ Ｐゴシック" charset="-128"/>
              </a:rPr>
              <a:t>telnet </a:t>
            </a:r>
            <a:r>
              <a:rPr lang="en-US" altLang="en-US" sz="2800" dirty="0" err="1">
                <a:solidFill>
                  <a:srgbClr val="FFFF00"/>
                </a:solidFill>
                <a:latin typeface="Courier" charset="0"/>
                <a:ea typeface="ＭＳ Ｐゴシック" charset="-128"/>
              </a:rPr>
              <a:t>www.dr-chuck.com</a:t>
            </a:r>
            <a:r>
              <a:rPr lang="en-US" altLang="en-US" sz="2800" dirty="0">
                <a:solidFill>
                  <a:srgbClr val="FFFF00"/>
                </a:solidFill>
                <a:latin typeface="Courier" charset="0"/>
                <a:ea typeface="ＭＳ Ｐゴシック" charset="-128"/>
              </a:rPr>
              <a:t> 80</a:t>
            </a:r>
          </a:p>
          <a:p>
            <a:pPr eaLnBrk="1" hangingPunct="1">
              <a:defRPr/>
            </a:pPr>
            <a:r>
              <a:rPr lang="en-US" altLang="en-US" sz="2800" dirty="0">
                <a:solidFill>
                  <a:schemeClr val="bg1">
                    <a:lumMod val="75000"/>
                  </a:schemeClr>
                </a:solidFill>
                <a:latin typeface="Courier" charset="0"/>
                <a:ea typeface="ＭＳ Ｐゴシック" charset="-128"/>
              </a:rPr>
              <a:t>Trying 74.208.28.177...</a:t>
            </a:r>
          </a:p>
          <a:p>
            <a:pPr eaLnBrk="1" hangingPunct="1">
              <a:defRPr/>
            </a:pPr>
            <a:r>
              <a:rPr lang="en-US" altLang="en-US" sz="2800" dirty="0">
                <a:solidFill>
                  <a:schemeClr val="bg1">
                    <a:lumMod val="75000"/>
                  </a:schemeClr>
                </a:solidFill>
                <a:latin typeface="Courier" charset="0"/>
                <a:ea typeface="ＭＳ Ｐゴシック" charset="-128"/>
              </a:rPr>
              <a:t>Connected to </a:t>
            </a:r>
            <a:r>
              <a:rPr lang="en-US" altLang="en-US" sz="2800" dirty="0" err="1">
                <a:solidFill>
                  <a:schemeClr val="bg1">
                    <a:lumMod val="75000"/>
                  </a:schemeClr>
                </a:solidFill>
                <a:latin typeface="Courier" charset="0"/>
                <a:ea typeface="ＭＳ Ｐゴシック" charset="-128"/>
              </a:rPr>
              <a:t>www.dr-chuck.com.Escape</a:t>
            </a:r>
            <a:r>
              <a:rPr lang="en-US" altLang="en-US" sz="2800" dirty="0">
                <a:solidFill>
                  <a:schemeClr val="bg1">
                    <a:lumMod val="75000"/>
                  </a:schemeClr>
                </a:solidFill>
                <a:latin typeface="Courier" charset="0"/>
                <a:ea typeface="ＭＳ Ｐゴシック" charset="-128"/>
              </a:rPr>
              <a:t> character is '^]'.</a:t>
            </a:r>
          </a:p>
          <a:p>
            <a:pPr eaLnBrk="1" hangingPunct="1">
              <a:defRPr/>
            </a:pPr>
            <a:r>
              <a:rPr lang="en-US" altLang="en-US" sz="2800" dirty="0">
                <a:solidFill>
                  <a:srgbClr val="00FF00"/>
                </a:solidFill>
                <a:latin typeface="Courier" charset="0"/>
                <a:ea typeface="ＭＳ Ｐゴシック" charset="-128"/>
              </a:rPr>
              <a:t>GET http://</a:t>
            </a:r>
            <a:r>
              <a:rPr lang="en-US" altLang="en-US" sz="2800" dirty="0" err="1">
                <a:solidFill>
                  <a:srgbClr val="00FF00"/>
                </a:solidFill>
                <a:latin typeface="Courier" charset="0"/>
                <a:ea typeface="ＭＳ Ｐゴシック" charset="-128"/>
              </a:rPr>
              <a:t>www.dr-chuck.com</a:t>
            </a:r>
            <a:r>
              <a:rPr lang="en-US" altLang="en-US" sz="2800" dirty="0">
                <a:solidFill>
                  <a:srgbClr val="00FF00"/>
                </a:solidFill>
                <a:latin typeface="Courier" charset="0"/>
                <a:ea typeface="ＭＳ Ｐゴシック" charset="-128"/>
              </a:rPr>
              <a:t>/page1.htm HTTP/1.0</a:t>
            </a:r>
          </a:p>
          <a:p>
            <a:pPr eaLnBrk="1" hangingPunct="1">
              <a:defRPr/>
            </a:pPr>
            <a:endParaRPr lang="en-US" altLang="en-US" sz="2800" dirty="0">
              <a:solidFill>
                <a:schemeClr val="tx1"/>
              </a:solidFill>
              <a:latin typeface="Courier" charset="0"/>
              <a:ea typeface="ＭＳ Ｐゴシック" charset="-128"/>
            </a:endParaRPr>
          </a:p>
          <a:p>
            <a:pPr eaLnBrk="1" hangingPunct="1">
              <a:defRPr/>
            </a:pPr>
            <a:r>
              <a:rPr lang="en-US" altLang="en-US" sz="2800" dirty="0">
                <a:solidFill>
                  <a:srgbClr val="FF00FF"/>
                </a:solidFill>
                <a:latin typeface="Courier" charset="0"/>
                <a:ea typeface="ＭＳ Ｐゴシック" charset="-128"/>
              </a:rPr>
              <a:t>HTTP/1.1 200 OK</a:t>
            </a:r>
          </a:p>
          <a:p>
            <a:pPr eaLnBrk="1" hangingPunct="1">
              <a:defRPr/>
            </a:pPr>
            <a:r>
              <a:rPr lang="en-US" altLang="en-US" sz="2800" dirty="0">
                <a:solidFill>
                  <a:srgbClr val="FF00FF"/>
                </a:solidFill>
                <a:latin typeface="Courier" charset="0"/>
                <a:ea typeface="ＭＳ Ｐゴシック" charset="-128"/>
              </a:rPr>
              <a:t>Date: Thu, 08 Jan 2015 01:57:52 GMT</a:t>
            </a:r>
          </a:p>
          <a:p>
            <a:pPr eaLnBrk="1" hangingPunct="1">
              <a:defRPr/>
            </a:pPr>
            <a:r>
              <a:rPr lang="en-US" altLang="en-US" sz="2800" dirty="0">
                <a:solidFill>
                  <a:srgbClr val="FF00FF"/>
                </a:solidFill>
                <a:latin typeface="Courier" charset="0"/>
                <a:ea typeface="ＭＳ Ｐゴシック" charset="-128"/>
              </a:rPr>
              <a:t>Last-Modified: Sun, 19 Jan 2014 14:25:43 GMT</a:t>
            </a:r>
          </a:p>
          <a:p>
            <a:pPr eaLnBrk="1" hangingPunct="1">
              <a:defRPr/>
            </a:pPr>
            <a:r>
              <a:rPr lang="en-US" altLang="en-US" sz="2800" dirty="0">
                <a:solidFill>
                  <a:srgbClr val="FF00FF"/>
                </a:solidFill>
                <a:latin typeface="Courier" charset="0"/>
                <a:ea typeface="ＭＳ Ｐゴシック" charset="-128"/>
              </a:rPr>
              <a:t>Connection: close</a:t>
            </a:r>
          </a:p>
          <a:p>
            <a:pPr eaLnBrk="1" hangingPunct="1">
              <a:defRPr/>
            </a:pPr>
            <a:r>
              <a:rPr lang="en-US" altLang="en-US" sz="2800" dirty="0">
                <a:solidFill>
                  <a:srgbClr val="FF00FF"/>
                </a:solidFill>
                <a:latin typeface="Courier" charset="0"/>
                <a:ea typeface="ＭＳ Ｐゴシック" charset="-128"/>
              </a:rPr>
              <a:t>Content-Type: text/html</a:t>
            </a:r>
          </a:p>
          <a:p>
            <a:pPr eaLnBrk="1" hangingPunct="1">
              <a:defRPr/>
            </a:pPr>
            <a:endParaRPr lang="en-US" altLang="en-US" sz="2800" dirty="0">
              <a:solidFill>
                <a:srgbClr val="FF00FF"/>
              </a:solidFill>
              <a:latin typeface="Courier" charset="0"/>
              <a:ea typeface="ＭＳ Ｐゴシック" charset="-128"/>
            </a:endParaRPr>
          </a:p>
          <a:p>
            <a:pPr eaLnBrk="1" hangingPunct="1">
              <a:defRPr/>
            </a:pPr>
            <a:r>
              <a:rPr lang="en-US" altLang="en-US" sz="2800" dirty="0">
                <a:solidFill>
                  <a:srgbClr val="66FFCC"/>
                </a:solidFill>
                <a:latin typeface="Courier" charset="0"/>
                <a:ea typeface="ＭＳ Ｐゴシック" charset="-128"/>
              </a:rPr>
              <a:t>&lt;h1&gt;The First Page&lt;/h1&gt;</a:t>
            </a:r>
          </a:p>
          <a:p>
            <a:pPr eaLnBrk="1" hangingPunct="1">
              <a:defRPr/>
            </a:pPr>
            <a:r>
              <a:rPr lang="en-US" altLang="en-US" sz="2800" dirty="0">
                <a:solidFill>
                  <a:srgbClr val="66FFCC"/>
                </a:solidFill>
                <a:latin typeface="Courier" charset="0"/>
                <a:ea typeface="ＭＳ Ｐゴシック" charset="-128"/>
              </a:rPr>
              <a:t>&lt;p&gt;If you like, you can switch to </a:t>
            </a:r>
          </a:p>
          <a:p>
            <a:pPr eaLnBrk="1" hangingPunct="1">
              <a:defRPr/>
            </a:pPr>
            <a:r>
              <a:rPr lang="en-US" altLang="en-US" sz="2800" dirty="0">
                <a:solidFill>
                  <a:srgbClr val="66FFCC"/>
                </a:solidFill>
                <a:latin typeface="Courier" charset="0"/>
                <a:ea typeface="ＭＳ Ｐゴシック" charset="-128"/>
              </a:rPr>
              <a:t>the &lt;a </a:t>
            </a:r>
            <a:r>
              <a:rPr lang="en-US" altLang="en-US" sz="2800" dirty="0" err="1">
                <a:solidFill>
                  <a:srgbClr val="66FFCC"/>
                </a:solidFill>
                <a:latin typeface="Courier" charset="0"/>
                <a:ea typeface="ＭＳ Ｐゴシック" charset="-128"/>
              </a:rPr>
              <a:t>href</a:t>
            </a:r>
            <a:r>
              <a:rPr lang="en-US" altLang="en-US" sz="2800" dirty="0">
                <a:solidFill>
                  <a:srgbClr val="66FFCC"/>
                </a:solidFill>
                <a:latin typeface="Courier" charset="0"/>
                <a:ea typeface="ＭＳ Ｐゴシック" charset="-128"/>
              </a:rPr>
              <a:t>="http://</a:t>
            </a:r>
            <a:r>
              <a:rPr lang="en-US" altLang="en-US" sz="2800" dirty="0" err="1">
                <a:solidFill>
                  <a:srgbClr val="66FFCC"/>
                </a:solidFill>
                <a:latin typeface="Courier" charset="0"/>
                <a:ea typeface="ＭＳ Ｐゴシック" charset="-128"/>
              </a:rPr>
              <a:t>www.dr-chuck.com</a:t>
            </a:r>
            <a:r>
              <a:rPr lang="en-US" altLang="en-US" sz="2800" dirty="0">
                <a:solidFill>
                  <a:srgbClr val="66FFCC"/>
                </a:solidFill>
                <a:latin typeface="Courier" charset="0"/>
                <a:ea typeface="ＭＳ Ｐゴシック" charset="-128"/>
              </a:rPr>
              <a:t>/page2.htm"&gt;Second </a:t>
            </a:r>
            <a:br>
              <a:rPr lang="en-US" altLang="en-US" sz="2800" dirty="0">
                <a:solidFill>
                  <a:srgbClr val="66FFCC"/>
                </a:solidFill>
                <a:latin typeface="Courier" charset="0"/>
                <a:ea typeface="ＭＳ Ｐゴシック" charset="-128"/>
              </a:rPr>
            </a:br>
            <a:r>
              <a:rPr lang="en-US" altLang="en-US" sz="2800" dirty="0">
                <a:solidFill>
                  <a:srgbClr val="66FFCC"/>
                </a:solidFill>
                <a:latin typeface="Courier" charset="0"/>
                <a:ea typeface="ＭＳ Ｐゴシック" charset="-128"/>
              </a:rPr>
              <a:t>Page&lt;/a&gt;.&lt;/p&gt;</a:t>
            </a:r>
          </a:p>
          <a:p>
            <a:pPr eaLnBrk="1" hangingPunct="1">
              <a:defRPr/>
            </a:pPr>
            <a:r>
              <a:rPr lang="en-US" altLang="en-US" sz="2800" dirty="0">
                <a:solidFill>
                  <a:schemeClr val="bg1"/>
                </a:solidFill>
                <a:latin typeface="Courier" charset="0"/>
                <a:ea typeface="ＭＳ Ｐゴシック" charset="-128"/>
              </a:rPr>
              <a:t>Connection closed by foreign host.</a:t>
            </a:r>
          </a:p>
        </p:txBody>
      </p:sp>
      <p:sp>
        <p:nvSpPr>
          <p:cNvPr id="39939" name="Rectangle 5"/>
          <p:cNvSpPr>
            <a:spLocks/>
          </p:cNvSpPr>
          <p:nvPr/>
        </p:nvSpPr>
        <p:spPr bwMode="auto">
          <a:xfrm>
            <a:off x="12606319" y="4405258"/>
            <a:ext cx="2685029" cy="923330"/>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6000">
                <a:solidFill>
                  <a:srgbClr val="0000FF"/>
                </a:solidFill>
                <a:ea typeface="ＭＳ Ｐゴシック" charset="-128"/>
              </a:rPr>
              <a:t>Browser</a:t>
            </a:r>
          </a:p>
        </p:txBody>
      </p:sp>
      <p:sp>
        <p:nvSpPr>
          <p:cNvPr id="39940" name="Rectangle 6"/>
          <p:cNvSpPr>
            <a:spLocks/>
          </p:cNvSpPr>
          <p:nvPr/>
        </p:nvSpPr>
        <p:spPr bwMode="auto">
          <a:xfrm>
            <a:off x="12300145" y="1050514"/>
            <a:ext cx="3297377" cy="800219"/>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5200">
                <a:solidFill>
                  <a:srgbClr val="0000FF"/>
                </a:solidFill>
                <a:ea typeface="ＭＳ Ｐゴシック" charset="-128"/>
              </a:rPr>
              <a:t>Web Server</a:t>
            </a:r>
          </a:p>
        </p:txBody>
      </p:sp>
      <p:sp>
        <p:nvSpPr>
          <p:cNvPr id="39941" name="Line 7"/>
          <p:cNvSpPr>
            <a:spLocks noChangeShapeType="1"/>
          </p:cNvSpPr>
          <p:nvPr/>
        </p:nvSpPr>
        <p:spPr bwMode="auto">
          <a:xfrm flipH="1">
            <a:off x="13422489" y="2063045"/>
            <a:ext cx="22578" cy="2065867"/>
          </a:xfrm>
          <a:prstGeom prst="line">
            <a:avLst/>
          </a:prstGeom>
          <a:noFill/>
          <a:ln w="114300">
            <a:solidFill>
              <a:srgbClr val="00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sp>
        <p:nvSpPr>
          <p:cNvPr id="39942" name="Line 8"/>
          <p:cNvSpPr>
            <a:spLocks noChangeShapeType="1"/>
          </p:cNvSpPr>
          <p:nvPr/>
        </p:nvSpPr>
        <p:spPr bwMode="auto">
          <a:xfrm rot="10800000" flipH="1">
            <a:off x="13938956" y="2085623"/>
            <a:ext cx="22578" cy="2108199"/>
          </a:xfrm>
          <a:prstGeom prst="line">
            <a:avLst/>
          </a:prstGeom>
          <a:noFill/>
          <a:ln w="114300">
            <a:solidFill>
              <a:srgbClr val="FF00FF"/>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sp>
        <p:nvSpPr>
          <p:cNvPr id="39943" name="Line 8"/>
          <p:cNvSpPr>
            <a:spLocks noChangeShapeType="1"/>
          </p:cNvSpPr>
          <p:nvPr/>
        </p:nvSpPr>
        <p:spPr bwMode="auto">
          <a:xfrm rot="10800000" flipH="1">
            <a:off x="14458245" y="2051757"/>
            <a:ext cx="19755" cy="2108199"/>
          </a:xfrm>
          <a:prstGeom prst="line">
            <a:avLst/>
          </a:prstGeom>
          <a:noFill/>
          <a:ln w="114300">
            <a:solidFill>
              <a:srgbClr val="66FFCC"/>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2025"/>
          </a:p>
        </p:txBody>
      </p:sp>
    </p:spTree>
    <p:extLst>
      <p:ext uri="{BB962C8B-B14F-4D97-AF65-F5344CB8AC3E}">
        <p14:creationId xmlns:p14="http://schemas.microsoft.com/office/powerpoint/2010/main" val="738030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An HTTP Request in Python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050" y="5327650"/>
            <a:ext cx="4965700" cy="2565400"/>
          </a:xfrm>
          <a:prstGeom prst="rect">
            <a:avLst/>
          </a:prstGeom>
        </p:spPr>
      </p:pic>
      <p:sp>
        <p:nvSpPr>
          <p:cNvPr id="4" name="TextBox 3"/>
          <p:cNvSpPr txBox="1"/>
          <p:nvPr/>
        </p:nvSpPr>
        <p:spPr>
          <a:xfrm>
            <a:off x="1339731" y="2539899"/>
            <a:ext cx="14791229" cy="5693866"/>
          </a:xfrm>
          <a:prstGeom prst="rect">
            <a:avLst/>
          </a:prstGeom>
          <a:noFill/>
        </p:spPr>
        <p:txBody>
          <a:bodyPr wrap="none" rtlCol="0">
            <a:spAutoFit/>
          </a:bodyPr>
          <a:lstStyle/>
          <a:p>
            <a:r>
              <a:rPr lang="en-US" sz="2800" dirty="0">
                <a:solidFill>
                  <a:schemeClr val="bg1"/>
                </a:solidFill>
                <a:latin typeface="Courier" charset="0"/>
                <a:ea typeface="Courier" charset="0"/>
                <a:cs typeface="Courier" charset="0"/>
              </a:rPr>
              <a:t>import socket</a:t>
            </a:r>
          </a:p>
          <a:p>
            <a:endParaRPr lang="en-US" sz="2800" dirty="0">
              <a:solidFill>
                <a:schemeClr val="bg1"/>
              </a:solidFill>
              <a:latin typeface="Courier" charset="0"/>
              <a:ea typeface="Courier" charset="0"/>
              <a:cs typeface="Courier" charset="0"/>
            </a:endParaRPr>
          </a:p>
          <a:p>
            <a:r>
              <a:rPr lang="en-US" sz="2800" dirty="0" err="1">
                <a:solidFill>
                  <a:schemeClr val="bg1"/>
                </a:solidFill>
                <a:latin typeface="Courier" charset="0"/>
                <a:ea typeface="Courier" charset="0"/>
                <a:cs typeface="Courier" charset="0"/>
              </a:rPr>
              <a:t>mysock</a:t>
            </a:r>
            <a:r>
              <a:rPr lang="en-US" sz="2800" dirty="0">
                <a:solidFill>
                  <a:schemeClr val="bg1"/>
                </a:solidFill>
                <a:latin typeface="Courier" charset="0"/>
                <a:ea typeface="Courier" charset="0"/>
                <a:cs typeface="Courier" charset="0"/>
              </a:rPr>
              <a:t> = </a:t>
            </a:r>
            <a:r>
              <a:rPr lang="en-US" sz="2800" dirty="0" err="1">
                <a:solidFill>
                  <a:schemeClr val="bg1"/>
                </a:solidFill>
                <a:latin typeface="Courier" charset="0"/>
                <a:ea typeface="Courier" charset="0"/>
                <a:cs typeface="Courier" charset="0"/>
              </a:rPr>
              <a:t>socket.socket</a:t>
            </a:r>
            <a:r>
              <a:rPr lang="en-US" sz="2800" dirty="0">
                <a:solidFill>
                  <a:schemeClr val="bg1"/>
                </a:solidFill>
                <a:latin typeface="Courier" charset="0"/>
                <a:ea typeface="Courier" charset="0"/>
                <a:cs typeface="Courier" charset="0"/>
              </a:rPr>
              <a:t>(</a:t>
            </a:r>
            <a:r>
              <a:rPr lang="en-US" sz="2800" dirty="0" err="1">
                <a:solidFill>
                  <a:schemeClr val="bg1"/>
                </a:solidFill>
                <a:latin typeface="Courier" charset="0"/>
                <a:ea typeface="Courier" charset="0"/>
                <a:cs typeface="Courier" charset="0"/>
              </a:rPr>
              <a:t>socket.AF_INET</a:t>
            </a:r>
            <a:r>
              <a:rPr lang="en-US" sz="2800" dirty="0">
                <a:solidFill>
                  <a:schemeClr val="bg1"/>
                </a:solidFill>
                <a:latin typeface="Courier" charset="0"/>
                <a:ea typeface="Courier" charset="0"/>
                <a:cs typeface="Courier" charset="0"/>
              </a:rPr>
              <a:t>, </a:t>
            </a:r>
            <a:r>
              <a:rPr lang="en-US" sz="2800" dirty="0" err="1">
                <a:solidFill>
                  <a:schemeClr val="bg1"/>
                </a:solidFill>
                <a:latin typeface="Courier" charset="0"/>
                <a:ea typeface="Courier" charset="0"/>
                <a:cs typeface="Courier" charset="0"/>
              </a:rPr>
              <a:t>socket.SOCK_STREAM</a:t>
            </a:r>
            <a:r>
              <a:rPr lang="en-US" sz="2800" dirty="0">
                <a:solidFill>
                  <a:schemeClr val="bg1"/>
                </a:solidFill>
                <a:latin typeface="Courier" charset="0"/>
                <a:ea typeface="Courier" charset="0"/>
                <a:cs typeface="Courier" charset="0"/>
              </a:rPr>
              <a:t>)</a:t>
            </a:r>
          </a:p>
          <a:p>
            <a:r>
              <a:rPr lang="en-US" sz="2800" dirty="0" err="1">
                <a:solidFill>
                  <a:schemeClr val="bg1"/>
                </a:solidFill>
                <a:latin typeface="Courier" charset="0"/>
                <a:ea typeface="Courier" charset="0"/>
                <a:cs typeface="Courier" charset="0"/>
              </a:rPr>
              <a:t>mysock.connect</a:t>
            </a:r>
            <a:r>
              <a:rPr lang="en-US" sz="2800" dirty="0">
                <a:solidFill>
                  <a:schemeClr val="bg1"/>
                </a:solidFill>
                <a:latin typeface="Courier" charset="0"/>
                <a:ea typeface="Courier" charset="0"/>
                <a:cs typeface="Courier" charset="0"/>
              </a:rPr>
              <a:t>(('data.pr4e.org', 80))</a:t>
            </a:r>
          </a:p>
          <a:p>
            <a:r>
              <a:rPr lang="en-US" sz="2800" dirty="0" err="1">
                <a:solidFill>
                  <a:schemeClr val="bg1"/>
                </a:solidFill>
                <a:latin typeface="Courier" charset="0"/>
                <a:ea typeface="Courier" charset="0"/>
                <a:cs typeface="Courier" charset="0"/>
              </a:rPr>
              <a:t>cmd</a:t>
            </a:r>
            <a:r>
              <a:rPr lang="en-US" sz="2800" dirty="0">
                <a:solidFill>
                  <a:schemeClr val="bg1"/>
                </a:solidFill>
                <a:latin typeface="Courier" charset="0"/>
                <a:ea typeface="Courier" charset="0"/>
                <a:cs typeface="Courier" charset="0"/>
              </a:rPr>
              <a:t> = 'GET http://data.pr4e.org/</a:t>
            </a:r>
            <a:r>
              <a:rPr lang="en-US" sz="2800" dirty="0" err="1">
                <a:solidFill>
                  <a:schemeClr val="bg1"/>
                </a:solidFill>
                <a:latin typeface="Courier" charset="0"/>
                <a:ea typeface="Courier" charset="0"/>
                <a:cs typeface="Courier" charset="0"/>
              </a:rPr>
              <a:t>romeo.txt</a:t>
            </a:r>
            <a:r>
              <a:rPr lang="en-US" sz="2800" dirty="0">
                <a:solidFill>
                  <a:schemeClr val="bg1"/>
                </a:solidFill>
                <a:latin typeface="Courier" charset="0"/>
                <a:ea typeface="Courier" charset="0"/>
                <a:cs typeface="Courier" charset="0"/>
              </a:rPr>
              <a:t> </a:t>
            </a:r>
            <a:r>
              <a:rPr lang="en-US" sz="2800" dirty="0" smtClean="0">
                <a:solidFill>
                  <a:schemeClr val="bg1"/>
                </a:solidFill>
                <a:latin typeface="Courier" charset="0"/>
                <a:ea typeface="Courier" charset="0"/>
                <a:cs typeface="Courier" charset="0"/>
              </a:rPr>
              <a:t>HTTP/1.0\r\n\r\</a:t>
            </a:r>
            <a:r>
              <a:rPr lang="en-US" sz="2800" dirty="0" err="1" smtClean="0">
                <a:solidFill>
                  <a:schemeClr val="bg1"/>
                </a:solidFill>
                <a:latin typeface="Courier" charset="0"/>
                <a:ea typeface="Courier" charset="0"/>
                <a:cs typeface="Courier" charset="0"/>
              </a:rPr>
              <a:t>n</a:t>
            </a:r>
            <a:r>
              <a:rPr lang="en-US" sz="2800" dirty="0" err="1">
                <a:solidFill>
                  <a:schemeClr val="bg1"/>
                </a:solidFill>
                <a:latin typeface="Courier" charset="0"/>
                <a:ea typeface="Courier" charset="0"/>
                <a:cs typeface="Courier" charset="0"/>
              </a:rPr>
              <a:t>'.encode</a:t>
            </a:r>
            <a:r>
              <a:rPr lang="en-US" sz="2800" dirty="0">
                <a:solidFill>
                  <a:schemeClr val="bg1"/>
                </a:solidFill>
                <a:latin typeface="Courier" charset="0"/>
                <a:ea typeface="Courier" charset="0"/>
                <a:cs typeface="Courier" charset="0"/>
              </a:rPr>
              <a:t>()</a:t>
            </a:r>
          </a:p>
          <a:p>
            <a:r>
              <a:rPr lang="en-US" sz="2800" dirty="0" err="1">
                <a:solidFill>
                  <a:schemeClr val="bg1"/>
                </a:solidFill>
                <a:latin typeface="Courier" charset="0"/>
                <a:ea typeface="Courier" charset="0"/>
                <a:cs typeface="Courier" charset="0"/>
              </a:rPr>
              <a:t>mysock.send</a:t>
            </a:r>
            <a:r>
              <a:rPr lang="en-US" sz="2800" dirty="0">
                <a:solidFill>
                  <a:schemeClr val="bg1"/>
                </a:solidFill>
                <a:latin typeface="Courier" charset="0"/>
                <a:ea typeface="Courier" charset="0"/>
                <a:cs typeface="Courier" charset="0"/>
              </a:rPr>
              <a:t>(</a:t>
            </a:r>
            <a:r>
              <a:rPr lang="en-US" sz="2800" dirty="0" err="1">
                <a:solidFill>
                  <a:schemeClr val="bg1"/>
                </a:solidFill>
                <a:latin typeface="Courier" charset="0"/>
                <a:ea typeface="Courier" charset="0"/>
                <a:cs typeface="Courier" charset="0"/>
              </a:rPr>
              <a:t>cmd</a:t>
            </a:r>
            <a:r>
              <a:rPr lang="en-US" sz="2800" dirty="0">
                <a:solidFill>
                  <a:schemeClr val="bg1"/>
                </a:solidFill>
                <a:latin typeface="Courier" charset="0"/>
                <a:ea typeface="Courier" charset="0"/>
                <a:cs typeface="Courier" charset="0"/>
              </a:rPr>
              <a:t>)</a:t>
            </a:r>
          </a:p>
          <a:p>
            <a:endParaRPr lang="en-US" sz="2800" dirty="0">
              <a:solidFill>
                <a:schemeClr val="bg1"/>
              </a:solidFill>
              <a:latin typeface="Courier" charset="0"/>
              <a:ea typeface="Courier" charset="0"/>
              <a:cs typeface="Courier" charset="0"/>
            </a:endParaRPr>
          </a:p>
          <a:p>
            <a:r>
              <a:rPr lang="en-US" sz="2800" dirty="0">
                <a:solidFill>
                  <a:schemeClr val="bg1"/>
                </a:solidFill>
                <a:latin typeface="Courier" charset="0"/>
                <a:ea typeface="Courier" charset="0"/>
                <a:cs typeface="Courier" charset="0"/>
              </a:rPr>
              <a:t>while True:</a:t>
            </a:r>
          </a:p>
          <a:p>
            <a:r>
              <a:rPr lang="ro-RO" sz="2800" dirty="0">
                <a:solidFill>
                  <a:schemeClr val="bg1"/>
                </a:solidFill>
                <a:latin typeface="Courier" charset="0"/>
                <a:ea typeface="Courier" charset="0"/>
                <a:cs typeface="Courier" charset="0"/>
              </a:rPr>
              <a:t>    data = </a:t>
            </a:r>
            <a:r>
              <a:rPr lang="ro-RO" sz="2800" dirty="0" err="1">
                <a:solidFill>
                  <a:schemeClr val="bg1"/>
                </a:solidFill>
                <a:latin typeface="Courier" charset="0"/>
                <a:ea typeface="Courier" charset="0"/>
                <a:cs typeface="Courier" charset="0"/>
              </a:rPr>
              <a:t>mysock.recv</a:t>
            </a:r>
            <a:r>
              <a:rPr lang="ro-RO" sz="2800" dirty="0">
                <a:solidFill>
                  <a:schemeClr val="bg1"/>
                </a:solidFill>
                <a:latin typeface="Courier" charset="0"/>
                <a:ea typeface="Courier" charset="0"/>
                <a:cs typeface="Courier" charset="0"/>
              </a:rPr>
              <a:t>(512)</a:t>
            </a:r>
          </a:p>
          <a:p>
            <a:r>
              <a:rPr lang="en-US" sz="2800" dirty="0">
                <a:solidFill>
                  <a:schemeClr val="bg1"/>
                </a:solidFill>
                <a:latin typeface="Courier" charset="0"/>
                <a:ea typeface="Courier" charset="0"/>
                <a:cs typeface="Courier" charset="0"/>
              </a:rPr>
              <a:t>    if (</a:t>
            </a:r>
            <a:r>
              <a:rPr lang="en-US" sz="2800" dirty="0" err="1">
                <a:solidFill>
                  <a:schemeClr val="bg1"/>
                </a:solidFill>
                <a:latin typeface="Courier" charset="0"/>
                <a:ea typeface="Courier" charset="0"/>
                <a:cs typeface="Courier" charset="0"/>
              </a:rPr>
              <a:t>len</a:t>
            </a:r>
            <a:r>
              <a:rPr lang="en-US" sz="2800" dirty="0">
                <a:solidFill>
                  <a:schemeClr val="bg1"/>
                </a:solidFill>
                <a:latin typeface="Courier" charset="0"/>
                <a:ea typeface="Courier" charset="0"/>
                <a:cs typeface="Courier" charset="0"/>
              </a:rPr>
              <a:t>(data) &lt; 1):</a:t>
            </a:r>
          </a:p>
          <a:p>
            <a:r>
              <a:rPr lang="en-US" sz="2800" dirty="0">
                <a:solidFill>
                  <a:schemeClr val="bg1"/>
                </a:solidFill>
                <a:latin typeface="Courier" charset="0"/>
                <a:ea typeface="Courier" charset="0"/>
                <a:cs typeface="Courier" charset="0"/>
              </a:rPr>
              <a:t>        break</a:t>
            </a:r>
          </a:p>
          <a:p>
            <a:r>
              <a:rPr lang="en-US" sz="2800" dirty="0">
                <a:solidFill>
                  <a:schemeClr val="bg1"/>
                </a:solidFill>
                <a:latin typeface="Courier" charset="0"/>
                <a:ea typeface="Courier" charset="0"/>
                <a:cs typeface="Courier" charset="0"/>
              </a:rPr>
              <a:t>    print(</a:t>
            </a:r>
            <a:r>
              <a:rPr lang="en-US" sz="2800" dirty="0" err="1">
                <a:solidFill>
                  <a:schemeClr val="bg1"/>
                </a:solidFill>
                <a:latin typeface="Courier" charset="0"/>
                <a:ea typeface="Courier" charset="0"/>
                <a:cs typeface="Courier" charset="0"/>
              </a:rPr>
              <a:t>data.</a:t>
            </a:r>
            <a:r>
              <a:rPr lang="en-US" sz="2800" dirty="0" err="1">
                <a:solidFill>
                  <a:srgbClr val="FF40FF"/>
                </a:solidFill>
                <a:latin typeface="Courier" charset="0"/>
                <a:ea typeface="Courier" charset="0"/>
                <a:cs typeface="Courier" charset="0"/>
              </a:rPr>
              <a:t>decode</a:t>
            </a:r>
            <a:r>
              <a:rPr lang="en-US" sz="2800" smtClean="0">
                <a:solidFill>
                  <a:srgbClr val="FF40FF"/>
                </a:solidFill>
                <a:latin typeface="Courier" charset="0"/>
                <a:ea typeface="Courier" charset="0"/>
                <a:cs typeface="Courier" charset="0"/>
              </a:rPr>
              <a:t>()</a:t>
            </a:r>
            <a:r>
              <a:rPr lang="en-US" sz="2800" smtClean="0">
                <a:solidFill>
                  <a:schemeClr val="bg1"/>
                </a:solidFill>
                <a:latin typeface="Courier" charset="0"/>
                <a:ea typeface="Courier" charset="0"/>
                <a:cs typeface="Courier" charset="0"/>
              </a:rPr>
              <a:t>,</a:t>
            </a:r>
            <a:r>
              <a:rPr lang="en-US" sz="2800" dirty="0" smtClean="0">
                <a:solidFill>
                  <a:schemeClr val="bg1"/>
                </a:solidFill>
                <a:latin typeface="Courier" charset="0"/>
                <a:ea typeface="Courier" charset="0"/>
                <a:cs typeface="Courier" charset="0"/>
              </a:rPr>
              <a:t>end='')</a:t>
            </a:r>
            <a:endParaRPr lang="en-US" sz="2800" dirty="0">
              <a:solidFill>
                <a:schemeClr val="bg1"/>
              </a:solidFill>
              <a:latin typeface="Courier" charset="0"/>
              <a:ea typeface="Courier" charset="0"/>
              <a:cs typeface="Courier" charset="0"/>
            </a:endParaRPr>
          </a:p>
          <a:p>
            <a:r>
              <a:rPr lang="en-US" sz="2800" dirty="0" err="1">
                <a:solidFill>
                  <a:schemeClr val="bg1"/>
                </a:solidFill>
                <a:latin typeface="Courier" charset="0"/>
                <a:ea typeface="Courier" charset="0"/>
                <a:cs typeface="Courier" charset="0"/>
              </a:rPr>
              <a:t>mysock.close</a:t>
            </a:r>
            <a:r>
              <a:rPr lang="en-US" sz="2800" dirty="0">
                <a:solidFill>
                  <a:schemeClr val="bg1"/>
                </a:solidFill>
                <a:latin typeface="Courier" charset="0"/>
                <a:ea typeface="Courier" charset="0"/>
                <a:cs typeface="Courier"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1155700" y="323860"/>
            <a:ext cx="13932000"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An HTTP Request in Python</a:t>
            </a:r>
          </a:p>
        </p:txBody>
      </p:sp>
      <p:sp>
        <p:nvSpPr>
          <p:cNvPr id="4" name="TextBox 3"/>
          <p:cNvSpPr txBox="1"/>
          <p:nvPr/>
        </p:nvSpPr>
        <p:spPr>
          <a:xfrm>
            <a:off x="1339731" y="2539899"/>
            <a:ext cx="184731" cy="523220"/>
          </a:xfrm>
          <a:prstGeom prst="rect">
            <a:avLst/>
          </a:prstGeom>
          <a:noFill/>
        </p:spPr>
        <p:txBody>
          <a:bodyPr wrap="none" rtlCol="0">
            <a:spAutoFit/>
          </a:bodyPr>
          <a:lstStyle/>
          <a:p>
            <a:endParaRPr lang="en-US" sz="2800" dirty="0">
              <a:solidFill>
                <a:schemeClr val="bg1"/>
              </a:solidFill>
              <a:latin typeface="Courier" charset="0"/>
              <a:ea typeface="Courier" charset="0"/>
              <a:cs typeface="Courier" charset="0"/>
            </a:endParaRPr>
          </a:p>
        </p:txBody>
      </p:sp>
      <p:sp>
        <p:nvSpPr>
          <p:cNvPr id="5" name="TextBox 3"/>
          <p:cNvSpPr txBox="1"/>
          <p:nvPr/>
        </p:nvSpPr>
        <p:spPr>
          <a:xfrm>
            <a:off x="653143" y="2571729"/>
            <a:ext cx="14826343" cy="5016758"/>
          </a:xfrm>
          <a:prstGeom prst="rect">
            <a:avLst/>
          </a:prstGeom>
          <a:noFill/>
        </p:spPr>
        <p:txBody>
          <a:bodyPr wrap="square" rtlCol="0">
            <a:spAutoFit/>
          </a:bodyPr>
          <a:lstStyle/>
          <a:p>
            <a:pPr marL="457200" indent="-457200" algn="just">
              <a:buFont typeface="Wingdings" panose="05000000000000000000" pitchFamily="2" charset="2"/>
              <a:buChar char="l"/>
            </a:pPr>
            <a:r>
              <a:rPr lang="en-US" altLang="zh-CN" sz="3200">
                <a:solidFill>
                  <a:schemeClr val="bg1"/>
                </a:solidFill>
              </a:rPr>
              <a:t>First the program makes a connection to port 80 on the server </a:t>
            </a:r>
            <a:r>
              <a:rPr lang="en-US" altLang="zh-CN" sz="3200">
                <a:solidFill>
                  <a:schemeClr val="bg1"/>
                </a:solidFill>
                <a:hlinkClick r:id="rId3"/>
              </a:rPr>
              <a:t>www.py4e.com</a:t>
            </a:r>
            <a:r>
              <a:rPr lang="en-US" altLang="zh-CN" sz="3200" smtClean="0">
                <a:solidFill>
                  <a:schemeClr val="bg1"/>
                </a:solidFill>
              </a:rPr>
              <a:t>. Since </a:t>
            </a:r>
            <a:r>
              <a:rPr lang="en-US" altLang="zh-CN" sz="3200">
                <a:solidFill>
                  <a:schemeClr val="bg1"/>
                </a:solidFill>
              </a:rPr>
              <a:t>our program is playing the role of the “web browser”, the </a:t>
            </a:r>
            <a:r>
              <a:rPr lang="en-US" altLang="zh-CN" sz="3200">
                <a:solidFill>
                  <a:schemeClr val="bg1"/>
                </a:solidFill>
              </a:rPr>
              <a:t>HTTP </a:t>
            </a:r>
            <a:r>
              <a:rPr lang="en-US" altLang="zh-CN" sz="3200" smtClean="0">
                <a:solidFill>
                  <a:schemeClr val="bg1"/>
                </a:solidFill>
              </a:rPr>
              <a:t>protocol says </a:t>
            </a:r>
            <a:r>
              <a:rPr lang="en-US" altLang="zh-CN" sz="3200">
                <a:solidFill>
                  <a:schemeClr val="bg1"/>
                </a:solidFill>
              </a:rPr>
              <a:t>we must send the GET command followed by a blank line. \</a:t>
            </a:r>
            <a:r>
              <a:rPr lang="en-US" altLang="zh-CN" sz="3200">
                <a:solidFill>
                  <a:schemeClr val="bg1"/>
                </a:solidFill>
              </a:rPr>
              <a:t>r\n </a:t>
            </a:r>
            <a:r>
              <a:rPr lang="en-US" altLang="zh-CN" sz="3200" smtClean="0">
                <a:solidFill>
                  <a:schemeClr val="bg1"/>
                </a:solidFill>
              </a:rPr>
              <a:t>signifies an </a:t>
            </a:r>
            <a:r>
              <a:rPr lang="en-US" altLang="zh-CN" sz="3200">
                <a:solidFill>
                  <a:schemeClr val="bg1"/>
                </a:solidFill>
              </a:rPr>
              <a:t>EOL (end of line), so \r\n\r\n signifies nothing between two EOL </a:t>
            </a:r>
            <a:r>
              <a:rPr lang="en-US" altLang="zh-CN" sz="3200">
                <a:solidFill>
                  <a:schemeClr val="bg1"/>
                </a:solidFill>
              </a:rPr>
              <a:t>sequences</a:t>
            </a:r>
            <a:r>
              <a:rPr lang="en-US" altLang="zh-CN" sz="3200" smtClean="0">
                <a:solidFill>
                  <a:schemeClr val="bg1"/>
                </a:solidFill>
              </a:rPr>
              <a:t>. That </a:t>
            </a:r>
            <a:r>
              <a:rPr lang="en-US" altLang="zh-CN" sz="3200">
                <a:solidFill>
                  <a:schemeClr val="bg1"/>
                </a:solidFill>
              </a:rPr>
              <a:t>is the equivalent of a blank </a:t>
            </a:r>
            <a:r>
              <a:rPr lang="en-US" altLang="zh-CN" sz="3200">
                <a:solidFill>
                  <a:schemeClr val="bg1"/>
                </a:solidFill>
              </a:rPr>
              <a:t>line</a:t>
            </a:r>
            <a:r>
              <a:rPr lang="en-US" altLang="zh-CN" sz="3200" smtClean="0">
                <a:solidFill>
                  <a:schemeClr val="bg1"/>
                </a:solidFill>
              </a:rPr>
              <a:t>.</a:t>
            </a:r>
          </a:p>
          <a:p>
            <a:pPr marL="457200" indent="-457200" algn="just">
              <a:buFont typeface="Wingdings" panose="05000000000000000000" pitchFamily="2" charset="2"/>
              <a:buChar char="l"/>
            </a:pPr>
            <a:endParaRPr lang="en-US" sz="3200">
              <a:solidFill>
                <a:schemeClr val="bg1"/>
              </a:solidFill>
              <a:latin typeface="Courier" charset="0"/>
              <a:ea typeface="Courier" charset="0"/>
              <a:cs typeface="Courier" charset="0"/>
            </a:endParaRPr>
          </a:p>
          <a:p>
            <a:pPr marL="457200" indent="-457200" algn="just">
              <a:buFont typeface="Wingdings" panose="05000000000000000000" pitchFamily="2" charset="2"/>
              <a:buChar char="l"/>
            </a:pPr>
            <a:r>
              <a:rPr lang="en-US" altLang="zh-CN" sz="3200">
                <a:solidFill>
                  <a:schemeClr val="bg1"/>
                </a:solidFill>
              </a:rPr>
              <a:t>Once we send that blank line, we write a loop that receives data in 512-character chunks from the socket and prints the data out until there is no more data to read (i.e., the recv() returns an empty string).</a:t>
            </a:r>
            <a:endParaRPr lang="en-US" altLang="zh-CN" sz="3200">
              <a:solidFill>
                <a:schemeClr val="bg1"/>
              </a:solidFill>
              <a:latin typeface="Courier" charset="0"/>
              <a:ea typeface="Courier" charset="0"/>
              <a:cs typeface="Courier" charset="0"/>
            </a:endParaRPr>
          </a:p>
          <a:p>
            <a:pPr marL="457200" indent="-457200" algn="just">
              <a:buFont typeface="Wingdings" panose="05000000000000000000" pitchFamily="2" charset="2"/>
              <a:buChar char="l"/>
            </a:pPr>
            <a:endParaRPr lang="en-US" sz="3200" dirty="0">
              <a:solidFill>
                <a:schemeClr val="bg1"/>
              </a:solidFill>
              <a:latin typeface="Courier" charset="0"/>
              <a:ea typeface="Courier" charset="0"/>
              <a:cs typeface="Courier" charset="0"/>
            </a:endParaRPr>
          </a:p>
        </p:txBody>
      </p:sp>
    </p:spTree>
    <p:extLst>
      <p:ext uri="{BB962C8B-B14F-4D97-AF65-F5344CB8AC3E}">
        <p14:creationId xmlns:p14="http://schemas.microsoft.com/office/powerpoint/2010/main" val="25988224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p:nvPr/>
        </p:nvSpPr>
        <p:spPr>
          <a:xfrm>
            <a:off x="307521" y="150019"/>
            <a:ext cx="9431337" cy="5643562"/>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HTTP/1.1 200 OK</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Date: Sun, 14 Mar 2010 23:52:41 GMT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Server: Apache</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Last-Modified: Tue, 29 Dec 2009 01:31:22 GMT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ETag: "143c1b33-a7-4b395bea"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Accept-Ranges: bytes</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Content-Length: 167</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Connection: close</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a:solidFill>
                  <a:srgbClr val="FF00FF"/>
                </a:solidFill>
                <a:latin typeface="Courier"/>
                <a:ea typeface="Courier New"/>
                <a:cs typeface="Courier"/>
                <a:sym typeface="Courier New"/>
              </a:rPr>
              <a:t>Content-Type: text/plain</a:t>
            </a:r>
          </a:p>
          <a:p>
            <a:pPr marL="0" marR="0" lvl="0" indent="0" algn="ctr" rtl="0">
              <a:lnSpc>
                <a:spcPct val="100000"/>
              </a:lnSpc>
              <a:spcBef>
                <a:spcPts val="0"/>
              </a:spcBef>
              <a:spcAft>
                <a:spcPts val="0"/>
              </a:spcAft>
              <a:buNone/>
            </a:pPr>
            <a:endParaRPr sz="2400" i="0" u="none" strike="noStrike" cap="none">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a:solidFill>
                  <a:schemeClr val="lt1"/>
                </a:solidFill>
                <a:latin typeface="Courier"/>
                <a:ea typeface="Courier New"/>
                <a:cs typeface="Courier"/>
                <a:sym typeface="Courier New"/>
              </a:rPr>
              <a:t>But soft what light through yonder window breaks</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a:solidFill>
                  <a:schemeClr val="lt1"/>
                </a:solidFill>
                <a:latin typeface="Courier"/>
                <a:ea typeface="Courier New"/>
                <a:cs typeface="Courier"/>
                <a:sym typeface="Courier New"/>
              </a:rPr>
              <a:t>It is the east and Juliet is the sun</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a:solidFill>
                  <a:schemeClr val="lt1"/>
                </a:solidFill>
                <a:latin typeface="Courier"/>
                <a:ea typeface="Courier New"/>
                <a:cs typeface="Courier"/>
                <a:sym typeface="Courier New"/>
              </a:rPr>
              <a:t>Arise fair sun and kill the envious moon</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a:solidFill>
                  <a:schemeClr val="lt1"/>
                </a:solidFill>
                <a:latin typeface="Courier"/>
                <a:ea typeface="Courier New"/>
                <a:cs typeface="Courier"/>
                <a:sym typeface="Courier New"/>
              </a:rPr>
              <a:t>Who is already sick and pale with grief</a:t>
            </a:r>
          </a:p>
        </p:txBody>
      </p:sp>
      <p:sp>
        <p:nvSpPr>
          <p:cNvPr id="661" name="Shape 661"/>
          <p:cNvSpPr txBox="1"/>
          <p:nvPr/>
        </p:nvSpPr>
        <p:spPr>
          <a:xfrm>
            <a:off x="10435771" y="1353343"/>
            <a:ext cx="5111750" cy="276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New"/>
                <a:cs typeface="Courier"/>
                <a:sym typeface="Courier New"/>
              </a:rPr>
              <a:t>while True:</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New"/>
                <a:cs typeface="Courier"/>
                <a:sym typeface="Courier New"/>
              </a:rPr>
              <a:t>    data = </a:t>
            </a:r>
            <a:r>
              <a:rPr lang="en-US" sz="2400" i="0" u="none" strike="noStrike" cap="none" dirty="0" err="1">
                <a:solidFill>
                  <a:srgbClr val="FFFF00"/>
                </a:solidFill>
                <a:latin typeface="Courier"/>
                <a:ea typeface="Courier New"/>
                <a:cs typeface="Courier"/>
                <a:sym typeface="Courier New"/>
              </a:rPr>
              <a:t>mysock.recv</a:t>
            </a:r>
            <a:r>
              <a:rPr lang="en-US" sz="2400" i="0" u="none" strike="noStrike" cap="none" dirty="0">
                <a:solidFill>
                  <a:srgbClr val="FFFF00"/>
                </a:solidFill>
                <a:latin typeface="Courier"/>
                <a:ea typeface="Courier New"/>
                <a:cs typeface="Courier"/>
                <a:sym typeface="Courier New"/>
              </a:rPr>
              <a:t>(512)</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New"/>
                <a:cs typeface="Courier"/>
                <a:sym typeface="Courier New"/>
              </a:rPr>
              <a:t>    if ( </a:t>
            </a:r>
            <a:r>
              <a:rPr lang="en-US" sz="2400" i="0" u="none" strike="noStrike" cap="none" dirty="0" err="1">
                <a:solidFill>
                  <a:srgbClr val="FFFF00"/>
                </a:solidFill>
                <a:latin typeface="Courier"/>
                <a:ea typeface="Courier New"/>
                <a:cs typeface="Courier"/>
                <a:sym typeface="Courier New"/>
              </a:rPr>
              <a:t>len</a:t>
            </a:r>
            <a:r>
              <a:rPr lang="en-US" sz="2400" i="0" u="none" strike="noStrike" cap="none" dirty="0">
                <a:solidFill>
                  <a:srgbClr val="FFFF00"/>
                </a:solidFill>
                <a:latin typeface="Courier"/>
                <a:ea typeface="Courier New"/>
                <a:cs typeface="Courier"/>
                <a:sym typeface="Courier New"/>
              </a:rPr>
              <a:t>(data) &lt; 1 ) :</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New"/>
                <a:cs typeface="Courier"/>
                <a:sym typeface="Courier New"/>
              </a:rPr>
              <a:t>        break</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New"/>
                <a:cs typeface="Courier"/>
                <a:sym typeface="Courier New"/>
              </a:rPr>
              <a:t>    </a:t>
            </a:r>
            <a:r>
              <a:rPr lang="en-US" sz="2400" i="0" u="none" strike="noStrike" cap="none" dirty="0" smtClean="0">
                <a:solidFill>
                  <a:srgbClr val="FFFF00"/>
                </a:solidFill>
                <a:latin typeface="Courier"/>
                <a:ea typeface="Courier New"/>
                <a:cs typeface="Courier"/>
                <a:sym typeface="Courier New"/>
              </a:rPr>
              <a:t>print(</a:t>
            </a:r>
            <a:r>
              <a:rPr lang="en-US" sz="2400" i="0" u="none" strike="noStrike" cap="none" dirty="0" err="1" smtClean="0">
                <a:solidFill>
                  <a:srgbClr val="FFFF00"/>
                </a:solidFill>
                <a:latin typeface="Courier"/>
                <a:ea typeface="Courier New"/>
                <a:cs typeface="Courier"/>
                <a:sym typeface="Courier New"/>
              </a:rPr>
              <a:t>data.</a:t>
            </a:r>
            <a:r>
              <a:rPr lang="en-US" sz="2400" i="0" u="none" strike="noStrike" cap="none" dirty="0" err="1" smtClean="0">
                <a:solidFill>
                  <a:srgbClr val="00FA00"/>
                </a:solidFill>
                <a:latin typeface="Courier"/>
                <a:ea typeface="Courier New"/>
                <a:cs typeface="Courier"/>
                <a:sym typeface="Courier New"/>
              </a:rPr>
              <a:t>decode</a:t>
            </a:r>
            <a:r>
              <a:rPr lang="en-US" sz="2400" i="0" u="none" strike="noStrike" cap="none" dirty="0" smtClean="0">
                <a:solidFill>
                  <a:srgbClr val="00FA00"/>
                </a:solidFill>
                <a:latin typeface="Courier"/>
                <a:ea typeface="Courier New"/>
                <a:cs typeface="Courier"/>
                <a:sym typeface="Courier New"/>
              </a:rPr>
              <a:t>()</a:t>
            </a:r>
            <a:r>
              <a:rPr lang="en-US" sz="2400" i="0" u="none" strike="noStrike" cap="none" dirty="0" smtClean="0">
                <a:solidFill>
                  <a:srgbClr val="FFFF00"/>
                </a:solidFill>
                <a:latin typeface="Courier"/>
                <a:ea typeface="Courier New"/>
                <a:cs typeface="Courier"/>
                <a:sym typeface="Courier New"/>
              </a:rPr>
              <a:t>)</a:t>
            </a:r>
            <a:endParaRPr lang="en-US" sz="2400" i="0" u="none" strike="noStrike" cap="none" dirty="0">
              <a:solidFill>
                <a:srgbClr val="FFFF00"/>
              </a:solidFill>
              <a:latin typeface="Courier"/>
              <a:ea typeface="Courier New"/>
              <a:cs typeface="Courier"/>
              <a:sym typeface="Courier New"/>
            </a:endParaRPr>
          </a:p>
        </p:txBody>
      </p:sp>
      <p:sp>
        <p:nvSpPr>
          <p:cNvPr id="662" name="Shape 662"/>
          <p:cNvSpPr txBox="1"/>
          <p:nvPr/>
        </p:nvSpPr>
        <p:spPr>
          <a:xfrm>
            <a:off x="10027782" y="341057"/>
            <a:ext cx="32337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HTTP Header</a:t>
            </a:r>
          </a:p>
        </p:txBody>
      </p:sp>
      <p:sp>
        <p:nvSpPr>
          <p:cNvPr id="663" name="Shape 663"/>
          <p:cNvSpPr txBox="1"/>
          <p:nvPr/>
        </p:nvSpPr>
        <p:spPr>
          <a:xfrm>
            <a:off x="10027782" y="4805722"/>
            <a:ext cx="296386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HTTP Body</a:t>
            </a:r>
          </a:p>
        </p:txBody>
      </p:sp>
      <p:sp>
        <p:nvSpPr>
          <p:cNvPr id="2" name="矩形 1"/>
          <p:cNvSpPr/>
          <p:nvPr/>
        </p:nvSpPr>
        <p:spPr>
          <a:xfrm>
            <a:off x="307520" y="6325475"/>
            <a:ext cx="15054399" cy="1815882"/>
          </a:xfrm>
          <a:prstGeom prst="rect">
            <a:avLst/>
          </a:prstGeom>
        </p:spPr>
        <p:txBody>
          <a:bodyPr wrap="square">
            <a:spAutoFit/>
          </a:bodyPr>
          <a:lstStyle/>
          <a:p>
            <a:pPr algn="just"/>
            <a:r>
              <a:rPr lang="en-US" altLang="zh-CN" sz="2800">
                <a:solidFill>
                  <a:schemeClr val="bg1"/>
                </a:solidFill>
                <a:latin typeface="+mn-lt"/>
              </a:rPr>
              <a:t>The output starts with headers which the web server sends to describe the </a:t>
            </a:r>
            <a:r>
              <a:rPr lang="en-US" altLang="zh-CN" sz="2800">
                <a:solidFill>
                  <a:schemeClr val="bg1"/>
                </a:solidFill>
                <a:latin typeface="+mn-lt"/>
              </a:rPr>
              <a:t>document</a:t>
            </a:r>
            <a:r>
              <a:rPr lang="en-US" altLang="zh-CN" sz="2800" smtClean="0">
                <a:solidFill>
                  <a:schemeClr val="bg1"/>
                </a:solidFill>
                <a:latin typeface="+mn-lt"/>
              </a:rPr>
              <a:t>. For </a:t>
            </a:r>
            <a:r>
              <a:rPr lang="en-US" altLang="zh-CN" sz="2800">
                <a:solidFill>
                  <a:schemeClr val="bg1"/>
                </a:solidFill>
                <a:latin typeface="+mn-lt"/>
              </a:rPr>
              <a:t>example, the Content-Type header indicates that the document </a:t>
            </a:r>
            <a:r>
              <a:rPr lang="en-US" altLang="zh-CN" sz="2800">
                <a:solidFill>
                  <a:schemeClr val="bg1"/>
                </a:solidFill>
                <a:latin typeface="+mn-lt"/>
              </a:rPr>
              <a:t>is </a:t>
            </a:r>
            <a:r>
              <a:rPr lang="en-US" altLang="zh-CN" sz="2800" smtClean="0">
                <a:solidFill>
                  <a:schemeClr val="bg1"/>
                </a:solidFill>
                <a:latin typeface="+mn-lt"/>
              </a:rPr>
              <a:t>a plain </a:t>
            </a:r>
            <a:r>
              <a:rPr lang="en-US" altLang="zh-CN" sz="2800">
                <a:solidFill>
                  <a:schemeClr val="bg1"/>
                </a:solidFill>
                <a:latin typeface="+mn-lt"/>
              </a:rPr>
              <a:t>text document (</a:t>
            </a:r>
            <a:r>
              <a:rPr lang="en-US" altLang="zh-CN" sz="2800">
                <a:solidFill>
                  <a:schemeClr val="bg1"/>
                </a:solidFill>
                <a:latin typeface="+mn-lt"/>
              </a:rPr>
              <a:t>text/plain</a:t>
            </a:r>
            <a:r>
              <a:rPr lang="en-US" altLang="zh-CN" sz="2800" smtClean="0">
                <a:solidFill>
                  <a:schemeClr val="bg1"/>
                </a:solidFill>
                <a:latin typeface="+mn-lt"/>
              </a:rPr>
              <a:t>). After </a:t>
            </a:r>
            <a:r>
              <a:rPr lang="en-US" altLang="zh-CN" sz="2800">
                <a:solidFill>
                  <a:schemeClr val="bg1"/>
                </a:solidFill>
                <a:latin typeface="+mn-lt"/>
              </a:rPr>
              <a:t>the server sends us the headers, it adds a blank line to indicate the </a:t>
            </a:r>
            <a:r>
              <a:rPr lang="en-US" altLang="zh-CN" sz="2800">
                <a:solidFill>
                  <a:schemeClr val="bg1"/>
                </a:solidFill>
                <a:latin typeface="+mn-lt"/>
              </a:rPr>
              <a:t>end </a:t>
            </a:r>
            <a:r>
              <a:rPr lang="en-US" altLang="zh-CN" sz="2800" smtClean="0">
                <a:solidFill>
                  <a:schemeClr val="bg1"/>
                </a:solidFill>
                <a:latin typeface="+mn-lt"/>
              </a:rPr>
              <a:t>of the </a:t>
            </a:r>
            <a:r>
              <a:rPr lang="en-US" altLang="zh-CN" sz="2800">
                <a:solidFill>
                  <a:schemeClr val="bg1"/>
                </a:solidFill>
                <a:latin typeface="+mn-lt"/>
              </a:rPr>
              <a:t>headers, and then sends the actual data of the file </a:t>
            </a:r>
            <a:r>
              <a:rPr lang="en-US" altLang="zh-CN" sz="2800" i="1">
                <a:solidFill>
                  <a:schemeClr val="bg1"/>
                </a:solidFill>
                <a:latin typeface="+mn-lt"/>
              </a:rPr>
              <a:t>romeo.txt</a:t>
            </a:r>
            <a:r>
              <a:rPr lang="en-US" altLang="zh-CN" sz="2800">
                <a:solidFill>
                  <a:schemeClr val="bg1"/>
                </a:solidFill>
                <a:latin typeface="+mn-lt"/>
              </a:rPr>
              <a:t>.</a:t>
            </a:r>
            <a:endParaRPr lang="zh-CN" altLang="en-US" sz="2800">
              <a:solidFill>
                <a:schemeClr val="bg1"/>
              </a:solidFill>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966"/>
                </a:solidFill>
              </a:rPr>
              <a:t>About Characters and Strings</a:t>
            </a:r>
            <a:r>
              <a:rPr lang="is-IS" dirty="0" smtClean="0">
                <a:solidFill>
                  <a:srgbClr val="FFD966"/>
                </a:solidFill>
              </a:rPr>
              <a:t>…</a:t>
            </a:r>
            <a:endParaRPr lang="en-US" dirty="0">
              <a:solidFill>
                <a:srgbClr val="FFD966"/>
              </a:solidFill>
            </a:endParaRPr>
          </a:p>
        </p:txBody>
      </p:sp>
    </p:spTree>
    <p:extLst>
      <p:ext uri="{BB962C8B-B14F-4D97-AF65-F5344CB8AC3E}">
        <p14:creationId xmlns:p14="http://schemas.microsoft.com/office/powerpoint/2010/main" val="271775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8" y="7402940"/>
            <a:ext cx="9201558" cy="954107"/>
          </a:xfrm>
          <a:prstGeom prst="rect">
            <a:avLst/>
          </a:prstGeom>
          <a:noFill/>
        </p:spPr>
        <p:txBody>
          <a:bodyPr wrap="none" rtlCol="0">
            <a:spAutoFit/>
          </a:bodyPr>
          <a:lstStyle/>
          <a:p>
            <a:r>
              <a:rPr lang="en-US" sz="2800" dirty="0">
                <a:solidFill>
                  <a:srgbClr val="FFFF00"/>
                </a:solidFill>
              </a:rPr>
              <a:t>https://</a:t>
            </a:r>
            <a:r>
              <a:rPr lang="en-US" sz="2800" dirty="0" err="1">
                <a:solidFill>
                  <a:srgbClr val="FFFF00"/>
                </a:solidFill>
              </a:rPr>
              <a:t>en.wikipedia.org</a:t>
            </a:r>
            <a:r>
              <a:rPr lang="en-US" sz="2800" dirty="0">
                <a:solidFill>
                  <a:srgbClr val="FFFF00"/>
                </a:solidFill>
              </a:rPr>
              <a:t>/wiki/ASCII</a:t>
            </a:r>
          </a:p>
          <a:p>
            <a:r>
              <a:rPr lang="en-US" sz="2800" dirty="0" smtClean="0">
                <a:solidFill>
                  <a:srgbClr val="FFFF00"/>
                </a:solidFill>
              </a:rPr>
              <a:t>http</a:t>
            </a:r>
            <a:r>
              <a:rPr lang="en-US" sz="2800" dirty="0">
                <a:solidFill>
                  <a:srgbClr val="FFFF00"/>
                </a:solidFill>
              </a:rPr>
              <a:t>://</a:t>
            </a:r>
            <a:r>
              <a:rPr lang="en-US" sz="2800" dirty="0" err="1">
                <a:solidFill>
                  <a:srgbClr val="FFFF00"/>
                </a:solidFill>
              </a:rPr>
              <a:t>www.catonmat.net</a:t>
            </a:r>
            <a:r>
              <a:rPr lang="en-US" sz="2800" dirty="0">
                <a:solidFill>
                  <a:srgbClr val="FFFF00"/>
                </a:solidFill>
              </a:rPr>
              <a:t>/download/</a:t>
            </a:r>
            <a:r>
              <a:rPr lang="en-US" sz="2800" dirty="0" err="1">
                <a:solidFill>
                  <a:srgbClr val="FFFF00"/>
                </a:solidFill>
              </a:rPr>
              <a:t>ascii</a:t>
            </a:r>
            <a:r>
              <a:rPr lang="en-US" sz="2800" dirty="0">
                <a:solidFill>
                  <a:srgbClr val="FFFF00"/>
                </a:solidFill>
              </a:rPr>
              <a:t>-cheat-</a:t>
            </a:r>
            <a:r>
              <a:rPr lang="en-US" sz="2800" dirty="0" err="1">
                <a:solidFill>
                  <a:srgbClr val="FFFF00"/>
                </a:solidFill>
              </a:rPr>
              <a:t>sheet.png</a:t>
            </a:r>
            <a:endParaRPr lang="en-US" sz="2800" dirty="0">
              <a:solidFill>
                <a:srgbClr val="FFFF00"/>
              </a:solidFill>
            </a:endParaRPr>
          </a:p>
        </p:txBody>
      </p:sp>
      <p:sp>
        <p:nvSpPr>
          <p:cNvPr id="6" name="Title 5"/>
          <p:cNvSpPr>
            <a:spLocks noGrp="1"/>
          </p:cNvSpPr>
          <p:nvPr>
            <p:ph type="title"/>
          </p:nvPr>
        </p:nvSpPr>
        <p:spPr>
          <a:xfrm>
            <a:off x="759700" y="716536"/>
            <a:ext cx="3436178" cy="1692735"/>
          </a:xfrm>
        </p:spPr>
        <p:txBody>
          <a:bodyPr/>
          <a:lstStyle/>
          <a:p>
            <a:r>
              <a:rPr lang="en-US" smtClean="0">
                <a:solidFill>
                  <a:srgbClr val="FFD966"/>
                </a:solidFill>
              </a:rPr>
              <a:t>ASCII</a:t>
            </a:r>
            <a:endParaRPr lang="en-US">
              <a:solidFill>
                <a:srgbClr val="FFD966"/>
              </a:solidFill>
            </a:endParaRPr>
          </a:p>
        </p:txBody>
      </p:sp>
      <p:sp>
        <p:nvSpPr>
          <p:cNvPr id="7" name="TextBox 6"/>
          <p:cNvSpPr txBox="1"/>
          <p:nvPr/>
        </p:nvSpPr>
        <p:spPr>
          <a:xfrm>
            <a:off x="759699" y="2738642"/>
            <a:ext cx="5928483" cy="1200329"/>
          </a:xfrm>
          <a:prstGeom prst="rect">
            <a:avLst/>
          </a:prstGeom>
          <a:noFill/>
        </p:spPr>
        <p:txBody>
          <a:bodyPr wrap="square" rtlCol="0">
            <a:spAutoFit/>
          </a:bodyPr>
          <a:lstStyle/>
          <a:p>
            <a:pPr algn="just"/>
            <a:r>
              <a:rPr lang="en-US" sz="3600" dirty="0">
                <a:solidFill>
                  <a:schemeClr val="bg1"/>
                </a:solidFill>
              </a:rPr>
              <a:t>American Standard Code for Information Interchange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470" y="906615"/>
            <a:ext cx="8110329" cy="6477815"/>
          </a:xfrm>
          <a:prstGeom prst="rect">
            <a:avLst/>
          </a:prstGeom>
        </p:spPr>
      </p:pic>
    </p:spTree>
    <p:extLst>
      <p:ext uri="{BB962C8B-B14F-4D97-AF65-F5344CB8AC3E}">
        <p14:creationId xmlns:p14="http://schemas.microsoft.com/office/powerpoint/2010/main" val="32739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cxnSp>
        <p:nvCxnSpPr>
          <p:cNvPr id="4" name="Straight Arrow Connector 3"/>
          <p:cNvCxnSpPr>
            <a:stCxn id="325" idx="3"/>
            <a:endCxn id="326" idx="1"/>
          </p:cNvCxnSpPr>
          <p:nvPr/>
        </p:nvCxnSpPr>
        <p:spPr>
          <a:xfrm>
            <a:off x="5473700" y="6167741"/>
            <a:ext cx="5473700" cy="0"/>
          </a:xfrm>
          <a:prstGeom prst="straightConnector1">
            <a:avLst/>
          </a:prstGeom>
          <a:ln w="635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20" name="Shape 3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FF"/>
                </a:solidFill>
                <a:latin typeface="Arial" charset="0"/>
                <a:ea typeface="Arial" charset="0"/>
                <a:cs typeface="Arial" charset="0"/>
                <a:sym typeface="Cabin"/>
              </a:rPr>
              <a:t>TCP Connections /</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Sockets</a:t>
            </a:r>
          </a:p>
        </p:txBody>
      </p:sp>
      <p:sp>
        <p:nvSpPr>
          <p:cNvPr id="322" name="Shape 322"/>
          <p:cNvSpPr txBox="1"/>
          <p:nvPr/>
        </p:nvSpPr>
        <p:spPr>
          <a:xfrm>
            <a:off x="1490475" y="2539900"/>
            <a:ext cx="13369500" cy="240372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 computer networking, an Internet </a:t>
            </a:r>
            <a:r>
              <a:rPr lang="en-US" sz="3600" u="none" strike="noStrike" cap="none" dirty="0">
                <a:solidFill>
                  <a:srgbClr val="FFFF00"/>
                </a:solidFill>
                <a:latin typeface="Arial" charset="0"/>
                <a:ea typeface="Arial" charset="0"/>
                <a:cs typeface="Arial" charset="0"/>
                <a:sym typeface="Cabin"/>
              </a:rPr>
              <a:t>socket</a:t>
            </a:r>
            <a:r>
              <a:rPr lang="en-US" sz="3600" u="none" strike="noStrike" cap="none" dirty="0">
                <a:solidFill>
                  <a:schemeClr val="lt1"/>
                </a:solidFill>
                <a:latin typeface="Arial" charset="0"/>
                <a:ea typeface="Arial" charset="0"/>
                <a:cs typeface="Arial" charset="0"/>
                <a:sym typeface="Cabin"/>
              </a:rPr>
              <a:t> or network </a:t>
            </a:r>
            <a:r>
              <a:rPr lang="en-US" sz="3600" u="none" strike="noStrike" cap="none" dirty="0">
                <a:solidFill>
                  <a:srgbClr val="FFFF00"/>
                </a:solidFill>
                <a:latin typeface="Arial" charset="0"/>
                <a:ea typeface="Arial" charset="0"/>
                <a:cs typeface="Arial" charset="0"/>
                <a:sym typeface="Cabin"/>
              </a:rPr>
              <a:t>socket</a:t>
            </a:r>
            <a:r>
              <a:rPr lang="en-US" sz="3600" u="none" strike="noStrike" cap="none" dirty="0">
                <a:solidFill>
                  <a:schemeClr val="lt1"/>
                </a:solidFill>
                <a:latin typeface="Arial" charset="0"/>
                <a:ea typeface="Arial" charset="0"/>
                <a:cs typeface="Arial" charset="0"/>
                <a:sym typeface="Cabin"/>
              </a:rPr>
              <a:t> is an endpoint of a bidirectional </a:t>
            </a:r>
            <a:r>
              <a:rPr lang="en-US" sz="3600" u="none" strike="noStrike" cap="none" dirty="0">
                <a:solidFill>
                  <a:srgbClr val="00FFFF"/>
                </a:solidFill>
                <a:latin typeface="Arial" charset="0"/>
                <a:ea typeface="Arial" charset="0"/>
                <a:cs typeface="Arial" charset="0"/>
                <a:sym typeface="Cabin"/>
              </a:rPr>
              <a:t>inter-process </a:t>
            </a:r>
            <a:r>
              <a:rPr lang="en-US" sz="3600" u="none" strike="noStrike" cap="none" dirty="0">
                <a:solidFill>
                  <a:schemeClr val="lt1"/>
                </a:solidFill>
                <a:latin typeface="Arial" charset="0"/>
                <a:ea typeface="Arial" charset="0"/>
                <a:cs typeface="Arial" charset="0"/>
                <a:sym typeface="Cabin"/>
              </a:rPr>
              <a:t>communication flow across an </a:t>
            </a:r>
            <a:r>
              <a:rPr lang="en-US" sz="3600" u="none" strike="noStrike" cap="none" dirty="0">
                <a:solidFill>
                  <a:srgbClr val="E06666"/>
                </a:solidFill>
                <a:latin typeface="Arial" charset="0"/>
                <a:ea typeface="Arial" charset="0"/>
                <a:cs typeface="Arial" charset="0"/>
                <a:sym typeface="Cabin"/>
              </a:rPr>
              <a:t>Internet</a:t>
            </a:r>
            <a:r>
              <a:rPr lang="en-US" sz="3600" u="none" strike="noStrike" cap="none" dirty="0">
                <a:solidFill>
                  <a:schemeClr val="lt1"/>
                </a:solidFill>
                <a:latin typeface="Arial" charset="0"/>
                <a:ea typeface="Arial" charset="0"/>
                <a:cs typeface="Arial" charset="0"/>
                <a:sym typeface="Cabin"/>
              </a:rPr>
              <a:t> Protocol-based computer network, such as the </a:t>
            </a:r>
            <a:r>
              <a:rPr lang="en-US" sz="3600" u="none" strike="noStrike" cap="none" dirty="0">
                <a:solidFill>
                  <a:srgbClr val="E06666"/>
                </a:solidFill>
                <a:latin typeface="Arial" charset="0"/>
                <a:ea typeface="Arial" charset="0"/>
                <a:cs typeface="Arial" charset="0"/>
                <a:sym typeface="Cabin"/>
              </a:rPr>
              <a:t>Internet.</a:t>
            </a:r>
            <a:r>
              <a:rPr lang="en-US" sz="3600" dirty="0">
                <a:solidFill>
                  <a:schemeClr val="lt1"/>
                </a:solidFill>
                <a:latin typeface="Arial" charset="0"/>
                <a:ea typeface="Arial" charset="0"/>
                <a:cs typeface="Arial" charset="0"/>
                <a:sym typeface="Cabin"/>
              </a:rPr>
              <a:t>”</a:t>
            </a:r>
          </a:p>
        </p:txBody>
      </p:sp>
      <p:pic>
        <p:nvPicPr>
          <p:cNvPr id="323" name="Shape 323"/>
          <p:cNvPicPr preferRelativeResize="0"/>
          <p:nvPr/>
        </p:nvPicPr>
        <p:blipFill rotWithShape="1">
          <a:blip r:embed="rId3">
            <a:alphaModFix/>
          </a:blip>
          <a:srcRect/>
          <a:stretch/>
        </p:blipFill>
        <p:spPr>
          <a:xfrm>
            <a:off x="6342062" y="5272756"/>
            <a:ext cx="3600599" cy="1789968"/>
          </a:xfrm>
          <a:prstGeom prst="rect">
            <a:avLst/>
          </a:prstGeom>
          <a:noFill/>
          <a:ln>
            <a:noFill/>
          </a:ln>
        </p:spPr>
      </p:pic>
      <p:sp>
        <p:nvSpPr>
          <p:cNvPr id="324" name="Shape 324"/>
          <p:cNvSpPr txBox="1"/>
          <p:nvPr/>
        </p:nvSpPr>
        <p:spPr>
          <a:xfrm>
            <a:off x="7213600" y="5892376"/>
            <a:ext cx="2190900" cy="55072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5000" u="none" strike="noStrike" cap="none">
                <a:solidFill>
                  <a:srgbClr val="FF0000"/>
                </a:solidFill>
                <a:latin typeface="Arial" charset="0"/>
                <a:ea typeface="Arial" charset="0"/>
                <a:cs typeface="Arial" charset="0"/>
                <a:sym typeface="Cabin"/>
              </a:rPr>
              <a:t>Internet</a:t>
            </a:r>
          </a:p>
        </p:txBody>
      </p:sp>
      <p:sp>
        <p:nvSpPr>
          <p:cNvPr id="325" name="Shape 325"/>
          <p:cNvSpPr/>
          <p:nvPr/>
        </p:nvSpPr>
        <p:spPr>
          <a:xfrm>
            <a:off x="3187700" y="5312475"/>
            <a:ext cx="2286000" cy="1710531"/>
          </a:xfrm>
          <a:prstGeom prst="roundRect">
            <a:avLst>
              <a:gd name="adj" fmla="val 1800"/>
            </a:avLst>
          </a:prstGeom>
          <a:solidFill>
            <a:srgbClr val="CCCCCC"/>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FF"/>
              </a:buClr>
              <a:buSzPct val="25000"/>
              <a:buFont typeface="Cabin"/>
              <a:buNone/>
            </a:pPr>
            <a:r>
              <a:rPr lang="en-US" sz="3900" u="none" strike="noStrike" cap="none">
                <a:solidFill>
                  <a:srgbClr val="0000FF"/>
                </a:solidFill>
                <a:latin typeface="Arial" charset="0"/>
                <a:ea typeface="Arial" charset="0"/>
                <a:cs typeface="Arial" charset="0"/>
                <a:sym typeface="Cabin"/>
              </a:rPr>
              <a:t>Process</a:t>
            </a:r>
          </a:p>
        </p:txBody>
      </p:sp>
      <p:sp>
        <p:nvSpPr>
          <p:cNvPr id="326" name="Shape 326"/>
          <p:cNvSpPr/>
          <p:nvPr/>
        </p:nvSpPr>
        <p:spPr>
          <a:xfrm>
            <a:off x="10947400" y="5312475"/>
            <a:ext cx="2286000" cy="1710531"/>
          </a:xfrm>
          <a:prstGeom prst="roundRect">
            <a:avLst>
              <a:gd name="adj" fmla="val 1800"/>
            </a:avLst>
          </a:prstGeom>
          <a:solidFill>
            <a:srgbClr val="CCCCCC"/>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FF"/>
              </a:buClr>
              <a:buSzPct val="25000"/>
              <a:buFont typeface="Cabin"/>
              <a:buNone/>
            </a:pPr>
            <a:r>
              <a:rPr lang="en-US" sz="3900" u="none" strike="noStrike" cap="none">
                <a:solidFill>
                  <a:srgbClr val="0000FF"/>
                </a:solidFill>
                <a:latin typeface="Arial" charset="0"/>
                <a:ea typeface="Arial" charset="0"/>
                <a:cs typeface="Arial" charset="0"/>
                <a:sym typeface="Cabin"/>
              </a:rPr>
              <a:t>Process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55700" y="468341"/>
            <a:ext cx="13932000" cy="1692735"/>
          </a:xfrm>
        </p:spPr>
        <p:txBody>
          <a:bodyPr/>
          <a:lstStyle/>
          <a:p>
            <a:r>
              <a:rPr lang="en-US" dirty="0" smtClean="0">
                <a:solidFill>
                  <a:srgbClr val="FFD966"/>
                </a:solidFill>
              </a:rPr>
              <a:t>Representing Simple Strings</a:t>
            </a:r>
            <a:endParaRPr lang="en-US" dirty="0">
              <a:solidFill>
                <a:srgbClr val="FFD966"/>
              </a:solidFill>
            </a:endParaRPr>
          </a:p>
        </p:txBody>
      </p:sp>
      <p:sp>
        <p:nvSpPr>
          <p:cNvPr id="4" name="Text Placeholder 3"/>
          <p:cNvSpPr>
            <a:spLocks noGrp="1"/>
          </p:cNvSpPr>
          <p:nvPr>
            <p:ph type="body" idx="1"/>
          </p:nvPr>
        </p:nvSpPr>
        <p:spPr>
          <a:xfrm>
            <a:off x="300445" y="2603500"/>
            <a:ext cx="9130937" cy="6003787"/>
          </a:xfrm>
        </p:spPr>
        <p:txBody>
          <a:bodyPr/>
          <a:lstStyle/>
          <a:p>
            <a:r>
              <a:rPr lang="en-US" dirty="0" smtClean="0"/>
              <a:t>Each character is represented by a number between 0 and 256 stored in 8 bits of memory </a:t>
            </a:r>
          </a:p>
          <a:p>
            <a:r>
              <a:rPr lang="en-US" dirty="0" smtClean="0"/>
              <a:t>We refer to "8 bits of memory as a </a:t>
            </a:r>
            <a:r>
              <a:rPr lang="en-US" dirty="0" smtClean="0">
                <a:solidFill>
                  <a:srgbClr val="00FA00"/>
                </a:solidFill>
              </a:rPr>
              <a:t>"byte" </a:t>
            </a:r>
            <a:r>
              <a:rPr lang="en-US" dirty="0" smtClean="0"/>
              <a:t>of </a:t>
            </a:r>
            <a:r>
              <a:rPr lang="en-US" smtClean="0"/>
              <a:t>memory </a:t>
            </a:r>
            <a:endParaRPr lang="en-US" smtClean="0"/>
          </a:p>
          <a:p>
            <a:r>
              <a:rPr lang="en-US" smtClean="0"/>
              <a:t>The </a:t>
            </a:r>
            <a:r>
              <a:rPr lang="en-US" dirty="0" err="1" smtClean="0">
                <a:solidFill>
                  <a:srgbClr val="FF40FF"/>
                </a:solidFill>
              </a:rPr>
              <a:t>ord</a:t>
            </a:r>
            <a:r>
              <a:rPr lang="en-US" dirty="0" smtClean="0">
                <a:solidFill>
                  <a:srgbClr val="FF40FF"/>
                </a:solidFill>
              </a:rPr>
              <a:t>() </a:t>
            </a:r>
            <a:r>
              <a:rPr lang="en-US" dirty="0" smtClean="0"/>
              <a:t>function tells us the numeric value of a simple </a:t>
            </a:r>
            <a:r>
              <a:rPr lang="en-US" smtClean="0"/>
              <a:t>ASCII </a:t>
            </a:r>
            <a:r>
              <a:rPr lang="en-US" smtClean="0"/>
              <a:t>character</a:t>
            </a:r>
          </a:p>
          <a:p>
            <a:r>
              <a:rPr lang="en-US" altLang="zh-CN"/>
              <a:t>In the 1960s and 1970s, we just assumed that one byte was </a:t>
            </a:r>
            <a:r>
              <a:rPr lang="en-US" altLang="zh-CN"/>
              <a:t>one </a:t>
            </a:r>
            <a:r>
              <a:rPr lang="en-US" altLang="zh-CN" smtClean="0"/>
              <a:t>character</a:t>
            </a:r>
            <a:endParaRPr lang="en-US" smtClean="0"/>
          </a:p>
          <a:p>
            <a:endParaRPr lang="en-US" dirty="0"/>
          </a:p>
        </p:txBody>
      </p:sp>
      <p:sp>
        <p:nvSpPr>
          <p:cNvPr id="5" name="TextBox 4"/>
          <p:cNvSpPr txBox="1"/>
          <p:nvPr/>
        </p:nvSpPr>
        <p:spPr>
          <a:xfrm>
            <a:off x="10175048" y="3645654"/>
            <a:ext cx="4480714" cy="3108543"/>
          </a:xfrm>
          <a:prstGeom prst="rect">
            <a:avLst/>
          </a:prstGeom>
          <a:noFill/>
        </p:spPr>
        <p:txBody>
          <a:bodyPr wrap="none" rtlCol="0">
            <a:spAutoFit/>
          </a:bodyPr>
          <a:lstStyle/>
          <a:p>
            <a:r>
              <a:rPr lang="en-US" sz="2800" dirty="0">
                <a:solidFill>
                  <a:srgbClr val="FFFF00"/>
                </a:solidFill>
                <a:latin typeface="Courier" charset="0"/>
                <a:ea typeface="Courier" charset="0"/>
                <a:cs typeface="Courier" charset="0"/>
              </a:rPr>
              <a:t>&gt;&gt;&gt; </a:t>
            </a:r>
            <a:r>
              <a:rPr lang="en-US" sz="2800" dirty="0" smtClean="0">
                <a:solidFill>
                  <a:srgbClr val="FFFF00"/>
                </a:solidFill>
                <a:latin typeface="Courier" charset="0"/>
                <a:ea typeface="Courier" charset="0"/>
                <a:cs typeface="Courier" charset="0"/>
              </a:rPr>
              <a:t>print(</a:t>
            </a:r>
            <a:r>
              <a:rPr lang="en-US" sz="2800" dirty="0" err="1" smtClean="0">
                <a:solidFill>
                  <a:srgbClr val="FF40FF"/>
                </a:solidFill>
                <a:latin typeface="Courier" charset="0"/>
                <a:ea typeface="Courier" charset="0"/>
                <a:cs typeface="Courier" charset="0"/>
              </a:rPr>
              <a:t>ord</a:t>
            </a:r>
            <a:r>
              <a:rPr lang="en-US" sz="2800" dirty="0">
                <a:solidFill>
                  <a:srgbClr val="FF40FF"/>
                </a:solidFill>
                <a:latin typeface="Courier" charset="0"/>
                <a:ea typeface="Courier" charset="0"/>
                <a:cs typeface="Courier" charset="0"/>
              </a:rPr>
              <a:t>(</a:t>
            </a:r>
            <a:r>
              <a:rPr lang="en-US" sz="2800" dirty="0">
                <a:solidFill>
                  <a:srgbClr val="FFFF00"/>
                </a:solidFill>
                <a:latin typeface="Courier" charset="0"/>
                <a:ea typeface="Courier" charset="0"/>
                <a:cs typeface="Courier" charset="0"/>
              </a:rPr>
              <a:t>'H'</a:t>
            </a:r>
            <a:r>
              <a:rPr lang="en-US" sz="2800" dirty="0">
                <a:solidFill>
                  <a:srgbClr val="FF40FF"/>
                </a:solidFill>
                <a:latin typeface="Courier" charset="0"/>
                <a:ea typeface="Courier" charset="0"/>
                <a:cs typeface="Courier" charset="0"/>
              </a:rPr>
              <a:t>)</a:t>
            </a:r>
            <a:r>
              <a:rPr lang="en-US" sz="2800" dirty="0">
                <a:solidFill>
                  <a:srgbClr val="FFFF00"/>
                </a:solidFill>
                <a:latin typeface="Courier" charset="0"/>
                <a:ea typeface="Courier" charset="0"/>
                <a:cs typeface="Courier" charset="0"/>
              </a:rPr>
              <a:t>)</a:t>
            </a:r>
          </a:p>
          <a:p>
            <a:r>
              <a:rPr lang="en-US" sz="2800" dirty="0">
                <a:solidFill>
                  <a:srgbClr val="FFFF00"/>
                </a:solidFill>
                <a:latin typeface="Courier" charset="0"/>
                <a:ea typeface="Courier" charset="0"/>
                <a:cs typeface="Courier" charset="0"/>
              </a:rPr>
              <a:t>72</a:t>
            </a:r>
          </a:p>
          <a:p>
            <a:r>
              <a:rPr lang="en-US" sz="2800" dirty="0">
                <a:solidFill>
                  <a:srgbClr val="FFFF00"/>
                </a:solidFill>
                <a:latin typeface="Courier" charset="0"/>
                <a:ea typeface="Courier" charset="0"/>
                <a:cs typeface="Courier" charset="0"/>
              </a:rPr>
              <a:t>&gt;&gt;&gt; </a:t>
            </a:r>
            <a:r>
              <a:rPr lang="en-US" sz="2800" dirty="0" smtClean="0">
                <a:solidFill>
                  <a:srgbClr val="FFFF00"/>
                </a:solidFill>
                <a:latin typeface="Courier" charset="0"/>
                <a:ea typeface="Courier" charset="0"/>
                <a:cs typeface="Courier" charset="0"/>
              </a:rPr>
              <a:t>print(</a:t>
            </a:r>
            <a:r>
              <a:rPr lang="en-US" sz="2800" dirty="0" err="1" smtClean="0">
                <a:solidFill>
                  <a:srgbClr val="FF40FF"/>
                </a:solidFill>
                <a:latin typeface="Courier" charset="0"/>
                <a:ea typeface="Courier" charset="0"/>
                <a:cs typeface="Courier" charset="0"/>
              </a:rPr>
              <a:t>ord</a:t>
            </a:r>
            <a:r>
              <a:rPr lang="en-US" sz="2800" dirty="0">
                <a:solidFill>
                  <a:srgbClr val="FF40FF"/>
                </a:solidFill>
                <a:latin typeface="Courier" charset="0"/>
                <a:ea typeface="Courier" charset="0"/>
                <a:cs typeface="Courier" charset="0"/>
              </a:rPr>
              <a:t>(</a:t>
            </a:r>
            <a:r>
              <a:rPr lang="en-US" sz="2800" dirty="0">
                <a:solidFill>
                  <a:srgbClr val="FFFF00"/>
                </a:solidFill>
                <a:latin typeface="Courier" charset="0"/>
                <a:ea typeface="Courier" charset="0"/>
                <a:cs typeface="Courier" charset="0"/>
              </a:rPr>
              <a:t>'e'</a:t>
            </a:r>
            <a:r>
              <a:rPr lang="en-US" sz="2800" dirty="0">
                <a:solidFill>
                  <a:srgbClr val="FF40FF"/>
                </a:solidFill>
                <a:latin typeface="Courier" charset="0"/>
                <a:ea typeface="Courier" charset="0"/>
                <a:cs typeface="Courier" charset="0"/>
              </a:rPr>
              <a:t>)</a:t>
            </a:r>
            <a:r>
              <a:rPr lang="en-US" sz="2800" dirty="0">
                <a:solidFill>
                  <a:srgbClr val="FFFF00"/>
                </a:solidFill>
                <a:latin typeface="Courier" charset="0"/>
                <a:ea typeface="Courier" charset="0"/>
                <a:cs typeface="Courier" charset="0"/>
              </a:rPr>
              <a:t>)</a:t>
            </a:r>
          </a:p>
          <a:p>
            <a:r>
              <a:rPr lang="en-US" sz="2800" dirty="0" smtClean="0">
                <a:solidFill>
                  <a:srgbClr val="FFFF00"/>
                </a:solidFill>
                <a:latin typeface="Courier" charset="0"/>
                <a:ea typeface="Courier" charset="0"/>
                <a:cs typeface="Courier" charset="0"/>
              </a:rPr>
              <a:t>101</a:t>
            </a:r>
          </a:p>
          <a:p>
            <a:r>
              <a:rPr lang="en-US" sz="2800" dirty="0" smtClean="0">
                <a:solidFill>
                  <a:srgbClr val="FFFF00"/>
                </a:solidFill>
                <a:latin typeface="Courier" charset="0"/>
                <a:ea typeface="Courier" charset="0"/>
                <a:cs typeface="Courier" charset="0"/>
              </a:rPr>
              <a:t>&gt;&gt;&gt; print(</a:t>
            </a:r>
            <a:r>
              <a:rPr lang="en-US" sz="2800" dirty="0" err="1" smtClean="0">
                <a:solidFill>
                  <a:srgbClr val="FF40FF"/>
                </a:solidFill>
                <a:latin typeface="Courier" charset="0"/>
                <a:ea typeface="Courier" charset="0"/>
                <a:cs typeface="Courier" charset="0"/>
              </a:rPr>
              <a:t>ord</a:t>
            </a:r>
            <a:r>
              <a:rPr lang="en-US" sz="2800" dirty="0">
                <a:solidFill>
                  <a:srgbClr val="FF40FF"/>
                </a:solidFill>
                <a:latin typeface="Courier" charset="0"/>
                <a:ea typeface="Courier" charset="0"/>
                <a:cs typeface="Courier" charset="0"/>
              </a:rPr>
              <a:t>(</a:t>
            </a:r>
            <a:r>
              <a:rPr lang="en-US" sz="2800" dirty="0">
                <a:solidFill>
                  <a:srgbClr val="FFFF00"/>
                </a:solidFill>
                <a:latin typeface="Courier" charset="0"/>
                <a:ea typeface="Courier" charset="0"/>
                <a:cs typeface="Courier" charset="0"/>
              </a:rPr>
              <a:t>'\n</a:t>
            </a:r>
            <a:r>
              <a:rPr lang="en-US" sz="2800" dirty="0" smtClean="0">
                <a:solidFill>
                  <a:srgbClr val="FFFF00"/>
                </a:solidFill>
                <a:latin typeface="Courier" charset="0"/>
                <a:ea typeface="Courier" charset="0"/>
                <a:cs typeface="Courier" charset="0"/>
              </a:rPr>
              <a:t>'</a:t>
            </a:r>
            <a:r>
              <a:rPr lang="en-US" sz="2800" dirty="0" smtClean="0">
                <a:solidFill>
                  <a:srgbClr val="FF40FF"/>
                </a:solidFill>
                <a:latin typeface="Courier" charset="0"/>
                <a:ea typeface="Courier" charset="0"/>
                <a:cs typeface="Courier" charset="0"/>
              </a:rPr>
              <a:t>)</a:t>
            </a:r>
            <a:r>
              <a:rPr lang="en-US" sz="2800" dirty="0" smtClean="0">
                <a:solidFill>
                  <a:srgbClr val="FFFF00"/>
                </a:solidFill>
                <a:latin typeface="Courier" charset="0"/>
                <a:ea typeface="Courier" charset="0"/>
                <a:cs typeface="Courier" charset="0"/>
              </a:rPr>
              <a:t>)</a:t>
            </a:r>
          </a:p>
          <a:p>
            <a:r>
              <a:rPr lang="en-US" sz="2800" dirty="0" smtClean="0">
                <a:solidFill>
                  <a:srgbClr val="FFFF00"/>
                </a:solidFill>
                <a:latin typeface="Courier" charset="0"/>
                <a:ea typeface="Courier" charset="0"/>
                <a:cs typeface="Courier" charset="0"/>
              </a:rPr>
              <a:t>10</a:t>
            </a:r>
            <a:endParaRPr lang="en-US" sz="2800" dirty="0">
              <a:solidFill>
                <a:srgbClr val="FFFF00"/>
              </a:solidFill>
              <a:latin typeface="Courier" charset="0"/>
              <a:ea typeface="Courier" charset="0"/>
              <a:cs typeface="Courier" charset="0"/>
            </a:endParaRPr>
          </a:p>
          <a:p>
            <a:r>
              <a:rPr lang="en-US" sz="2800" dirty="0" smtClean="0">
                <a:solidFill>
                  <a:srgbClr val="FFFF00"/>
                </a:solidFill>
                <a:latin typeface="Courier" charset="0"/>
                <a:ea typeface="Courier" charset="0"/>
                <a:cs typeface="Courier" charset="0"/>
              </a:rPr>
              <a:t>&gt;&gt;&gt;</a:t>
            </a:r>
            <a:r>
              <a:rPr lang="en-US" sz="2800" b="1" dirty="0" smtClean="0">
                <a:solidFill>
                  <a:srgbClr val="FFFF00"/>
                </a:solidFill>
                <a:latin typeface="Courier" charset="0"/>
                <a:ea typeface="Courier" charset="0"/>
                <a:cs typeface="Courier" charset="0"/>
              </a:rPr>
              <a:t> </a:t>
            </a:r>
            <a:endParaRPr lang="en-US" sz="2800" b="1"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881981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895" y="728476"/>
            <a:ext cx="12999076" cy="7353125"/>
          </a:xfrm>
          <a:prstGeom prst="rect">
            <a:avLst/>
          </a:prstGeom>
        </p:spPr>
      </p:pic>
      <p:sp>
        <p:nvSpPr>
          <p:cNvPr id="5" name="Rectangle 4"/>
          <p:cNvSpPr/>
          <p:nvPr/>
        </p:nvSpPr>
        <p:spPr>
          <a:xfrm>
            <a:off x="10347464" y="1621166"/>
            <a:ext cx="4142481" cy="523220"/>
          </a:xfrm>
          <a:prstGeom prst="rect">
            <a:avLst/>
          </a:prstGeom>
          <a:solidFill>
            <a:schemeClr val="bg1"/>
          </a:solidFill>
        </p:spPr>
        <p:txBody>
          <a:bodyPr wrap="none">
            <a:spAutoFit/>
          </a:bodyPr>
          <a:lstStyle/>
          <a:p>
            <a:r>
              <a:rPr lang="en-US" sz="2800" dirty="0">
                <a:solidFill>
                  <a:schemeClr val="accent2"/>
                </a:solidFill>
              </a:rPr>
              <a:t>http://</a:t>
            </a:r>
            <a:r>
              <a:rPr lang="en-US" sz="2800" dirty="0" err="1">
                <a:solidFill>
                  <a:schemeClr val="accent2"/>
                </a:solidFill>
              </a:rPr>
              <a:t>unicode.org</a:t>
            </a:r>
            <a:r>
              <a:rPr lang="en-US" sz="2800" dirty="0">
                <a:solidFill>
                  <a:schemeClr val="accent2"/>
                </a:solidFill>
              </a:rPr>
              <a:t>/charts/</a:t>
            </a:r>
          </a:p>
        </p:txBody>
      </p:sp>
    </p:spTree>
    <p:extLst>
      <p:ext uri="{BB962C8B-B14F-4D97-AF65-F5344CB8AC3E}">
        <p14:creationId xmlns:p14="http://schemas.microsoft.com/office/powerpoint/2010/main" val="1455794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331017"/>
            <a:ext cx="13932000" cy="1692735"/>
          </a:xfrm>
        </p:spPr>
        <p:txBody>
          <a:bodyPr/>
          <a:lstStyle/>
          <a:p>
            <a:r>
              <a:rPr lang="en-US" dirty="0" smtClean="0">
                <a:solidFill>
                  <a:srgbClr val="FFD966"/>
                </a:solidFill>
              </a:rPr>
              <a:t>Multi-Byte Characters</a:t>
            </a:r>
            <a:endParaRPr lang="en-US" dirty="0">
              <a:solidFill>
                <a:srgbClr val="FFD966"/>
              </a:solidFill>
            </a:endParaRPr>
          </a:p>
        </p:txBody>
      </p:sp>
      <p:sp>
        <p:nvSpPr>
          <p:cNvPr id="3" name="Text Placeholder 2"/>
          <p:cNvSpPr>
            <a:spLocks noGrp="1"/>
          </p:cNvSpPr>
          <p:nvPr>
            <p:ph type="body" idx="1"/>
          </p:nvPr>
        </p:nvSpPr>
        <p:spPr>
          <a:xfrm>
            <a:off x="510363" y="2120174"/>
            <a:ext cx="14995248" cy="6566626"/>
          </a:xfrm>
        </p:spPr>
        <p:txBody>
          <a:bodyPr/>
          <a:lstStyle/>
          <a:p>
            <a:pPr marL="569913" indent="0">
              <a:spcBef>
                <a:spcPts val="1600"/>
              </a:spcBef>
              <a:buNone/>
            </a:pPr>
            <a:r>
              <a:rPr lang="en-US" sz="3600" dirty="0" smtClean="0"/>
              <a:t>To represent the wide range of characters computers must handle we represent characters with more than one byte</a:t>
            </a:r>
          </a:p>
          <a:p>
            <a:pPr lvl="1">
              <a:spcBef>
                <a:spcPts val="1600"/>
              </a:spcBef>
            </a:pPr>
            <a:r>
              <a:rPr lang="en-US" sz="3600" dirty="0" smtClean="0"/>
              <a:t>UTF-16 – Fixed length - Two bytes</a:t>
            </a:r>
          </a:p>
          <a:p>
            <a:pPr lvl="1">
              <a:spcBef>
                <a:spcPts val="1600"/>
              </a:spcBef>
            </a:pPr>
            <a:r>
              <a:rPr lang="en-US" sz="3600" dirty="0" smtClean="0"/>
              <a:t>UTF-32 – Fixed Length - Four Bytes</a:t>
            </a:r>
          </a:p>
          <a:p>
            <a:pPr lvl="1">
              <a:spcBef>
                <a:spcPts val="1600"/>
              </a:spcBef>
            </a:pPr>
            <a:r>
              <a:rPr lang="en-US" sz="3600" dirty="0" smtClean="0">
                <a:solidFill>
                  <a:srgbClr val="00FA00"/>
                </a:solidFill>
              </a:rPr>
              <a:t>UTF-8</a:t>
            </a:r>
            <a:r>
              <a:rPr lang="en-US" sz="3600" dirty="0" smtClean="0"/>
              <a:t> – 1-4 bytes</a:t>
            </a:r>
          </a:p>
          <a:p>
            <a:pPr marL="1154113" lvl="2" indent="0">
              <a:spcBef>
                <a:spcPts val="1600"/>
              </a:spcBef>
              <a:buNone/>
            </a:pPr>
            <a:r>
              <a:rPr lang="en-US" sz="3600" dirty="0"/>
              <a:t>-  U</a:t>
            </a:r>
            <a:r>
              <a:rPr lang="en-US" sz="3600" dirty="0" smtClean="0"/>
              <a:t>pwards compatible with ASCII</a:t>
            </a:r>
          </a:p>
          <a:p>
            <a:pPr marL="1154113" lvl="2" indent="0">
              <a:spcBef>
                <a:spcPts val="1600"/>
              </a:spcBef>
              <a:buNone/>
            </a:pPr>
            <a:r>
              <a:rPr lang="en-US" sz="3600" dirty="0" smtClean="0"/>
              <a:t>-  Automatic detection between ASCII and UTF-8</a:t>
            </a:r>
          </a:p>
          <a:p>
            <a:pPr marL="1154113" lvl="2" indent="0">
              <a:spcBef>
                <a:spcPts val="1600"/>
              </a:spcBef>
              <a:buNone/>
            </a:pPr>
            <a:r>
              <a:rPr lang="en-US" sz="3600" dirty="0" smtClean="0">
                <a:solidFill>
                  <a:srgbClr val="00FA00"/>
                </a:solidFill>
              </a:rPr>
              <a:t>-  UTF-8 is recommended practice for encoding </a:t>
            </a:r>
            <a:br>
              <a:rPr lang="en-US" sz="3600" dirty="0" smtClean="0">
                <a:solidFill>
                  <a:srgbClr val="00FA00"/>
                </a:solidFill>
              </a:rPr>
            </a:br>
            <a:r>
              <a:rPr lang="en-US" sz="3600" dirty="0" smtClean="0">
                <a:solidFill>
                  <a:srgbClr val="00FA00"/>
                </a:solidFill>
              </a:rPr>
              <a:t>   data to be exchanged between systems</a:t>
            </a:r>
            <a:endParaRPr lang="en-US" sz="3600" dirty="0">
              <a:solidFill>
                <a:srgbClr val="00FA00"/>
              </a:solidFill>
            </a:endParaRPr>
          </a:p>
        </p:txBody>
      </p:sp>
    </p:spTree>
    <p:extLst>
      <p:ext uri="{BB962C8B-B14F-4D97-AF65-F5344CB8AC3E}">
        <p14:creationId xmlns:p14="http://schemas.microsoft.com/office/powerpoint/2010/main" val="931443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416089"/>
            <a:ext cx="13932000" cy="1692735"/>
          </a:xfrm>
        </p:spPr>
        <p:txBody>
          <a:bodyPr/>
          <a:lstStyle/>
          <a:p>
            <a:r>
              <a:rPr lang="en-US" dirty="0" smtClean="0">
                <a:solidFill>
                  <a:srgbClr val="FFD966"/>
                </a:solidFill>
              </a:rPr>
              <a:t>Python 3 and Unicode</a:t>
            </a:r>
            <a:endParaRPr lang="en-US" dirty="0">
              <a:solidFill>
                <a:srgbClr val="FFD966"/>
              </a:solidFill>
            </a:endParaRPr>
          </a:p>
        </p:txBody>
      </p:sp>
      <p:sp>
        <p:nvSpPr>
          <p:cNvPr id="3" name="Text Placeholder 2"/>
          <p:cNvSpPr>
            <a:spLocks noGrp="1"/>
          </p:cNvSpPr>
          <p:nvPr>
            <p:ph type="body" idx="1"/>
          </p:nvPr>
        </p:nvSpPr>
        <p:spPr>
          <a:xfrm>
            <a:off x="326571" y="2603500"/>
            <a:ext cx="14499771" cy="5702399"/>
          </a:xfrm>
        </p:spPr>
        <p:txBody>
          <a:bodyPr/>
          <a:lstStyle/>
          <a:p>
            <a:pPr algn="just"/>
            <a:r>
              <a:rPr lang="en-US" sz="4000" dirty="0" smtClean="0"/>
              <a:t>In Python 3, all strings internally are UNICODE </a:t>
            </a:r>
          </a:p>
          <a:p>
            <a:pPr algn="just"/>
            <a:r>
              <a:rPr lang="en-US" sz="4000" dirty="0" smtClean="0"/>
              <a:t>Working with string variables in Python programs and reading data from files usually "just works"</a:t>
            </a:r>
          </a:p>
          <a:p>
            <a:pPr algn="just"/>
            <a:r>
              <a:rPr lang="en-US" sz="4000" dirty="0" smtClean="0"/>
              <a:t>When we talk to a network resource using sockets or talk to a database we have to encode and decode data (usually to UTF-8)</a:t>
            </a:r>
            <a:endParaRPr lang="en-US" sz="4000" dirty="0"/>
          </a:p>
        </p:txBody>
      </p:sp>
    </p:spTree>
    <p:extLst>
      <p:ext uri="{BB962C8B-B14F-4D97-AF65-F5344CB8AC3E}">
        <p14:creationId xmlns:p14="http://schemas.microsoft.com/office/powerpoint/2010/main" val="984503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699" y="220147"/>
            <a:ext cx="13932000" cy="1692735"/>
          </a:xfrm>
        </p:spPr>
        <p:txBody>
          <a:bodyPr/>
          <a:lstStyle/>
          <a:p>
            <a:r>
              <a:rPr lang="en-US" dirty="0" smtClean="0">
                <a:solidFill>
                  <a:srgbClr val="FFD966"/>
                </a:solidFill>
              </a:rPr>
              <a:t>Python Strings to Bytes</a:t>
            </a:r>
            <a:endParaRPr lang="en-US" dirty="0">
              <a:solidFill>
                <a:srgbClr val="FFD966"/>
              </a:solidFill>
            </a:endParaRPr>
          </a:p>
        </p:txBody>
      </p:sp>
      <p:sp>
        <p:nvSpPr>
          <p:cNvPr id="3" name="Text Placeholder 2"/>
          <p:cNvSpPr>
            <a:spLocks noGrp="1"/>
          </p:cNvSpPr>
          <p:nvPr>
            <p:ph type="body" idx="1"/>
          </p:nvPr>
        </p:nvSpPr>
        <p:spPr>
          <a:xfrm>
            <a:off x="445928" y="1715227"/>
            <a:ext cx="15438505" cy="3536042"/>
          </a:xfrm>
        </p:spPr>
        <p:txBody>
          <a:bodyPr/>
          <a:lstStyle/>
          <a:p>
            <a:pPr marL="36000" indent="-457200" algn="just">
              <a:spcBef>
                <a:spcPts val="600"/>
              </a:spcBef>
              <a:buFont typeface="Wingdings" panose="05000000000000000000" pitchFamily="2" charset="2"/>
              <a:buChar char="l"/>
            </a:pPr>
            <a:r>
              <a:rPr lang="en-US" altLang="zh-CN"/>
              <a:t>One of the requirements for using the HTTP protocol is the need to send </a:t>
            </a:r>
            <a:r>
              <a:rPr lang="en-US" altLang="zh-CN"/>
              <a:t>and receive </a:t>
            </a:r>
            <a:r>
              <a:rPr lang="en-US" altLang="zh-CN"/>
              <a:t>data as bytes objects, instead of strings.</a:t>
            </a:r>
            <a:endParaRPr lang="en-US"/>
          </a:p>
          <a:p>
            <a:pPr marL="36000" indent="-457200" algn="just">
              <a:spcBef>
                <a:spcPts val="600"/>
              </a:spcBef>
              <a:buFont typeface="Wingdings" panose="05000000000000000000" pitchFamily="2" charset="2"/>
              <a:buChar char="l"/>
            </a:pPr>
            <a:r>
              <a:rPr lang="en-US" smtClean="0"/>
              <a:t>When </a:t>
            </a:r>
            <a:r>
              <a:rPr lang="en-US" dirty="0" smtClean="0"/>
              <a:t>we talk to an external resource like a network socket we send bytes, so we need to encode Python 3 strings into a given character encoding</a:t>
            </a:r>
          </a:p>
          <a:p>
            <a:pPr marL="36000" indent="-457200" algn="just">
              <a:spcBef>
                <a:spcPts val="600"/>
              </a:spcBef>
              <a:buFont typeface="Wingdings" panose="05000000000000000000" pitchFamily="2" charset="2"/>
              <a:buChar char="l"/>
            </a:pPr>
            <a:r>
              <a:rPr lang="en-US" dirty="0" smtClean="0"/>
              <a:t>When we read data from an external resource, we must decode it based on the character set so it is properly represented in Python 3 as a string</a:t>
            </a:r>
            <a:endParaRPr lang="en-US" dirty="0"/>
          </a:p>
        </p:txBody>
      </p:sp>
      <p:sp>
        <p:nvSpPr>
          <p:cNvPr id="4" name="Shape 661"/>
          <p:cNvSpPr txBox="1"/>
          <p:nvPr/>
        </p:nvSpPr>
        <p:spPr>
          <a:xfrm>
            <a:off x="3703353" y="4840441"/>
            <a:ext cx="8484293" cy="38332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i="0" u="none" strike="noStrike" cap="none" dirty="0">
                <a:solidFill>
                  <a:srgbClr val="FFFF00"/>
                </a:solidFill>
                <a:latin typeface="Courier"/>
                <a:ea typeface="Courier New"/>
                <a:cs typeface="Courier"/>
                <a:sym typeface="Courier New"/>
              </a:rPr>
              <a:t>while True:</a:t>
            </a:r>
          </a:p>
          <a:p>
            <a:pPr marL="0" marR="0" lvl="0" indent="0" algn="l" rtl="0">
              <a:lnSpc>
                <a:spcPct val="100000"/>
              </a:lnSpc>
              <a:spcBef>
                <a:spcPts val="0"/>
              </a:spcBef>
              <a:spcAft>
                <a:spcPts val="0"/>
              </a:spcAft>
              <a:buClr>
                <a:srgbClr val="FFFF00"/>
              </a:buClr>
              <a:buSzPct val="25000"/>
              <a:buFont typeface="Cabin"/>
              <a:buNone/>
            </a:pPr>
            <a:r>
              <a:rPr lang="en-US" sz="3200" i="0" u="none" strike="noStrike" cap="none" dirty="0">
                <a:solidFill>
                  <a:srgbClr val="FFFF00"/>
                </a:solidFill>
                <a:latin typeface="Courier"/>
                <a:ea typeface="Courier New"/>
                <a:cs typeface="Courier"/>
                <a:sym typeface="Courier New"/>
              </a:rPr>
              <a:t>    </a:t>
            </a:r>
            <a:r>
              <a:rPr lang="en-US" sz="3200" i="0" u="none" strike="noStrike" cap="none" dirty="0">
                <a:solidFill>
                  <a:srgbClr val="FFC000"/>
                </a:solidFill>
                <a:latin typeface="Courier"/>
                <a:ea typeface="Courier New"/>
                <a:cs typeface="Courier"/>
                <a:sym typeface="Courier New"/>
              </a:rPr>
              <a:t>data</a:t>
            </a:r>
            <a:r>
              <a:rPr lang="en-US" sz="3200" i="0" u="none" strike="noStrike" cap="none" dirty="0">
                <a:solidFill>
                  <a:srgbClr val="FFFF00"/>
                </a:solidFill>
                <a:latin typeface="Courier"/>
                <a:ea typeface="Courier New"/>
                <a:cs typeface="Courier"/>
                <a:sym typeface="Courier New"/>
              </a:rPr>
              <a:t> = </a:t>
            </a:r>
            <a:r>
              <a:rPr lang="en-US" sz="3200" i="0" u="none" strike="noStrike" cap="none" dirty="0" err="1">
                <a:solidFill>
                  <a:srgbClr val="FFFF00"/>
                </a:solidFill>
                <a:latin typeface="Courier"/>
                <a:ea typeface="Courier New"/>
                <a:cs typeface="Courier"/>
                <a:sym typeface="Courier New"/>
              </a:rPr>
              <a:t>mysock.recv</a:t>
            </a:r>
            <a:r>
              <a:rPr lang="en-US" sz="3200" i="0" u="none" strike="noStrike" cap="none" dirty="0">
                <a:solidFill>
                  <a:srgbClr val="FFFF00"/>
                </a:solidFill>
                <a:latin typeface="Courier"/>
                <a:ea typeface="Courier New"/>
                <a:cs typeface="Courier"/>
                <a:sym typeface="Courier New"/>
              </a:rPr>
              <a:t>(512)</a:t>
            </a:r>
          </a:p>
          <a:p>
            <a:pPr marL="0" marR="0" lvl="0" indent="0" algn="l" rtl="0">
              <a:lnSpc>
                <a:spcPct val="100000"/>
              </a:lnSpc>
              <a:spcBef>
                <a:spcPts val="0"/>
              </a:spcBef>
              <a:spcAft>
                <a:spcPts val="0"/>
              </a:spcAft>
              <a:buClr>
                <a:srgbClr val="FFFF00"/>
              </a:buClr>
              <a:buSzPct val="25000"/>
              <a:buFont typeface="Cabin"/>
              <a:buNone/>
            </a:pPr>
            <a:r>
              <a:rPr lang="en-US" sz="3200" i="0" u="none" strike="noStrike" cap="none" dirty="0">
                <a:solidFill>
                  <a:srgbClr val="FFFF00"/>
                </a:solidFill>
                <a:latin typeface="Courier"/>
                <a:ea typeface="Courier New"/>
                <a:cs typeface="Courier"/>
                <a:sym typeface="Courier New"/>
              </a:rPr>
              <a:t>    if ( </a:t>
            </a:r>
            <a:r>
              <a:rPr lang="en-US" sz="3200" i="0" u="none" strike="noStrike" cap="none" dirty="0" err="1">
                <a:solidFill>
                  <a:srgbClr val="FFFF00"/>
                </a:solidFill>
                <a:latin typeface="Courier"/>
                <a:ea typeface="Courier New"/>
                <a:cs typeface="Courier"/>
                <a:sym typeface="Courier New"/>
              </a:rPr>
              <a:t>len</a:t>
            </a:r>
            <a:r>
              <a:rPr lang="en-US" sz="3200" i="0" u="none" strike="noStrike" cap="none" dirty="0">
                <a:solidFill>
                  <a:srgbClr val="FFFF00"/>
                </a:solidFill>
                <a:latin typeface="Courier"/>
                <a:ea typeface="Courier New"/>
                <a:cs typeface="Courier"/>
                <a:sym typeface="Courier New"/>
              </a:rPr>
              <a:t>(</a:t>
            </a:r>
            <a:r>
              <a:rPr lang="en-US" sz="3200" i="0" u="none" strike="noStrike" cap="none" dirty="0">
                <a:solidFill>
                  <a:srgbClr val="FFC000"/>
                </a:solidFill>
                <a:latin typeface="Courier"/>
                <a:ea typeface="Courier New"/>
                <a:cs typeface="Courier"/>
                <a:sym typeface="Courier New"/>
              </a:rPr>
              <a:t>data</a:t>
            </a:r>
            <a:r>
              <a:rPr lang="en-US" sz="3200" i="0" u="none" strike="noStrike" cap="none" dirty="0">
                <a:solidFill>
                  <a:srgbClr val="FFFF00"/>
                </a:solidFill>
                <a:latin typeface="Courier"/>
                <a:ea typeface="Courier New"/>
                <a:cs typeface="Courier"/>
                <a:sym typeface="Courier New"/>
              </a:rPr>
              <a:t>) &lt; 1 ) :</a:t>
            </a:r>
          </a:p>
          <a:p>
            <a:pPr marL="0" marR="0" lvl="0" indent="0" algn="l" rtl="0">
              <a:lnSpc>
                <a:spcPct val="100000"/>
              </a:lnSpc>
              <a:spcBef>
                <a:spcPts val="0"/>
              </a:spcBef>
              <a:spcAft>
                <a:spcPts val="0"/>
              </a:spcAft>
              <a:buClr>
                <a:srgbClr val="FFFF00"/>
              </a:buClr>
              <a:buSzPct val="25000"/>
              <a:buFont typeface="Cabin"/>
              <a:buNone/>
            </a:pPr>
            <a:r>
              <a:rPr lang="en-US" sz="3200" i="0" u="none" strike="noStrike" cap="none" dirty="0">
                <a:solidFill>
                  <a:srgbClr val="FFFF00"/>
                </a:solidFill>
                <a:latin typeface="Courier"/>
                <a:ea typeface="Courier New"/>
                <a:cs typeface="Courier"/>
                <a:sym typeface="Courier New"/>
              </a:rPr>
              <a:t>        </a:t>
            </a:r>
            <a:r>
              <a:rPr lang="en-US" sz="3200" i="0" u="none" strike="noStrike" cap="none" dirty="0" smtClean="0">
                <a:solidFill>
                  <a:srgbClr val="FFFF00"/>
                </a:solidFill>
                <a:latin typeface="Courier"/>
                <a:ea typeface="Courier New"/>
                <a:cs typeface="Courier"/>
                <a:sym typeface="Courier New"/>
              </a:rPr>
              <a:t>break</a:t>
            </a:r>
            <a:endParaRPr lang="en-US" sz="3200" i="0" u="none" strike="noStrike" cap="none" dirty="0">
              <a:solidFill>
                <a:srgbClr val="FFFF00"/>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200" i="0" u="none" strike="noStrike" cap="none" dirty="0">
                <a:solidFill>
                  <a:srgbClr val="FFFF00"/>
                </a:solidFill>
                <a:latin typeface="Courier"/>
                <a:ea typeface="Courier New"/>
                <a:cs typeface="Courier"/>
                <a:sym typeface="Courier New"/>
              </a:rPr>
              <a:t>    </a:t>
            </a:r>
            <a:r>
              <a:rPr lang="en-US" sz="3200" i="0" u="none" strike="noStrike" cap="none" dirty="0" err="1" smtClean="0">
                <a:solidFill>
                  <a:srgbClr val="FFFF00"/>
                </a:solidFill>
                <a:latin typeface="Courier"/>
                <a:ea typeface="Courier New"/>
                <a:cs typeface="Courier"/>
                <a:sym typeface="Courier New"/>
              </a:rPr>
              <a:t>mystring</a:t>
            </a:r>
            <a:r>
              <a:rPr lang="en-US" sz="3200" i="0" u="none" strike="noStrike" cap="none" dirty="0" smtClean="0">
                <a:solidFill>
                  <a:srgbClr val="FFFF00"/>
                </a:solidFill>
                <a:latin typeface="Courier"/>
                <a:ea typeface="Courier New"/>
                <a:cs typeface="Courier"/>
                <a:sym typeface="Courier New"/>
              </a:rPr>
              <a:t> = </a:t>
            </a:r>
            <a:r>
              <a:rPr lang="en-US" sz="3200" i="0" u="none" strike="noStrike" cap="none" dirty="0" err="1" smtClean="0">
                <a:solidFill>
                  <a:srgbClr val="FFC000"/>
                </a:solidFill>
                <a:latin typeface="Courier"/>
                <a:ea typeface="Courier New"/>
                <a:cs typeface="Courier"/>
                <a:sym typeface="Courier New"/>
              </a:rPr>
              <a:t>data</a:t>
            </a:r>
            <a:r>
              <a:rPr lang="en-US" sz="3200" i="0" u="none" strike="noStrike" cap="none" dirty="0" err="1" smtClean="0">
                <a:solidFill>
                  <a:srgbClr val="FFFF00"/>
                </a:solidFill>
                <a:latin typeface="Courier"/>
                <a:ea typeface="Courier New"/>
                <a:cs typeface="Courier"/>
                <a:sym typeface="Courier New"/>
              </a:rPr>
              <a:t>.</a:t>
            </a:r>
            <a:r>
              <a:rPr lang="en-US" sz="3200" i="0" u="none" strike="noStrike" cap="none" dirty="0" err="1" smtClean="0">
                <a:solidFill>
                  <a:srgbClr val="00FA00"/>
                </a:solidFill>
                <a:latin typeface="Courier"/>
                <a:ea typeface="Courier New"/>
                <a:cs typeface="Courier"/>
                <a:sym typeface="Courier New"/>
              </a:rPr>
              <a:t>decode</a:t>
            </a:r>
            <a:r>
              <a:rPr lang="en-US" sz="3200" i="0" u="none" strike="noStrike" cap="none" dirty="0" smtClean="0">
                <a:solidFill>
                  <a:srgbClr val="00FA00"/>
                </a:solidFill>
                <a:latin typeface="Courier"/>
                <a:ea typeface="Courier New"/>
                <a:cs typeface="Courier"/>
                <a:sym typeface="Courier New"/>
              </a:rPr>
              <a:t>()</a:t>
            </a:r>
            <a:endParaRPr lang="en-US" sz="3200" dirty="0">
              <a:solidFill>
                <a:srgbClr val="FFFF00"/>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200" dirty="0">
                <a:solidFill>
                  <a:srgbClr val="FFFF00"/>
                </a:solidFill>
                <a:latin typeface="Courier"/>
                <a:ea typeface="Courier New"/>
                <a:cs typeface="Courier"/>
                <a:sym typeface="Courier New"/>
              </a:rPr>
              <a:t> </a:t>
            </a:r>
            <a:r>
              <a:rPr lang="en-US" sz="3200" dirty="0" smtClean="0">
                <a:solidFill>
                  <a:srgbClr val="FFFF00"/>
                </a:solidFill>
                <a:latin typeface="Courier"/>
                <a:ea typeface="Courier New"/>
                <a:cs typeface="Courier"/>
                <a:sym typeface="Courier New"/>
              </a:rPr>
              <a:t>   print(</a:t>
            </a:r>
            <a:r>
              <a:rPr lang="en-US" sz="3200" dirty="0" err="1" smtClean="0">
                <a:solidFill>
                  <a:srgbClr val="FFFF00"/>
                </a:solidFill>
                <a:latin typeface="Courier"/>
                <a:ea typeface="Courier New"/>
                <a:cs typeface="Courier"/>
                <a:sym typeface="Courier New"/>
              </a:rPr>
              <a:t>mystring</a:t>
            </a:r>
            <a:r>
              <a:rPr lang="en-US" sz="3200" dirty="0" smtClean="0">
                <a:solidFill>
                  <a:srgbClr val="FFFF00"/>
                </a:solidFill>
                <a:latin typeface="Courier"/>
                <a:ea typeface="Courier New"/>
                <a:cs typeface="Courier"/>
                <a:sym typeface="Courier New"/>
              </a:rPr>
              <a:t>)</a:t>
            </a:r>
            <a:endParaRPr lang="en-US" sz="3200" i="0" u="none" strike="noStrike" cap="none" dirty="0">
              <a:solidFill>
                <a:srgbClr val="FFFF00"/>
              </a:solidFill>
              <a:latin typeface="Courier"/>
              <a:ea typeface="Courier New"/>
              <a:cs typeface="Courier"/>
              <a:sym typeface="Courier New"/>
            </a:endParaRPr>
          </a:p>
        </p:txBody>
      </p:sp>
    </p:spTree>
    <p:extLst>
      <p:ext uri="{BB962C8B-B14F-4D97-AF65-F5344CB8AC3E}">
        <p14:creationId xmlns:p14="http://schemas.microsoft.com/office/powerpoint/2010/main" val="18111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20488" y="7208613"/>
            <a:ext cx="9759403" cy="954107"/>
          </a:xfrm>
          <a:prstGeom prst="rect">
            <a:avLst/>
          </a:prstGeom>
        </p:spPr>
        <p:txBody>
          <a:bodyPr wrap="none">
            <a:spAutoFit/>
          </a:bodyPr>
          <a:lstStyle/>
          <a:p>
            <a:r>
              <a:rPr lang="en-US" sz="2800" dirty="0">
                <a:solidFill>
                  <a:srgbClr val="FFFF00"/>
                </a:solidFill>
              </a:rPr>
              <a:t>https://</a:t>
            </a:r>
            <a:r>
              <a:rPr lang="en-US" sz="2800" dirty="0" err="1" smtClean="0">
                <a:solidFill>
                  <a:srgbClr val="FFFF00"/>
                </a:solidFill>
              </a:rPr>
              <a:t>docs.python.org</a:t>
            </a:r>
            <a:r>
              <a:rPr lang="en-US" sz="2800" dirty="0" smtClean="0">
                <a:solidFill>
                  <a:srgbClr val="FFFF00"/>
                </a:solidFill>
              </a:rPr>
              <a:t>/3/library/</a:t>
            </a:r>
            <a:r>
              <a:rPr lang="en-US" sz="2800" dirty="0" err="1" smtClean="0">
                <a:solidFill>
                  <a:srgbClr val="FFFF00"/>
                </a:solidFill>
              </a:rPr>
              <a:t>stdtypes.html#bytes.decode</a:t>
            </a:r>
            <a:endParaRPr lang="en-US" sz="2800" dirty="0" smtClean="0">
              <a:solidFill>
                <a:srgbClr val="FFFF00"/>
              </a:solidFill>
            </a:endParaRPr>
          </a:p>
          <a:p>
            <a:r>
              <a:rPr lang="en-US" sz="2800" dirty="0">
                <a:solidFill>
                  <a:srgbClr val="FFFF00"/>
                </a:solidFill>
              </a:rPr>
              <a:t>https://</a:t>
            </a:r>
            <a:r>
              <a:rPr lang="en-US" sz="2800" dirty="0" err="1">
                <a:solidFill>
                  <a:srgbClr val="FFFF00"/>
                </a:solidFill>
              </a:rPr>
              <a:t>docs.python.org</a:t>
            </a:r>
            <a:r>
              <a:rPr lang="en-US" sz="2800" dirty="0">
                <a:solidFill>
                  <a:srgbClr val="FFFF00"/>
                </a:solidFill>
              </a:rPr>
              <a:t>/3/library/</a:t>
            </a:r>
            <a:r>
              <a:rPr lang="en-US" sz="2800" dirty="0" err="1">
                <a:solidFill>
                  <a:srgbClr val="FFFF00"/>
                </a:solidFill>
              </a:rPr>
              <a:t>stdtypes.html#str.encode</a:t>
            </a:r>
            <a:endParaRPr lang="en-US" sz="2800"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31" y="1442189"/>
            <a:ext cx="12700000" cy="200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531" y="4308549"/>
            <a:ext cx="12636500" cy="1930400"/>
          </a:xfrm>
          <a:prstGeom prst="rect">
            <a:avLst/>
          </a:prstGeom>
        </p:spPr>
      </p:pic>
    </p:spTree>
    <p:extLst>
      <p:ext uri="{BB962C8B-B14F-4D97-AF65-F5344CB8AC3E}">
        <p14:creationId xmlns:p14="http://schemas.microsoft.com/office/powerpoint/2010/main" val="5589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0408919" y="2745329"/>
            <a:ext cx="3019796" cy="292175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solidFill>
              </a:rPr>
              <a:t>Network</a:t>
            </a:r>
            <a:endParaRPr lang="en-US" sz="2400" dirty="0">
              <a:solidFill>
                <a:schemeClr val="accent6"/>
              </a:solidFill>
            </a:endParaRPr>
          </a:p>
        </p:txBody>
      </p:sp>
      <p:sp>
        <p:nvSpPr>
          <p:cNvPr id="5" name="Rectangle 4"/>
          <p:cNvSpPr/>
          <p:nvPr/>
        </p:nvSpPr>
        <p:spPr>
          <a:xfrm>
            <a:off x="9095110" y="3617932"/>
            <a:ext cx="1647161" cy="1176544"/>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solidFill>
              </a:rPr>
              <a:t>Socket</a:t>
            </a:r>
            <a:endParaRPr lang="en-US" sz="2400" dirty="0">
              <a:solidFill>
                <a:schemeClr val="accent6"/>
              </a:solidFill>
            </a:endParaRPr>
          </a:p>
        </p:txBody>
      </p:sp>
      <p:sp>
        <p:nvSpPr>
          <p:cNvPr id="6" name="Rectangle 5"/>
          <p:cNvSpPr/>
          <p:nvPr/>
        </p:nvSpPr>
        <p:spPr>
          <a:xfrm>
            <a:off x="5844907" y="3108093"/>
            <a:ext cx="1647161" cy="1176544"/>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solidFill>
              </a:rPr>
              <a:t>Bytes</a:t>
            </a:r>
          </a:p>
          <a:p>
            <a:pPr algn="ctr"/>
            <a:r>
              <a:rPr lang="en-US" sz="2400" dirty="0" smtClean="0">
                <a:solidFill>
                  <a:schemeClr val="accent6"/>
                </a:solidFill>
              </a:rPr>
              <a:t>UTF-8</a:t>
            </a:r>
            <a:endParaRPr lang="en-US" sz="2400" dirty="0">
              <a:solidFill>
                <a:schemeClr val="accent6"/>
              </a:solidFill>
            </a:endParaRPr>
          </a:p>
        </p:txBody>
      </p:sp>
      <p:sp>
        <p:nvSpPr>
          <p:cNvPr id="7" name="Rectangle 6"/>
          <p:cNvSpPr/>
          <p:nvPr/>
        </p:nvSpPr>
        <p:spPr>
          <a:xfrm>
            <a:off x="2349590" y="3804219"/>
            <a:ext cx="1647161" cy="1176544"/>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solidFill>
              </a:rPr>
              <a:t>String</a:t>
            </a:r>
          </a:p>
          <a:p>
            <a:pPr algn="ctr"/>
            <a:r>
              <a:rPr lang="en-US" sz="2400" dirty="0" smtClean="0">
                <a:solidFill>
                  <a:schemeClr val="accent6"/>
                </a:solidFill>
              </a:rPr>
              <a:t>Unicode</a:t>
            </a:r>
            <a:endParaRPr lang="en-US" sz="2400" dirty="0">
              <a:solidFill>
                <a:schemeClr val="accent6"/>
              </a:solidFill>
            </a:endParaRPr>
          </a:p>
        </p:txBody>
      </p:sp>
      <p:sp>
        <p:nvSpPr>
          <p:cNvPr id="8" name="Rectangle 7"/>
          <p:cNvSpPr/>
          <p:nvPr/>
        </p:nvSpPr>
        <p:spPr>
          <a:xfrm>
            <a:off x="5889026" y="4490539"/>
            <a:ext cx="1647161" cy="1176544"/>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solidFill>
              </a:rPr>
              <a:t>Bytes</a:t>
            </a:r>
          </a:p>
          <a:p>
            <a:pPr algn="ctr"/>
            <a:r>
              <a:rPr lang="en-US" sz="2400" dirty="0" smtClean="0">
                <a:solidFill>
                  <a:schemeClr val="accent6"/>
                </a:solidFill>
              </a:rPr>
              <a:t>UTF-8</a:t>
            </a:r>
            <a:endParaRPr lang="en-US" sz="2400" dirty="0">
              <a:solidFill>
                <a:schemeClr val="accent6"/>
              </a:solidFill>
            </a:endParaRPr>
          </a:p>
        </p:txBody>
      </p:sp>
      <p:cxnSp>
        <p:nvCxnSpPr>
          <p:cNvPr id="10" name="Straight Arrow Connector 9"/>
          <p:cNvCxnSpPr>
            <a:stCxn id="7" idx="3"/>
            <a:endCxn id="8" idx="1"/>
          </p:cNvCxnSpPr>
          <p:nvPr/>
        </p:nvCxnSpPr>
        <p:spPr>
          <a:xfrm>
            <a:off x="3996751" y="4392492"/>
            <a:ext cx="1892275" cy="68631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a:endCxn id="6" idx="3"/>
          </p:cNvCxnSpPr>
          <p:nvPr/>
        </p:nvCxnSpPr>
        <p:spPr>
          <a:xfrm flipH="1" flipV="1">
            <a:off x="7492069" y="3696365"/>
            <a:ext cx="1603042" cy="509840"/>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5" idx="1"/>
          </p:cNvCxnSpPr>
          <p:nvPr/>
        </p:nvCxnSpPr>
        <p:spPr>
          <a:xfrm flipV="1">
            <a:off x="7536188" y="4206205"/>
            <a:ext cx="1558923" cy="87260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7" idx="3"/>
          </p:cNvCxnSpPr>
          <p:nvPr/>
        </p:nvCxnSpPr>
        <p:spPr>
          <a:xfrm flipH="1">
            <a:off x="3996751" y="3696365"/>
            <a:ext cx="1848156" cy="69612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57798" y="3311935"/>
            <a:ext cx="971741" cy="461665"/>
          </a:xfrm>
          <a:prstGeom prst="rect">
            <a:avLst/>
          </a:prstGeom>
          <a:noFill/>
        </p:spPr>
        <p:txBody>
          <a:bodyPr wrap="none" rtlCol="0">
            <a:spAutoFit/>
          </a:bodyPr>
          <a:lstStyle/>
          <a:p>
            <a:r>
              <a:rPr lang="en-US" sz="2400" dirty="0" err="1" smtClean="0">
                <a:solidFill>
                  <a:schemeClr val="bg1"/>
                </a:solidFill>
              </a:rPr>
              <a:t>recv</a:t>
            </a:r>
            <a:r>
              <a:rPr lang="en-US" sz="2400" dirty="0" smtClean="0">
                <a:solidFill>
                  <a:schemeClr val="bg1"/>
                </a:solidFill>
              </a:rPr>
              <a:t>()</a:t>
            </a:r>
            <a:endParaRPr lang="en-US" sz="2400" dirty="0">
              <a:solidFill>
                <a:schemeClr val="bg1"/>
              </a:solidFill>
            </a:endParaRPr>
          </a:p>
        </p:txBody>
      </p:sp>
      <p:sp>
        <p:nvSpPr>
          <p:cNvPr id="26" name="TextBox 25"/>
          <p:cNvSpPr txBox="1"/>
          <p:nvPr/>
        </p:nvSpPr>
        <p:spPr>
          <a:xfrm>
            <a:off x="4185247" y="3189380"/>
            <a:ext cx="1401346" cy="461665"/>
          </a:xfrm>
          <a:prstGeom prst="rect">
            <a:avLst/>
          </a:prstGeom>
          <a:noFill/>
        </p:spPr>
        <p:txBody>
          <a:bodyPr wrap="none" rtlCol="0">
            <a:spAutoFit/>
          </a:bodyPr>
          <a:lstStyle/>
          <a:p>
            <a:r>
              <a:rPr lang="en-US" sz="2400" dirty="0" smtClean="0">
                <a:solidFill>
                  <a:schemeClr val="bg1"/>
                </a:solidFill>
              </a:rPr>
              <a:t>decode()</a:t>
            </a:r>
            <a:endParaRPr lang="en-US" sz="2400" dirty="0">
              <a:solidFill>
                <a:schemeClr val="bg1"/>
              </a:solidFill>
            </a:endParaRPr>
          </a:p>
        </p:txBody>
      </p:sp>
      <p:sp>
        <p:nvSpPr>
          <p:cNvPr id="27" name="TextBox 26"/>
          <p:cNvSpPr txBox="1"/>
          <p:nvPr/>
        </p:nvSpPr>
        <p:spPr>
          <a:xfrm>
            <a:off x="4185247" y="4945430"/>
            <a:ext cx="1401346" cy="461665"/>
          </a:xfrm>
          <a:prstGeom prst="rect">
            <a:avLst/>
          </a:prstGeom>
          <a:noFill/>
        </p:spPr>
        <p:txBody>
          <a:bodyPr wrap="none" rtlCol="0">
            <a:spAutoFit/>
          </a:bodyPr>
          <a:lstStyle/>
          <a:p>
            <a:r>
              <a:rPr lang="en-US" sz="2400" dirty="0" smtClean="0">
                <a:solidFill>
                  <a:schemeClr val="bg1"/>
                </a:solidFill>
              </a:rPr>
              <a:t>encode()</a:t>
            </a:r>
            <a:endParaRPr lang="en-US" sz="2400" dirty="0">
              <a:solidFill>
                <a:schemeClr val="bg1"/>
              </a:solidFill>
            </a:endParaRPr>
          </a:p>
        </p:txBody>
      </p:sp>
      <p:sp>
        <p:nvSpPr>
          <p:cNvPr id="28" name="TextBox 27"/>
          <p:cNvSpPr txBox="1"/>
          <p:nvPr/>
        </p:nvSpPr>
        <p:spPr>
          <a:xfrm>
            <a:off x="7914517" y="4818882"/>
            <a:ext cx="1058303" cy="461665"/>
          </a:xfrm>
          <a:prstGeom prst="rect">
            <a:avLst/>
          </a:prstGeom>
          <a:noFill/>
        </p:spPr>
        <p:txBody>
          <a:bodyPr wrap="none" rtlCol="0">
            <a:spAutoFit/>
          </a:bodyPr>
          <a:lstStyle/>
          <a:p>
            <a:r>
              <a:rPr lang="en-US" sz="2400" dirty="0" smtClean="0">
                <a:solidFill>
                  <a:schemeClr val="bg1"/>
                </a:solidFill>
              </a:rPr>
              <a:t>send()</a:t>
            </a:r>
            <a:endParaRPr lang="en-US" sz="2400" dirty="0">
              <a:solidFill>
                <a:schemeClr val="bg1"/>
              </a:solidFill>
            </a:endParaRPr>
          </a:p>
        </p:txBody>
      </p:sp>
    </p:spTree>
    <p:extLst>
      <p:ext uri="{BB962C8B-B14F-4D97-AF65-F5344CB8AC3E}">
        <p14:creationId xmlns:p14="http://schemas.microsoft.com/office/powerpoint/2010/main" val="1891011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Making HTTP Easier With urllib</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5" name="Shape 675"/>
          <p:cNvSpPr txBox="1">
            <a:spLocks noGrp="1"/>
          </p:cNvSpPr>
          <p:nvPr>
            <p:ph type="body" idx="1"/>
          </p:nvPr>
        </p:nvSpPr>
        <p:spPr>
          <a:xfrm>
            <a:off x="496389" y="2851694"/>
            <a:ext cx="15231292" cy="3013529"/>
          </a:xfrm>
          <a:prstGeom prst="rect">
            <a:avLst/>
          </a:prstGeom>
          <a:noFill/>
          <a:ln>
            <a:noFill/>
          </a:ln>
        </p:spPr>
        <p:txBody>
          <a:bodyPr lIns="38100" tIns="38100" rIns="38100" bIns="38100" anchor="t" anchorCtr="0">
            <a:noAutofit/>
          </a:bodyPr>
          <a:lstStyle/>
          <a:p>
            <a:pPr marL="432000" marR="0" lvl="0" indent="-457200" algn="just" rtl="0">
              <a:lnSpc>
                <a:spcPct val="100000"/>
              </a:lnSpc>
              <a:spcBef>
                <a:spcPts val="600"/>
              </a:spcBef>
              <a:spcAft>
                <a:spcPts val="600"/>
              </a:spcAft>
              <a:buFont typeface="Wingdings" panose="05000000000000000000" pitchFamily="2" charset="2"/>
              <a:buChar char="l"/>
            </a:pPr>
            <a:r>
              <a:rPr lang="en-US" sz="3600">
                <a:solidFill>
                  <a:schemeClr val="lt1"/>
                </a:solidFill>
                <a:latin typeface="Arial" charset="0"/>
                <a:ea typeface="Arial" charset="0"/>
                <a:cs typeface="Arial" charset="0"/>
                <a:sym typeface="Cabin"/>
              </a:rPr>
              <a:t>Since HTTP is so common, we have a library that does all the socket work for us and makes web pages look like a </a:t>
            </a:r>
            <a:r>
              <a:rPr lang="en-US" sz="3600">
                <a:solidFill>
                  <a:schemeClr val="lt1"/>
                </a:solidFill>
                <a:latin typeface="Arial" charset="0"/>
                <a:ea typeface="Arial" charset="0"/>
                <a:cs typeface="Arial" charset="0"/>
                <a:sym typeface="Cabin"/>
              </a:rPr>
              <a:t>file</a:t>
            </a:r>
          </a:p>
          <a:p>
            <a:pPr marL="432000" marR="0" lvl="0" indent="-457200" algn="just" rtl="0">
              <a:lnSpc>
                <a:spcPct val="100000"/>
              </a:lnSpc>
              <a:spcBef>
                <a:spcPts val="600"/>
              </a:spcBef>
              <a:spcAft>
                <a:spcPts val="600"/>
              </a:spcAft>
              <a:buFont typeface="Wingdings" panose="05000000000000000000" pitchFamily="2" charset="2"/>
              <a:buChar char="l"/>
            </a:pPr>
            <a:r>
              <a:rPr lang="en-US" altLang="zh-CN" sz="3600">
                <a:solidFill>
                  <a:schemeClr val="lt1"/>
                </a:solidFill>
                <a:latin typeface="Arial" charset="0"/>
                <a:ea typeface="Arial" charset="0"/>
                <a:cs typeface="Arial" charset="0"/>
              </a:rPr>
              <a:t>Using </a:t>
            </a:r>
            <a:r>
              <a:rPr lang="en-US" altLang="zh-CN" sz="3600">
                <a:solidFill>
                  <a:schemeClr val="lt1"/>
                </a:solidFill>
                <a:latin typeface="Arial" charset="0"/>
                <a:ea typeface="Arial" charset="0"/>
                <a:cs typeface="Arial" charset="0"/>
              </a:rPr>
              <a:t>urllib, you can treat a web page much like a file. You simply </a:t>
            </a:r>
            <a:r>
              <a:rPr lang="en-US" altLang="zh-CN" sz="3600">
                <a:solidFill>
                  <a:schemeClr val="lt1"/>
                </a:solidFill>
                <a:latin typeface="Arial" charset="0"/>
                <a:ea typeface="Arial" charset="0"/>
                <a:cs typeface="Arial" charset="0"/>
              </a:rPr>
              <a:t>indicate which </a:t>
            </a:r>
            <a:r>
              <a:rPr lang="en-US" altLang="zh-CN" sz="3600">
                <a:solidFill>
                  <a:schemeClr val="lt1"/>
                </a:solidFill>
                <a:latin typeface="Arial" charset="0"/>
                <a:ea typeface="Arial" charset="0"/>
                <a:cs typeface="Arial" charset="0"/>
              </a:rPr>
              <a:t>web page you would like to retrieve and urllib handles all of the </a:t>
            </a:r>
            <a:r>
              <a:rPr lang="en-US" altLang="zh-CN" sz="3600">
                <a:solidFill>
                  <a:schemeClr val="lt1"/>
                </a:solidFill>
                <a:latin typeface="Arial" charset="0"/>
                <a:ea typeface="Arial" charset="0"/>
                <a:cs typeface="Arial" charset="0"/>
              </a:rPr>
              <a:t>HTTP protocol </a:t>
            </a:r>
            <a:r>
              <a:rPr lang="en-US" altLang="zh-CN" sz="3600">
                <a:solidFill>
                  <a:schemeClr val="lt1"/>
                </a:solidFill>
                <a:latin typeface="Arial" charset="0"/>
                <a:ea typeface="Arial" charset="0"/>
                <a:cs typeface="Arial" charset="0"/>
              </a:rPr>
              <a:t>and header details.</a:t>
            </a:r>
            <a:endParaRPr lang="en-US" sz="3600">
              <a:solidFill>
                <a:schemeClr val="lt1"/>
              </a:solidFill>
              <a:latin typeface="Arial" charset="0"/>
              <a:ea typeface="Arial" charset="0"/>
              <a:cs typeface="Arial" charset="0"/>
              <a:sym typeface="Cabin"/>
            </a:endParaRPr>
          </a:p>
        </p:txBody>
      </p:sp>
      <p:sp>
        <p:nvSpPr>
          <p:cNvPr id="674" name="Shape 674"/>
          <p:cNvSpPr txBox="1">
            <a:spLocks noGrp="1"/>
          </p:cNvSpPr>
          <p:nvPr>
            <p:ph type="title"/>
          </p:nvPr>
        </p:nvSpPr>
        <p:spPr>
          <a:xfrm>
            <a:off x="1155700" y="354336"/>
            <a:ext cx="13932000"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Using </a:t>
            </a:r>
            <a:r>
              <a:rPr lang="en-US" sz="7600" u="none" strike="noStrike" cap="none">
                <a:solidFill>
                  <a:srgbClr val="00FF00"/>
                </a:solidFill>
                <a:latin typeface="Arial" charset="0"/>
                <a:ea typeface="Arial" charset="0"/>
                <a:cs typeface="Arial" charset="0"/>
                <a:sym typeface="Cabin"/>
              </a:rPr>
              <a:t>urllib</a:t>
            </a:r>
            <a:r>
              <a:rPr lang="en-US" sz="7600" u="none" strike="noStrike" cap="none">
                <a:solidFill>
                  <a:schemeClr val="lt1"/>
                </a:solidFill>
                <a:latin typeface="Arial" charset="0"/>
                <a:ea typeface="Arial" charset="0"/>
                <a:cs typeface="Arial" charset="0"/>
                <a:sym typeface="Cabin"/>
              </a:rPr>
              <a:t> in Python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4" name="Shape 684"/>
          <p:cNvSpPr txBox="1"/>
          <p:nvPr/>
        </p:nvSpPr>
        <p:spPr>
          <a:xfrm>
            <a:off x="645265" y="3230830"/>
            <a:ext cx="14729717" cy="235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But soft what light through yonder window breaks</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It is the east and Juliet is the sun</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Arise fair sun and kill the envious moon</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Who is already sick and pale with grief</a:t>
            </a:r>
          </a:p>
        </p:txBody>
      </p:sp>
      <p:sp>
        <p:nvSpPr>
          <p:cNvPr id="685" name="Shape 685"/>
          <p:cNvSpPr txBox="1"/>
          <p:nvPr/>
        </p:nvSpPr>
        <p:spPr>
          <a:xfrm>
            <a:off x="12388487" y="2494817"/>
            <a:ext cx="242264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urllib1.py</a:t>
            </a:r>
          </a:p>
        </p:txBody>
      </p:sp>
      <p:sp>
        <p:nvSpPr>
          <p:cNvPr id="9" name="Shape 676"/>
          <p:cNvSpPr txBox="1"/>
          <p:nvPr/>
        </p:nvSpPr>
        <p:spPr>
          <a:xfrm>
            <a:off x="462386" y="461415"/>
            <a:ext cx="15425467" cy="2768599"/>
          </a:xfrm>
          <a:prstGeom prst="rect">
            <a:avLst/>
          </a:prstGeom>
          <a:noFill/>
          <a:ln>
            <a:noFill/>
          </a:ln>
        </p:spPr>
        <p:txBody>
          <a:bodyPr lIns="0" tIns="0" rIns="0" bIns="0" anchor="t" anchorCtr="0">
            <a:noAutofit/>
          </a:bodyPr>
          <a:lstStyle/>
          <a:p>
            <a:r>
              <a:rPr lang="en-US" sz="3000" dirty="0">
                <a:solidFill>
                  <a:srgbClr val="FFFF00"/>
                </a:solidFill>
                <a:latin typeface="Courier" charset="0"/>
                <a:ea typeface="Courier" charset="0"/>
                <a:cs typeface="Courier" charset="0"/>
              </a:rPr>
              <a:t>import </a:t>
            </a:r>
            <a:r>
              <a:rPr lang="en-US" sz="3000" dirty="0" err="1">
                <a:solidFill>
                  <a:srgbClr val="FFFF00"/>
                </a:solidFill>
                <a:latin typeface="Courier" charset="0"/>
                <a:ea typeface="Courier" charset="0"/>
                <a:cs typeface="Courier" charset="0"/>
              </a:rPr>
              <a:t>urllib.request</a:t>
            </a:r>
            <a:r>
              <a:rPr lang="en-US" sz="3000" dirty="0">
                <a:solidFill>
                  <a:srgbClr val="FFFF00"/>
                </a:solidFill>
                <a:latin typeface="Courier" charset="0"/>
                <a:ea typeface="Courier" charset="0"/>
                <a:cs typeface="Courier" charset="0"/>
              </a:rPr>
              <a:t>, </a:t>
            </a:r>
            <a:r>
              <a:rPr lang="en-US" sz="3000" dirty="0" err="1">
                <a:solidFill>
                  <a:srgbClr val="FFFF00"/>
                </a:solidFill>
                <a:latin typeface="Courier" charset="0"/>
                <a:ea typeface="Courier" charset="0"/>
                <a:cs typeface="Courier" charset="0"/>
              </a:rPr>
              <a:t>urllib.parse</a:t>
            </a:r>
            <a:r>
              <a:rPr lang="en-US" sz="3000" dirty="0">
                <a:solidFill>
                  <a:srgbClr val="FFFF00"/>
                </a:solidFill>
                <a:latin typeface="Courier" charset="0"/>
                <a:ea typeface="Courier" charset="0"/>
                <a:cs typeface="Courier" charset="0"/>
              </a:rPr>
              <a:t>, </a:t>
            </a:r>
            <a:r>
              <a:rPr lang="en-US" sz="3000" dirty="0" err="1">
                <a:solidFill>
                  <a:srgbClr val="FFFF00"/>
                </a:solidFill>
                <a:latin typeface="Courier" charset="0"/>
                <a:ea typeface="Courier" charset="0"/>
                <a:cs typeface="Courier" charset="0"/>
              </a:rPr>
              <a:t>urllib.error</a:t>
            </a:r>
            <a:endParaRPr lang="en-US" sz="3000" dirty="0">
              <a:solidFill>
                <a:srgbClr val="FFFF00"/>
              </a:solidFill>
              <a:latin typeface="Courier" charset="0"/>
              <a:ea typeface="Courier" charset="0"/>
              <a:cs typeface="Courier" charset="0"/>
            </a:endParaRPr>
          </a:p>
          <a:p>
            <a:endParaRPr lang="en-US" sz="3000" dirty="0">
              <a:solidFill>
                <a:srgbClr val="FFFF00"/>
              </a:solidFill>
              <a:latin typeface="Courier" charset="0"/>
              <a:ea typeface="Courier" charset="0"/>
              <a:cs typeface="Courier" charset="0"/>
            </a:endParaRPr>
          </a:p>
          <a:p>
            <a:r>
              <a:rPr lang="en-US" sz="3000" dirty="0" err="1">
                <a:solidFill>
                  <a:srgbClr val="FFFF00"/>
                </a:solidFill>
                <a:latin typeface="Courier" charset="0"/>
                <a:ea typeface="Courier" charset="0"/>
                <a:cs typeface="Courier" charset="0"/>
              </a:rPr>
              <a:t>fhand</a:t>
            </a:r>
            <a:r>
              <a:rPr lang="en-US" sz="3000" dirty="0">
                <a:solidFill>
                  <a:srgbClr val="FFFF00"/>
                </a:solidFill>
                <a:latin typeface="Courier" charset="0"/>
                <a:ea typeface="Courier" charset="0"/>
                <a:cs typeface="Courier" charset="0"/>
              </a:rPr>
              <a:t> = </a:t>
            </a:r>
            <a:r>
              <a:rPr lang="en-US" sz="3000" dirty="0" err="1">
                <a:solidFill>
                  <a:srgbClr val="FFFF00"/>
                </a:solidFill>
                <a:latin typeface="Courier" charset="0"/>
                <a:ea typeface="Courier" charset="0"/>
                <a:cs typeface="Courier" charset="0"/>
              </a:rPr>
              <a:t>urllib.request.urlopen</a:t>
            </a:r>
            <a:r>
              <a:rPr lang="en-US" sz="3000" dirty="0">
                <a:solidFill>
                  <a:srgbClr val="FFFF00"/>
                </a:solidFill>
                <a:latin typeface="Courier" charset="0"/>
                <a:ea typeface="Courier" charset="0"/>
                <a:cs typeface="Courier" charset="0"/>
              </a:rPr>
              <a:t>('http://data.pr4e.org/</a:t>
            </a:r>
            <a:r>
              <a:rPr lang="en-US" sz="3000" dirty="0" err="1">
                <a:solidFill>
                  <a:srgbClr val="FFFF00"/>
                </a:solidFill>
                <a:latin typeface="Courier" charset="0"/>
                <a:ea typeface="Courier" charset="0"/>
                <a:cs typeface="Courier" charset="0"/>
              </a:rPr>
              <a:t>romeo.txt</a:t>
            </a:r>
            <a:r>
              <a:rPr lang="en-US" sz="3000" dirty="0">
                <a:solidFill>
                  <a:srgbClr val="FFFF00"/>
                </a:solidFill>
                <a:latin typeface="Courier" charset="0"/>
                <a:ea typeface="Courier" charset="0"/>
                <a:cs typeface="Courier" charset="0"/>
              </a:rPr>
              <a:t>')</a:t>
            </a:r>
          </a:p>
          <a:p>
            <a:r>
              <a:rPr lang="en-US" sz="3000" dirty="0">
                <a:solidFill>
                  <a:srgbClr val="FFFF00"/>
                </a:solidFill>
                <a:latin typeface="Courier" charset="0"/>
                <a:ea typeface="Courier" charset="0"/>
                <a:cs typeface="Courier" charset="0"/>
              </a:rPr>
              <a:t>for line in </a:t>
            </a:r>
            <a:r>
              <a:rPr lang="en-US" sz="3000" dirty="0" err="1">
                <a:solidFill>
                  <a:srgbClr val="FFFF00"/>
                </a:solidFill>
                <a:latin typeface="Courier" charset="0"/>
                <a:ea typeface="Courier" charset="0"/>
                <a:cs typeface="Courier" charset="0"/>
              </a:rPr>
              <a:t>fhand</a:t>
            </a:r>
            <a:r>
              <a:rPr lang="en-US" sz="3000" dirty="0">
                <a:solidFill>
                  <a:srgbClr val="FFFF00"/>
                </a:solidFill>
                <a:latin typeface="Courier" charset="0"/>
                <a:ea typeface="Courier" charset="0"/>
                <a:cs typeface="Courier" charset="0"/>
              </a:rPr>
              <a:t>:</a:t>
            </a:r>
          </a:p>
          <a:p>
            <a:r>
              <a:rPr lang="en-US" sz="3000" dirty="0">
                <a:solidFill>
                  <a:srgbClr val="FFFF00"/>
                </a:solidFill>
                <a:latin typeface="Courier" charset="0"/>
                <a:ea typeface="Courier" charset="0"/>
                <a:cs typeface="Courier" charset="0"/>
              </a:rPr>
              <a:t>    print(</a:t>
            </a:r>
            <a:r>
              <a:rPr lang="en-US" sz="3000" dirty="0" err="1">
                <a:solidFill>
                  <a:srgbClr val="FFFF00"/>
                </a:solidFill>
                <a:latin typeface="Courier" charset="0"/>
                <a:ea typeface="Courier" charset="0"/>
                <a:cs typeface="Courier" charset="0"/>
              </a:rPr>
              <a:t>line.</a:t>
            </a:r>
            <a:r>
              <a:rPr lang="en-US" sz="3000" dirty="0" err="1">
                <a:solidFill>
                  <a:srgbClr val="FF40FF"/>
                </a:solidFill>
                <a:latin typeface="Courier" charset="0"/>
                <a:ea typeface="Courier" charset="0"/>
                <a:cs typeface="Courier" charset="0"/>
              </a:rPr>
              <a:t>decode</a:t>
            </a:r>
            <a:r>
              <a:rPr lang="en-US" sz="3000" dirty="0">
                <a:solidFill>
                  <a:srgbClr val="FF40FF"/>
                </a:solidFill>
                <a:latin typeface="Courier" charset="0"/>
                <a:ea typeface="Courier" charset="0"/>
                <a:cs typeface="Courier" charset="0"/>
              </a:rPr>
              <a:t>()</a:t>
            </a:r>
            <a:r>
              <a:rPr lang="en-US" sz="3000" dirty="0">
                <a:solidFill>
                  <a:srgbClr val="FFFF00"/>
                </a:solidFill>
                <a:latin typeface="Courier" charset="0"/>
                <a:ea typeface="Courier" charset="0"/>
                <a:cs typeface="Courier" charset="0"/>
              </a:rPr>
              <a:t>.strip())</a:t>
            </a:r>
            <a:endParaRPr lang="en-US" sz="3000" u="none" strike="noStrike" cap="none" dirty="0">
              <a:solidFill>
                <a:srgbClr val="FFFF00"/>
              </a:solidFill>
              <a:latin typeface="Courier" charset="0"/>
              <a:ea typeface="Courier" charset="0"/>
              <a:cs typeface="Courier" charset="0"/>
              <a:sym typeface="Courier New"/>
            </a:endParaRPr>
          </a:p>
        </p:txBody>
      </p:sp>
      <p:sp>
        <p:nvSpPr>
          <p:cNvPr id="3" name="矩形 2"/>
          <p:cNvSpPr/>
          <p:nvPr/>
        </p:nvSpPr>
        <p:spPr>
          <a:xfrm>
            <a:off x="462386" y="6010142"/>
            <a:ext cx="15056288" cy="2554545"/>
          </a:xfrm>
          <a:prstGeom prst="rect">
            <a:avLst/>
          </a:prstGeom>
        </p:spPr>
        <p:txBody>
          <a:bodyPr wrap="square">
            <a:spAutoFit/>
          </a:bodyPr>
          <a:lstStyle/>
          <a:p>
            <a:pPr marL="457200" indent="-457200" algn="just">
              <a:buFont typeface="Wingdings" panose="05000000000000000000" pitchFamily="2" charset="2"/>
              <a:buChar char="l"/>
            </a:pPr>
            <a:r>
              <a:rPr lang="en-US" altLang="zh-CN" sz="3200">
                <a:solidFill>
                  <a:schemeClr val="bg1"/>
                </a:solidFill>
                <a:latin typeface="+mn-lt"/>
              </a:rPr>
              <a:t>Once the web page has been opened with urllib.urlopen, we can treat it </a:t>
            </a:r>
            <a:r>
              <a:rPr lang="en-US" altLang="zh-CN" sz="3200">
                <a:solidFill>
                  <a:schemeClr val="bg1"/>
                </a:solidFill>
                <a:latin typeface="+mn-lt"/>
              </a:rPr>
              <a:t>like </a:t>
            </a:r>
            <a:r>
              <a:rPr lang="en-US" altLang="zh-CN" sz="3200" smtClean="0">
                <a:solidFill>
                  <a:schemeClr val="bg1"/>
                </a:solidFill>
                <a:latin typeface="+mn-lt"/>
              </a:rPr>
              <a:t>a file </a:t>
            </a:r>
            <a:r>
              <a:rPr lang="en-US" altLang="zh-CN" sz="3200">
                <a:solidFill>
                  <a:schemeClr val="bg1"/>
                </a:solidFill>
                <a:latin typeface="+mn-lt"/>
              </a:rPr>
              <a:t>and read through it using a </a:t>
            </a:r>
            <a:r>
              <a:rPr lang="en-US" altLang="zh-CN" sz="3200">
                <a:solidFill>
                  <a:schemeClr val="bg1"/>
                </a:solidFill>
                <a:latin typeface="+mn-lt"/>
              </a:rPr>
              <a:t>for </a:t>
            </a:r>
            <a:r>
              <a:rPr lang="en-US" altLang="zh-CN" sz="3200" smtClean="0">
                <a:solidFill>
                  <a:schemeClr val="bg1"/>
                </a:solidFill>
                <a:latin typeface="+mn-lt"/>
              </a:rPr>
              <a:t>loop </a:t>
            </a:r>
          </a:p>
          <a:p>
            <a:pPr marL="457200" indent="-457200" algn="just">
              <a:buFont typeface="Wingdings" panose="05000000000000000000" pitchFamily="2" charset="2"/>
              <a:buChar char="l"/>
            </a:pPr>
            <a:r>
              <a:rPr lang="en-US" altLang="zh-CN" sz="3200">
                <a:solidFill>
                  <a:schemeClr val="bg1"/>
                </a:solidFill>
                <a:latin typeface="+mn-lt"/>
              </a:rPr>
              <a:t>When the program runs, we only see the output of the contents of the file</a:t>
            </a:r>
            <a:r>
              <a:rPr lang="en-US" altLang="zh-CN" sz="3200">
                <a:solidFill>
                  <a:schemeClr val="bg1"/>
                </a:solidFill>
                <a:latin typeface="+mn-lt"/>
              </a:rPr>
              <a:t>. </a:t>
            </a:r>
            <a:r>
              <a:rPr lang="en-US" altLang="zh-CN" sz="3200" smtClean="0">
                <a:solidFill>
                  <a:schemeClr val="bg1"/>
                </a:solidFill>
                <a:latin typeface="+mn-lt"/>
              </a:rPr>
              <a:t>The headers </a:t>
            </a:r>
            <a:r>
              <a:rPr lang="en-US" altLang="zh-CN" sz="3200">
                <a:solidFill>
                  <a:schemeClr val="bg1"/>
                </a:solidFill>
                <a:latin typeface="+mn-lt"/>
              </a:rPr>
              <a:t>are still sent, but the urllib code consumes the headers and </a:t>
            </a:r>
            <a:r>
              <a:rPr lang="en-US" altLang="zh-CN" sz="3200">
                <a:solidFill>
                  <a:schemeClr val="bg1"/>
                </a:solidFill>
                <a:latin typeface="+mn-lt"/>
              </a:rPr>
              <a:t>only </a:t>
            </a:r>
            <a:r>
              <a:rPr lang="en-US" altLang="zh-CN" sz="3200" smtClean="0">
                <a:solidFill>
                  <a:schemeClr val="bg1"/>
                </a:solidFill>
                <a:latin typeface="+mn-lt"/>
              </a:rPr>
              <a:t>returns the </a:t>
            </a:r>
            <a:r>
              <a:rPr lang="en-US" altLang="zh-CN" sz="3200">
                <a:solidFill>
                  <a:schemeClr val="bg1"/>
                </a:solidFill>
                <a:latin typeface="+mn-lt"/>
              </a:rPr>
              <a:t>data to us</a:t>
            </a:r>
            <a:endParaRPr lang="zh-CN" altLang="en-US" sz="3200">
              <a:solidFill>
                <a:schemeClr val="bg1"/>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800" u="none" strike="noStrike" cap="none">
                <a:solidFill>
                  <a:srgbClr val="FFFFFF"/>
                </a:solidFill>
                <a:latin typeface="Arial" charset="0"/>
                <a:ea typeface="Arial" charset="0"/>
                <a:cs typeface="Arial" charset="0"/>
                <a:sym typeface="Cabin"/>
              </a:rPr>
              <a:t>TCP</a:t>
            </a:r>
            <a:r>
              <a:rPr lang="en-US" sz="7800" u="none" strike="noStrike" cap="none">
                <a:solidFill>
                  <a:srgbClr val="FFD966"/>
                </a:solidFill>
                <a:latin typeface="Arial" charset="0"/>
                <a:ea typeface="Arial" charset="0"/>
                <a:cs typeface="Arial" charset="0"/>
                <a:sym typeface="Cabin"/>
              </a:rPr>
              <a:t> Port Numbers</a:t>
            </a:r>
          </a:p>
        </p:txBody>
      </p:sp>
      <p:sp>
        <p:nvSpPr>
          <p:cNvPr id="333" name="Shape 333"/>
          <p:cNvSpPr txBox="1">
            <a:spLocks noGrp="1"/>
          </p:cNvSpPr>
          <p:nvPr>
            <p:ph type="body" idx="1"/>
          </p:nvPr>
        </p:nvSpPr>
        <p:spPr>
          <a:xfrm>
            <a:off x="757646" y="2603501"/>
            <a:ext cx="14330054" cy="4121150"/>
          </a:xfrm>
          <a:prstGeom prst="rect">
            <a:avLst/>
          </a:prstGeom>
          <a:noFill/>
          <a:ln>
            <a:noFill/>
          </a:ln>
        </p:spPr>
        <p:txBody>
          <a:bodyPr lIns="50800" tIns="50800" rIns="50800" bIns="50800" anchor="t" anchorCtr="0">
            <a:noAutofit/>
          </a:bodyPr>
          <a:lstStyle/>
          <a:p>
            <a:pPr marL="1104900" marR="0" lvl="0" indent="-787400" algn="just"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A</a:t>
            </a:r>
            <a:r>
              <a:rPr lang="en-US" sz="3800" u="none" strike="noStrike" cap="none" dirty="0">
                <a:solidFill>
                  <a:srgbClr val="FFFFFF"/>
                </a:solidFill>
                <a:latin typeface="Arial" charset="0"/>
                <a:ea typeface="Arial" charset="0"/>
                <a:cs typeface="Arial" charset="0"/>
                <a:sym typeface="Cabin"/>
              </a:rPr>
              <a:t> port</a:t>
            </a:r>
            <a:r>
              <a:rPr lang="en-US" sz="3800" u="none" strike="noStrike" cap="none" dirty="0">
                <a:solidFill>
                  <a:schemeClr val="lt1"/>
                </a:solidFill>
                <a:latin typeface="Arial" charset="0"/>
                <a:ea typeface="Arial" charset="0"/>
                <a:cs typeface="Arial" charset="0"/>
                <a:sym typeface="Cabin"/>
              </a:rPr>
              <a:t> is an </a:t>
            </a:r>
            <a:r>
              <a:rPr lang="en-US" sz="3800" u="none" strike="noStrike" cap="none" dirty="0">
                <a:solidFill>
                  <a:srgbClr val="00FF00"/>
                </a:solidFill>
                <a:latin typeface="Arial" charset="0"/>
                <a:ea typeface="Arial" charset="0"/>
                <a:cs typeface="Arial" charset="0"/>
                <a:sym typeface="Cabin"/>
              </a:rPr>
              <a:t>application-specific</a:t>
            </a:r>
            <a:r>
              <a:rPr lang="en-US" sz="3800" u="none" strike="noStrike" cap="none" dirty="0">
                <a:solidFill>
                  <a:schemeClr val="lt1"/>
                </a:solidFill>
                <a:latin typeface="Arial" charset="0"/>
                <a:ea typeface="Arial" charset="0"/>
                <a:cs typeface="Arial" charset="0"/>
                <a:sym typeface="Cabin"/>
              </a:rPr>
              <a:t> or process-specific software communications endpoint</a:t>
            </a:r>
          </a:p>
          <a:p>
            <a:pPr marL="1104900" marR="0" lvl="0" indent="-787400" algn="just"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It allows multiple networked applications to coexist on the same server</a:t>
            </a:r>
          </a:p>
          <a:p>
            <a:pPr marL="1104900" marR="0" lvl="0" indent="-787400" algn="just"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There is a list of well-known TCP port numbers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title"/>
          </p:nvPr>
        </p:nvSpPr>
        <p:spPr>
          <a:xfrm>
            <a:off x="1155700" y="337712"/>
            <a:ext cx="13932000" cy="1692735"/>
          </a:xfrm>
          <a:prstGeom prst="rect">
            <a:avLst/>
          </a:prstGeom>
          <a:noFill/>
          <a:ln>
            <a:noFill/>
          </a:ln>
        </p:spPr>
        <p:txBody>
          <a:bodyPr lIns="38100" tIns="38100" rIns="38100" bIns="38100" anchor="ctr" anchorCtr="0">
            <a:noAutofit/>
          </a:bodyPr>
          <a:lstStyle/>
          <a:p>
            <a:pPr lvl="0">
              <a:buClr>
                <a:srgbClr val="FF00FF"/>
              </a:buClr>
              <a:buSzPct val="25000"/>
            </a:pPr>
            <a:r>
              <a:rPr lang="en-US" altLang="zh-CN" sz="7600">
                <a:solidFill>
                  <a:srgbClr val="FFD966"/>
                </a:solidFill>
                <a:latin typeface="Arial" charset="0"/>
                <a:ea typeface="Arial" charset="0"/>
                <a:cs typeface="Arial" charset="0"/>
                <a:sym typeface="Cabin"/>
              </a:rPr>
              <a:t>Using urllib in Python</a:t>
            </a:r>
            <a:endParaRPr lang="en-US" sz="7600" dirty="0">
              <a:solidFill>
                <a:srgbClr val="FFD966"/>
              </a:solidFill>
              <a:latin typeface="Arial" charset="0"/>
              <a:ea typeface="Arial" charset="0"/>
              <a:cs typeface="Arial" charset="0"/>
              <a:sym typeface="Cabin"/>
            </a:endParaRPr>
          </a:p>
        </p:txBody>
      </p:sp>
      <p:sp>
        <p:nvSpPr>
          <p:cNvPr id="692" name="Shape 692"/>
          <p:cNvSpPr txBox="1"/>
          <p:nvPr/>
        </p:nvSpPr>
        <p:spPr>
          <a:xfrm>
            <a:off x="577307" y="3803287"/>
            <a:ext cx="15678693" cy="4948133"/>
          </a:xfrm>
          <a:prstGeom prst="rect">
            <a:avLst/>
          </a:prstGeom>
          <a:noFill/>
          <a:ln>
            <a:noFill/>
          </a:ln>
        </p:spPr>
        <p:txBody>
          <a:bodyPr lIns="0" tIns="0" rIns="0" bIns="0" anchor="ctr" anchorCtr="0">
            <a:noAutofit/>
          </a:bodyPr>
          <a:lstStyle/>
          <a:p>
            <a:r>
              <a:rPr lang="en-US" sz="3000" dirty="0">
                <a:solidFill>
                  <a:srgbClr val="FF40FF"/>
                </a:solidFill>
                <a:latin typeface="Courier" charset="0"/>
                <a:ea typeface="Courier" charset="0"/>
                <a:cs typeface="Courier" charset="0"/>
              </a:rPr>
              <a:t>import </a:t>
            </a:r>
            <a:r>
              <a:rPr lang="en-US" sz="3000" dirty="0" err="1">
                <a:solidFill>
                  <a:srgbClr val="FF40FF"/>
                </a:solidFill>
                <a:latin typeface="Courier" charset="0"/>
                <a:ea typeface="Courier" charset="0"/>
                <a:cs typeface="Courier" charset="0"/>
              </a:rPr>
              <a:t>urllib.request</a:t>
            </a:r>
            <a:r>
              <a:rPr lang="en-US" sz="3000" dirty="0">
                <a:solidFill>
                  <a:srgbClr val="FF40FF"/>
                </a:solidFill>
                <a:latin typeface="Courier" charset="0"/>
                <a:ea typeface="Courier" charset="0"/>
                <a:cs typeface="Courier" charset="0"/>
              </a:rPr>
              <a:t>, </a:t>
            </a:r>
            <a:r>
              <a:rPr lang="en-US" sz="3000" dirty="0" err="1">
                <a:solidFill>
                  <a:srgbClr val="FF40FF"/>
                </a:solidFill>
                <a:latin typeface="Courier" charset="0"/>
                <a:ea typeface="Courier" charset="0"/>
                <a:cs typeface="Courier" charset="0"/>
              </a:rPr>
              <a:t>urllib.parse</a:t>
            </a:r>
            <a:r>
              <a:rPr lang="en-US" sz="3000" dirty="0">
                <a:solidFill>
                  <a:srgbClr val="FF40FF"/>
                </a:solidFill>
                <a:latin typeface="Courier" charset="0"/>
                <a:ea typeface="Courier" charset="0"/>
                <a:cs typeface="Courier" charset="0"/>
              </a:rPr>
              <a:t>, </a:t>
            </a:r>
            <a:r>
              <a:rPr lang="en-US" sz="3000" dirty="0" err="1">
                <a:solidFill>
                  <a:srgbClr val="FF40FF"/>
                </a:solidFill>
                <a:latin typeface="Courier" charset="0"/>
                <a:ea typeface="Courier" charset="0"/>
                <a:cs typeface="Courier" charset="0"/>
              </a:rPr>
              <a:t>urllib.error</a:t>
            </a:r>
            <a:endParaRPr lang="en-US" sz="3000" dirty="0">
              <a:solidFill>
                <a:srgbClr val="FF40FF"/>
              </a:solidFill>
              <a:latin typeface="Courier" charset="0"/>
              <a:ea typeface="Courier" charset="0"/>
              <a:cs typeface="Courier" charset="0"/>
            </a:endParaRPr>
          </a:p>
          <a:p>
            <a:endParaRPr lang="en-US" sz="3000" dirty="0">
              <a:solidFill>
                <a:srgbClr val="FF40FF"/>
              </a:solidFill>
              <a:latin typeface="Courier" charset="0"/>
              <a:ea typeface="Courier" charset="0"/>
              <a:cs typeface="Courier" charset="0"/>
            </a:endParaRPr>
          </a:p>
          <a:p>
            <a:r>
              <a:rPr lang="en-US" sz="3000" dirty="0" err="1" smtClean="0">
                <a:solidFill>
                  <a:schemeClr val="bg1"/>
                </a:solidFill>
                <a:latin typeface="Courier" charset="0"/>
                <a:ea typeface="Courier" charset="0"/>
                <a:cs typeface="Courier" charset="0"/>
              </a:rPr>
              <a:t>fhand</a:t>
            </a:r>
            <a:r>
              <a:rPr lang="en-US" sz="3000" dirty="0" smtClean="0">
                <a:solidFill>
                  <a:schemeClr val="bg1"/>
                </a:solidFill>
                <a:latin typeface="Courier" charset="0"/>
                <a:ea typeface="Courier" charset="0"/>
                <a:cs typeface="Courier" charset="0"/>
              </a:rPr>
              <a:t> </a:t>
            </a:r>
            <a:r>
              <a:rPr lang="en-US" sz="3000" dirty="0">
                <a:solidFill>
                  <a:schemeClr val="bg1"/>
                </a:solidFill>
                <a:latin typeface="Courier" charset="0"/>
                <a:ea typeface="Courier" charset="0"/>
                <a:cs typeface="Courier" charset="0"/>
              </a:rPr>
              <a:t>= </a:t>
            </a:r>
            <a:r>
              <a:rPr lang="en-US" sz="3000" dirty="0" err="1">
                <a:solidFill>
                  <a:schemeClr val="bg1"/>
                </a:solidFill>
                <a:latin typeface="Courier" charset="0"/>
                <a:ea typeface="Courier" charset="0"/>
                <a:cs typeface="Courier" charset="0"/>
              </a:rPr>
              <a:t>urllib.request.urlopen</a:t>
            </a:r>
            <a:r>
              <a:rPr lang="en-US" sz="3000" dirty="0">
                <a:solidFill>
                  <a:schemeClr val="bg1"/>
                </a:solidFill>
                <a:latin typeface="Courier" charset="0"/>
                <a:ea typeface="Courier" charset="0"/>
                <a:cs typeface="Courier" charset="0"/>
              </a:rPr>
              <a:t>('http://data.pr4e.org/</a:t>
            </a:r>
            <a:r>
              <a:rPr lang="en-US" sz="3000" dirty="0" err="1">
                <a:solidFill>
                  <a:schemeClr val="bg1"/>
                </a:solidFill>
                <a:latin typeface="Courier" charset="0"/>
                <a:ea typeface="Courier" charset="0"/>
                <a:cs typeface="Courier" charset="0"/>
              </a:rPr>
              <a:t>romeo.txt</a:t>
            </a:r>
            <a:r>
              <a:rPr lang="en-US" sz="3000" dirty="0" smtClean="0">
                <a:solidFill>
                  <a:schemeClr val="bg1"/>
                </a:solidFill>
                <a:latin typeface="Courier" charset="0"/>
                <a:ea typeface="Courier" charset="0"/>
                <a:cs typeface="Courier" charset="0"/>
              </a:rPr>
              <a:t>')</a:t>
            </a:r>
          </a:p>
          <a:p>
            <a:endParaRPr lang="en-US" sz="3000" dirty="0" smtClean="0">
              <a:solidFill>
                <a:srgbClr val="FF40FF"/>
              </a:solidFill>
              <a:latin typeface="Courier" charset="0"/>
              <a:ea typeface="Courier" charset="0"/>
              <a:cs typeface="Courier" charset="0"/>
            </a:endParaRPr>
          </a:p>
          <a:p>
            <a:r>
              <a:rPr lang="en-US" sz="3000" dirty="0" smtClean="0">
                <a:solidFill>
                  <a:srgbClr val="FF40FF"/>
                </a:solidFill>
                <a:latin typeface="Courier" charset="0"/>
                <a:ea typeface="Courier" charset="0"/>
                <a:cs typeface="Courier" charset="0"/>
              </a:rPr>
              <a:t>counts </a:t>
            </a:r>
            <a:r>
              <a:rPr lang="en-US" sz="3000" dirty="0">
                <a:solidFill>
                  <a:srgbClr val="FF40FF"/>
                </a:solidFill>
                <a:latin typeface="Courier" charset="0"/>
                <a:ea typeface="Courier" charset="0"/>
                <a:cs typeface="Courier" charset="0"/>
              </a:rPr>
              <a:t>= </a:t>
            </a:r>
            <a:r>
              <a:rPr lang="en-US" sz="3000" dirty="0" err="1">
                <a:solidFill>
                  <a:srgbClr val="FF40FF"/>
                </a:solidFill>
                <a:latin typeface="Courier" charset="0"/>
                <a:ea typeface="Courier" charset="0"/>
                <a:cs typeface="Courier" charset="0"/>
              </a:rPr>
              <a:t>dict</a:t>
            </a:r>
            <a:r>
              <a:rPr lang="en-US" sz="3000" dirty="0" smtClean="0">
                <a:solidFill>
                  <a:srgbClr val="FF40FF"/>
                </a:solidFill>
                <a:latin typeface="Courier" charset="0"/>
                <a:ea typeface="Courier" charset="0"/>
                <a:cs typeface="Courier" charset="0"/>
              </a:rPr>
              <a:t>()</a:t>
            </a:r>
            <a:endParaRPr lang="en-US" sz="3000" dirty="0">
              <a:solidFill>
                <a:srgbClr val="FF40FF"/>
              </a:solidFill>
              <a:latin typeface="Courier" charset="0"/>
              <a:ea typeface="Courier" charset="0"/>
              <a:cs typeface="Courier" charset="0"/>
            </a:endParaRPr>
          </a:p>
          <a:p>
            <a:r>
              <a:rPr lang="en-US" sz="3000" dirty="0">
                <a:solidFill>
                  <a:srgbClr val="FF40FF"/>
                </a:solidFill>
                <a:latin typeface="Courier" charset="0"/>
                <a:ea typeface="Courier" charset="0"/>
                <a:cs typeface="Courier" charset="0"/>
              </a:rPr>
              <a:t>for line in </a:t>
            </a:r>
            <a:r>
              <a:rPr lang="en-US" sz="3000" dirty="0" err="1">
                <a:solidFill>
                  <a:srgbClr val="FF40FF"/>
                </a:solidFill>
                <a:latin typeface="Courier" charset="0"/>
                <a:ea typeface="Courier" charset="0"/>
                <a:cs typeface="Courier" charset="0"/>
              </a:rPr>
              <a:t>fhand</a:t>
            </a:r>
            <a:r>
              <a:rPr lang="en-US" sz="3000" dirty="0">
                <a:solidFill>
                  <a:srgbClr val="FF40FF"/>
                </a:solidFill>
                <a:latin typeface="Courier" charset="0"/>
                <a:ea typeface="Courier" charset="0"/>
                <a:cs typeface="Courier" charset="0"/>
              </a:rPr>
              <a:t>:</a:t>
            </a:r>
          </a:p>
          <a:p>
            <a:r>
              <a:rPr lang="en-US" sz="3000" dirty="0">
                <a:solidFill>
                  <a:srgbClr val="FF40FF"/>
                </a:solidFill>
                <a:latin typeface="Courier" charset="0"/>
                <a:ea typeface="Courier" charset="0"/>
                <a:cs typeface="Courier" charset="0"/>
              </a:rPr>
              <a:t>    words = </a:t>
            </a:r>
            <a:r>
              <a:rPr lang="en-US" sz="3000" dirty="0" err="1">
                <a:solidFill>
                  <a:srgbClr val="FF40FF"/>
                </a:solidFill>
                <a:latin typeface="Courier" charset="0"/>
                <a:ea typeface="Courier" charset="0"/>
                <a:cs typeface="Courier" charset="0"/>
              </a:rPr>
              <a:t>line.</a:t>
            </a:r>
            <a:r>
              <a:rPr lang="en-US" sz="3000" dirty="0" err="1">
                <a:solidFill>
                  <a:srgbClr val="FFFF00"/>
                </a:solidFill>
                <a:latin typeface="Courier" charset="0"/>
                <a:ea typeface="Courier" charset="0"/>
                <a:cs typeface="Courier" charset="0"/>
              </a:rPr>
              <a:t>decode</a:t>
            </a:r>
            <a:r>
              <a:rPr lang="en-US" sz="3000" dirty="0">
                <a:solidFill>
                  <a:srgbClr val="FFFF00"/>
                </a:solidFill>
                <a:latin typeface="Courier" charset="0"/>
                <a:ea typeface="Courier" charset="0"/>
                <a:cs typeface="Courier" charset="0"/>
              </a:rPr>
              <a:t>()</a:t>
            </a:r>
            <a:r>
              <a:rPr lang="en-US" sz="3000" dirty="0">
                <a:solidFill>
                  <a:srgbClr val="FF40FF"/>
                </a:solidFill>
                <a:latin typeface="Courier" charset="0"/>
                <a:ea typeface="Courier" charset="0"/>
                <a:cs typeface="Courier" charset="0"/>
              </a:rPr>
              <a:t>.split()</a:t>
            </a:r>
          </a:p>
          <a:p>
            <a:r>
              <a:rPr lang="en-US" sz="3000" dirty="0">
                <a:solidFill>
                  <a:srgbClr val="FF40FF"/>
                </a:solidFill>
                <a:latin typeface="Courier" charset="0"/>
                <a:ea typeface="Courier" charset="0"/>
                <a:cs typeface="Courier" charset="0"/>
              </a:rPr>
              <a:t>    for word in words:</a:t>
            </a:r>
          </a:p>
          <a:p>
            <a:r>
              <a:rPr lang="en-US" sz="3000" dirty="0">
                <a:solidFill>
                  <a:srgbClr val="FF40FF"/>
                </a:solidFill>
                <a:latin typeface="Courier" charset="0"/>
                <a:ea typeface="Courier" charset="0"/>
                <a:cs typeface="Courier" charset="0"/>
              </a:rPr>
              <a:t>        counts[word] = </a:t>
            </a:r>
            <a:r>
              <a:rPr lang="en-US" sz="3000" dirty="0" err="1">
                <a:solidFill>
                  <a:srgbClr val="FF40FF"/>
                </a:solidFill>
                <a:latin typeface="Courier" charset="0"/>
                <a:ea typeface="Courier" charset="0"/>
                <a:cs typeface="Courier" charset="0"/>
              </a:rPr>
              <a:t>counts.get</a:t>
            </a:r>
            <a:r>
              <a:rPr lang="en-US" sz="3000" dirty="0">
                <a:solidFill>
                  <a:srgbClr val="FF40FF"/>
                </a:solidFill>
                <a:latin typeface="Courier" charset="0"/>
                <a:ea typeface="Courier" charset="0"/>
                <a:cs typeface="Courier" charset="0"/>
              </a:rPr>
              <a:t>(word, 0) + 1</a:t>
            </a:r>
          </a:p>
          <a:p>
            <a:r>
              <a:rPr lang="en-US" sz="3000" dirty="0">
                <a:solidFill>
                  <a:srgbClr val="FF40FF"/>
                </a:solidFill>
                <a:latin typeface="Courier" charset="0"/>
                <a:ea typeface="Courier" charset="0"/>
                <a:cs typeface="Courier" charset="0"/>
              </a:rPr>
              <a:t>print(counts)</a:t>
            </a:r>
            <a:endParaRPr lang="en-US" sz="3000" u="none" strike="noStrike" cap="none" dirty="0">
              <a:solidFill>
                <a:srgbClr val="FF40FF"/>
              </a:solidFill>
              <a:latin typeface="Courier" charset="0"/>
              <a:ea typeface="Courier" charset="0"/>
              <a:cs typeface="Courier" charset="0"/>
              <a:sym typeface="Courier New"/>
            </a:endParaRPr>
          </a:p>
        </p:txBody>
      </p:sp>
      <p:sp>
        <p:nvSpPr>
          <p:cNvPr id="693" name="Shape 693"/>
          <p:cNvSpPr txBox="1"/>
          <p:nvPr/>
        </p:nvSpPr>
        <p:spPr>
          <a:xfrm>
            <a:off x="13277502" y="7683600"/>
            <a:ext cx="2414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urlwords.py</a:t>
            </a:r>
            <a:r>
              <a:rPr lang="en-US" sz="3600" u="none" strike="noStrike" cap="none" dirty="0">
                <a:solidFill>
                  <a:schemeClr val="lt1"/>
                </a:solidFill>
                <a:latin typeface="Arial" charset="0"/>
                <a:ea typeface="Arial" charset="0"/>
                <a:cs typeface="Arial" charset="0"/>
                <a:sym typeface="Cabin"/>
              </a:rPr>
              <a:t> </a:t>
            </a:r>
          </a:p>
        </p:txBody>
      </p:sp>
      <p:sp>
        <p:nvSpPr>
          <p:cNvPr id="2" name="矩形 1"/>
          <p:cNvSpPr/>
          <p:nvPr/>
        </p:nvSpPr>
        <p:spPr>
          <a:xfrm>
            <a:off x="679269" y="1834504"/>
            <a:ext cx="14512834" cy="1754326"/>
          </a:xfrm>
          <a:prstGeom prst="rect">
            <a:avLst/>
          </a:prstGeom>
        </p:spPr>
        <p:txBody>
          <a:bodyPr wrap="square">
            <a:spAutoFit/>
          </a:bodyPr>
          <a:lstStyle/>
          <a:p>
            <a:pPr algn="just"/>
            <a:r>
              <a:rPr lang="en-US" altLang="zh-CN" sz="3600">
                <a:solidFill>
                  <a:schemeClr val="bg1"/>
                </a:solidFill>
                <a:latin typeface="+mn-lt"/>
              </a:rPr>
              <a:t>As an example, we can write a program to retrieve the data for </a:t>
            </a:r>
            <a:r>
              <a:rPr lang="en-US" altLang="zh-CN" sz="3600">
                <a:solidFill>
                  <a:schemeClr val="bg1"/>
                </a:solidFill>
                <a:latin typeface="+mn-lt"/>
              </a:rPr>
              <a:t>romeo.txt </a:t>
            </a:r>
            <a:r>
              <a:rPr lang="en-US" altLang="zh-CN" sz="3600" smtClean="0">
                <a:solidFill>
                  <a:schemeClr val="bg1"/>
                </a:solidFill>
                <a:latin typeface="+mn-lt"/>
              </a:rPr>
              <a:t>and compute </a:t>
            </a:r>
            <a:r>
              <a:rPr lang="en-US" altLang="zh-CN" sz="3600">
                <a:solidFill>
                  <a:schemeClr val="bg1"/>
                </a:solidFill>
                <a:latin typeface="+mn-lt"/>
              </a:rPr>
              <a:t>the frequency of each word in the file </a:t>
            </a:r>
            <a:r>
              <a:rPr lang="en-US" altLang="zh-CN" sz="3600">
                <a:solidFill>
                  <a:schemeClr val="bg1"/>
                </a:solidFill>
                <a:latin typeface="+mn-lt"/>
              </a:rPr>
              <a:t>as </a:t>
            </a:r>
            <a:r>
              <a:rPr lang="en-US" altLang="zh-CN" sz="3600" smtClean="0">
                <a:solidFill>
                  <a:schemeClr val="bg1"/>
                </a:solidFill>
                <a:latin typeface="+mn-lt"/>
              </a:rPr>
              <a:t>follows</a:t>
            </a:r>
            <a:r>
              <a:rPr lang="zh-CN" altLang="en-US" sz="3600" smtClean="0">
                <a:solidFill>
                  <a:schemeClr val="bg1"/>
                </a:solidFill>
                <a:latin typeface="+mn-lt"/>
              </a:rPr>
              <a:t>：</a:t>
            </a:r>
            <a:endParaRPr lang="zh-CN" altLang="en-US" sz="3600">
              <a:solidFill>
                <a:schemeClr val="bg1"/>
              </a:solidFill>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1155700" y="438742"/>
            <a:ext cx="13932000"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Reading Web Pages</a:t>
            </a:r>
          </a:p>
        </p:txBody>
      </p:sp>
      <p:sp>
        <p:nvSpPr>
          <p:cNvPr id="699" name="Shape 699"/>
          <p:cNvSpPr txBox="1"/>
          <p:nvPr/>
        </p:nvSpPr>
        <p:spPr>
          <a:xfrm>
            <a:off x="546100" y="2539899"/>
            <a:ext cx="15557500" cy="2451100"/>
          </a:xfrm>
          <a:prstGeom prst="rect">
            <a:avLst/>
          </a:prstGeom>
          <a:noFill/>
          <a:ln>
            <a:noFill/>
          </a:ln>
        </p:spPr>
        <p:txBody>
          <a:bodyPr lIns="0" tIns="0" rIns="0" bIns="0" anchor="ctr" anchorCtr="0">
            <a:noAutofit/>
          </a:bodyPr>
          <a:lstStyle/>
          <a:p>
            <a:r>
              <a:rPr lang="en-US" sz="2800" dirty="0">
                <a:solidFill>
                  <a:srgbClr val="FFFF00"/>
                </a:solidFill>
                <a:latin typeface="Courier" charset="0"/>
                <a:ea typeface="Courier" charset="0"/>
                <a:cs typeface="Courier" charset="0"/>
              </a:rPr>
              <a:t>import </a:t>
            </a:r>
            <a:r>
              <a:rPr lang="en-US" sz="2800" dirty="0" err="1">
                <a:solidFill>
                  <a:srgbClr val="FFFF00"/>
                </a:solidFill>
                <a:latin typeface="Courier" charset="0"/>
                <a:ea typeface="Courier" charset="0"/>
                <a:cs typeface="Courier" charset="0"/>
              </a:rPr>
              <a:t>urllib.request</a:t>
            </a:r>
            <a:r>
              <a:rPr lang="en-US" sz="2800" dirty="0">
                <a:solidFill>
                  <a:srgbClr val="FFFF00"/>
                </a:solidFill>
                <a:latin typeface="Courier" charset="0"/>
                <a:ea typeface="Courier" charset="0"/>
                <a:cs typeface="Courier" charset="0"/>
              </a:rPr>
              <a:t>, </a:t>
            </a:r>
            <a:r>
              <a:rPr lang="en-US" sz="2800" dirty="0" err="1">
                <a:solidFill>
                  <a:srgbClr val="FFFF00"/>
                </a:solidFill>
                <a:latin typeface="Courier" charset="0"/>
                <a:ea typeface="Courier" charset="0"/>
                <a:cs typeface="Courier" charset="0"/>
              </a:rPr>
              <a:t>urllib.parse</a:t>
            </a:r>
            <a:r>
              <a:rPr lang="en-US" sz="2800" dirty="0">
                <a:solidFill>
                  <a:srgbClr val="FFFF00"/>
                </a:solidFill>
                <a:latin typeface="Courier" charset="0"/>
                <a:ea typeface="Courier" charset="0"/>
                <a:cs typeface="Courier" charset="0"/>
              </a:rPr>
              <a:t>, </a:t>
            </a:r>
            <a:r>
              <a:rPr lang="en-US" sz="2800" dirty="0" err="1">
                <a:solidFill>
                  <a:srgbClr val="FFFF00"/>
                </a:solidFill>
                <a:latin typeface="Courier" charset="0"/>
                <a:ea typeface="Courier" charset="0"/>
                <a:cs typeface="Courier" charset="0"/>
              </a:rPr>
              <a:t>urllib.error</a:t>
            </a:r>
            <a:endParaRPr lang="en-US" sz="2800" dirty="0">
              <a:solidFill>
                <a:srgbClr val="FFFF00"/>
              </a:solidFill>
              <a:latin typeface="Courier" charset="0"/>
              <a:ea typeface="Courier" charset="0"/>
              <a:cs typeface="Courier" charset="0"/>
            </a:endParaRPr>
          </a:p>
          <a:p>
            <a:endParaRPr lang="en-US" sz="2800" dirty="0">
              <a:solidFill>
                <a:srgbClr val="FFFF00"/>
              </a:solidFill>
              <a:latin typeface="Courier" charset="0"/>
              <a:ea typeface="Courier" charset="0"/>
              <a:cs typeface="Courier" charset="0"/>
            </a:endParaRPr>
          </a:p>
          <a:p>
            <a:r>
              <a:rPr lang="en-US" sz="2800" dirty="0" err="1">
                <a:solidFill>
                  <a:srgbClr val="FFFF00"/>
                </a:solidFill>
                <a:latin typeface="Courier" charset="0"/>
                <a:ea typeface="Courier" charset="0"/>
                <a:cs typeface="Courier" charset="0"/>
              </a:rPr>
              <a:t>fhand</a:t>
            </a:r>
            <a:r>
              <a:rPr lang="en-US" sz="2800" dirty="0">
                <a:solidFill>
                  <a:srgbClr val="FFFF00"/>
                </a:solidFill>
                <a:latin typeface="Courier" charset="0"/>
                <a:ea typeface="Courier" charset="0"/>
                <a:cs typeface="Courier" charset="0"/>
              </a:rPr>
              <a:t> = </a:t>
            </a:r>
            <a:r>
              <a:rPr lang="en-US" sz="2800" dirty="0" err="1">
                <a:solidFill>
                  <a:srgbClr val="FFFF00"/>
                </a:solidFill>
                <a:latin typeface="Courier" charset="0"/>
                <a:ea typeface="Courier" charset="0"/>
                <a:cs typeface="Courier" charset="0"/>
              </a:rPr>
              <a:t>urllib.request.urlopen</a:t>
            </a:r>
            <a:r>
              <a:rPr lang="en-US" sz="2800" dirty="0">
                <a:solidFill>
                  <a:srgbClr val="FFFF00"/>
                </a:solidFill>
                <a:latin typeface="Courier" charset="0"/>
                <a:ea typeface="Courier" charset="0"/>
                <a:cs typeface="Courier" charset="0"/>
              </a:rPr>
              <a:t>('http://</a:t>
            </a:r>
            <a:r>
              <a:rPr lang="en-US" sz="2800" dirty="0" err="1">
                <a:solidFill>
                  <a:srgbClr val="FFFF00"/>
                </a:solidFill>
                <a:latin typeface="Courier" charset="0"/>
                <a:ea typeface="Courier" charset="0"/>
                <a:cs typeface="Courier" charset="0"/>
              </a:rPr>
              <a:t>www.dr-chuck.com</a:t>
            </a:r>
            <a:r>
              <a:rPr lang="en-US" sz="2800" dirty="0">
                <a:solidFill>
                  <a:srgbClr val="FFFF00"/>
                </a:solidFill>
                <a:latin typeface="Courier" charset="0"/>
                <a:ea typeface="Courier" charset="0"/>
                <a:cs typeface="Courier" charset="0"/>
              </a:rPr>
              <a:t>/page1.htm')</a:t>
            </a:r>
          </a:p>
          <a:p>
            <a:r>
              <a:rPr lang="en-US" sz="2800" dirty="0">
                <a:solidFill>
                  <a:srgbClr val="FFFF00"/>
                </a:solidFill>
                <a:latin typeface="Courier" charset="0"/>
                <a:ea typeface="Courier" charset="0"/>
                <a:cs typeface="Courier" charset="0"/>
              </a:rPr>
              <a:t>for line in </a:t>
            </a:r>
            <a:r>
              <a:rPr lang="en-US" sz="2800" dirty="0" err="1">
                <a:solidFill>
                  <a:srgbClr val="FFFF00"/>
                </a:solidFill>
                <a:latin typeface="Courier" charset="0"/>
                <a:ea typeface="Courier" charset="0"/>
                <a:cs typeface="Courier" charset="0"/>
              </a:rPr>
              <a:t>fhand</a:t>
            </a:r>
            <a:r>
              <a:rPr lang="en-US" sz="2800" dirty="0">
                <a:solidFill>
                  <a:srgbClr val="FFFF00"/>
                </a:solidFill>
                <a:latin typeface="Courier" charset="0"/>
                <a:ea typeface="Courier" charset="0"/>
                <a:cs typeface="Courier" charset="0"/>
              </a:rPr>
              <a:t>:</a:t>
            </a:r>
          </a:p>
          <a:p>
            <a:r>
              <a:rPr lang="en-US" sz="2800" dirty="0">
                <a:solidFill>
                  <a:srgbClr val="FFFF00"/>
                </a:solidFill>
                <a:latin typeface="Courier" charset="0"/>
                <a:ea typeface="Courier" charset="0"/>
                <a:cs typeface="Courier" charset="0"/>
              </a:rPr>
              <a:t>    print(</a:t>
            </a:r>
            <a:r>
              <a:rPr lang="en-US" sz="2800" dirty="0" err="1">
                <a:solidFill>
                  <a:srgbClr val="FFFF00"/>
                </a:solidFill>
                <a:latin typeface="Courier" charset="0"/>
                <a:ea typeface="Courier" charset="0"/>
                <a:cs typeface="Courier" charset="0"/>
              </a:rPr>
              <a:t>line.</a:t>
            </a:r>
            <a:r>
              <a:rPr lang="en-US" sz="2800" dirty="0" err="1">
                <a:solidFill>
                  <a:srgbClr val="FF40FF"/>
                </a:solidFill>
                <a:latin typeface="Courier" charset="0"/>
                <a:ea typeface="Courier" charset="0"/>
                <a:cs typeface="Courier" charset="0"/>
              </a:rPr>
              <a:t>decode</a:t>
            </a:r>
            <a:r>
              <a:rPr lang="en-US" sz="2800" dirty="0">
                <a:solidFill>
                  <a:srgbClr val="FF40FF"/>
                </a:solidFill>
                <a:latin typeface="Courier" charset="0"/>
                <a:ea typeface="Courier" charset="0"/>
                <a:cs typeface="Courier" charset="0"/>
              </a:rPr>
              <a:t>()</a:t>
            </a:r>
            <a:r>
              <a:rPr lang="en-US" sz="2800" dirty="0">
                <a:solidFill>
                  <a:srgbClr val="FFFF00"/>
                </a:solidFill>
                <a:latin typeface="Courier" charset="0"/>
                <a:ea typeface="Courier" charset="0"/>
                <a:cs typeface="Courier" charset="0"/>
              </a:rPr>
              <a:t>.strip())</a:t>
            </a:r>
            <a:endParaRPr lang="en-US" sz="2800" u="none" strike="noStrike" cap="none" dirty="0">
              <a:solidFill>
                <a:srgbClr val="FFFF00"/>
              </a:solidFill>
              <a:latin typeface="Courier" charset="0"/>
              <a:ea typeface="Courier" charset="0"/>
              <a:cs typeface="Courier" charset="0"/>
              <a:sym typeface="Courier New"/>
            </a:endParaRPr>
          </a:p>
        </p:txBody>
      </p:sp>
      <p:sp>
        <p:nvSpPr>
          <p:cNvPr id="700" name="Shape 700"/>
          <p:cNvSpPr txBox="1"/>
          <p:nvPr/>
        </p:nvSpPr>
        <p:spPr>
          <a:xfrm>
            <a:off x="2740165" y="5397499"/>
            <a:ext cx="12055499" cy="25400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300" i="0" u="none" strike="noStrike" cap="none" dirty="0">
                <a:solidFill>
                  <a:srgbClr val="00FF00"/>
                </a:solidFill>
                <a:latin typeface="Courier"/>
                <a:ea typeface="Courier New"/>
                <a:cs typeface="Courier"/>
                <a:sym typeface="Courier New"/>
              </a:rPr>
              <a:t>&lt;h1&gt;The First Page&lt;/h1&gt;</a:t>
            </a:r>
          </a:p>
          <a:p>
            <a:pPr marL="0" marR="0" lvl="0" indent="0" algn="l" rtl="0">
              <a:lnSpc>
                <a:spcPct val="100000"/>
              </a:lnSpc>
              <a:spcBef>
                <a:spcPts val="0"/>
              </a:spcBef>
              <a:spcAft>
                <a:spcPts val="0"/>
              </a:spcAft>
              <a:buClr>
                <a:srgbClr val="00FF00"/>
              </a:buClr>
              <a:buSzPct val="25000"/>
              <a:buFont typeface="Courier New"/>
              <a:buNone/>
            </a:pPr>
            <a:r>
              <a:rPr lang="en-US" sz="3300" i="0" u="none" strike="noStrike" cap="none" dirty="0">
                <a:solidFill>
                  <a:srgbClr val="00FF00"/>
                </a:solidFill>
                <a:latin typeface="Courier"/>
                <a:ea typeface="Courier New"/>
                <a:cs typeface="Courier"/>
                <a:sym typeface="Courier New"/>
              </a:rPr>
              <a:t>&lt;</a:t>
            </a:r>
            <a:r>
              <a:rPr lang="en-US" sz="3300" i="0" u="none" strike="noStrike" cap="none" dirty="0" smtClean="0">
                <a:solidFill>
                  <a:srgbClr val="00FF00"/>
                </a:solidFill>
                <a:latin typeface="Courier"/>
                <a:ea typeface="Courier New"/>
                <a:cs typeface="Courier"/>
                <a:sym typeface="Courier New"/>
              </a:rPr>
              <a:t>p&gt;If </a:t>
            </a:r>
            <a:r>
              <a:rPr lang="en-US" sz="3300" i="0" u="none" strike="noStrike" cap="none" dirty="0">
                <a:solidFill>
                  <a:srgbClr val="00FF00"/>
                </a:solidFill>
                <a:latin typeface="Courier"/>
                <a:ea typeface="Courier New"/>
                <a:cs typeface="Courier"/>
                <a:sym typeface="Courier New"/>
              </a:rPr>
              <a:t>you like, you can switch to the &lt;a </a:t>
            </a:r>
            <a:r>
              <a:rPr lang="en-US" sz="3300" i="0" u="none" strike="noStrike" cap="none" dirty="0" err="1">
                <a:solidFill>
                  <a:srgbClr val="00FF00"/>
                </a:solidFill>
                <a:latin typeface="Courier"/>
                <a:ea typeface="Courier New"/>
                <a:cs typeface="Courier"/>
                <a:sym typeface="Courier New"/>
              </a:rPr>
              <a:t>href</a:t>
            </a:r>
            <a:r>
              <a:rPr lang="en-US" sz="3300" i="0" u="none" strike="noStrike" cap="none" dirty="0">
                <a:solidFill>
                  <a:srgbClr val="00FF00"/>
                </a:solidFill>
                <a:latin typeface="Courier"/>
                <a:ea typeface="Courier New"/>
                <a:cs typeface="Courier"/>
                <a:sym typeface="Courier New"/>
              </a:rPr>
              <a:t>="http://</a:t>
            </a:r>
            <a:r>
              <a:rPr lang="en-US" sz="3300" i="0" u="none" strike="noStrike" cap="none" dirty="0" err="1">
                <a:solidFill>
                  <a:srgbClr val="00FF00"/>
                </a:solidFill>
                <a:latin typeface="Courier"/>
                <a:ea typeface="Courier New"/>
                <a:cs typeface="Courier"/>
                <a:sym typeface="Courier New"/>
              </a:rPr>
              <a:t>www.dr-chuck.com</a:t>
            </a:r>
            <a:r>
              <a:rPr lang="en-US" sz="3300" i="0" u="none" strike="noStrike" cap="none" dirty="0">
                <a:solidFill>
                  <a:srgbClr val="00FF00"/>
                </a:solidFill>
                <a:latin typeface="Courier"/>
                <a:ea typeface="Courier New"/>
                <a:cs typeface="Courier"/>
                <a:sym typeface="Courier New"/>
              </a:rPr>
              <a:t>/page2.htm"&gt;Second Page&lt;/a&gt;.</a:t>
            </a:r>
          </a:p>
          <a:p>
            <a:pPr marL="0" marR="0" lvl="0" indent="0" algn="l" rtl="0">
              <a:lnSpc>
                <a:spcPct val="100000"/>
              </a:lnSpc>
              <a:spcBef>
                <a:spcPts val="0"/>
              </a:spcBef>
              <a:spcAft>
                <a:spcPts val="0"/>
              </a:spcAft>
              <a:buClr>
                <a:srgbClr val="00FF00"/>
              </a:buClr>
              <a:buSzPct val="25000"/>
              <a:buFont typeface="Courier New"/>
              <a:buNone/>
            </a:pPr>
            <a:r>
              <a:rPr lang="en-US" sz="3300" i="0" u="none" strike="noStrike" cap="none" dirty="0">
                <a:solidFill>
                  <a:srgbClr val="00FF00"/>
                </a:solidFill>
                <a:latin typeface="Courier"/>
                <a:ea typeface="Courier New"/>
                <a:cs typeface="Courier"/>
                <a:sym typeface="Courier New"/>
              </a:rPr>
              <a:t>&lt;/p&gt;</a:t>
            </a:r>
          </a:p>
        </p:txBody>
      </p:sp>
      <p:sp>
        <p:nvSpPr>
          <p:cNvPr id="701" name="Shape 701"/>
          <p:cNvSpPr txBox="1"/>
          <p:nvPr/>
        </p:nvSpPr>
        <p:spPr>
          <a:xfrm>
            <a:off x="13509601" y="7594700"/>
            <a:ext cx="242264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urllib</a:t>
            </a:r>
            <a:r>
              <a:rPr lang="en-US" sz="3600">
                <a:solidFill>
                  <a:schemeClr val="lt1"/>
                </a:solidFill>
                <a:latin typeface="Arial" charset="0"/>
                <a:ea typeface="Arial" charset="0"/>
                <a:cs typeface="Arial" charset="0"/>
                <a:sym typeface="Cabin"/>
              </a:rPr>
              <a:t>2</a:t>
            </a:r>
            <a:r>
              <a:rPr lang="en-US" sz="3600" u="none" strike="noStrike" cap="none">
                <a:solidFill>
                  <a:schemeClr val="lt1"/>
                </a:solidFill>
                <a:latin typeface="Arial" charset="0"/>
                <a:ea typeface="Arial" charset="0"/>
                <a:cs typeface="Arial" charset="0"/>
                <a:sym typeface="Cabin"/>
              </a:rPr>
              <a:t>.py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1155700" y="438742"/>
            <a:ext cx="13932000"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smtClean="0">
                <a:solidFill>
                  <a:srgbClr val="FFD966"/>
                </a:solidFill>
                <a:latin typeface="Arial" charset="0"/>
                <a:ea typeface="Arial" charset="0"/>
                <a:cs typeface="Arial" charset="0"/>
                <a:sym typeface="Cabin"/>
              </a:rPr>
              <a:t>Reading Binary Files</a:t>
            </a:r>
            <a:endParaRPr lang="en-US" sz="7600" u="none" strike="noStrike" cap="none" dirty="0">
              <a:solidFill>
                <a:srgbClr val="FFD966"/>
              </a:solidFill>
              <a:latin typeface="Arial" charset="0"/>
              <a:ea typeface="Arial" charset="0"/>
              <a:cs typeface="Arial" charset="0"/>
              <a:sym typeface="Cabin"/>
            </a:endParaRPr>
          </a:p>
        </p:txBody>
      </p:sp>
      <p:sp>
        <p:nvSpPr>
          <p:cNvPr id="699" name="Shape 699"/>
          <p:cNvSpPr txBox="1"/>
          <p:nvPr/>
        </p:nvSpPr>
        <p:spPr>
          <a:xfrm>
            <a:off x="546100" y="2448458"/>
            <a:ext cx="15557500" cy="3625771"/>
          </a:xfrm>
          <a:prstGeom prst="rect">
            <a:avLst/>
          </a:prstGeom>
          <a:noFill/>
          <a:ln>
            <a:noFill/>
          </a:ln>
        </p:spPr>
        <p:txBody>
          <a:bodyPr lIns="0" tIns="0" rIns="0" bIns="0" anchor="ctr" anchorCtr="0">
            <a:noAutofit/>
          </a:bodyPr>
          <a:lstStyle/>
          <a:p>
            <a:r>
              <a:rPr lang="en-US" sz="2800" dirty="0">
                <a:solidFill>
                  <a:srgbClr val="FFFF00"/>
                </a:solidFill>
                <a:latin typeface="Courier" charset="0"/>
                <a:ea typeface="Courier" charset="0"/>
                <a:cs typeface="Courier" charset="0"/>
              </a:rPr>
              <a:t>import </a:t>
            </a:r>
            <a:r>
              <a:rPr lang="en-US" sz="2800" dirty="0" err="1">
                <a:solidFill>
                  <a:srgbClr val="FFFF00"/>
                </a:solidFill>
                <a:latin typeface="Courier" charset="0"/>
                <a:ea typeface="Courier" charset="0"/>
                <a:cs typeface="Courier" charset="0"/>
              </a:rPr>
              <a:t>urllib.request</a:t>
            </a:r>
            <a:r>
              <a:rPr lang="en-US" sz="2800" dirty="0">
                <a:solidFill>
                  <a:srgbClr val="FFFF00"/>
                </a:solidFill>
                <a:latin typeface="Courier" charset="0"/>
                <a:ea typeface="Courier" charset="0"/>
                <a:cs typeface="Courier" charset="0"/>
              </a:rPr>
              <a:t>, </a:t>
            </a:r>
            <a:r>
              <a:rPr lang="en-US" sz="2800" dirty="0" err="1">
                <a:solidFill>
                  <a:srgbClr val="FFFF00"/>
                </a:solidFill>
                <a:latin typeface="Courier" charset="0"/>
                <a:ea typeface="Courier" charset="0"/>
                <a:cs typeface="Courier" charset="0"/>
              </a:rPr>
              <a:t>urllib.parse</a:t>
            </a:r>
            <a:r>
              <a:rPr lang="en-US" sz="2800" dirty="0">
                <a:solidFill>
                  <a:srgbClr val="FFFF00"/>
                </a:solidFill>
                <a:latin typeface="Courier" charset="0"/>
                <a:ea typeface="Courier" charset="0"/>
                <a:cs typeface="Courier" charset="0"/>
              </a:rPr>
              <a:t>, </a:t>
            </a:r>
            <a:r>
              <a:rPr lang="en-US" sz="2800" dirty="0" err="1">
                <a:solidFill>
                  <a:srgbClr val="FFFF00"/>
                </a:solidFill>
                <a:latin typeface="Courier" charset="0"/>
                <a:ea typeface="Courier" charset="0"/>
                <a:cs typeface="Courier" charset="0"/>
              </a:rPr>
              <a:t>urllib.error</a:t>
            </a:r>
            <a:endParaRPr lang="en-US" sz="2800" dirty="0">
              <a:solidFill>
                <a:srgbClr val="FFFF00"/>
              </a:solidFill>
              <a:latin typeface="Courier" charset="0"/>
              <a:ea typeface="Courier" charset="0"/>
              <a:cs typeface="Courier" charset="0"/>
            </a:endParaRPr>
          </a:p>
          <a:p>
            <a:endParaRPr lang="en-US" sz="2800" dirty="0">
              <a:solidFill>
                <a:srgbClr val="FFFF00"/>
              </a:solidFill>
              <a:latin typeface="Courier" charset="0"/>
              <a:ea typeface="Courier" charset="0"/>
              <a:cs typeface="Courier" charset="0"/>
            </a:endParaRPr>
          </a:p>
          <a:p>
            <a:r>
              <a:rPr lang="en-US" sz="2800" smtClean="0">
                <a:solidFill>
                  <a:srgbClr val="FFFF00"/>
                </a:solidFill>
                <a:latin typeface="Courier" charset="0"/>
                <a:ea typeface="Courier" charset="0"/>
                <a:cs typeface="Courier" charset="0"/>
              </a:rPr>
              <a:t>img </a:t>
            </a:r>
            <a:r>
              <a:rPr lang="en-US" sz="2800" dirty="0">
                <a:solidFill>
                  <a:srgbClr val="FFFF00"/>
                </a:solidFill>
                <a:latin typeface="Courier" charset="0"/>
                <a:ea typeface="Courier" charset="0"/>
                <a:cs typeface="Courier" charset="0"/>
              </a:rPr>
              <a:t>= </a:t>
            </a:r>
            <a:r>
              <a:rPr lang="en-US" sz="2800" err="1">
                <a:solidFill>
                  <a:srgbClr val="FFFF00"/>
                </a:solidFill>
                <a:latin typeface="Courier" charset="0"/>
                <a:ea typeface="Courier" charset="0"/>
                <a:cs typeface="Courier" charset="0"/>
              </a:rPr>
              <a:t>urllib.request.urlopen</a:t>
            </a:r>
            <a:r>
              <a:rPr lang="en-US" sz="2800" smtClean="0">
                <a:solidFill>
                  <a:srgbClr val="FFFF00"/>
                </a:solidFill>
                <a:latin typeface="Courier" charset="0"/>
                <a:ea typeface="Courier" charset="0"/>
                <a:cs typeface="Courier" charset="0"/>
              </a:rPr>
              <a:t>(</a:t>
            </a:r>
            <a:r>
              <a:rPr lang="en-US" altLang="zh-CN" sz="2800" smtClean="0">
                <a:solidFill>
                  <a:srgbClr val="FFFF00"/>
                </a:solidFill>
                <a:latin typeface="Courier" charset="0"/>
                <a:ea typeface="Courier" charset="0"/>
                <a:cs typeface="Courier" charset="0"/>
              </a:rPr>
              <a:t>‘http</a:t>
            </a:r>
            <a:r>
              <a:rPr lang="en-US" altLang="zh-CN" sz="2800">
                <a:solidFill>
                  <a:srgbClr val="FFFF00"/>
                </a:solidFill>
                <a:latin typeface="Courier" charset="0"/>
                <a:ea typeface="Courier" charset="0"/>
                <a:cs typeface="Courier" charset="0"/>
              </a:rPr>
              <a:t>://</a:t>
            </a:r>
            <a:r>
              <a:rPr lang="en-US" altLang="zh-CN" sz="2800" smtClean="0">
                <a:solidFill>
                  <a:srgbClr val="FFFF00"/>
                </a:solidFill>
                <a:latin typeface="Courier" charset="0"/>
                <a:ea typeface="Courier" charset="0"/>
                <a:cs typeface="Courier" charset="0"/>
              </a:rPr>
              <a:t>data.pr4e.org/cover3.jpg’</a:t>
            </a:r>
            <a:r>
              <a:rPr lang="en-US" sz="2800" smtClean="0">
                <a:solidFill>
                  <a:srgbClr val="FFFF00"/>
                </a:solidFill>
                <a:latin typeface="Courier" charset="0"/>
                <a:ea typeface="Courier" charset="0"/>
                <a:cs typeface="Courier" charset="0"/>
              </a:rPr>
              <a:t>).read()</a:t>
            </a:r>
            <a:endParaRPr lang="en-US" sz="2800" dirty="0">
              <a:solidFill>
                <a:srgbClr val="FFFF00"/>
              </a:solidFill>
              <a:latin typeface="Courier" charset="0"/>
              <a:ea typeface="Courier" charset="0"/>
              <a:cs typeface="Courier" charset="0"/>
            </a:endParaRPr>
          </a:p>
          <a:p>
            <a:r>
              <a:rPr lang="en-US" altLang="zh-CN" sz="2800">
                <a:solidFill>
                  <a:srgbClr val="FFFF00"/>
                </a:solidFill>
                <a:latin typeface="Courier" charset="0"/>
                <a:ea typeface="Courier" charset="0"/>
                <a:cs typeface="Courier" charset="0"/>
              </a:rPr>
              <a:t>fhand = open('cover3.jpg', 'wb')</a:t>
            </a:r>
          </a:p>
          <a:p>
            <a:r>
              <a:rPr lang="en-US" altLang="zh-CN" sz="2800">
                <a:solidFill>
                  <a:srgbClr val="FFFF00"/>
                </a:solidFill>
                <a:latin typeface="Courier" charset="0"/>
                <a:ea typeface="Courier" charset="0"/>
                <a:cs typeface="Courier" charset="0"/>
              </a:rPr>
              <a:t>fhand.write(img)</a:t>
            </a:r>
          </a:p>
          <a:p>
            <a:r>
              <a:rPr lang="en-US" altLang="zh-CN" sz="2800">
                <a:solidFill>
                  <a:srgbClr val="FFFF00"/>
                </a:solidFill>
                <a:latin typeface="Courier" charset="0"/>
                <a:ea typeface="Courier" charset="0"/>
                <a:cs typeface="Courier" charset="0"/>
              </a:rPr>
              <a:t>fhand.close</a:t>
            </a:r>
            <a:r>
              <a:rPr lang="en-US" altLang="zh-CN" sz="2800" smtClean="0">
                <a:solidFill>
                  <a:srgbClr val="FFFF00"/>
                </a:solidFill>
                <a:latin typeface="Courier" charset="0"/>
                <a:ea typeface="Courier" charset="0"/>
                <a:cs typeface="Courier" charset="0"/>
              </a:rPr>
              <a:t>()</a:t>
            </a:r>
            <a:endParaRPr lang="en-US" sz="2800">
              <a:solidFill>
                <a:srgbClr val="FFFF00"/>
              </a:solidFill>
              <a:latin typeface="Courier" charset="0"/>
              <a:ea typeface="Courier" charset="0"/>
              <a:cs typeface="Courier" charset="0"/>
            </a:endParaRPr>
          </a:p>
        </p:txBody>
      </p:sp>
      <p:sp>
        <p:nvSpPr>
          <p:cNvPr id="2" name="矩形 1"/>
          <p:cNvSpPr/>
          <p:nvPr/>
        </p:nvSpPr>
        <p:spPr>
          <a:xfrm>
            <a:off x="546099" y="6352383"/>
            <a:ext cx="14920323" cy="2554545"/>
          </a:xfrm>
          <a:prstGeom prst="rect">
            <a:avLst/>
          </a:prstGeom>
        </p:spPr>
        <p:txBody>
          <a:bodyPr wrap="square">
            <a:spAutoFit/>
          </a:bodyPr>
          <a:lstStyle/>
          <a:p>
            <a:pPr algn="just"/>
            <a:r>
              <a:rPr lang="en-US" altLang="zh-CN" sz="3200">
                <a:solidFill>
                  <a:schemeClr val="bg1"/>
                </a:solidFill>
                <a:latin typeface="+mn-lt"/>
              </a:rPr>
              <a:t>This program reads all of the data in at once across the network and stores it </a:t>
            </a:r>
            <a:r>
              <a:rPr lang="en-US" altLang="zh-CN" sz="3200">
                <a:solidFill>
                  <a:schemeClr val="bg1"/>
                </a:solidFill>
                <a:latin typeface="+mn-lt"/>
              </a:rPr>
              <a:t>in </a:t>
            </a:r>
            <a:r>
              <a:rPr lang="en-US" altLang="zh-CN" sz="3200" smtClean="0">
                <a:solidFill>
                  <a:schemeClr val="bg1"/>
                </a:solidFill>
                <a:latin typeface="+mn-lt"/>
              </a:rPr>
              <a:t>the variable </a:t>
            </a:r>
            <a:r>
              <a:rPr lang="en-US" altLang="zh-CN" sz="3200">
                <a:solidFill>
                  <a:schemeClr val="bg1"/>
                </a:solidFill>
                <a:latin typeface="+mn-lt"/>
              </a:rPr>
              <a:t>img in the main memory of your computer, then opens the </a:t>
            </a:r>
            <a:r>
              <a:rPr lang="en-US" altLang="zh-CN" sz="3200">
                <a:solidFill>
                  <a:schemeClr val="bg1"/>
                </a:solidFill>
                <a:latin typeface="+mn-lt"/>
              </a:rPr>
              <a:t>file </a:t>
            </a:r>
            <a:r>
              <a:rPr lang="en-US" altLang="zh-CN" sz="3200" smtClean="0">
                <a:solidFill>
                  <a:schemeClr val="bg1"/>
                </a:solidFill>
                <a:latin typeface="+mn-lt"/>
              </a:rPr>
              <a:t>cover.jpg and </a:t>
            </a:r>
            <a:r>
              <a:rPr lang="en-US" altLang="zh-CN" sz="3200">
                <a:solidFill>
                  <a:schemeClr val="bg1"/>
                </a:solidFill>
                <a:latin typeface="+mn-lt"/>
              </a:rPr>
              <a:t>writes the data out to your disk. The wb argument for open() opens </a:t>
            </a:r>
            <a:r>
              <a:rPr lang="en-US" altLang="zh-CN" sz="3200">
                <a:solidFill>
                  <a:schemeClr val="bg1"/>
                </a:solidFill>
                <a:latin typeface="+mn-lt"/>
              </a:rPr>
              <a:t>a </a:t>
            </a:r>
            <a:r>
              <a:rPr lang="en-US" altLang="zh-CN" sz="3200" smtClean="0">
                <a:solidFill>
                  <a:schemeClr val="bg1"/>
                </a:solidFill>
                <a:latin typeface="+mn-lt"/>
              </a:rPr>
              <a:t>binary file </a:t>
            </a:r>
            <a:r>
              <a:rPr lang="en-US" altLang="zh-CN" sz="3200">
                <a:solidFill>
                  <a:schemeClr val="bg1"/>
                </a:solidFill>
                <a:latin typeface="+mn-lt"/>
              </a:rPr>
              <a:t>for writing only. This program will work if the size of the file is less </a:t>
            </a:r>
            <a:r>
              <a:rPr lang="en-US" altLang="zh-CN" sz="3200">
                <a:solidFill>
                  <a:schemeClr val="bg1"/>
                </a:solidFill>
                <a:latin typeface="+mn-lt"/>
              </a:rPr>
              <a:t>than </a:t>
            </a:r>
            <a:r>
              <a:rPr lang="en-US" altLang="zh-CN" sz="3200" smtClean="0">
                <a:solidFill>
                  <a:schemeClr val="bg1"/>
                </a:solidFill>
                <a:latin typeface="+mn-lt"/>
              </a:rPr>
              <a:t>the size </a:t>
            </a:r>
            <a:r>
              <a:rPr lang="en-US" altLang="zh-CN" sz="3200">
                <a:solidFill>
                  <a:schemeClr val="bg1"/>
                </a:solidFill>
                <a:latin typeface="+mn-lt"/>
              </a:rPr>
              <a:t>of the memory of your computer.</a:t>
            </a:r>
            <a:endParaRPr lang="zh-CN" altLang="en-US" sz="3200">
              <a:solidFill>
                <a:schemeClr val="bg1"/>
              </a:solidFill>
              <a:latin typeface="+mn-lt"/>
            </a:endParaRPr>
          </a:p>
        </p:txBody>
      </p:sp>
    </p:spTree>
    <p:extLst>
      <p:ext uri="{BB962C8B-B14F-4D97-AF65-F5344CB8AC3E}">
        <p14:creationId xmlns:p14="http://schemas.microsoft.com/office/powerpoint/2010/main" val="2783107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1155700" y="438742"/>
            <a:ext cx="13932000" cy="133780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smtClean="0">
                <a:solidFill>
                  <a:srgbClr val="FFD966"/>
                </a:solidFill>
                <a:latin typeface="Arial" charset="0"/>
                <a:ea typeface="Arial" charset="0"/>
                <a:cs typeface="Arial" charset="0"/>
                <a:sym typeface="Cabin"/>
              </a:rPr>
              <a:t>Reading Binary Files</a:t>
            </a:r>
            <a:endParaRPr lang="en-US" sz="7600" u="none" strike="noStrike" cap="none" dirty="0">
              <a:solidFill>
                <a:srgbClr val="FFD966"/>
              </a:solidFill>
              <a:latin typeface="Arial" charset="0"/>
              <a:ea typeface="Arial" charset="0"/>
              <a:cs typeface="Arial" charset="0"/>
              <a:sym typeface="Cabin"/>
            </a:endParaRPr>
          </a:p>
        </p:txBody>
      </p:sp>
      <p:sp>
        <p:nvSpPr>
          <p:cNvPr id="699" name="Shape 699"/>
          <p:cNvSpPr txBox="1"/>
          <p:nvPr/>
        </p:nvSpPr>
        <p:spPr>
          <a:xfrm>
            <a:off x="546100" y="1776549"/>
            <a:ext cx="15557500" cy="5066158"/>
          </a:xfrm>
          <a:prstGeom prst="rect">
            <a:avLst/>
          </a:prstGeom>
          <a:noFill/>
          <a:ln>
            <a:noFill/>
          </a:ln>
        </p:spPr>
        <p:txBody>
          <a:bodyPr lIns="0" tIns="0" rIns="0" bIns="0" anchor="ctr" anchorCtr="0">
            <a:noAutofit/>
          </a:bodyPr>
          <a:lstStyle/>
          <a:p>
            <a:r>
              <a:rPr lang="en-US" sz="2800" dirty="0">
                <a:solidFill>
                  <a:srgbClr val="FFFF00"/>
                </a:solidFill>
                <a:latin typeface="Courier" charset="0"/>
                <a:ea typeface="Courier" charset="0"/>
                <a:cs typeface="Courier" charset="0"/>
              </a:rPr>
              <a:t>import </a:t>
            </a:r>
            <a:r>
              <a:rPr lang="en-US" sz="2800" dirty="0" err="1">
                <a:solidFill>
                  <a:srgbClr val="FFFF00"/>
                </a:solidFill>
                <a:latin typeface="Courier" charset="0"/>
                <a:ea typeface="Courier" charset="0"/>
                <a:cs typeface="Courier" charset="0"/>
              </a:rPr>
              <a:t>urllib.request</a:t>
            </a:r>
            <a:r>
              <a:rPr lang="en-US" sz="2800" dirty="0">
                <a:solidFill>
                  <a:srgbClr val="FFFF00"/>
                </a:solidFill>
                <a:latin typeface="Courier" charset="0"/>
                <a:ea typeface="Courier" charset="0"/>
                <a:cs typeface="Courier" charset="0"/>
              </a:rPr>
              <a:t>, </a:t>
            </a:r>
            <a:r>
              <a:rPr lang="en-US" sz="2800" dirty="0" err="1">
                <a:solidFill>
                  <a:srgbClr val="FFFF00"/>
                </a:solidFill>
                <a:latin typeface="Courier" charset="0"/>
                <a:ea typeface="Courier" charset="0"/>
                <a:cs typeface="Courier" charset="0"/>
              </a:rPr>
              <a:t>urllib.parse</a:t>
            </a:r>
            <a:r>
              <a:rPr lang="en-US" sz="2800">
                <a:solidFill>
                  <a:srgbClr val="FFFF00"/>
                </a:solidFill>
                <a:latin typeface="Courier" charset="0"/>
                <a:ea typeface="Courier" charset="0"/>
                <a:cs typeface="Courier" charset="0"/>
              </a:rPr>
              <a:t>, </a:t>
            </a:r>
            <a:r>
              <a:rPr lang="en-US" sz="2800" smtClean="0">
                <a:solidFill>
                  <a:srgbClr val="FFFF00"/>
                </a:solidFill>
                <a:latin typeface="Courier" charset="0"/>
                <a:ea typeface="Courier" charset="0"/>
                <a:cs typeface="Courier" charset="0"/>
              </a:rPr>
              <a:t>urllib.error</a:t>
            </a:r>
            <a:endParaRPr lang="en-US" sz="2800" dirty="0">
              <a:solidFill>
                <a:srgbClr val="FFFF00"/>
              </a:solidFill>
              <a:latin typeface="Courier" charset="0"/>
              <a:ea typeface="Courier" charset="0"/>
              <a:cs typeface="Courier" charset="0"/>
            </a:endParaRPr>
          </a:p>
          <a:p>
            <a:r>
              <a:rPr lang="en-US" sz="2800" smtClean="0">
                <a:solidFill>
                  <a:srgbClr val="FFFF00"/>
                </a:solidFill>
                <a:latin typeface="Courier" charset="0"/>
                <a:ea typeface="Courier" charset="0"/>
                <a:cs typeface="Courier" charset="0"/>
              </a:rPr>
              <a:t>img </a:t>
            </a:r>
            <a:r>
              <a:rPr lang="en-US" sz="2800" dirty="0">
                <a:solidFill>
                  <a:srgbClr val="FFFF00"/>
                </a:solidFill>
                <a:latin typeface="Courier" charset="0"/>
                <a:ea typeface="Courier" charset="0"/>
                <a:cs typeface="Courier" charset="0"/>
              </a:rPr>
              <a:t>= </a:t>
            </a:r>
            <a:r>
              <a:rPr lang="en-US" sz="2800" err="1">
                <a:solidFill>
                  <a:srgbClr val="FFFF00"/>
                </a:solidFill>
                <a:latin typeface="Courier" charset="0"/>
                <a:ea typeface="Courier" charset="0"/>
                <a:cs typeface="Courier" charset="0"/>
              </a:rPr>
              <a:t>urllib.request.urlopen</a:t>
            </a:r>
            <a:r>
              <a:rPr lang="en-US" sz="2800" smtClean="0">
                <a:solidFill>
                  <a:srgbClr val="FFFF00"/>
                </a:solidFill>
                <a:latin typeface="Courier" charset="0"/>
                <a:ea typeface="Courier" charset="0"/>
                <a:cs typeface="Courier" charset="0"/>
              </a:rPr>
              <a:t>(</a:t>
            </a:r>
            <a:r>
              <a:rPr lang="en-US" altLang="zh-CN" sz="2800" smtClean="0">
                <a:solidFill>
                  <a:srgbClr val="FFFF00"/>
                </a:solidFill>
                <a:latin typeface="Courier" charset="0"/>
                <a:ea typeface="Courier" charset="0"/>
                <a:cs typeface="Courier" charset="0"/>
              </a:rPr>
              <a:t>‘http</a:t>
            </a:r>
            <a:r>
              <a:rPr lang="en-US" altLang="zh-CN" sz="2800">
                <a:solidFill>
                  <a:srgbClr val="FFFF00"/>
                </a:solidFill>
                <a:latin typeface="Courier" charset="0"/>
                <a:ea typeface="Courier" charset="0"/>
                <a:cs typeface="Courier" charset="0"/>
              </a:rPr>
              <a:t>://</a:t>
            </a:r>
            <a:r>
              <a:rPr lang="en-US" altLang="zh-CN" sz="2800" smtClean="0">
                <a:solidFill>
                  <a:srgbClr val="FFFF00"/>
                </a:solidFill>
                <a:latin typeface="Courier" charset="0"/>
                <a:ea typeface="Courier" charset="0"/>
                <a:cs typeface="Courier" charset="0"/>
              </a:rPr>
              <a:t>data.pr4e.org/cover3.jpg’</a:t>
            </a:r>
            <a:r>
              <a:rPr lang="en-US" sz="2800" smtClean="0">
                <a:solidFill>
                  <a:srgbClr val="FFFF00"/>
                </a:solidFill>
                <a:latin typeface="Courier" charset="0"/>
                <a:ea typeface="Courier" charset="0"/>
                <a:cs typeface="Courier" charset="0"/>
              </a:rPr>
              <a:t>)</a:t>
            </a:r>
            <a:endParaRPr lang="en-US" sz="2800" dirty="0">
              <a:solidFill>
                <a:srgbClr val="FFFF00"/>
              </a:solidFill>
              <a:latin typeface="Courier" charset="0"/>
              <a:ea typeface="Courier" charset="0"/>
              <a:cs typeface="Courier" charset="0"/>
            </a:endParaRPr>
          </a:p>
          <a:p>
            <a:r>
              <a:rPr lang="en-US" altLang="zh-CN" sz="2800">
                <a:solidFill>
                  <a:srgbClr val="FFFF00"/>
                </a:solidFill>
                <a:latin typeface="Courier" charset="0"/>
                <a:ea typeface="Courier" charset="0"/>
                <a:cs typeface="Courier" charset="0"/>
              </a:rPr>
              <a:t>fhand = open('cover3.jpg', </a:t>
            </a:r>
            <a:r>
              <a:rPr lang="en-US" altLang="zh-CN" sz="2800">
                <a:solidFill>
                  <a:srgbClr val="FFFF00"/>
                </a:solidFill>
                <a:latin typeface="Courier" charset="0"/>
                <a:ea typeface="Courier" charset="0"/>
                <a:cs typeface="Courier" charset="0"/>
              </a:rPr>
              <a:t>'wb</a:t>
            </a:r>
            <a:r>
              <a:rPr lang="en-US" altLang="zh-CN" sz="2800" smtClean="0">
                <a:solidFill>
                  <a:srgbClr val="FFFF00"/>
                </a:solidFill>
                <a:latin typeface="Courier" charset="0"/>
                <a:ea typeface="Courier" charset="0"/>
                <a:cs typeface="Courier" charset="0"/>
              </a:rPr>
              <a:t>')</a:t>
            </a:r>
          </a:p>
          <a:p>
            <a:r>
              <a:rPr lang="en-US" altLang="zh-CN" sz="2800">
                <a:solidFill>
                  <a:srgbClr val="FFFF00"/>
                </a:solidFill>
                <a:latin typeface="Courier" charset="0"/>
                <a:ea typeface="Courier" charset="0"/>
                <a:cs typeface="Courier" charset="0"/>
              </a:rPr>
              <a:t>s</a:t>
            </a:r>
            <a:r>
              <a:rPr lang="en-US" altLang="zh-CN" sz="2800" smtClean="0">
                <a:solidFill>
                  <a:srgbClr val="FFFF00"/>
                </a:solidFill>
                <a:latin typeface="Courier" charset="0"/>
                <a:ea typeface="Courier" charset="0"/>
                <a:cs typeface="Courier" charset="0"/>
              </a:rPr>
              <a:t>ize = 0 </a:t>
            </a:r>
            <a:endParaRPr lang="en-US" altLang="zh-CN" sz="2800">
              <a:solidFill>
                <a:srgbClr val="FFFF00"/>
              </a:solidFill>
              <a:latin typeface="Courier" charset="0"/>
              <a:ea typeface="Courier" charset="0"/>
              <a:cs typeface="Courier" charset="0"/>
            </a:endParaRPr>
          </a:p>
          <a:p>
            <a:r>
              <a:rPr lang="en-US" altLang="zh-CN" sz="2800">
                <a:solidFill>
                  <a:srgbClr val="FFFF00"/>
                </a:solidFill>
                <a:latin typeface="Courier" charset="0"/>
                <a:ea typeface="Courier" charset="0"/>
                <a:cs typeface="Courier" charset="0"/>
              </a:rPr>
              <a:t>while True:</a:t>
            </a:r>
          </a:p>
          <a:p>
            <a:r>
              <a:rPr lang="en-US" altLang="zh-CN" sz="2800">
                <a:solidFill>
                  <a:srgbClr val="FFFF00"/>
                </a:solidFill>
                <a:latin typeface="Courier" charset="0"/>
                <a:ea typeface="Courier" charset="0"/>
                <a:cs typeface="Courier" charset="0"/>
              </a:rPr>
              <a:t> </a:t>
            </a:r>
            <a:r>
              <a:rPr lang="en-US" altLang="zh-CN" sz="2800" smtClean="0">
                <a:solidFill>
                  <a:srgbClr val="FFFF00"/>
                </a:solidFill>
                <a:latin typeface="Courier" charset="0"/>
                <a:ea typeface="Courier" charset="0"/>
                <a:cs typeface="Courier" charset="0"/>
              </a:rPr>
              <a:t>   info </a:t>
            </a:r>
            <a:r>
              <a:rPr lang="en-US" altLang="zh-CN" sz="2800">
                <a:solidFill>
                  <a:srgbClr val="FFFF00"/>
                </a:solidFill>
                <a:latin typeface="Courier" charset="0"/>
                <a:ea typeface="Courier" charset="0"/>
                <a:cs typeface="Courier" charset="0"/>
              </a:rPr>
              <a:t>= img.read(100000)</a:t>
            </a:r>
          </a:p>
          <a:p>
            <a:r>
              <a:rPr lang="en-US" altLang="zh-CN" sz="2800" smtClean="0">
                <a:solidFill>
                  <a:srgbClr val="FFFF00"/>
                </a:solidFill>
                <a:latin typeface="Courier" charset="0"/>
                <a:ea typeface="Courier" charset="0"/>
                <a:cs typeface="Courier" charset="0"/>
              </a:rPr>
              <a:t>    if </a:t>
            </a:r>
            <a:r>
              <a:rPr lang="en-US" altLang="zh-CN" sz="2800">
                <a:solidFill>
                  <a:srgbClr val="FFFF00"/>
                </a:solidFill>
                <a:latin typeface="Courier" charset="0"/>
                <a:ea typeface="Courier" charset="0"/>
                <a:cs typeface="Courier" charset="0"/>
              </a:rPr>
              <a:t>len(info) &lt; 1: break</a:t>
            </a:r>
          </a:p>
          <a:p>
            <a:r>
              <a:rPr lang="en-US" altLang="zh-CN" sz="2800" smtClean="0">
                <a:solidFill>
                  <a:srgbClr val="FFFF00"/>
                </a:solidFill>
                <a:latin typeface="Courier" charset="0"/>
                <a:ea typeface="Courier" charset="0"/>
                <a:cs typeface="Courier" charset="0"/>
              </a:rPr>
              <a:t>    size </a:t>
            </a:r>
            <a:r>
              <a:rPr lang="en-US" altLang="zh-CN" sz="2800">
                <a:solidFill>
                  <a:srgbClr val="FFFF00"/>
                </a:solidFill>
                <a:latin typeface="Courier" charset="0"/>
                <a:ea typeface="Courier" charset="0"/>
                <a:cs typeface="Courier" charset="0"/>
              </a:rPr>
              <a:t>= size + len(info)</a:t>
            </a:r>
          </a:p>
          <a:p>
            <a:r>
              <a:rPr lang="en-US" altLang="zh-CN" sz="2800" smtClean="0">
                <a:solidFill>
                  <a:srgbClr val="FFFF00"/>
                </a:solidFill>
                <a:latin typeface="Courier" charset="0"/>
                <a:ea typeface="Courier" charset="0"/>
                <a:cs typeface="Courier" charset="0"/>
              </a:rPr>
              <a:t>    fhand.write(info</a:t>
            </a:r>
            <a:r>
              <a:rPr lang="en-US" altLang="zh-CN" sz="2800">
                <a:solidFill>
                  <a:srgbClr val="FFFF00"/>
                </a:solidFill>
                <a:latin typeface="Courier" charset="0"/>
                <a:ea typeface="Courier" charset="0"/>
                <a:cs typeface="Courier" charset="0"/>
              </a:rPr>
              <a:t>)</a:t>
            </a:r>
          </a:p>
          <a:p>
            <a:r>
              <a:rPr lang="en-US" altLang="zh-CN" sz="2800">
                <a:solidFill>
                  <a:srgbClr val="FFFF00"/>
                </a:solidFill>
                <a:latin typeface="Courier" charset="0"/>
                <a:ea typeface="Courier" charset="0"/>
                <a:cs typeface="Courier" charset="0"/>
              </a:rPr>
              <a:t>print(size, 'characters copied.')</a:t>
            </a:r>
          </a:p>
          <a:p>
            <a:r>
              <a:rPr lang="en-US" altLang="zh-CN" sz="2800">
                <a:solidFill>
                  <a:srgbClr val="FFFF00"/>
                </a:solidFill>
                <a:latin typeface="Courier" charset="0"/>
                <a:ea typeface="Courier" charset="0"/>
                <a:cs typeface="Courier" charset="0"/>
              </a:rPr>
              <a:t>fhand.close()</a:t>
            </a:r>
            <a:endParaRPr lang="en-US" sz="2800">
              <a:solidFill>
                <a:srgbClr val="FFFF00"/>
              </a:solidFill>
              <a:latin typeface="Courier" charset="0"/>
              <a:ea typeface="Courier" charset="0"/>
              <a:cs typeface="Courier" charset="0"/>
            </a:endParaRPr>
          </a:p>
        </p:txBody>
      </p:sp>
      <p:sp>
        <p:nvSpPr>
          <p:cNvPr id="2" name="矩形 1"/>
          <p:cNvSpPr/>
          <p:nvPr/>
        </p:nvSpPr>
        <p:spPr>
          <a:xfrm>
            <a:off x="546100" y="6718143"/>
            <a:ext cx="14946449" cy="2062103"/>
          </a:xfrm>
          <a:prstGeom prst="rect">
            <a:avLst/>
          </a:prstGeom>
        </p:spPr>
        <p:txBody>
          <a:bodyPr wrap="square">
            <a:spAutoFit/>
          </a:bodyPr>
          <a:lstStyle/>
          <a:p>
            <a:pPr algn="just"/>
            <a:r>
              <a:rPr lang="en-US" altLang="zh-CN" sz="3200" smtClean="0">
                <a:solidFill>
                  <a:schemeClr val="bg1"/>
                </a:solidFill>
              </a:rPr>
              <a:t>In order to avoidrunning out of memory, we retrieve the data in blocks (or buffers) and then write each block to your disk before retrieving the next block. This way the program can read any size file without using up all of the memory you have in your computer</a:t>
            </a:r>
            <a:endParaRPr lang="zh-CN" altLang="en-US" sz="5400">
              <a:solidFill>
                <a:schemeClr val="bg1"/>
              </a:solidFill>
              <a:latin typeface="+mn-lt"/>
            </a:endParaRPr>
          </a:p>
        </p:txBody>
      </p:sp>
    </p:spTree>
    <p:extLst>
      <p:ext uri="{BB962C8B-B14F-4D97-AF65-F5344CB8AC3E}">
        <p14:creationId xmlns:p14="http://schemas.microsoft.com/office/powerpoint/2010/main" val="3313642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Shape 788"/>
          <p:cNvSpPr txBox="1">
            <a:spLocks noGrp="1"/>
          </p:cNvSpPr>
          <p:nvPr>
            <p:ph type="title"/>
          </p:nvPr>
        </p:nvSpPr>
        <p:spPr>
          <a:xfrm>
            <a:off x="1155700" y="847164"/>
            <a:ext cx="12353281" cy="1692735"/>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a:solidFill>
                  <a:srgbClr val="FFD966"/>
                </a:solidFill>
                <a:latin typeface="Arial" charset="0"/>
                <a:ea typeface="Arial" charset="0"/>
                <a:cs typeface="Arial" charset="0"/>
                <a:sym typeface="Cabin"/>
              </a:rPr>
              <a:t>Summary</a:t>
            </a:r>
          </a:p>
        </p:txBody>
      </p:sp>
      <p:sp>
        <p:nvSpPr>
          <p:cNvPr id="789" name="Shape 789"/>
          <p:cNvSpPr txBox="1">
            <a:spLocks noGrp="1"/>
          </p:cNvSpPr>
          <p:nvPr>
            <p:ph type="body" idx="1"/>
          </p:nvPr>
        </p:nvSpPr>
        <p:spPr>
          <a:xfrm>
            <a:off x="1155700" y="2847579"/>
            <a:ext cx="13932000" cy="5458320"/>
          </a:xfrm>
          <a:prstGeom prst="rect">
            <a:avLst/>
          </a:prstGeom>
          <a:noFill/>
          <a:ln>
            <a:noFill/>
          </a:ln>
        </p:spPr>
        <p:txBody>
          <a:bodyPr lIns="50800" tIns="50800" rIns="50800" bIns="50800" anchor="t" anchorCtr="0">
            <a:noAutofit/>
          </a:bodyPr>
          <a:lstStyle/>
          <a:p>
            <a:pPr marL="457200" marR="0" lvl="0" indent="-469900" algn="just" rtl="0">
              <a:lnSpc>
                <a:spcPct val="100000"/>
              </a:lnSpc>
              <a:spcBef>
                <a:spcPts val="0"/>
              </a:spcBef>
              <a:spcAft>
                <a:spcPts val="1000"/>
              </a:spcAft>
              <a:buSzPct val="100000"/>
              <a:buFont typeface="Cabin"/>
            </a:pPr>
            <a:r>
              <a:rPr lang="en-US" sz="3800" u="none" strike="noStrike" cap="none" dirty="0">
                <a:solidFill>
                  <a:schemeClr val="lt1"/>
                </a:solidFill>
                <a:latin typeface="Arial" charset="0"/>
                <a:ea typeface="Arial" charset="0"/>
                <a:cs typeface="Arial" charset="0"/>
                <a:sym typeface="Cabin"/>
              </a:rPr>
              <a:t>The TCP/IP gives us pipes / sockets between applications</a:t>
            </a:r>
          </a:p>
          <a:p>
            <a:pPr marL="457200" marR="0" lvl="0" indent="-469900" algn="just" rtl="0">
              <a:lnSpc>
                <a:spcPct val="100000"/>
              </a:lnSpc>
              <a:spcBef>
                <a:spcPts val="2300"/>
              </a:spcBef>
              <a:spcAft>
                <a:spcPts val="1000"/>
              </a:spcAft>
              <a:buSzPct val="100000"/>
              <a:buFont typeface="Cabin"/>
            </a:pPr>
            <a:r>
              <a:rPr lang="en-US" sz="3800" u="none" strike="noStrike" cap="none" dirty="0">
                <a:solidFill>
                  <a:schemeClr val="lt1"/>
                </a:solidFill>
                <a:latin typeface="Arial" charset="0"/>
                <a:ea typeface="Arial" charset="0"/>
                <a:cs typeface="Arial" charset="0"/>
                <a:sym typeface="Cabin"/>
              </a:rPr>
              <a:t>We designed application protocols to make use of these pipes</a:t>
            </a:r>
          </a:p>
          <a:p>
            <a:pPr marL="457200" marR="0" lvl="0" indent="-469900" algn="just" rtl="0">
              <a:lnSpc>
                <a:spcPct val="100000"/>
              </a:lnSpc>
              <a:spcBef>
                <a:spcPts val="2300"/>
              </a:spcBef>
              <a:spcAft>
                <a:spcPts val="1000"/>
              </a:spcAft>
              <a:buSzPct val="100000"/>
              <a:buFont typeface="Cabin"/>
            </a:pPr>
            <a:r>
              <a:rPr lang="en-US" sz="3800" u="none" strike="noStrike" cap="none" dirty="0" err="1">
                <a:solidFill>
                  <a:schemeClr val="lt1"/>
                </a:solidFill>
                <a:latin typeface="Arial" charset="0"/>
                <a:ea typeface="Arial" charset="0"/>
                <a:cs typeface="Arial" charset="0"/>
                <a:sym typeface="Cabin"/>
              </a:rPr>
              <a:t>HyperText</a:t>
            </a:r>
            <a:r>
              <a:rPr lang="en-US" sz="3800" u="none" strike="noStrike" cap="none" dirty="0">
                <a:solidFill>
                  <a:schemeClr val="lt1"/>
                </a:solidFill>
                <a:latin typeface="Arial" charset="0"/>
                <a:ea typeface="Arial" charset="0"/>
                <a:cs typeface="Arial" charset="0"/>
                <a:sym typeface="Cabin"/>
              </a:rPr>
              <a:t> Trans</a:t>
            </a:r>
            <a:r>
              <a:rPr lang="en-US" sz="3800" dirty="0">
                <a:solidFill>
                  <a:schemeClr val="lt1"/>
                </a:solidFill>
                <a:latin typeface="Arial" charset="0"/>
                <a:ea typeface="Arial" charset="0"/>
                <a:cs typeface="Arial" charset="0"/>
                <a:sym typeface="Cabin"/>
              </a:rPr>
              <a:t>fer</a:t>
            </a:r>
            <a:r>
              <a:rPr lang="en-US" sz="3800" u="none" strike="noStrike" cap="none" dirty="0">
                <a:solidFill>
                  <a:schemeClr val="lt1"/>
                </a:solidFill>
                <a:latin typeface="Arial" charset="0"/>
                <a:ea typeface="Arial" charset="0"/>
                <a:cs typeface="Arial" charset="0"/>
                <a:sym typeface="Cabin"/>
              </a:rPr>
              <a:t> Protocol (HTTP) is a simple yet powerful protocol</a:t>
            </a:r>
          </a:p>
          <a:p>
            <a:pPr marL="457200" marR="0" lvl="0" indent="-469900" algn="just" rtl="0">
              <a:lnSpc>
                <a:spcPct val="100000"/>
              </a:lnSpc>
              <a:spcBef>
                <a:spcPts val="2300"/>
              </a:spcBef>
              <a:spcAft>
                <a:spcPts val="1000"/>
              </a:spcAft>
              <a:buSzPct val="100000"/>
              <a:buFont typeface="Cabin"/>
            </a:pPr>
            <a:r>
              <a:rPr lang="en-US" sz="3800" u="none" strike="noStrike" cap="none" dirty="0">
                <a:solidFill>
                  <a:schemeClr val="lt1"/>
                </a:solidFill>
                <a:latin typeface="Arial" charset="0"/>
                <a:ea typeface="Arial" charset="0"/>
                <a:cs typeface="Arial" charset="0"/>
                <a:sym typeface="Cabin"/>
              </a:rPr>
              <a:t>Python has good support for sockets, HTTP, and HTML parsing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Shape 339"/>
          <p:cNvPicPr preferRelativeResize="0"/>
          <p:nvPr/>
        </p:nvPicPr>
        <p:blipFill rotWithShape="1">
          <a:blip r:embed="rId3">
            <a:alphaModFix/>
          </a:blip>
          <a:srcRect/>
          <a:stretch/>
        </p:blipFill>
        <p:spPr>
          <a:xfrm>
            <a:off x="9340848" y="3451225"/>
            <a:ext cx="2755900" cy="1498600"/>
          </a:xfrm>
          <a:prstGeom prst="rect">
            <a:avLst/>
          </a:prstGeom>
          <a:noFill/>
          <a:ln>
            <a:noFill/>
          </a:ln>
        </p:spPr>
      </p:pic>
      <p:sp>
        <p:nvSpPr>
          <p:cNvPr id="340" name="Shape 340"/>
          <p:cNvSpPr txBox="1"/>
          <p:nvPr/>
        </p:nvSpPr>
        <p:spPr>
          <a:xfrm>
            <a:off x="1955800" y="838200"/>
            <a:ext cx="6667500" cy="7416799"/>
          </a:xfrm>
          <a:prstGeom prst="rect">
            <a:avLst/>
          </a:prstGeom>
          <a:noFill/>
          <a:ln w="76200" cap="rnd" cmpd="sng">
            <a:solidFill>
              <a:srgbClr val="FF7F00"/>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www.umich.edu</a:t>
            </a:r>
          </a:p>
        </p:txBody>
      </p:sp>
      <p:grpSp>
        <p:nvGrpSpPr>
          <p:cNvPr id="341" name="Shape 341"/>
          <p:cNvGrpSpPr/>
          <p:nvPr/>
        </p:nvGrpSpPr>
        <p:grpSpPr>
          <a:xfrm>
            <a:off x="12898436" y="2736850"/>
            <a:ext cx="2578099" cy="1854200"/>
            <a:chOff x="0" y="0"/>
            <a:chExt cx="2576512" cy="1854200"/>
          </a:xfrm>
        </p:grpSpPr>
        <p:grpSp>
          <p:nvGrpSpPr>
            <p:cNvPr id="342" name="Shape 342"/>
            <p:cNvGrpSpPr/>
            <p:nvPr/>
          </p:nvGrpSpPr>
          <p:grpSpPr>
            <a:xfrm>
              <a:off x="0" y="0"/>
              <a:ext cx="2576512" cy="1854200"/>
              <a:chOff x="0" y="0"/>
              <a:chExt cx="2576512" cy="1854200"/>
            </a:xfrm>
          </p:grpSpPr>
          <p:grpSp>
            <p:nvGrpSpPr>
              <p:cNvPr id="343" name="Shape 343"/>
              <p:cNvGrpSpPr/>
              <p:nvPr/>
            </p:nvGrpSpPr>
            <p:grpSpPr>
              <a:xfrm>
                <a:off x="352425" y="0"/>
                <a:ext cx="1878011" cy="1184275"/>
                <a:chOff x="0" y="0"/>
                <a:chExt cx="1878011" cy="1184275"/>
              </a:xfrm>
            </p:grpSpPr>
            <p:sp>
              <p:nvSpPr>
                <p:cNvPr id="344" name="Shape 344"/>
                <p:cNvSpPr txBox="1"/>
                <p:nvPr/>
              </p:nvSpPr>
              <p:spPr>
                <a:xfrm>
                  <a:off x="0" y="0"/>
                  <a:ext cx="1878011" cy="1184275"/>
                </a:xfrm>
                <a:prstGeom prst="rect">
                  <a:avLst/>
                </a:prstGeom>
                <a:solidFill>
                  <a:schemeClr val="accent1"/>
                </a:solidFill>
                <a:ln w="12700" cap="rnd" cmpd="sng">
                  <a:solidFill>
                    <a:srgbClr val="618FFD"/>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45" name="Shape 345"/>
                <p:cNvSpPr/>
                <p:nvPr/>
              </p:nvSpPr>
              <p:spPr>
                <a:xfrm>
                  <a:off x="149225" y="106361"/>
                  <a:ext cx="1576386" cy="973136"/>
                </a:xfrm>
                <a:prstGeom prst="roundRect">
                  <a:avLst>
                    <a:gd name="adj" fmla="val 1490"/>
                  </a:avLst>
                </a:prstGeom>
                <a:solidFill>
                  <a:srgbClr val="FFFFFF"/>
                </a:solidFill>
                <a:ln w="12700" cap="rnd" cmpd="sng">
                  <a:solidFill>
                    <a:srgbClr val="618FFD"/>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grpSp>
          <p:grpSp>
            <p:nvGrpSpPr>
              <p:cNvPr id="346" name="Shape 346"/>
              <p:cNvGrpSpPr/>
              <p:nvPr/>
            </p:nvGrpSpPr>
            <p:grpSpPr>
              <a:xfrm>
                <a:off x="0" y="1543050"/>
                <a:ext cx="2576512" cy="311150"/>
                <a:chOff x="0" y="0"/>
                <a:chExt cx="2576512" cy="309562"/>
              </a:xfrm>
            </p:grpSpPr>
            <p:cxnSp>
              <p:nvCxnSpPr>
                <p:cNvPr id="347" name="Shape 347"/>
                <p:cNvCxnSpPr/>
                <p:nvPr/>
              </p:nvCxnSpPr>
              <p:spPr>
                <a:xfrm flipH="1">
                  <a:off x="0" y="0"/>
                  <a:ext cx="341311" cy="241299"/>
                </a:xfrm>
                <a:prstGeom prst="straightConnector1">
                  <a:avLst/>
                </a:prstGeom>
                <a:noFill/>
                <a:ln w="12700" cap="rnd" cmpd="sng">
                  <a:solidFill>
                    <a:srgbClr val="618FFD"/>
                  </a:solidFill>
                  <a:prstDash val="solid"/>
                  <a:miter/>
                  <a:headEnd type="none" w="med" len="med"/>
                  <a:tailEnd type="none" w="med" len="med"/>
                </a:ln>
              </p:spPr>
            </p:cxnSp>
            <p:cxnSp>
              <p:nvCxnSpPr>
                <p:cNvPr id="348" name="Shape 348"/>
                <p:cNvCxnSpPr/>
                <p:nvPr/>
              </p:nvCxnSpPr>
              <p:spPr>
                <a:xfrm>
                  <a:off x="0" y="241300"/>
                  <a:ext cx="2574924" cy="1587"/>
                </a:xfrm>
                <a:prstGeom prst="straightConnector1">
                  <a:avLst/>
                </a:prstGeom>
                <a:noFill/>
                <a:ln w="12700" cap="rnd" cmpd="sng">
                  <a:solidFill>
                    <a:srgbClr val="618FFD"/>
                  </a:solidFill>
                  <a:prstDash val="solid"/>
                  <a:miter/>
                  <a:headEnd type="none" w="med" len="med"/>
                  <a:tailEnd type="none" w="med" len="med"/>
                </a:ln>
              </p:spPr>
            </p:cxnSp>
            <p:cxnSp>
              <p:nvCxnSpPr>
                <p:cNvPr id="349" name="Shape 349"/>
                <p:cNvCxnSpPr/>
                <p:nvPr/>
              </p:nvCxnSpPr>
              <p:spPr>
                <a:xfrm>
                  <a:off x="0" y="306387"/>
                  <a:ext cx="2574924" cy="3174"/>
                </a:xfrm>
                <a:prstGeom prst="straightConnector1">
                  <a:avLst/>
                </a:prstGeom>
                <a:noFill/>
                <a:ln w="12700" cap="rnd" cmpd="sng">
                  <a:solidFill>
                    <a:srgbClr val="618FFD"/>
                  </a:solidFill>
                  <a:prstDash val="solid"/>
                  <a:miter/>
                  <a:headEnd type="none" w="med" len="med"/>
                  <a:tailEnd type="none" w="med" len="med"/>
                </a:ln>
              </p:spPr>
            </p:cxnSp>
            <p:cxnSp>
              <p:nvCxnSpPr>
                <p:cNvPr id="350" name="Shape 350"/>
                <p:cNvCxnSpPr/>
                <p:nvPr/>
              </p:nvCxnSpPr>
              <p:spPr>
                <a:xfrm>
                  <a:off x="0" y="241300"/>
                  <a:ext cx="1587" cy="65086"/>
                </a:xfrm>
                <a:prstGeom prst="straightConnector1">
                  <a:avLst/>
                </a:prstGeom>
                <a:noFill/>
                <a:ln w="12700" cap="rnd" cmpd="sng">
                  <a:solidFill>
                    <a:srgbClr val="618FFD"/>
                  </a:solidFill>
                  <a:prstDash val="solid"/>
                  <a:miter/>
                  <a:headEnd type="none" w="med" len="med"/>
                  <a:tailEnd type="none" w="med" len="med"/>
                </a:ln>
              </p:spPr>
            </p:cxnSp>
            <p:cxnSp>
              <p:nvCxnSpPr>
                <p:cNvPr id="351" name="Shape 351"/>
                <p:cNvCxnSpPr/>
                <p:nvPr/>
              </p:nvCxnSpPr>
              <p:spPr>
                <a:xfrm>
                  <a:off x="2239961" y="0"/>
                  <a:ext cx="334961" cy="241299"/>
                </a:xfrm>
                <a:prstGeom prst="straightConnector1">
                  <a:avLst/>
                </a:prstGeom>
                <a:noFill/>
                <a:ln w="12700" cap="rnd" cmpd="sng">
                  <a:solidFill>
                    <a:srgbClr val="618FFD"/>
                  </a:solidFill>
                  <a:prstDash val="solid"/>
                  <a:miter/>
                  <a:headEnd type="none" w="med" len="med"/>
                  <a:tailEnd type="none" w="med" len="med"/>
                </a:ln>
              </p:spPr>
            </p:cxnSp>
            <p:cxnSp>
              <p:nvCxnSpPr>
                <p:cNvPr id="352" name="Shape 352"/>
                <p:cNvCxnSpPr/>
                <p:nvPr/>
              </p:nvCxnSpPr>
              <p:spPr>
                <a:xfrm>
                  <a:off x="2574925" y="241300"/>
                  <a:ext cx="1587" cy="65086"/>
                </a:xfrm>
                <a:prstGeom prst="straightConnector1">
                  <a:avLst/>
                </a:prstGeom>
                <a:noFill/>
                <a:ln w="12700" cap="rnd" cmpd="sng">
                  <a:solidFill>
                    <a:srgbClr val="618FFD"/>
                  </a:solidFill>
                  <a:prstDash val="solid"/>
                  <a:miter/>
                  <a:headEnd type="none" w="med" len="med"/>
                  <a:tailEnd type="none" w="med" len="med"/>
                </a:ln>
              </p:spPr>
            </p:cxnSp>
          </p:grpSp>
          <p:sp>
            <p:nvSpPr>
              <p:cNvPr id="353" name="Shape 353"/>
              <p:cNvSpPr txBox="1"/>
              <p:nvPr/>
            </p:nvSpPr>
            <p:spPr>
              <a:xfrm>
                <a:off x="357187" y="1220787"/>
                <a:ext cx="1874836" cy="304799"/>
              </a:xfrm>
              <a:prstGeom prst="rect">
                <a:avLst/>
              </a:prstGeom>
              <a:noFill/>
              <a:ln w="12700" cap="rnd" cmpd="sng">
                <a:solidFill>
                  <a:srgbClr val="618FFD"/>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354" name="Shape 354"/>
              <p:cNvCxnSpPr/>
              <p:nvPr/>
            </p:nvCxnSpPr>
            <p:spPr>
              <a:xfrm>
                <a:off x="1763711" y="1373187"/>
                <a:ext cx="374649" cy="3174"/>
              </a:xfrm>
              <a:prstGeom prst="straightConnector1">
                <a:avLst/>
              </a:prstGeom>
              <a:noFill/>
              <a:ln w="50800" cap="rnd" cmpd="sng">
                <a:solidFill>
                  <a:srgbClr val="618FFD"/>
                </a:solidFill>
                <a:prstDash val="solid"/>
                <a:miter/>
                <a:headEnd type="none" w="med" len="med"/>
                <a:tailEnd type="none" w="med" len="med"/>
              </a:ln>
            </p:spPr>
          </p:cxnSp>
        </p:grpSp>
        <p:sp>
          <p:nvSpPr>
            <p:cNvPr id="355" name="Shape 355"/>
            <p:cNvSpPr txBox="1"/>
            <p:nvPr/>
          </p:nvSpPr>
          <p:spPr>
            <a:xfrm rot="10800000" flipH="1">
              <a:off x="474662" y="1319212"/>
              <a:ext cx="203199" cy="31750"/>
            </a:xfrm>
            <a:prstGeom prst="rect">
              <a:avLst/>
            </a:prstGeom>
            <a:solidFill>
              <a:srgbClr val="000000"/>
            </a:solidFill>
            <a:ln w="50800" cap="rnd" cmpd="sng">
              <a:solidFill>
                <a:srgbClr val="0000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grpSp>
      <p:sp>
        <p:nvSpPr>
          <p:cNvPr id="356" name="Shape 356"/>
          <p:cNvSpPr txBox="1"/>
          <p:nvPr/>
        </p:nvSpPr>
        <p:spPr>
          <a:xfrm>
            <a:off x="2933700" y="1460500"/>
            <a:ext cx="2603499" cy="1181100"/>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Incoming</a:t>
            </a:r>
          </a:p>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E-Mail</a:t>
            </a:r>
          </a:p>
        </p:txBody>
      </p:sp>
      <p:sp>
        <p:nvSpPr>
          <p:cNvPr id="357" name="Shape 357"/>
          <p:cNvSpPr txBox="1"/>
          <p:nvPr/>
        </p:nvSpPr>
        <p:spPr>
          <a:xfrm>
            <a:off x="2933700" y="3060700"/>
            <a:ext cx="2603499" cy="723900"/>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Login</a:t>
            </a:r>
          </a:p>
        </p:txBody>
      </p:sp>
      <p:sp>
        <p:nvSpPr>
          <p:cNvPr id="358" name="Shape 358"/>
          <p:cNvSpPr txBox="1"/>
          <p:nvPr/>
        </p:nvSpPr>
        <p:spPr>
          <a:xfrm>
            <a:off x="2933700" y="4775200"/>
            <a:ext cx="2603499" cy="723900"/>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Web Server</a:t>
            </a:r>
          </a:p>
        </p:txBody>
      </p:sp>
      <p:sp>
        <p:nvSpPr>
          <p:cNvPr id="359" name="Shape 359"/>
          <p:cNvSpPr txBox="1"/>
          <p:nvPr/>
        </p:nvSpPr>
        <p:spPr>
          <a:xfrm>
            <a:off x="6426200" y="1600200"/>
            <a:ext cx="1270000" cy="6857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25</a:t>
            </a:r>
          </a:p>
        </p:txBody>
      </p:sp>
      <p:pic>
        <p:nvPicPr>
          <p:cNvPr id="360" name="Shape 360"/>
          <p:cNvPicPr preferRelativeResize="0"/>
          <p:nvPr/>
        </p:nvPicPr>
        <p:blipFill rotWithShape="1">
          <a:blip r:embed="rId4">
            <a:alphaModFix/>
          </a:blip>
          <a:srcRect/>
          <a:stretch/>
        </p:blipFill>
        <p:spPr>
          <a:xfrm>
            <a:off x="12687300" y="838200"/>
            <a:ext cx="2717799" cy="1385887"/>
          </a:xfrm>
          <a:prstGeom prst="rect">
            <a:avLst/>
          </a:prstGeom>
          <a:noFill/>
          <a:ln>
            <a:noFill/>
          </a:ln>
        </p:spPr>
      </p:pic>
      <p:sp>
        <p:nvSpPr>
          <p:cNvPr id="361" name="Shape 361"/>
          <p:cNvSpPr txBox="1"/>
          <p:nvPr/>
        </p:nvSpPr>
        <p:spPr>
          <a:xfrm>
            <a:off x="2933700" y="6400800"/>
            <a:ext cx="2603499" cy="1270000"/>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Personal</a:t>
            </a:r>
          </a:p>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Mail Box</a:t>
            </a:r>
          </a:p>
        </p:txBody>
      </p:sp>
      <p:sp>
        <p:nvSpPr>
          <p:cNvPr id="362" name="Shape 362"/>
          <p:cNvSpPr txBox="1"/>
          <p:nvPr/>
        </p:nvSpPr>
        <p:spPr>
          <a:xfrm>
            <a:off x="6426200" y="3086100"/>
            <a:ext cx="1270000" cy="6857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23</a:t>
            </a:r>
          </a:p>
        </p:txBody>
      </p:sp>
      <p:sp>
        <p:nvSpPr>
          <p:cNvPr id="363" name="Shape 363"/>
          <p:cNvSpPr txBox="1"/>
          <p:nvPr/>
        </p:nvSpPr>
        <p:spPr>
          <a:xfrm>
            <a:off x="6426200" y="4140200"/>
            <a:ext cx="1270000" cy="6857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80</a:t>
            </a:r>
          </a:p>
        </p:txBody>
      </p:sp>
      <p:sp>
        <p:nvSpPr>
          <p:cNvPr id="364" name="Shape 364"/>
          <p:cNvSpPr txBox="1"/>
          <p:nvPr/>
        </p:nvSpPr>
        <p:spPr>
          <a:xfrm>
            <a:off x="6426200" y="5067300"/>
            <a:ext cx="1270000" cy="685799"/>
          </a:xfrm>
          <a:prstGeom prst="rect">
            <a:avLst/>
          </a:prstGeom>
          <a:noFill/>
          <a:ln w="76200" cap="rnd" cmpd="sng">
            <a:solidFill>
              <a:srgbClr val="E0666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E06666"/>
                </a:solidFill>
                <a:latin typeface="Arial" charset="0"/>
                <a:ea typeface="Arial" charset="0"/>
                <a:cs typeface="Arial" charset="0"/>
                <a:sym typeface="Cabin"/>
              </a:rPr>
              <a:t>443</a:t>
            </a:r>
          </a:p>
        </p:txBody>
      </p:sp>
      <p:sp>
        <p:nvSpPr>
          <p:cNvPr id="365" name="Shape 365"/>
          <p:cNvSpPr txBox="1"/>
          <p:nvPr/>
        </p:nvSpPr>
        <p:spPr>
          <a:xfrm>
            <a:off x="6426200" y="6311900"/>
            <a:ext cx="1270000" cy="6857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109</a:t>
            </a:r>
          </a:p>
        </p:txBody>
      </p:sp>
      <p:sp>
        <p:nvSpPr>
          <p:cNvPr id="366" name="Shape 366"/>
          <p:cNvSpPr txBox="1"/>
          <p:nvPr/>
        </p:nvSpPr>
        <p:spPr>
          <a:xfrm>
            <a:off x="6426200" y="7340600"/>
            <a:ext cx="1270000" cy="6857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110</a:t>
            </a:r>
          </a:p>
        </p:txBody>
      </p:sp>
      <p:sp>
        <p:nvSpPr>
          <p:cNvPr id="367" name="Shape 367"/>
          <p:cNvSpPr txBox="1"/>
          <p:nvPr/>
        </p:nvSpPr>
        <p:spPr>
          <a:xfrm>
            <a:off x="8077200" y="3911600"/>
            <a:ext cx="2997199" cy="660400"/>
          </a:xfrm>
          <a:prstGeom prst="rect">
            <a:avLst/>
          </a:prstGeom>
          <a:solidFill>
            <a:srgbClr val="000000"/>
          </a:solidFill>
          <a:ln w="76200" cap="rnd" cmpd="sng">
            <a:solidFill>
              <a:srgbClr val="FF7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74.208.28.177</a:t>
            </a:r>
          </a:p>
        </p:txBody>
      </p:sp>
      <p:cxnSp>
        <p:nvCxnSpPr>
          <p:cNvPr id="368" name="Shape 368"/>
          <p:cNvCxnSpPr>
            <a:stCxn id="362" idx="3"/>
          </p:cNvCxnSpPr>
          <p:nvPr/>
        </p:nvCxnSpPr>
        <p:spPr>
          <a:xfrm flipV="1">
            <a:off x="7696200" y="3414712"/>
            <a:ext cx="5422900" cy="14288"/>
          </a:xfrm>
          <a:prstGeom prst="straightConnector1">
            <a:avLst/>
          </a:prstGeom>
          <a:noFill/>
          <a:ln w="76200" cap="rnd" cmpd="sng">
            <a:solidFill>
              <a:srgbClr val="FFFF00"/>
            </a:solidFill>
            <a:prstDash val="solid"/>
            <a:miter/>
            <a:headEnd type="stealth" w="med" len="med"/>
            <a:tailEnd type="none" w="med" len="med"/>
          </a:ln>
        </p:spPr>
      </p:cxnSp>
      <p:cxnSp>
        <p:nvCxnSpPr>
          <p:cNvPr id="369" name="Shape 369"/>
          <p:cNvCxnSpPr>
            <a:endCxn id="359" idx="3"/>
          </p:cNvCxnSpPr>
          <p:nvPr/>
        </p:nvCxnSpPr>
        <p:spPr>
          <a:xfrm flipH="1">
            <a:off x="7696200" y="1547812"/>
            <a:ext cx="4975224" cy="395288"/>
          </a:xfrm>
          <a:prstGeom prst="straightConnector1">
            <a:avLst/>
          </a:prstGeom>
          <a:noFill/>
          <a:ln w="76200" cap="rnd" cmpd="sng">
            <a:solidFill>
              <a:srgbClr val="FFFF00"/>
            </a:solidFill>
            <a:prstDash val="solid"/>
            <a:miter/>
            <a:headEnd type="stealth" w="med" len="med"/>
            <a:tailEnd type="stealth" w="med" len="med"/>
          </a:ln>
        </p:spPr>
      </p:cxnSp>
      <p:grpSp>
        <p:nvGrpSpPr>
          <p:cNvPr id="370" name="Shape 370"/>
          <p:cNvGrpSpPr/>
          <p:nvPr/>
        </p:nvGrpSpPr>
        <p:grpSpPr>
          <a:xfrm>
            <a:off x="12898436" y="4959350"/>
            <a:ext cx="2578099" cy="1854200"/>
            <a:chOff x="0" y="0"/>
            <a:chExt cx="2576512" cy="1854200"/>
          </a:xfrm>
        </p:grpSpPr>
        <p:grpSp>
          <p:nvGrpSpPr>
            <p:cNvPr id="371" name="Shape 371"/>
            <p:cNvGrpSpPr/>
            <p:nvPr/>
          </p:nvGrpSpPr>
          <p:grpSpPr>
            <a:xfrm>
              <a:off x="0" y="0"/>
              <a:ext cx="2576512" cy="1854200"/>
              <a:chOff x="0" y="0"/>
              <a:chExt cx="2576512" cy="1854200"/>
            </a:xfrm>
          </p:grpSpPr>
          <p:grpSp>
            <p:nvGrpSpPr>
              <p:cNvPr id="372" name="Shape 372"/>
              <p:cNvGrpSpPr/>
              <p:nvPr/>
            </p:nvGrpSpPr>
            <p:grpSpPr>
              <a:xfrm>
                <a:off x="0" y="0"/>
                <a:ext cx="2576512" cy="1854200"/>
                <a:chOff x="0" y="0"/>
                <a:chExt cx="2576512" cy="1854200"/>
              </a:xfrm>
            </p:grpSpPr>
            <p:grpSp>
              <p:nvGrpSpPr>
                <p:cNvPr id="373" name="Shape 373"/>
                <p:cNvGrpSpPr/>
                <p:nvPr/>
              </p:nvGrpSpPr>
              <p:grpSpPr>
                <a:xfrm>
                  <a:off x="352425" y="0"/>
                  <a:ext cx="1878011" cy="1184275"/>
                  <a:chOff x="0" y="0"/>
                  <a:chExt cx="1878011" cy="1184275"/>
                </a:xfrm>
              </p:grpSpPr>
              <p:sp>
                <p:nvSpPr>
                  <p:cNvPr id="374" name="Shape 374"/>
                  <p:cNvSpPr txBox="1"/>
                  <p:nvPr/>
                </p:nvSpPr>
                <p:spPr>
                  <a:xfrm>
                    <a:off x="0" y="0"/>
                    <a:ext cx="1878011" cy="1184275"/>
                  </a:xfrm>
                  <a:prstGeom prst="rect">
                    <a:avLst/>
                  </a:prstGeom>
                  <a:solidFill>
                    <a:schemeClr val="accent1"/>
                  </a:solidFill>
                  <a:ln w="12700" cap="rnd" cmpd="sng">
                    <a:solidFill>
                      <a:srgbClr val="618FFD"/>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75" name="Shape 375"/>
                  <p:cNvSpPr/>
                  <p:nvPr/>
                </p:nvSpPr>
                <p:spPr>
                  <a:xfrm>
                    <a:off x="149225" y="106361"/>
                    <a:ext cx="1576386" cy="973136"/>
                  </a:xfrm>
                  <a:prstGeom prst="roundRect">
                    <a:avLst>
                      <a:gd name="adj" fmla="val 1490"/>
                    </a:avLst>
                  </a:prstGeom>
                  <a:solidFill>
                    <a:srgbClr val="FFFFFF"/>
                  </a:solidFill>
                  <a:ln w="12700" cap="rnd" cmpd="sng">
                    <a:solidFill>
                      <a:srgbClr val="618FFD"/>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grpSp>
            <p:grpSp>
              <p:nvGrpSpPr>
                <p:cNvPr id="376" name="Shape 376"/>
                <p:cNvGrpSpPr/>
                <p:nvPr/>
              </p:nvGrpSpPr>
              <p:grpSpPr>
                <a:xfrm>
                  <a:off x="0" y="1543050"/>
                  <a:ext cx="2576512" cy="311150"/>
                  <a:chOff x="0" y="0"/>
                  <a:chExt cx="2576512" cy="309562"/>
                </a:xfrm>
              </p:grpSpPr>
              <p:cxnSp>
                <p:nvCxnSpPr>
                  <p:cNvPr id="377" name="Shape 377"/>
                  <p:cNvCxnSpPr/>
                  <p:nvPr/>
                </p:nvCxnSpPr>
                <p:spPr>
                  <a:xfrm flipH="1">
                    <a:off x="0" y="0"/>
                    <a:ext cx="341311" cy="241299"/>
                  </a:xfrm>
                  <a:prstGeom prst="straightConnector1">
                    <a:avLst/>
                  </a:prstGeom>
                  <a:noFill/>
                  <a:ln w="12700" cap="rnd" cmpd="sng">
                    <a:solidFill>
                      <a:srgbClr val="618FFD"/>
                    </a:solidFill>
                    <a:prstDash val="solid"/>
                    <a:miter/>
                    <a:headEnd type="none" w="med" len="med"/>
                    <a:tailEnd type="none" w="med" len="med"/>
                  </a:ln>
                </p:spPr>
              </p:cxnSp>
              <p:cxnSp>
                <p:nvCxnSpPr>
                  <p:cNvPr id="378" name="Shape 378"/>
                  <p:cNvCxnSpPr/>
                  <p:nvPr/>
                </p:nvCxnSpPr>
                <p:spPr>
                  <a:xfrm>
                    <a:off x="0" y="241300"/>
                    <a:ext cx="2574924" cy="1587"/>
                  </a:xfrm>
                  <a:prstGeom prst="straightConnector1">
                    <a:avLst/>
                  </a:prstGeom>
                  <a:noFill/>
                  <a:ln w="12700" cap="rnd" cmpd="sng">
                    <a:solidFill>
                      <a:srgbClr val="618FFD"/>
                    </a:solidFill>
                    <a:prstDash val="solid"/>
                    <a:miter/>
                    <a:headEnd type="none" w="med" len="med"/>
                    <a:tailEnd type="none" w="med" len="med"/>
                  </a:ln>
                </p:spPr>
              </p:cxnSp>
              <p:cxnSp>
                <p:nvCxnSpPr>
                  <p:cNvPr id="379" name="Shape 379"/>
                  <p:cNvCxnSpPr/>
                  <p:nvPr/>
                </p:nvCxnSpPr>
                <p:spPr>
                  <a:xfrm>
                    <a:off x="0" y="306387"/>
                    <a:ext cx="2574924" cy="3174"/>
                  </a:xfrm>
                  <a:prstGeom prst="straightConnector1">
                    <a:avLst/>
                  </a:prstGeom>
                  <a:noFill/>
                  <a:ln w="12700" cap="rnd" cmpd="sng">
                    <a:solidFill>
                      <a:srgbClr val="618FFD"/>
                    </a:solidFill>
                    <a:prstDash val="solid"/>
                    <a:miter/>
                    <a:headEnd type="none" w="med" len="med"/>
                    <a:tailEnd type="none" w="med" len="med"/>
                  </a:ln>
                </p:spPr>
              </p:cxnSp>
              <p:cxnSp>
                <p:nvCxnSpPr>
                  <p:cNvPr id="380" name="Shape 380"/>
                  <p:cNvCxnSpPr/>
                  <p:nvPr/>
                </p:nvCxnSpPr>
                <p:spPr>
                  <a:xfrm>
                    <a:off x="0" y="241300"/>
                    <a:ext cx="1587" cy="65086"/>
                  </a:xfrm>
                  <a:prstGeom prst="straightConnector1">
                    <a:avLst/>
                  </a:prstGeom>
                  <a:noFill/>
                  <a:ln w="12700" cap="rnd" cmpd="sng">
                    <a:solidFill>
                      <a:srgbClr val="618FFD"/>
                    </a:solidFill>
                    <a:prstDash val="solid"/>
                    <a:miter/>
                    <a:headEnd type="none" w="med" len="med"/>
                    <a:tailEnd type="none" w="med" len="med"/>
                  </a:ln>
                </p:spPr>
              </p:cxnSp>
              <p:cxnSp>
                <p:nvCxnSpPr>
                  <p:cNvPr id="381" name="Shape 381"/>
                  <p:cNvCxnSpPr/>
                  <p:nvPr/>
                </p:nvCxnSpPr>
                <p:spPr>
                  <a:xfrm>
                    <a:off x="2239961" y="0"/>
                    <a:ext cx="334961" cy="241299"/>
                  </a:xfrm>
                  <a:prstGeom prst="straightConnector1">
                    <a:avLst/>
                  </a:prstGeom>
                  <a:noFill/>
                  <a:ln w="12700" cap="rnd" cmpd="sng">
                    <a:solidFill>
                      <a:srgbClr val="618FFD"/>
                    </a:solidFill>
                    <a:prstDash val="solid"/>
                    <a:miter/>
                    <a:headEnd type="none" w="med" len="med"/>
                    <a:tailEnd type="none" w="med" len="med"/>
                  </a:ln>
                </p:spPr>
              </p:cxnSp>
              <p:cxnSp>
                <p:nvCxnSpPr>
                  <p:cNvPr id="382" name="Shape 382"/>
                  <p:cNvCxnSpPr/>
                  <p:nvPr/>
                </p:nvCxnSpPr>
                <p:spPr>
                  <a:xfrm>
                    <a:off x="2574925" y="241300"/>
                    <a:ext cx="1587" cy="65086"/>
                  </a:xfrm>
                  <a:prstGeom prst="straightConnector1">
                    <a:avLst/>
                  </a:prstGeom>
                  <a:noFill/>
                  <a:ln w="12700" cap="rnd" cmpd="sng">
                    <a:solidFill>
                      <a:srgbClr val="618FFD"/>
                    </a:solidFill>
                    <a:prstDash val="solid"/>
                    <a:miter/>
                    <a:headEnd type="none" w="med" len="med"/>
                    <a:tailEnd type="none" w="med" len="med"/>
                  </a:ln>
                </p:spPr>
              </p:cxnSp>
            </p:grpSp>
            <p:sp>
              <p:nvSpPr>
                <p:cNvPr id="383" name="Shape 383"/>
                <p:cNvSpPr txBox="1"/>
                <p:nvPr/>
              </p:nvSpPr>
              <p:spPr>
                <a:xfrm>
                  <a:off x="357187" y="1220787"/>
                  <a:ext cx="1874836" cy="304799"/>
                </a:xfrm>
                <a:prstGeom prst="rect">
                  <a:avLst/>
                </a:prstGeom>
                <a:noFill/>
                <a:ln w="12700" cap="rnd" cmpd="sng">
                  <a:solidFill>
                    <a:srgbClr val="618FFD"/>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384" name="Shape 384"/>
                <p:cNvCxnSpPr/>
                <p:nvPr/>
              </p:nvCxnSpPr>
              <p:spPr>
                <a:xfrm>
                  <a:off x="1763711" y="1373187"/>
                  <a:ext cx="374649" cy="3174"/>
                </a:xfrm>
                <a:prstGeom prst="straightConnector1">
                  <a:avLst/>
                </a:prstGeom>
                <a:noFill/>
                <a:ln w="50800" cap="rnd" cmpd="sng">
                  <a:solidFill>
                    <a:srgbClr val="618FFD"/>
                  </a:solidFill>
                  <a:prstDash val="solid"/>
                  <a:miter/>
                  <a:headEnd type="none" w="med" len="med"/>
                  <a:tailEnd type="none" w="med" len="med"/>
                </a:ln>
              </p:spPr>
            </p:cxnSp>
          </p:grpSp>
          <p:sp>
            <p:nvSpPr>
              <p:cNvPr id="385" name="Shape 385"/>
              <p:cNvSpPr txBox="1"/>
              <p:nvPr/>
            </p:nvSpPr>
            <p:spPr>
              <a:xfrm rot="10800000" flipH="1">
                <a:off x="474662" y="1319212"/>
                <a:ext cx="203199" cy="31750"/>
              </a:xfrm>
              <a:prstGeom prst="rect">
                <a:avLst/>
              </a:prstGeom>
              <a:solidFill>
                <a:srgbClr val="000000"/>
              </a:solidFill>
              <a:ln w="50800" cap="rnd" cmpd="sng">
                <a:solidFill>
                  <a:srgbClr val="0000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grpSp>
        <p:pic>
          <p:nvPicPr>
            <p:cNvPr id="386" name="Shape 386"/>
            <p:cNvPicPr preferRelativeResize="0"/>
            <p:nvPr/>
          </p:nvPicPr>
          <p:blipFill rotWithShape="1">
            <a:blip r:embed="rId5">
              <a:alphaModFix/>
            </a:blip>
            <a:srcRect/>
            <a:stretch/>
          </p:blipFill>
          <p:spPr>
            <a:xfrm>
              <a:off x="684212" y="158750"/>
              <a:ext cx="1206499" cy="863599"/>
            </a:xfrm>
            <a:prstGeom prst="rect">
              <a:avLst/>
            </a:prstGeom>
            <a:noFill/>
            <a:ln>
              <a:noFill/>
            </a:ln>
          </p:spPr>
        </p:pic>
      </p:grpSp>
      <p:sp>
        <p:nvSpPr>
          <p:cNvPr id="387" name="Shape 387"/>
          <p:cNvSpPr txBox="1"/>
          <p:nvPr/>
        </p:nvSpPr>
        <p:spPr>
          <a:xfrm>
            <a:off x="13360400" y="2832100"/>
            <a:ext cx="1701799" cy="1016000"/>
          </a:xfrm>
          <a:prstGeom prst="rect">
            <a:avLst/>
          </a:prstGeom>
          <a:solidFill>
            <a:srgbClr val="0000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blah blah blah blah</a:t>
            </a:r>
          </a:p>
        </p:txBody>
      </p:sp>
      <p:cxnSp>
        <p:nvCxnSpPr>
          <p:cNvPr id="388" name="Shape 388"/>
          <p:cNvCxnSpPr>
            <a:stCxn id="364" idx="3"/>
          </p:cNvCxnSpPr>
          <p:nvPr/>
        </p:nvCxnSpPr>
        <p:spPr>
          <a:xfrm>
            <a:off x="7696200" y="5410200"/>
            <a:ext cx="5461000" cy="131761"/>
          </a:xfrm>
          <a:prstGeom prst="straightConnector1">
            <a:avLst/>
          </a:prstGeom>
          <a:noFill/>
          <a:ln w="76200" cap="rnd" cmpd="sng">
            <a:solidFill>
              <a:srgbClr val="E06666"/>
            </a:solidFill>
            <a:prstDash val="solid"/>
            <a:miter/>
            <a:headEnd type="stealth" w="med" len="med"/>
            <a:tailEnd type="none" w="med" len="med"/>
          </a:ln>
        </p:spPr>
      </p:cxnSp>
      <p:cxnSp>
        <p:nvCxnSpPr>
          <p:cNvPr id="389" name="Shape 389"/>
          <p:cNvCxnSpPr>
            <a:stCxn id="365" idx="3"/>
          </p:cNvCxnSpPr>
          <p:nvPr/>
        </p:nvCxnSpPr>
        <p:spPr>
          <a:xfrm flipV="1">
            <a:off x="7696200" y="5691186"/>
            <a:ext cx="5460999" cy="963614"/>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Shape 396"/>
          <p:cNvPicPr preferRelativeResize="0"/>
          <p:nvPr/>
        </p:nvPicPr>
        <p:blipFill rotWithShape="1">
          <a:blip r:embed="rId3">
            <a:alphaModFix/>
          </a:blip>
          <a:srcRect/>
          <a:stretch/>
        </p:blipFill>
        <p:spPr>
          <a:xfrm>
            <a:off x="1152525" y="2322511"/>
            <a:ext cx="13934999" cy="5430839"/>
          </a:xfrm>
          <a:prstGeom prst="rect">
            <a:avLst/>
          </a:prstGeom>
          <a:noFill/>
          <a:ln>
            <a:noFill/>
          </a:ln>
        </p:spPr>
      </p:pic>
      <p:sp>
        <p:nvSpPr>
          <p:cNvPr id="397" name="Shape 397"/>
          <p:cNvSpPr txBox="1">
            <a:spLocks noGrp="1"/>
          </p:cNvSpPr>
          <p:nvPr>
            <p:ph type="title"/>
          </p:nvPr>
        </p:nvSpPr>
        <p:spPr>
          <a:xfrm>
            <a:off x="1488986" y="301425"/>
            <a:ext cx="13084537"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Common TCP Ports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950" y="730250"/>
            <a:ext cx="9576360" cy="7442200"/>
          </a:xfrm>
          <a:prstGeom prst="rect">
            <a:avLst/>
          </a:prstGeom>
        </p:spPr>
      </p:pic>
      <p:sp>
        <p:nvSpPr>
          <p:cNvPr id="404" name="Shape 404"/>
          <p:cNvSpPr txBox="1"/>
          <p:nvPr/>
        </p:nvSpPr>
        <p:spPr>
          <a:xfrm>
            <a:off x="10446310" y="2876550"/>
            <a:ext cx="5318125" cy="28575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Sometimes we see the port number in the URL if the web server is running on a </a:t>
            </a:r>
            <a:r>
              <a:rPr lang="en-US" sz="3600">
                <a:solidFill>
                  <a:srgbClr val="00FF00"/>
                </a:solidFill>
                <a:latin typeface="Arial" charset="0"/>
                <a:ea typeface="Arial" charset="0"/>
                <a:cs typeface="Arial" charset="0"/>
                <a:sym typeface="Cabin"/>
              </a:rPr>
              <a:t>“</a:t>
            </a:r>
            <a:r>
              <a:rPr lang="en-US" sz="3600" u="none" strike="noStrike" cap="none">
                <a:solidFill>
                  <a:srgbClr val="00FF00"/>
                </a:solidFill>
                <a:latin typeface="Arial" charset="0"/>
                <a:ea typeface="Arial" charset="0"/>
                <a:cs typeface="Arial" charset="0"/>
                <a:sym typeface="Cabin"/>
              </a:rPr>
              <a:t>non-standard</a:t>
            </a:r>
            <a:r>
              <a:rPr lang="en-US" sz="3600">
                <a:solidFill>
                  <a:srgbClr val="00FF00"/>
                </a:solidFill>
                <a:latin typeface="Arial" charset="0"/>
                <a:ea typeface="Arial" charset="0"/>
                <a:cs typeface="Arial" charset="0"/>
                <a:sym typeface="Cabin"/>
              </a:rPr>
              <a:t>”</a:t>
            </a:r>
            <a:r>
              <a:rPr lang="en-US" sz="3600" u="none" strike="noStrike" cap="none">
                <a:solidFill>
                  <a:srgbClr val="00FF00"/>
                </a:solidFill>
                <a:latin typeface="Arial" charset="0"/>
                <a:ea typeface="Arial" charset="0"/>
                <a:cs typeface="Arial" charset="0"/>
                <a:sym typeface="Cabin"/>
              </a:rPr>
              <a:t> port.</a:t>
            </a:r>
          </a:p>
        </p:txBody>
      </p:sp>
      <p:cxnSp>
        <p:nvCxnSpPr>
          <p:cNvPr id="6" name="Straight Arrow Connector 5"/>
          <p:cNvCxnSpPr/>
          <p:nvPr/>
        </p:nvCxnSpPr>
        <p:spPr>
          <a:xfrm flipH="1" flipV="1">
            <a:off x="4381500" y="1879600"/>
            <a:ext cx="1829080" cy="2571750"/>
          </a:xfrm>
          <a:prstGeom prst="straightConnector1">
            <a:avLst/>
          </a:prstGeom>
          <a:ln w="63500">
            <a:solidFill>
              <a:srgbClr val="00FA00"/>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389964"/>
            <a:ext cx="13932000" cy="1273145"/>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800" u="none" strike="noStrike" cap="none" dirty="0">
                <a:solidFill>
                  <a:srgbClr val="FFD966"/>
                </a:solidFill>
                <a:latin typeface="Arial" charset="0"/>
                <a:ea typeface="Arial" charset="0"/>
                <a:cs typeface="Arial" charset="0"/>
                <a:sym typeface="Cabin"/>
              </a:rPr>
              <a:t>Sockets in Python</a:t>
            </a:r>
          </a:p>
        </p:txBody>
      </p:sp>
      <p:sp>
        <p:nvSpPr>
          <p:cNvPr id="411" name="Shape 411"/>
          <p:cNvSpPr txBox="1">
            <a:spLocks noGrp="1"/>
          </p:cNvSpPr>
          <p:nvPr>
            <p:ph type="body" idx="1"/>
          </p:nvPr>
        </p:nvSpPr>
        <p:spPr>
          <a:xfrm>
            <a:off x="339634" y="2109392"/>
            <a:ext cx="15005141" cy="1563508"/>
          </a:xfrm>
          <a:prstGeom prst="rect">
            <a:avLst/>
          </a:prstGeom>
          <a:noFill/>
          <a:ln>
            <a:noFill/>
          </a:ln>
        </p:spPr>
        <p:txBody>
          <a:bodyPr lIns="50800" tIns="50800" rIns="50800" bIns="50800" anchor="t" anchorCtr="0">
            <a:noAutofit/>
          </a:bodyPr>
          <a:lstStyle/>
          <a:p>
            <a:pPr algn="just"/>
            <a:r>
              <a:rPr lang="en-US" u="none" strike="noStrike" cap="none" dirty="0">
                <a:solidFill>
                  <a:schemeClr val="lt1"/>
                </a:solidFill>
                <a:latin typeface="Arial" charset="0"/>
                <a:ea typeface="Arial" charset="0"/>
                <a:cs typeface="Arial" charset="0"/>
                <a:sym typeface="Cabin"/>
              </a:rPr>
              <a:t>Python has built-in </a:t>
            </a:r>
            <a:r>
              <a:rPr lang="en-US" dirty="0">
                <a:solidFill>
                  <a:schemeClr val="lt1"/>
                </a:solidFill>
                <a:latin typeface="Arial" charset="0"/>
                <a:ea typeface="Arial" charset="0"/>
                <a:cs typeface="Arial" charset="0"/>
                <a:sym typeface="Cabin"/>
              </a:rPr>
              <a:t>support for TCP Sockets </a:t>
            </a:r>
            <a:r>
              <a:rPr lang="en-US" altLang="zh-CN" dirty="0">
                <a:solidFill>
                  <a:schemeClr val="lt1"/>
                </a:solidFill>
                <a:latin typeface="Arial" charset="0"/>
                <a:ea typeface="Arial" charset="0"/>
                <a:cs typeface="Arial" charset="0"/>
              </a:rPr>
              <a:t>which makes it very easy to make </a:t>
            </a:r>
            <a:r>
              <a:rPr lang="en-US" altLang="zh-CN" dirty="0" smtClean="0">
                <a:solidFill>
                  <a:schemeClr val="lt1"/>
                </a:solidFill>
                <a:latin typeface="Arial" charset="0"/>
                <a:ea typeface="Arial" charset="0"/>
                <a:cs typeface="Arial" charset="0"/>
              </a:rPr>
              <a:t>network connections </a:t>
            </a:r>
            <a:r>
              <a:rPr lang="en-US" altLang="zh-CN" dirty="0">
                <a:solidFill>
                  <a:schemeClr val="lt1"/>
                </a:solidFill>
                <a:latin typeface="Arial" charset="0"/>
                <a:ea typeface="Arial" charset="0"/>
                <a:cs typeface="Arial" charset="0"/>
              </a:rPr>
              <a:t>and retrieve data over those sockets in a Python program</a:t>
            </a:r>
            <a:endParaRPr lang="en-US" dirty="0">
              <a:solidFill>
                <a:schemeClr val="lt1"/>
              </a:solidFill>
              <a:latin typeface="Arial" charset="0"/>
              <a:ea typeface="Arial" charset="0"/>
              <a:cs typeface="Arial" charset="0"/>
              <a:sym typeface="Cabin"/>
            </a:endParaRPr>
          </a:p>
        </p:txBody>
      </p:sp>
      <p:sp>
        <p:nvSpPr>
          <p:cNvPr id="412" name="Shape 412"/>
          <p:cNvSpPr txBox="1"/>
          <p:nvPr/>
        </p:nvSpPr>
        <p:spPr>
          <a:xfrm>
            <a:off x="1574800" y="3897300"/>
            <a:ext cx="14092799" cy="1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import socket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New"/>
                <a:cs typeface="Courier"/>
                <a:sym typeface="Courier New"/>
              </a:rPr>
              <a:t>mysock</a:t>
            </a:r>
            <a:r>
              <a:rPr lang="en-US" sz="3000" i="0" u="none" strike="noStrike" cap="none" dirty="0">
                <a:solidFill>
                  <a:srgbClr val="FFFF00"/>
                </a:solidFill>
                <a:latin typeface="Courier"/>
                <a:ea typeface="Courier New"/>
                <a:cs typeface="Courier"/>
                <a:sym typeface="Courier New"/>
              </a:rPr>
              <a:t> = </a:t>
            </a:r>
            <a:r>
              <a:rPr lang="en-US" sz="3000" i="0" u="none" strike="noStrike" cap="none" dirty="0" err="1">
                <a:solidFill>
                  <a:srgbClr val="FFFF00"/>
                </a:solidFill>
                <a:latin typeface="Courier"/>
                <a:ea typeface="Courier New"/>
                <a:cs typeface="Courier"/>
                <a:sym typeface="Courier New"/>
              </a:rPr>
              <a:t>socket.socket</a:t>
            </a:r>
            <a:r>
              <a:rPr lang="en-US" sz="3000" i="0" u="none" strike="noStrike" cap="none" dirty="0">
                <a:solidFill>
                  <a:srgbClr val="FFFF00"/>
                </a:solidFill>
                <a:latin typeface="Courier"/>
                <a:ea typeface="Courier New"/>
                <a:cs typeface="Courier"/>
                <a:sym typeface="Courier New"/>
              </a:rPr>
              <a:t>(</a:t>
            </a:r>
            <a:r>
              <a:rPr lang="en-US" sz="3000" i="0" u="none" strike="noStrike" cap="none" dirty="0" err="1">
                <a:solidFill>
                  <a:srgbClr val="FFFF00"/>
                </a:solidFill>
                <a:latin typeface="Courier"/>
                <a:ea typeface="Courier New"/>
                <a:cs typeface="Courier"/>
                <a:sym typeface="Courier New"/>
              </a:rPr>
              <a:t>socket.AF_INET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err="1">
                <a:solidFill>
                  <a:srgbClr val="FFFF00"/>
                </a:solidFill>
                <a:latin typeface="Courier"/>
                <a:ea typeface="Courier New"/>
                <a:cs typeface="Courier"/>
                <a:sym typeface="Courier New"/>
              </a:rPr>
              <a:t>socket.SOCK_STREAM</a:t>
            </a:r>
            <a:r>
              <a:rPr lang="en-US" sz="3000" i="0" u="none" strike="noStrike" cap="none" dirty="0">
                <a:solidFill>
                  <a:srgbClr val="FFFF00"/>
                </a:solidFill>
                <a:latin typeface="Courier"/>
                <a:ea typeface="Courier New"/>
                <a:cs typeface="Courier"/>
                <a:sym typeface="Courier New"/>
              </a:rPr>
              <a:t>)</a:t>
            </a:r>
          </a:p>
          <a:p>
            <a:pPr lvl="0">
              <a:buClr>
                <a:srgbClr val="FFFF00"/>
              </a:buClr>
              <a:buSzPct val="25000"/>
            </a:pPr>
            <a:r>
              <a:rPr lang="en-US" sz="3000" i="0" u="none" strike="noStrike" cap="none" dirty="0" err="1">
                <a:solidFill>
                  <a:srgbClr val="FFFF00"/>
                </a:solidFill>
                <a:latin typeface="Courier"/>
                <a:ea typeface="Courier New"/>
                <a:cs typeface="Courier"/>
                <a:sym typeface="Courier New"/>
              </a:rPr>
              <a:t>mysock.connect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smtClean="0">
                <a:solidFill>
                  <a:srgbClr val="FFFF00"/>
                </a:solidFill>
                <a:latin typeface="Courier"/>
                <a:ea typeface="Courier New"/>
                <a:cs typeface="Courier"/>
                <a:sym typeface="Courier New"/>
              </a:rPr>
              <a:t>('</a:t>
            </a:r>
            <a:r>
              <a:rPr lang="en-US" sz="3000" dirty="0" smtClean="0">
                <a:solidFill>
                  <a:srgbClr val="FF00FF"/>
                </a:solidFill>
                <a:latin typeface="Courier"/>
                <a:ea typeface="Courier New"/>
                <a:cs typeface="Courier"/>
                <a:sym typeface="Courier New"/>
              </a:rPr>
              <a:t>data.pr4e.org</a:t>
            </a:r>
            <a:r>
              <a:rPr lang="en-US" sz="3000" i="0" u="none" strike="noStrike" cap="none" dirty="0" smtClean="0">
                <a:solidFill>
                  <a:srgbClr val="FFFF00"/>
                </a:solidFill>
                <a:latin typeface="Courier"/>
                <a:ea typeface="Courier New"/>
                <a:cs typeface="Courier"/>
                <a:sym typeface="Courier New"/>
              </a:rPr>
              <a:t>',</a:t>
            </a:r>
            <a:r>
              <a:rPr lang="en-US" sz="3000" i="0" u="none" strike="noStrike" cap="none" dirty="0" smtClean="0">
                <a:solidFill>
                  <a:srgbClr val="00FF00"/>
                </a:solidFill>
                <a:latin typeface="Courier"/>
                <a:ea typeface="Courier New"/>
                <a:cs typeface="Courier"/>
                <a:sym typeface="Courier New"/>
              </a:rPr>
              <a:t> </a:t>
            </a:r>
            <a:r>
              <a:rPr lang="en-US" sz="3000" i="0" u="none" strike="noStrike" cap="none" dirty="0">
                <a:solidFill>
                  <a:srgbClr val="00FF00"/>
                </a:solidFill>
                <a:latin typeface="Courier"/>
                <a:ea typeface="Courier New"/>
                <a:cs typeface="Courier"/>
                <a:sym typeface="Courier New"/>
              </a:rPr>
              <a:t>80</a:t>
            </a:r>
            <a:r>
              <a:rPr lang="en-US" sz="3000" i="0" u="none" strike="noStrike" cap="none" dirty="0">
                <a:solidFill>
                  <a:srgbClr val="FFFF00"/>
                </a:solidFill>
                <a:latin typeface="Courier"/>
                <a:ea typeface="Courier New"/>
                <a:cs typeface="Courier"/>
                <a:sym typeface="Courier New"/>
              </a:rPr>
              <a:t>) )</a:t>
            </a:r>
          </a:p>
        </p:txBody>
      </p:sp>
      <p:sp>
        <p:nvSpPr>
          <p:cNvPr id="413" name="Shape 413"/>
          <p:cNvSpPr txBox="1"/>
          <p:nvPr/>
        </p:nvSpPr>
        <p:spPr>
          <a:xfrm>
            <a:off x="3212625" y="7430175"/>
            <a:ext cx="89639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http://docs.python.org/library/socket.html</a:t>
            </a:r>
          </a:p>
        </p:txBody>
      </p:sp>
      <p:sp>
        <p:nvSpPr>
          <p:cNvPr id="414" name="Shape 414"/>
          <p:cNvSpPr txBox="1"/>
          <p:nvPr/>
        </p:nvSpPr>
        <p:spPr>
          <a:xfrm>
            <a:off x="3117850" y="6388100"/>
            <a:ext cx="10794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800" u="none" strike="noStrike" cap="none">
                <a:solidFill>
                  <a:srgbClr val="FF00FF"/>
                </a:solidFill>
                <a:latin typeface="Arial" charset="0"/>
                <a:ea typeface="Arial" charset="0"/>
                <a:cs typeface="Arial" charset="0"/>
                <a:sym typeface="Cabin"/>
              </a:rPr>
              <a:t>Host</a:t>
            </a:r>
          </a:p>
        </p:txBody>
      </p:sp>
      <p:sp>
        <p:nvSpPr>
          <p:cNvPr id="415" name="Shape 415"/>
          <p:cNvSpPr txBox="1"/>
          <p:nvPr/>
        </p:nvSpPr>
        <p:spPr>
          <a:xfrm>
            <a:off x="10909300" y="6388100"/>
            <a:ext cx="976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Port</a:t>
            </a:r>
          </a:p>
        </p:txBody>
      </p:sp>
      <p:cxnSp>
        <p:nvCxnSpPr>
          <p:cNvPr id="416" name="Shape 416"/>
          <p:cNvCxnSpPr/>
          <p:nvPr/>
        </p:nvCxnSpPr>
        <p:spPr>
          <a:xfrm flipH="1">
            <a:off x="4404840" y="5653200"/>
            <a:ext cx="2089198" cy="991985"/>
          </a:xfrm>
          <a:prstGeom prst="straightConnector1">
            <a:avLst/>
          </a:prstGeom>
          <a:noFill/>
          <a:ln w="101600" cap="rnd" cmpd="sng">
            <a:solidFill>
              <a:srgbClr val="FF00FF"/>
            </a:solidFill>
            <a:prstDash val="solid"/>
            <a:miter/>
            <a:headEnd type="stealth" w="med" len="med"/>
            <a:tailEnd type="none" w="med" len="med"/>
          </a:ln>
        </p:spPr>
      </p:cxnSp>
      <p:cxnSp>
        <p:nvCxnSpPr>
          <p:cNvPr id="417" name="Shape 417"/>
          <p:cNvCxnSpPr/>
          <p:nvPr/>
        </p:nvCxnSpPr>
        <p:spPr>
          <a:xfrm>
            <a:off x="9714530" y="5647015"/>
            <a:ext cx="988949" cy="998170"/>
          </a:xfrm>
          <a:prstGeom prst="straightConnector1">
            <a:avLst/>
          </a:prstGeom>
          <a:noFill/>
          <a:ln w="1016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矩形 2"/>
          <p:cNvSpPr/>
          <p:nvPr/>
        </p:nvSpPr>
        <p:spPr>
          <a:xfrm>
            <a:off x="633185" y="2409885"/>
            <a:ext cx="15081432" cy="5147115"/>
          </a:xfrm>
          <a:prstGeom prst="rect">
            <a:avLst/>
          </a:prstGeom>
        </p:spPr>
        <p:txBody>
          <a:bodyPr wrap="square">
            <a:spAutoFit/>
          </a:bodyPr>
          <a:lstStyle/>
          <a:p>
            <a:pPr marL="457200" indent="-457200" algn="just">
              <a:lnSpc>
                <a:spcPct val="130000"/>
              </a:lnSpc>
              <a:buFont typeface="Wingdings" panose="05000000000000000000" pitchFamily="2" charset="2"/>
              <a:buChar char="l"/>
            </a:pPr>
            <a:r>
              <a:rPr lang="en-US" altLang="zh-CN" sz="3200" dirty="0">
                <a:solidFill>
                  <a:schemeClr val="bg1"/>
                </a:solidFill>
                <a:latin typeface="+mn-lt"/>
              </a:rPr>
              <a:t>A </a:t>
            </a:r>
            <a:r>
              <a:rPr lang="en-US" altLang="zh-CN" sz="3200" i="1" dirty="0">
                <a:solidFill>
                  <a:schemeClr val="bg1"/>
                </a:solidFill>
                <a:latin typeface="+mn-lt"/>
              </a:rPr>
              <a:t>socket </a:t>
            </a:r>
            <a:r>
              <a:rPr lang="en-US" altLang="zh-CN" sz="3200" dirty="0">
                <a:solidFill>
                  <a:schemeClr val="bg1"/>
                </a:solidFill>
                <a:latin typeface="+mn-lt"/>
              </a:rPr>
              <a:t>is much like a file, except that a single socket provides a two-way </a:t>
            </a:r>
            <a:r>
              <a:rPr lang="en-US" altLang="zh-CN" sz="3200" dirty="0" smtClean="0">
                <a:solidFill>
                  <a:schemeClr val="bg1"/>
                </a:solidFill>
                <a:latin typeface="+mn-lt"/>
              </a:rPr>
              <a:t>connection between </a:t>
            </a:r>
            <a:r>
              <a:rPr lang="en-US" altLang="zh-CN" sz="3200" dirty="0">
                <a:solidFill>
                  <a:schemeClr val="bg1"/>
                </a:solidFill>
                <a:latin typeface="+mn-lt"/>
              </a:rPr>
              <a:t>two programs. You can both read from and write to the same socket</a:t>
            </a:r>
            <a:r>
              <a:rPr lang="en-US" altLang="zh-CN" sz="3200" dirty="0" smtClean="0">
                <a:solidFill>
                  <a:schemeClr val="bg1"/>
                </a:solidFill>
                <a:latin typeface="+mn-lt"/>
              </a:rPr>
              <a:t>. If </a:t>
            </a:r>
            <a:r>
              <a:rPr lang="en-US" altLang="zh-CN" sz="3200" dirty="0">
                <a:solidFill>
                  <a:schemeClr val="bg1"/>
                </a:solidFill>
                <a:latin typeface="+mn-lt"/>
              </a:rPr>
              <a:t>you write something to a socket, it is sent to the application at the other </a:t>
            </a:r>
            <a:r>
              <a:rPr lang="en-US" altLang="zh-CN" sz="3200" dirty="0" smtClean="0">
                <a:solidFill>
                  <a:schemeClr val="bg1"/>
                </a:solidFill>
                <a:latin typeface="+mn-lt"/>
              </a:rPr>
              <a:t>end of </a:t>
            </a:r>
            <a:r>
              <a:rPr lang="en-US" altLang="zh-CN" sz="3200" dirty="0">
                <a:solidFill>
                  <a:schemeClr val="bg1"/>
                </a:solidFill>
                <a:latin typeface="+mn-lt"/>
              </a:rPr>
              <a:t>the socket. If you read from the socket, you are given the data which the </a:t>
            </a:r>
            <a:r>
              <a:rPr lang="en-US" altLang="zh-CN" sz="3200" dirty="0" smtClean="0">
                <a:solidFill>
                  <a:schemeClr val="bg1"/>
                </a:solidFill>
                <a:latin typeface="+mn-lt"/>
              </a:rPr>
              <a:t>other application </a:t>
            </a:r>
            <a:r>
              <a:rPr lang="en-US" altLang="zh-CN" sz="3200" dirty="0">
                <a:solidFill>
                  <a:schemeClr val="bg1"/>
                </a:solidFill>
                <a:latin typeface="+mn-lt"/>
              </a:rPr>
              <a:t>has </a:t>
            </a:r>
            <a:r>
              <a:rPr lang="en-US" altLang="zh-CN" sz="3200" dirty="0" smtClean="0">
                <a:solidFill>
                  <a:schemeClr val="bg1"/>
                </a:solidFill>
                <a:latin typeface="+mn-lt"/>
              </a:rPr>
              <a:t>sent.</a:t>
            </a:r>
            <a:endParaRPr lang="en-US" altLang="zh-CN" sz="3200" dirty="0">
              <a:solidFill>
                <a:schemeClr val="bg1"/>
              </a:solidFill>
              <a:latin typeface="+mn-lt"/>
            </a:endParaRPr>
          </a:p>
          <a:p>
            <a:pPr marL="457200" indent="-457200" algn="just">
              <a:lnSpc>
                <a:spcPct val="130000"/>
              </a:lnSpc>
              <a:buFont typeface="Wingdings" panose="05000000000000000000" pitchFamily="2" charset="2"/>
              <a:buChar char="l"/>
            </a:pPr>
            <a:r>
              <a:rPr lang="en-US" altLang="zh-CN" sz="3200" dirty="0">
                <a:solidFill>
                  <a:schemeClr val="bg1"/>
                </a:solidFill>
                <a:latin typeface="+mn-lt"/>
              </a:rPr>
              <a:t>If the programs on both ends </a:t>
            </a:r>
            <a:r>
              <a:rPr lang="en-US" altLang="zh-CN" sz="3200" dirty="0" smtClean="0">
                <a:solidFill>
                  <a:schemeClr val="bg1"/>
                </a:solidFill>
                <a:latin typeface="+mn-lt"/>
              </a:rPr>
              <a:t>of the </a:t>
            </a:r>
            <a:r>
              <a:rPr lang="en-US" altLang="zh-CN" sz="3200" dirty="0">
                <a:solidFill>
                  <a:schemeClr val="bg1"/>
                </a:solidFill>
                <a:latin typeface="+mn-lt"/>
              </a:rPr>
              <a:t>socket simply wait for some data without sending anything, they will wait </a:t>
            </a:r>
            <a:r>
              <a:rPr lang="en-US" altLang="zh-CN" sz="3200" dirty="0" smtClean="0">
                <a:solidFill>
                  <a:schemeClr val="bg1"/>
                </a:solidFill>
                <a:latin typeface="+mn-lt"/>
              </a:rPr>
              <a:t>for a </a:t>
            </a:r>
            <a:r>
              <a:rPr lang="en-US" altLang="zh-CN" sz="3200" dirty="0">
                <a:solidFill>
                  <a:schemeClr val="bg1"/>
                </a:solidFill>
                <a:latin typeface="+mn-lt"/>
              </a:rPr>
              <a:t>very long time, so an important part of programs that communicate over </a:t>
            </a:r>
            <a:r>
              <a:rPr lang="en-US" altLang="zh-CN" sz="3200" dirty="0" smtClean="0">
                <a:solidFill>
                  <a:schemeClr val="bg1"/>
                </a:solidFill>
                <a:latin typeface="+mn-lt"/>
              </a:rPr>
              <a:t>the Internet </a:t>
            </a:r>
            <a:r>
              <a:rPr lang="en-US" altLang="zh-CN" sz="3200" dirty="0">
                <a:solidFill>
                  <a:schemeClr val="bg1"/>
                </a:solidFill>
                <a:latin typeface="+mn-lt"/>
              </a:rPr>
              <a:t>is to have some sort of protocol.</a:t>
            </a:r>
            <a:endParaRPr lang="zh-CN" altLang="en-US" sz="3200" dirty="0">
              <a:solidFill>
                <a:schemeClr val="bg1"/>
              </a:solidFill>
              <a:latin typeface="+mn-lt"/>
            </a:endParaRPr>
          </a:p>
        </p:txBody>
      </p:sp>
      <p:sp>
        <p:nvSpPr>
          <p:cNvPr id="6" name="Shape 410"/>
          <p:cNvSpPr txBox="1">
            <a:spLocks/>
          </p:cNvSpPr>
          <p:nvPr/>
        </p:nvSpPr>
        <p:spPr>
          <a:xfrm>
            <a:off x="1155700" y="389964"/>
            <a:ext cx="13932000" cy="1273145"/>
          </a:xfrm>
          <a:prstGeom prst="rect">
            <a:avLst/>
          </a:prstGeom>
          <a:noFill/>
          <a:ln>
            <a:noFill/>
          </a:ln>
        </p:spPr>
        <p:txBody>
          <a:bodyPr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a:lstStyle>
          <a:p>
            <a:pPr algn="ctr">
              <a:buClr>
                <a:srgbClr val="00FFFF"/>
              </a:buClr>
              <a:buSzPct val="25000"/>
              <a:buFont typeface="Cabin"/>
              <a:buNone/>
            </a:pPr>
            <a:r>
              <a:rPr lang="en-US" sz="7800" smtClean="0">
                <a:solidFill>
                  <a:srgbClr val="FFD966"/>
                </a:solidFill>
                <a:latin typeface="Arial" charset="0"/>
                <a:ea typeface="Arial" charset="0"/>
                <a:cs typeface="Arial" charset="0"/>
                <a:sym typeface="Cabin"/>
              </a:rPr>
              <a:t>Sockets in Python</a:t>
            </a:r>
            <a:endParaRPr lang="en-US" sz="7800" dirty="0">
              <a:solidFill>
                <a:srgbClr val="FFD966"/>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2159</Words>
  <Application>Microsoft Office PowerPoint</Application>
  <PresentationFormat>自定义</PresentationFormat>
  <Paragraphs>289</Paragraphs>
  <Slides>44</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 Regular</vt:lpstr>
      <vt:lpstr>Cabin</vt:lpstr>
      <vt:lpstr>Courier</vt:lpstr>
      <vt:lpstr>Gill Sans</vt:lpstr>
      <vt:lpstr>ＭＳ Ｐゴシック</vt:lpstr>
      <vt:lpstr>ヒラギノ角ゴ ProN W3</vt:lpstr>
      <vt:lpstr>宋体</vt:lpstr>
      <vt:lpstr>Arial</vt:lpstr>
      <vt:lpstr>Courier New</vt:lpstr>
      <vt:lpstr>Wingdings</vt:lpstr>
      <vt:lpstr>Title &amp; Subtitle</vt:lpstr>
      <vt:lpstr>Networked Programs</vt:lpstr>
      <vt:lpstr>Transport Control Protocol (TCP)</vt:lpstr>
      <vt:lpstr>TCP Connections / Sockets</vt:lpstr>
      <vt:lpstr>TCP Port Numbers</vt:lpstr>
      <vt:lpstr>PowerPoint 演示文稿</vt:lpstr>
      <vt:lpstr>Common TCP Ports</vt:lpstr>
      <vt:lpstr>PowerPoint 演示文稿</vt:lpstr>
      <vt:lpstr>Sockets in Python</vt:lpstr>
      <vt:lpstr>PowerPoint 演示文稿</vt:lpstr>
      <vt:lpstr>Application Protocols</vt:lpstr>
      <vt:lpstr>Application Protocol </vt:lpstr>
      <vt:lpstr>HTTP - Hypertext Transfer Protocol</vt:lpstr>
      <vt:lpstr>HTTP</vt:lpstr>
      <vt:lpstr>Getting Data From The Server</vt:lpstr>
      <vt:lpstr>PowerPoint 演示文稿</vt:lpstr>
      <vt:lpstr>PowerPoint 演示文稿</vt:lpstr>
      <vt:lpstr>PowerPoint 演示文稿</vt:lpstr>
      <vt:lpstr>PowerPoint 演示文稿</vt:lpstr>
      <vt:lpstr>PowerPoint 演示文稿</vt:lpstr>
      <vt:lpstr>PowerPoint 演示文稿</vt:lpstr>
      <vt:lpstr>Internet Standards</vt:lpstr>
      <vt:lpstr>PowerPoint 演示文稿</vt:lpstr>
      <vt:lpstr>Making an HTTP request</vt:lpstr>
      <vt:lpstr>PowerPoint 演示文稿</vt:lpstr>
      <vt:lpstr>An HTTP Request in Python</vt:lpstr>
      <vt:lpstr>An HTTP Request in Python</vt:lpstr>
      <vt:lpstr>PowerPoint 演示文稿</vt:lpstr>
      <vt:lpstr>About Characters and Strings…</vt:lpstr>
      <vt:lpstr>ASCII</vt:lpstr>
      <vt:lpstr>Representing Simple Strings</vt:lpstr>
      <vt:lpstr>PowerPoint 演示文稿</vt:lpstr>
      <vt:lpstr>Multi-Byte Characters</vt:lpstr>
      <vt:lpstr>Python 3 and Unicode</vt:lpstr>
      <vt:lpstr>Python Strings to Bytes</vt:lpstr>
      <vt:lpstr>PowerPoint 演示文稿</vt:lpstr>
      <vt:lpstr>PowerPoint 演示文稿</vt:lpstr>
      <vt:lpstr>Making HTTP Easier With urllib</vt:lpstr>
      <vt:lpstr>Using urllib in Python</vt:lpstr>
      <vt:lpstr>PowerPoint 演示文稿</vt:lpstr>
      <vt:lpstr>Using urllib in Python</vt:lpstr>
      <vt:lpstr>Reading Web Pages</vt:lpstr>
      <vt:lpstr>Reading Binary Files</vt:lpstr>
      <vt:lpstr>Reading Binary Files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Networked Programs</dc:title>
  <cp:lastModifiedBy>yzchen</cp:lastModifiedBy>
  <cp:revision>79</cp:revision>
  <dcterms:modified xsi:type="dcterms:W3CDTF">2021-12-22T12:59:05Z</dcterms:modified>
</cp:coreProperties>
</file>