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40"/>
  </p:notesMasterIdLst>
  <p:sldIdLst>
    <p:sldId id="256" r:id="rId2"/>
    <p:sldId id="262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308" r:id="rId13"/>
    <p:sldId id="276" r:id="rId14"/>
    <p:sldId id="305" r:id="rId15"/>
    <p:sldId id="309" r:id="rId16"/>
    <p:sldId id="310" r:id="rId17"/>
    <p:sldId id="280" r:id="rId18"/>
    <p:sldId id="281" r:id="rId19"/>
    <p:sldId id="283" r:id="rId20"/>
    <p:sldId id="282" r:id="rId21"/>
    <p:sldId id="284" r:id="rId22"/>
    <p:sldId id="285" r:id="rId23"/>
    <p:sldId id="314" r:id="rId24"/>
    <p:sldId id="287" r:id="rId25"/>
    <p:sldId id="289" r:id="rId26"/>
    <p:sldId id="290" r:id="rId27"/>
    <p:sldId id="311" r:id="rId28"/>
    <p:sldId id="312" r:id="rId29"/>
    <p:sldId id="291" r:id="rId30"/>
    <p:sldId id="313" r:id="rId31"/>
    <p:sldId id="293" r:id="rId32"/>
    <p:sldId id="294" r:id="rId33"/>
    <p:sldId id="295" r:id="rId34"/>
    <p:sldId id="296" r:id="rId35"/>
    <p:sldId id="306" r:id="rId36"/>
    <p:sldId id="307" r:id="rId37"/>
    <p:sldId id="299" r:id="rId38"/>
    <p:sldId id="300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/>
    <p:restoredTop sz="93870"/>
  </p:normalViewPr>
  <p:slideViewPr>
    <p:cSldViewPr snapToGrid="0" snapToObjects="1">
      <p:cViewPr varScale="1">
        <p:scale>
          <a:sx n="142" d="100"/>
          <a:sy n="142" d="100"/>
        </p:scale>
        <p:origin x="92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7206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 smtClean="0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784551" y="225950"/>
            <a:ext cx="768709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8" name="Shape 318"/>
          <p:cNvSpPr/>
          <p:nvPr/>
        </p:nvSpPr>
        <p:spPr>
          <a:xfrm>
            <a:off x="375800" y="1452679"/>
            <a:ext cx="8398406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80699" y="3942213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757453" y="193815"/>
            <a:ext cx="7613137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262115" y="1445580"/>
            <a:ext cx="8603811" cy="258023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4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</a:t>
            </a: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" sz="2400" u="none" strike="noStrike" cap="none" smtClean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Lassie, being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Dog, has the ability to bark. So bark() is one of Lassie's methods. She may have other </a:t>
            </a:r>
            <a:r>
              <a:rPr lang="en" sz="24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4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4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509908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1" y="105895"/>
            <a:ext cx="7836750" cy="801859"/>
          </a:xfrm>
        </p:spPr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Some Python Objects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171" y="1246308"/>
            <a:ext cx="23216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8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8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8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8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8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8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1835" y="967416"/>
            <a:ext cx="644786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6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>
            <a:off x="2807825" y="746062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smtClean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FD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0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573181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28449" y="1258745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805494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28449" y="2494526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853535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-US" sz="2000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</a:t>
            </a:r>
            <a:r>
              <a:rPr lang="en-US" sz="2000" i="1" u="none" strike="noStrike" cap="none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endParaRPr lang="en" sz="2000" i="1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906982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run the party() </a:t>
            </a:r>
            <a:r>
              <a:rPr lang="en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</a:t>
            </a:r>
            <a:r>
              <a:rPr lang="en-US" sz="2000" u="none" strike="noStrike" cap="none" dirty="0" smtClean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/>
          <p:cNvCxnSpPr/>
          <p:nvPr/>
        </p:nvCxnSpPr>
        <p:spPr>
          <a:xfrm>
            <a:off x="4121239" y="1412267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906982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/>
          <p:cNvCxnSpPr>
            <a:endCxn id="349" idx="1"/>
          </p:cNvCxnSpPr>
          <p:nvPr/>
        </p:nvCxnSpPr>
        <p:spPr>
          <a:xfrm flipV="1">
            <a:off x="4121239" y="4092967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/>
          <p:cNvCxnSpPr>
            <a:endCxn id="345" idx="1"/>
          </p:cNvCxnSpPr>
          <p:nvPr/>
        </p:nvCxnSpPr>
        <p:spPr>
          <a:xfrm flipV="1">
            <a:off x="5108713" y="3301004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  <p:sp>
        <p:nvSpPr>
          <p:cNvPr id="2" name="矩形 1"/>
          <p:cNvSpPr/>
          <p:nvPr/>
        </p:nvSpPr>
        <p:spPr>
          <a:xfrm>
            <a:off x="153069" y="161287"/>
            <a:ext cx="31021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32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" sz="2400" u="none" strike="noStrike" cap="none" dirty="0" smtClean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party1.py</a:t>
            </a:r>
            <a:endParaRPr lang="en-US" sz="2400" u="none" strike="noStrike" cap="none" dirty="0" smtClean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far",</a:t>
            </a:r>
            <a:r>
              <a:rPr lang="en" sz="2300" u="none" strike="noStrike" cap="none" dirty="0" err="1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 smtClean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/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 smtClean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650081" y="152960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121025" y="1464469"/>
            <a:ext cx="4906676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type(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smtClean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far",</a:t>
            </a:r>
            <a:r>
              <a:rPr lang="en" sz="18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", type(an</a:t>
            </a:r>
            <a:r>
              <a:rPr lang="en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</a:t>
            </a:r>
            <a:r>
              <a:rPr lang="en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8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 smtClean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</a:t>
            </a:r>
            <a:r>
              <a:rPr lang="en-US" sz="1600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-US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 smtClean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  <a:endParaRPr lang="en" sz="16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50081" y="240089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smtClean="0">
                <a:solidFill>
                  <a:srgbClr val="FFD966"/>
                </a:solidFill>
                <a:sym typeface="Cabin"/>
              </a:rPr>
              <a:t>Object Oriented</a:t>
            </a:r>
            <a:endParaRPr lang="en" sz="4700" u="none" strike="noStrike" cap="none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325040" y="1569438"/>
            <a:ext cx="8486831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600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800" u="none" strike="noStrike" cap="none" smtClean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3600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800" u="none" strike="noStrike" cap="none" smtClean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3600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800" u="none" strike="noStrike" cap="none" smtClean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  <a:endParaRPr lang="en" sz="28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650081" y="119342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8221237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582845" y="65554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313903" y="1188804"/>
            <a:ext cx="8561156" cy="37866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180000" marR="0" lvl="0" indent="-18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8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8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8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180000" marR="0" lvl="0" indent="-18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8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180000" marR="0" lvl="1" indent="-18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180000" marR="0" lvl="1" indent="-18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180000" marR="0" lvl="0" indent="-18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8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180000" marR="0" lvl="0" indent="-18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8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235324" y="1665288"/>
            <a:ext cx="8444752" cy="17032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</p:spTree>
    <p:extLst>
      <p:ext uri="{BB962C8B-B14F-4D97-AF65-F5344CB8AC3E}">
        <p14:creationId xmlns:p14="http://schemas.microsoft.com/office/powerpoint/2010/main" val="227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/>
        </p:nvSpPr>
        <p:spPr>
          <a:xfrm>
            <a:off x="464244" y="721523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390204" y="1657956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party</a:t>
            </a:r>
            <a:r>
              <a:rPr lang="en-US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  <a:endParaRPr lang="en" sz="16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  <a:p>
            <a:r>
              <a:rPr lang="en-US" sz="16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664678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  <p:sp>
        <p:nvSpPr>
          <p:cNvPr id="6" name="Shape 432"/>
          <p:cNvSpPr txBox="1">
            <a:spLocks/>
          </p:cNvSpPr>
          <p:nvPr/>
        </p:nvSpPr>
        <p:spPr>
          <a:xfrm>
            <a:off x="4968688" y="210018"/>
            <a:ext cx="3847335" cy="17734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7500" algn="just">
              <a:buClr>
                <a:srgbClr val="FFFFFF"/>
              </a:buClr>
              <a:buSzPct val="173913"/>
            </a:pPr>
            <a:r>
              <a:rPr lang="en" sz="2000" smtClean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  <a:endParaRPr lang="en" sz="2000" dirty="0">
              <a:solidFill>
                <a:srgbClr val="FFFFFF"/>
              </a:solidFill>
              <a:sym typeface="Cabin"/>
            </a:endParaRPr>
          </a:p>
        </p:txBody>
      </p:sp>
      <p:sp>
        <p:nvSpPr>
          <p:cNvPr id="8" name="Shape 431"/>
          <p:cNvSpPr txBox="1">
            <a:spLocks/>
          </p:cNvSpPr>
          <p:nvPr/>
        </p:nvSpPr>
        <p:spPr>
          <a:xfrm>
            <a:off x="650081" y="186579"/>
            <a:ext cx="3263013" cy="67403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smtClean="0">
                <a:solidFill>
                  <a:srgbClr val="FFD966"/>
                </a:solidFill>
                <a:sym typeface="Cabin"/>
              </a:rPr>
              <a:t>Constructor</a:t>
            </a:r>
            <a:endParaRPr lang="en" sz="4700">
              <a:solidFill>
                <a:srgbClr val="FFD966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/>
        </p:nvSpPr>
        <p:spPr>
          <a:xfrm>
            <a:off x="5796662" y="890867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</a:t>
              </a:r>
              <a:r>
                <a:rPr lang="en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</a:t>
              </a:r>
              <a:r>
                <a:rPr lang="en-US" sz="2500" u="none" strike="noStrike" cap="none" dirty="0" smtClean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126066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68333" y="1329999"/>
            <a:ext cx="8171402" cy="347060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360000" marR="0" lvl="0" indent="-3683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360000" marR="0" lvl="0" indent="-3683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360000" marR="0" lvl="0" indent="-3683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360000" marR="0" lvl="0" indent="-3683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" sz="1600" i="0" u="none" strike="noStrike" cap="none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</a:t>
            </a: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endParaRPr lang="en-US" dirty="0" smtClean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 smtClean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</a:t>
            </a: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650081" y="126067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744211" y="294155"/>
            <a:ext cx="739126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2" name="Shape 512"/>
          <p:cNvSpPr/>
          <p:nvPr/>
        </p:nvSpPr>
        <p:spPr>
          <a:xfrm>
            <a:off x="423519" y="1673911"/>
            <a:ext cx="8424646" cy="14592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8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/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0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 smtClean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,"points",</a:t>
            </a:r>
            <a:r>
              <a:rPr lang="en" sz="1600" i="0" u="none" strike="noStrike" cap="none" dirty="0" err="1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 smtClean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/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9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points</a:t>
            </a:r>
            <a:r>
              <a:rPr lang="en-US" sz="2500" u="none" strike="noStrike" cap="none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1114005" y="173131"/>
            <a:ext cx="6873548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515609" y="1173199"/>
            <a:ext cx="8359449" cy="384255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" sz="2800" u="none" strike="noStrike" cap="none" dirty="0" smtClean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800" u="none" strike="noStrike" cap="none" dirty="0" smtClean="0">
                <a:solidFill>
                  <a:srgbClr val="FFFFFF"/>
                </a:solidFill>
                <a:sym typeface="Cabin"/>
              </a:rPr>
              <a:t> - a</a:t>
            </a:r>
            <a:r>
              <a:rPr lang="en" sz="2800" dirty="0" smtClean="0">
                <a:solidFill>
                  <a:srgbClr val="FFFFFF"/>
                </a:solidFill>
                <a:sym typeface="Cabin"/>
              </a:rPr>
              <a:t> template</a:t>
            </a:r>
            <a:endParaRPr lang="en-US" sz="2800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-US" sz="2800" dirty="0" smtClean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800" dirty="0" smtClean="0">
                <a:solidFill>
                  <a:srgbClr val="FF9300"/>
                </a:solidFill>
                <a:sym typeface="Cabin"/>
              </a:rPr>
              <a:t> </a:t>
            </a:r>
            <a:r>
              <a:rPr lang="en" sz="2800" dirty="0" smtClean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800" dirty="0" smtClean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" sz="2800" u="none" strike="noStrike" cap="none" dirty="0" smtClean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800" u="none" strike="noStrike" cap="none" dirty="0" smtClean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800" u="none" strike="noStrike" cap="none" dirty="0" smtClean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800" u="none" strike="noStrike" cap="none" dirty="0" smtClean="0">
                <a:solidFill>
                  <a:srgbClr val="FFFFFF"/>
                </a:solidFill>
                <a:sym typeface="Cabin"/>
              </a:rPr>
              <a:t> a class</a:t>
            </a:r>
            <a:endParaRPr lang="en-US" sz="2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" sz="2800" u="none" strike="noStrike" cap="none" dirty="0" smtClean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800" u="none" strike="noStrike" cap="none" dirty="0" smtClean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" sz="2800" u="none" strike="noStrike" cap="none" dirty="0" smtClean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800" u="none" strike="noStrike" cap="none" dirty="0" smtClean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800" u="none" strike="noStrike" cap="none" dirty="0" smtClean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800" u="none" strike="noStrike" cap="none" dirty="0" smtClean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800" u="none" strike="noStrike" cap="none" dirty="0" smtClean="0">
                <a:solidFill>
                  <a:srgbClr val="FFFFFF"/>
                </a:solidFill>
                <a:sym typeface="Cabin"/>
              </a:rPr>
              <a:t>an </a:t>
            </a:r>
            <a:r>
              <a:rPr lang="en" sz="2800" u="none" strike="noStrike" cap="none" dirty="0" smtClean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800" u="none" strike="noStrike" cap="none" dirty="0" smtClean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0"/>
              </a:spcBef>
              <a:buSzPct val="100000"/>
              <a:buFont typeface="Wingdings" panose="05000000000000000000" pitchFamily="2" charset="2"/>
              <a:buChar char="l"/>
            </a:pPr>
            <a:r>
              <a:rPr lang="en" sz="2800" u="none" strike="noStrike" cap="none" dirty="0" smtClean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800" u="none" strike="noStrike" cap="none" dirty="0" smtClean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800" u="none" strike="noStrike" cap="none" dirty="0" smtClean="0">
                <a:solidFill>
                  <a:srgbClr val="FFFFFF"/>
                </a:solidFill>
                <a:sym typeface="Cabin"/>
              </a:rPr>
              <a:t>T</a:t>
            </a:r>
            <a:r>
              <a:rPr lang="en" sz="2800" u="none" strike="noStrike" cap="none" dirty="0" smtClean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800" u="none" strike="noStrike" cap="none" dirty="0" smtClean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800" u="none" strike="noStrike" cap="none" dirty="0" smtClean="0">
                <a:solidFill>
                  <a:srgbClr val="FFFFFF"/>
                </a:solidFill>
                <a:sym typeface="Cabin"/>
              </a:rPr>
              <a:t>a class to make a new class.</a:t>
            </a:r>
            <a:endParaRPr lang="en" sz="28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xfrm>
            <a:off x="603016" y="22019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just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/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/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/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/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/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/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/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/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/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/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 smtClean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 smtClean="0">
                <a:solidFill>
                  <a:srgbClr val="FF9300"/>
                </a:solidFill>
                <a:sym typeface="Cabin"/>
              </a:rPr>
              <a:t>Field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</a:t>
            </a:r>
            <a:r>
              <a:rPr lang="en" sz="2300" u="none" strike="noStrike" cap="none" dirty="0" smtClean="0">
                <a:solidFill>
                  <a:srgbClr val="FFFFFF"/>
                </a:solidFill>
                <a:sym typeface="Cabin"/>
              </a:rPr>
              <a:t>class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5459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1" name="Shape 301"/>
          <p:cNvSpPr/>
          <p:nvPr/>
        </p:nvSpPr>
        <p:spPr>
          <a:xfrm>
            <a:off x="410135" y="1665288"/>
            <a:ext cx="8249183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720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2563</Words>
  <Application>Microsoft Office PowerPoint</Application>
  <PresentationFormat>全屏显示(16:9)</PresentationFormat>
  <Paragraphs>418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Cabin</vt:lpstr>
      <vt:lpstr>Courier</vt:lpstr>
      <vt:lpstr>Gill Sans</vt:lpstr>
      <vt:lpstr>ヒラギノ角ゴ ProN W3</vt:lpstr>
      <vt:lpstr>Arial</vt:lpstr>
      <vt:lpstr>Courier New</vt:lpstr>
      <vt:lpstr>Wingdings</vt:lpstr>
      <vt:lpstr>Title &amp; Subtitle</vt:lpstr>
      <vt:lpstr>Python Objects</vt:lpstr>
      <vt:lpstr>Object Oriented</vt:lpstr>
      <vt:lpstr>Object</vt:lpstr>
      <vt:lpstr>PowerPoint 演示文稿</vt:lpstr>
      <vt:lpstr>PowerPoint 演示文稿</vt:lpstr>
      <vt:lpstr>PowerPoint 演示文稿</vt:lpstr>
      <vt:lpstr>PowerPoint 演示文稿</vt:lpstr>
      <vt:lpstr>Definitions</vt:lpstr>
      <vt:lpstr>Terminology: Class</vt:lpstr>
      <vt:lpstr>Terminology: Instance</vt:lpstr>
      <vt:lpstr>Terminology: Method</vt:lpstr>
      <vt:lpstr>Some Python Objects</vt:lpstr>
      <vt:lpstr>PowerPoint 演示文稿</vt:lpstr>
      <vt:lpstr>PowerPoint 演示文稿</vt:lpstr>
      <vt:lpstr>PowerPoint 演示文稿</vt:lpstr>
      <vt:lpstr>PowerPoint 演示文稿</vt:lpstr>
      <vt:lpstr>Playing with dir() and type()</vt:lpstr>
      <vt:lpstr>A Nerdy Way to Find Capabilities</vt:lpstr>
      <vt:lpstr>PowerPoint 演示文稿</vt:lpstr>
      <vt:lpstr>Try dir() with a String</vt:lpstr>
      <vt:lpstr>Object Lifecycle</vt:lpstr>
      <vt:lpstr>Object Lifecycle</vt:lpstr>
      <vt:lpstr>Constructor</vt:lpstr>
      <vt:lpstr>PowerPoint 演示文稿</vt:lpstr>
      <vt:lpstr>Many Instances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Inheritance</vt:lpstr>
      <vt:lpstr>Inheritance</vt:lpstr>
      <vt:lpstr>Terminology: Inheritance</vt:lpstr>
      <vt:lpstr>PowerPoint 演示文稿</vt:lpstr>
      <vt:lpstr>PowerPoint 演示文稿</vt:lpstr>
      <vt:lpstr>PowerPoint 演示文稿</vt:lpstr>
      <vt:lpstr>Definitions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cp:lastModifiedBy>yzchen</cp:lastModifiedBy>
  <cp:revision>75</cp:revision>
  <dcterms:modified xsi:type="dcterms:W3CDTF">2021-12-22T13:13:59Z</dcterms:modified>
</cp:coreProperties>
</file>