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7" r:id="rId1"/>
  </p:sldMasterIdLst>
  <p:notesMasterIdLst>
    <p:notesMasterId r:id="rId25"/>
  </p:notesMasterIdLst>
  <p:sldIdLst>
    <p:sldId id="256" r:id="rId2"/>
    <p:sldId id="259" r:id="rId3"/>
    <p:sldId id="261" r:id="rId4"/>
    <p:sldId id="257" r:id="rId5"/>
    <p:sldId id="258" r:id="rId6"/>
    <p:sldId id="262" r:id="rId7"/>
    <p:sldId id="269" r:id="rId8"/>
    <p:sldId id="270" r:id="rId9"/>
    <p:sldId id="271" r:id="rId10"/>
    <p:sldId id="272" r:id="rId11"/>
    <p:sldId id="263" r:id="rId12"/>
    <p:sldId id="264" r:id="rId13"/>
    <p:sldId id="273" r:id="rId14"/>
    <p:sldId id="274" r:id="rId15"/>
    <p:sldId id="275" r:id="rId16"/>
    <p:sldId id="276" r:id="rId17"/>
    <p:sldId id="277" r:id="rId18"/>
    <p:sldId id="283" r:id="rId19"/>
    <p:sldId id="280" r:id="rId20"/>
    <p:sldId id="281" r:id="rId21"/>
    <p:sldId id="282" r:id="rId22"/>
    <p:sldId id="266" r:id="rId23"/>
    <p:sldId id="26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59" autoAdjust="0"/>
    <p:restoredTop sz="86121" autoAdjust="0"/>
  </p:normalViewPr>
  <p:slideViewPr>
    <p:cSldViewPr snapToGrid="0" snapToObjects="1">
      <p:cViewPr varScale="1">
        <p:scale>
          <a:sx n="85" d="100"/>
          <a:sy n="85" d="100"/>
        </p:scale>
        <p:origin x="1080"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5A1604-F293-4A5B-869F-F4B71A9E25EE}" type="datetimeFigureOut">
              <a:rPr lang="en-US" smtClean="0"/>
              <a:t>12/12/16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5B7529-43A8-40FA-9E57-8B3C953B5972}" type="slidenum">
              <a:rPr lang="en-US" smtClean="0"/>
              <a:t>‹#›</a:t>
            </a:fld>
            <a:endParaRPr lang="en-US"/>
          </a:p>
        </p:txBody>
      </p:sp>
    </p:spTree>
    <p:extLst>
      <p:ext uri="{BB962C8B-B14F-4D97-AF65-F5344CB8AC3E}">
        <p14:creationId xmlns:p14="http://schemas.microsoft.com/office/powerpoint/2010/main" val="1279192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5B7529-43A8-40FA-9E57-8B3C953B5972}" type="slidenum">
              <a:rPr lang="en-US" smtClean="0"/>
              <a:t>12</a:t>
            </a:fld>
            <a:endParaRPr lang="en-US"/>
          </a:p>
        </p:txBody>
      </p:sp>
    </p:spTree>
    <p:extLst>
      <p:ext uri="{BB962C8B-B14F-4D97-AF65-F5344CB8AC3E}">
        <p14:creationId xmlns:p14="http://schemas.microsoft.com/office/powerpoint/2010/main" val="3929078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5B7529-43A8-40FA-9E57-8B3C953B5972}" type="slidenum">
              <a:rPr lang="en-US" smtClean="0"/>
              <a:t>16</a:t>
            </a:fld>
            <a:endParaRPr lang="en-US"/>
          </a:p>
        </p:txBody>
      </p:sp>
    </p:spTree>
    <p:extLst>
      <p:ext uri="{BB962C8B-B14F-4D97-AF65-F5344CB8AC3E}">
        <p14:creationId xmlns:p14="http://schemas.microsoft.com/office/powerpoint/2010/main" val="140236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68B7FDB-F971-FD45-807D-1B9BFDF9B98F}" type="datetimeFigureOut">
              <a:rPr lang="en-US" smtClean="0"/>
              <a:t>12/12/16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3E9402-3872-9845-B525-205397F59621}"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3056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568B7FDB-F971-FD45-807D-1B9BFDF9B98F}" type="datetimeFigureOut">
              <a:rPr lang="en-US" smtClean="0"/>
              <a:t>12/12/16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3E9402-3872-9845-B525-205397F59621}" type="slidenum">
              <a:rPr lang="en-US" smtClean="0"/>
              <a:t>‹#›</a:t>
            </a:fld>
            <a:endParaRPr lang="en-US"/>
          </a:p>
        </p:txBody>
      </p:sp>
    </p:spTree>
    <p:extLst>
      <p:ext uri="{BB962C8B-B14F-4D97-AF65-F5344CB8AC3E}">
        <p14:creationId xmlns:p14="http://schemas.microsoft.com/office/powerpoint/2010/main" val="888536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68B7FDB-F971-FD45-807D-1B9BFDF9B98F}" type="datetimeFigureOut">
              <a:rPr lang="en-US" smtClean="0"/>
              <a:t>12/12/16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3E9402-3872-9845-B525-205397F59621}" type="slidenum">
              <a:rPr lang="en-US" smtClean="0"/>
              <a:t>‹#›</a:t>
            </a:fld>
            <a:endParaRPr lang="en-US"/>
          </a:p>
        </p:txBody>
      </p:sp>
    </p:spTree>
    <p:extLst>
      <p:ext uri="{BB962C8B-B14F-4D97-AF65-F5344CB8AC3E}">
        <p14:creationId xmlns:p14="http://schemas.microsoft.com/office/powerpoint/2010/main" val="2966905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68B7FDB-F971-FD45-807D-1B9BFDF9B98F}" type="datetimeFigureOut">
              <a:rPr lang="en-US" smtClean="0"/>
              <a:t>12/12/16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3E9402-3872-9845-B525-205397F59621}"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9041903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68B7FDB-F971-FD45-807D-1B9BFDF9B98F}" type="datetimeFigureOut">
              <a:rPr lang="en-US" smtClean="0"/>
              <a:t>12/12/16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3E9402-3872-9845-B525-205397F59621}" type="slidenum">
              <a:rPr lang="en-US" smtClean="0"/>
              <a:t>‹#›</a:t>
            </a:fld>
            <a:endParaRPr lang="en-US"/>
          </a:p>
        </p:txBody>
      </p:sp>
    </p:spTree>
    <p:extLst>
      <p:ext uri="{BB962C8B-B14F-4D97-AF65-F5344CB8AC3E}">
        <p14:creationId xmlns:p14="http://schemas.microsoft.com/office/powerpoint/2010/main" val="33631489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68B7FDB-F971-FD45-807D-1B9BFDF9B98F}" type="datetimeFigureOut">
              <a:rPr lang="en-US" smtClean="0"/>
              <a:t>12/12/16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3E9402-3872-9845-B525-205397F59621}"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0585899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68B7FDB-F971-FD45-807D-1B9BFDF9B98F}" type="datetimeFigureOut">
              <a:rPr lang="en-US" smtClean="0"/>
              <a:t>12/12/16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3E9402-3872-9845-B525-205397F59621}" type="slidenum">
              <a:rPr lang="en-US" smtClean="0"/>
              <a:t>‹#›</a:t>
            </a:fld>
            <a:endParaRPr lang="en-US"/>
          </a:p>
        </p:txBody>
      </p:sp>
    </p:spTree>
    <p:extLst>
      <p:ext uri="{BB962C8B-B14F-4D97-AF65-F5344CB8AC3E}">
        <p14:creationId xmlns:p14="http://schemas.microsoft.com/office/powerpoint/2010/main" val="36652044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8B7FDB-F971-FD45-807D-1B9BFDF9B98F}" type="datetimeFigureOut">
              <a:rPr lang="en-US" smtClean="0"/>
              <a:t>12/12/16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3E9402-3872-9845-B525-205397F59621}" type="slidenum">
              <a:rPr lang="en-US" smtClean="0"/>
              <a:t>‹#›</a:t>
            </a:fld>
            <a:endParaRPr lang="en-US"/>
          </a:p>
        </p:txBody>
      </p:sp>
    </p:spTree>
    <p:extLst>
      <p:ext uri="{BB962C8B-B14F-4D97-AF65-F5344CB8AC3E}">
        <p14:creationId xmlns:p14="http://schemas.microsoft.com/office/powerpoint/2010/main" val="41397871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8B7FDB-F971-FD45-807D-1B9BFDF9B98F}" type="datetimeFigureOut">
              <a:rPr lang="en-US" smtClean="0"/>
              <a:t>12/12/16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3E9402-3872-9845-B525-205397F59621}" type="slidenum">
              <a:rPr lang="en-US" smtClean="0"/>
              <a:t>‹#›</a:t>
            </a:fld>
            <a:endParaRPr lang="en-US"/>
          </a:p>
        </p:txBody>
      </p:sp>
    </p:spTree>
    <p:extLst>
      <p:ext uri="{BB962C8B-B14F-4D97-AF65-F5344CB8AC3E}">
        <p14:creationId xmlns:p14="http://schemas.microsoft.com/office/powerpoint/2010/main" val="3878990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8B7FDB-F971-FD45-807D-1B9BFDF9B98F}" type="datetimeFigureOut">
              <a:rPr lang="en-US" smtClean="0"/>
              <a:t>12/12/16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3E9402-3872-9845-B525-205397F59621}" type="slidenum">
              <a:rPr lang="en-US" smtClean="0"/>
              <a:t>‹#›</a:t>
            </a:fld>
            <a:endParaRPr lang="en-US"/>
          </a:p>
        </p:txBody>
      </p:sp>
    </p:spTree>
    <p:extLst>
      <p:ext uri="{BB962C8B-B14F-4D97-AF65-F5344CB8AC3E}">
        <p14:creationId xmlns:p14="http://schemas.microsoft.com/office/powerpoint/2010/main" val="2106862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68B7FDB-F971-FD45-807D-1B9BFDF9B98F}" type="datetimeFigureOut">
              <a:rPr lang="en-US" smtClean="0"/>
              <a:t>12/12/16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3E9402-3872-9845-B525-205397F59621}" type="slidenum">
              <a:rPr lang="en-US" smtClean="0"/>
              <a:t>‹#›</a:t>
            </a:fld>
            <a:endParaRPr lang="en-US"/>
          </a:p>
        </p:txBody>
      </p:sp>
    </p:spTree>
    <p:extLst>
      <p:ext uri="{BB962C8B-B14F-4D97-AF65-F5344CB8AC3E}">
        <p14:creationId xmlns:p14="http://schemas.microsoft.com/office/powerpoint/2010/main" val="3092504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8B7FDB-F971-FD45-807D-1B9BFDF9B98F}" type="datetimeFigureOut">
              <a:rPr lang="en-US" smtClean="0"/>
              <a:t>12/12/16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3E9402-3872-9845-B525-205397F59621}" type="slidenum">
              <a:rPr lang="en-US" smtClean="0"/>
              <a:t>‹#›</a:t>
            </a:fld>
            <a:endParaRPr lang="en-US"/>
          </a:p>
        </p:txBody>
      </p:sp>
    </p:spTree>
    <p:extLst>
      <p:ext uri="{BB962C8B-B14F-4D97-AF65-F5344CB8AC3E}">
        <p14:creationId xmlns:p14="http://schemas.microsoft.com/office/powerpoint/2010/main" val="3649665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8B7FDB-F971-FD45-807D-1B9BFDF9B98F}" type="datetimeFigureOut">
              <a:rPr lang="en-US" smtClean="0"/>
              <a:t>12/12/16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3E9402-3872-9845-B525-205397F59621}" type="slidenum">
              <a:rPr lang="en-US" smtClean="0"/>
              <a:t>‹#›</a:t>
            </a:fld>
            <a:endParaRPr lang="en-US"/>
          </a:p>
        </p:txBody>
      </p:sp>
    </p:spTree>
    <p:extLst>
      <p:ext uri="{BB962C8B-B14F-4D97-AF65-F5344CB8AC3E}">
        <p14:creationId xmlns:p14="http://schemas.microsoft.com/office/powerpoint/2010/main" val="3088231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8B7FDB-F971-FD45-807D-1B9BFDF9B98F}" type="datetimeFigureOut">
              <a:rPr lang="en-US" smtClean="0"/>
              <a:t>12/12/16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3E9402-3872-9845-B525-205397F59621}" type="slidenum">
              <a:rPr lang="en-US" smtClean="0"/>
              <a:t>‹#›</a:t>
            </a:fld>
            <a:endParaRPr lang="en-US"/>
          </a:p>
        </p:txBody>
      </p:sp>
    </p:spTree>
    <p:extLst>
      <p:ext uri="{BB962C8B-B14F-4D97-AF65-F5344CB8AC3E}">
        <p14:creationId xmlns:p14="http://schemas.microsoft.com/office/powerpoint/2010/main" val="3213175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8B7FDB-F971-FD45-807D-1B9BFDF9B98F}" type="datetimeFigureOut">
              <a:rPr lang="en-US" smtClean="0"/>
              <a:t>12/12/16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3E9402-3872-9845-B525-205397F59621}" type="slidenum">
              <a:rPr lang="en-US" smtClean="0"/>
              <a:t>‹#›</a:t>
            </a:fld>
            <a:endParaRPr lang="en-US"/>
          </a:p>
        </p:txBody>
      </p:sp>
    </p:spTree>
    <p:extLst>
      <p:ext uri="{BB962C8B-B14F-4D97-AF65-F5344CB8AC3E}">
        <p14:creationId xmlns:p14="http://schemas.microsoft.com/office/powerpoint/2010/main" val="2645941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68B7FDB-F971-FD45-807D-1B9BFDF9B98F}" type="datetimeFigureOut">
              <a:rPr lang="en-US" smtClean="0"/>
              <a:t>12/12/16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3E9402-3872-9845-B525-205397F59621}" type="slidenum">
              <a:rPr lang="en-US" smtClean="0"/>
              <a:t>‹#›</a:t>
            </a:fld>
            <a:endParaRPr lang="en-US"/>
          </a:p>
        </p:txBody>
      </p:sp>
    </p:spTree>
    <p:extLst>
      <p:ext uri="{BB962C8B-B14F-4D97-AF65-F5344CB8AC3E}">
        <p14:creationId xmlns:p14="http://schemas.microsoft.com/office/powerpoint/2010/main" val="1346773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68B7FDB-F971-FD45-807D-1B9BFDF9B98F}" type="datetimeFigureOut">
              <a:rPr lang="en-US" smtClean="0"/>
              <a:t>12/12/16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3E9402-3872-9845-B525-205397F59621}" type="slidenum">
              <a:rPr lang="en-US" smtClean="0"/>
              <a:t>‹#›</a:t>
            </a:fld>
            <a:endParaRPr lang="en-US"/>
          </a:p>
        </p:txBody>
      </p:sp>
    </p:spTree>
    <p:extLst>
      <p:ext uri="{BB962C8B-B14F-4D97-AF65-F5344CB8AC3E}">
        <p14:creationId xmlns:p14="http://schemas.microsoft.com/office/powerpoint/2010/main" val="284457135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568B7FDB-F971-FD45-807D-1B9BFDF9B98F}" type="datetimeFigureOut">
              <a:rPr lang="en-US" smtClean="0"/>
              <a:t>12/12/16</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323E9402-3872-9845-B525-205397F59621}" type="slidenum">
              <a:rPr lang="en-US" smtClean="0"/>
              <a:t>‹#›</a:t>
            </a:fld>
            <a:endParaRPr lang="en-US"/>
          </a:p>
        </p:txBody>
      </p:sp>
    </p:spTree>
    <p:extLst>
      <p:ext uri="{BB962C8B-B14F-4D97-AF65-F5344CB8AC3E}">
        <p14:creationId xmlns:p14="http://schemas.microsoft.com/office/powerpoint/2010/main" val="2450888893"/>
      </p:ext>
    </p:extLst>
  </p:cSld>
  <p:clrMap bg1="dk1" tx1="lt1" bg2="dk2" tx2="lt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 id="2147483754"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3.png"/><Relationship Id="rId3"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16727"/>
            <a:ext cx="9144000" cy="1293236"/>
          </a:xfrm>
        </p:spPr>
        <p:txBody>
          <a:bodyPr>
            <a:normAutofit/>
          </a:bodyPr>
          <a:lstStyle/>
          <a:p>
            <a:r>
              <a:rPr lang="en-US" altLang="zh-CN" sz="2800" dirty="0"/>
              <a:t>Big</a:t>
            </a:r>
            <a:r>
              <a:rPr lang="zh-CN" altLang="en-US" sz="2800" dirty="0"/>
              <a:t> </a:t>
            </a:r>
            <a:r>
              <a:rPr lang="en-US" altLang="zh-CN" sz="2800" dirty="0"/>
              <a:t>Data</a:t>
            </a:r>
            <a:r>
              <a:rPr lang="zh-CN" altLang="en-US" sz="2800" dirty="0"/>
              <a:t> </a:t>
            </a:r>
            <a:r>
              <a:rPr lang="en-US" altLang="zh-CN" sz="2800" dirty="0"/>
              <a:t>Management</a:t>
            </a:r>
            <a:r>
              <a:rPr lang="zh-CN" altLang="en-US" sz="2800" dirty="0"/>
              <a:t> </a:t>
            </a:r>
            <a:r>
              <a:rPr lang="en-US" altLang="zh-CN" sz="2800" dirty="0"/>
              <a:t>Analytics</a:t>
            </a:r>
            <a:r>
              <a:rPr lang="zh-CN" altLang="en-US" sz="2800" dirty="0"/>
              <a:t> </a:t>
            </a:r>
            <a:r>
              <a:rPr lang="en-US" altLang="zh-CN" sz="2800" dirty="0"/>
              <a:t>Final</a:t>
            </a:r>
            <a:r>
              <a:rPr lang="zh-CN" altLang="en-US" sz="2800" dirty="0"/>
              <a:t> </a:t>
            </a:r>
            <a:r>
              <a:rPr lang="en-US" altLang="zh-CN" sz="2800" dirty="0"/>
              <a:t>Project</a:t>
            </a:r>
            <a:r>
              <a:rPr lang="zh-CN" altLang="en-US" sz="2800" dirty="0"/>
              <a:t/>
            </a:r>
            <a:br>
              <a:rPr lang="zh-CN" altLang="en-US" sz="2800" dirty="0"/>
            </a:br>
            <a:endParaRPr lang="en-US" sz="2800" dirty="0"/>
          </a:p>
        </p:txBody>
      </p:sp>
      <p:sp>
        <p:nvSpPr>
          <p:cNvPr id="3" name="Subtitle 2"/>
          <p:cNvSpPr>
            <a:spLocks noGrp="1"/>
          </p:cNvSpPr>
          <p:nvPr>
            <p:ph type="subTitle" idx="1"/>
          </p:nvPr>
        </p:nvSpPr>
        <p:spPr>
          <a:xfrm>
            <a:off x="1923927" y="3843867"/>
            <a:ext cx="6400800" cy="1947333"/>
          </a:xfrm>
        </p:spPr>
        <p:txBody>
          <a:bodyPr>
            <a:normAutofit/>
          </a:bodyPr>
          <a:lstStyle/>
          <a:p>
            <a:r>
              <a:rPr lang="en-US" altLang="zh-CN" sz="3200" b="1" dirty="0"/>
              <a:t>Mining</a:t>
            </a:r>
            <a:r>
              <a:rPr lang="zh-CN" altLang="en-US" sz="3200" b="1" dirty="0"/>
              <a:t> </a:t>
            </a:r>
            <a:r>
              <a:rPr lang="en-US" altLang="zh-CN" sz="3200" b="1" dirty="0"/>
              <a:t>Data</a:t>
            </a:r>
            <a:r>
              <a:rPr lang="zh-CN" altLang="en-US" sz="3200" b="1" dirty="0"/>
              <a:t> </a:t>
            </a:r>
            <a:r>
              <a:rPr lang="en-US" altLang="zh-CN" sz="3200" b="1" dirty="0"/>
              <a:t>Breach</a:t>
            </a:r>
            <a:r>
              <a:rPr lang="zh-CN" altLang="en-US" sz="3200" b="1" dirty="0"/>
              <a:t> </a:t>
            </a:r>
            <a:r>
              <a:rPr lang="en-US" altLang="zh-CN" sz="3200" b="1" dirty="0"/>
              <a:t>Records</a:t>
            </a:r>
            <a:r>
              <a:rPr lang="zh-CN" altLang="en-US" sz="3200" b="1" dirty="0"/>
              <a:t> </a:t>
            </a:r>
            <a:r>
              <a:rPr lang="en-US" altLang="zh-CN" sz="3200" b="1" dirty="0"/>
              <a:t>from</a:t>
            </a:r>
            <a:r>
              <a:rPr lang="zh-CN" altLang="en-US" sz="3200" b="1" dirty="0"/>
              <a:t> </a:t>
            </a:r>
            <a:r>
              <a:rPr lang="en-US" altLang="zh-CN" sz="3200" b="1" dirty="0" smtClean="0"/>
              <a:t>ITRC</a:t>
            </a:r>
          </a:p>
          <a:p>
            <a:r>
              <a:rPr lang="en-US" sz="3200" b="1" dirty="0" smtClean="0"/>
              <a:t>Group 14</a:t>
            </a:r>
            <a:endParaRPr lang="en-US" sz="3200" b="1" dirty="0"/>
          </a:p>
        </p:txBody>
      </p:sp>
    </p:spTree>
    <p:extLst>
      <p:ext uri="{BB962C8B-B14F-4D97-AF65-F5344CB8AC3E}">
        <p14:creationId xmlns:p14="http://schemas.microsoft.com/office/powerpoint/2010/main" val="21447063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p:cNvPicPr>
          <p:nvPr/>
        </p:nvPicPr>
        <p:blipFill>
          <a:blip r:embed="rId2"/>
          <a:stretch>
            <a:fillRect/>
          </a:stretch>
        </p:blipFill>
        <p:spPr>
          <a:xfrm>
            <a:off x="840079" y="1262333"/>
            <a:ext cx="4754880" cy="4114800"/>
          </a:xfrm>
          <a:prstGeom prst="rect">
            <a:avLst/>
          </a:prstGeom>
        </p:spPr>
      </p:pic>
      <p:pic>
        <p:nvPicPr>
          <p:cNvPr id="6" name="Picture 5"/>
          <p:cNvPicPr>
            <a:picLocks/>
          </p:cNvPicPr>
          <p:nvPr/>
        </p:nvPicPr>
        <p:blipFill>
          <a:blip r:embed="rId3"/>
          <a:stretch>
            <a:fillRect/>
          </a:stretch>
        </p:blipFill>
        <p:spPr>
          <a:xfrm>
            <a:off x="6597290" y="1262333"/>
            <a:ext cx="4754880" cy="4114800"/>
          </a:xfrm>
          <a:prstGeom prst="rect">
            <a:avLst/>
          </a:prstGeom>
        </p:spPr>
      </p:pic>
    </p:spTree>
    <p:extLst>
      <p:ext uri="{BB962C8B-B14F-4D97-AF65-F5344CB8AC3E}">
        <p14:creationId xmlns:p14="http://schemas.microsoft.com/office/powerpoint/2010/main" val="27938524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Stemming</a:t>
            </a:r>
            <a:r>
              <a:rPr lang="zh-CN" altLang="en-US" dirty="0"/>
              <a:t> </a:t>
            </a:r>
            <a:r>
              <a:rPr lang="en-US" altLang="zh-CN" dirty="0"/>
              <a:t>&amp;</a:t>
            </a:r>
            <a:r>
              <a:rPr lang="zh-CN" altLang="en-US" dirty="0"/>
              <a:t> </a:t>
            </a:r>
            <a:r>
              <a:rPr lang="en-US" altLang="zh-CN" dirty="0"/>
              <a:t>Lemmatization</a:t>
            </a:r>
            <a:endParaRPr lang="en-US" dirty="0"/>
          </a:p>
        </p:txBody>
      </p:sp>
      <p:sp>
        <p:nvSpPr>
          <p:cNvPr id="3" name="Content Placeholder 2"/>
          <p:cNvSpPr>
            <a:spLocks noGrp="1"/>
          </p:cNvSpPr>
          <p:nvPr>
            <p:ph sz="half" idx="1"/>
          </p:nvPr>
        </p:nvSpPr>
        <p:spPr>
          <a:xfrm>
            <a:off x="0" y="457198"/>
            <a:ext cx="4937655" cy="3615267"/>
          </a:xfrm>
        </p:spPr>
        <p:txBody>
          <a:bodyPr/>
          <a:lstStyle/>
          <a:p>
            <a:r>
              <a:rPr lang="en-US" altLang="zh-CN" dirty="0"/>
              <a:t>After</a:t>
            </a:r>
            <a:r>
              <a:rPr lang="zh-CN" altLang="en-US" dirty="0"/>
              <a:t> </a:t>
            </a:r>
            <a:r>
              <a:rPr lang="en-US" altLang="zh-CN" dirty="0"/>
              <a:t>data</a:t>
            </a:r>
            <a:r>
              <a:rPr lang="zh-CN" altLang="en-US" dirty="0"/>
              <a:t> </a:t>
            </a:r>
            <a:r>
              <a:rPr lang="en-US" altLang="zh-CN" dirty="0"/>
              <a:t>extraction,</a:t>
            </a:r>
            <a:r>
              <a:rPr lang="zh-CN" altLang="en-US" dirty="0"/>
              <a:t> </a:t>
            </a:r>
            <a:r>
              <a:rPr lang="en-US" altLang="zh-CN" dirty="0"/>
              <a:t>we</a:t>
            </a:r>
            <a:r>
              <a:rPr lang="zh-CN" altLang="en-US" dirty="0"/>
              <a:t> </a:t>
            </a:r>
            <a:r>
              <a:rPr lang="en-US" altLang="zh-CN" dirty="0"/>
              <a:t>used</a:t>
            </a:r>
            <a:r>
              <a:rPr lang="zh-CN" altLang="en-US" dirty="0"/>
              <a:t> </a:t>
            </a:r>
            <a:r>
              <a:rPr lang="en-US" altLang="zh-CN" dirty="0"/>
              <a:t>spark</a:t>
            </a:r>
            <a:r>
              <a:rPr lang="zh-CN" altLang="en-US" dirty="0"/>
              <a:t> </a:t>
            </a:r>
            <a:r>
              <a:rPr lang="en-US" altLang="zh-CN" dirty="0"/>
              <a:t>to</a:t>
            </a:r>
            <a:r>
              <a:rPr lang="zh-CN" altLang="en-US" dirty="0"/>
              <a:t> </a:t>
            </a:r>
            <a:r>
              <a:rPr lang="en-US" altLang="zh-CN" dirty="0"/>
              <a:t>stem</a:t>
            </a:r>
            <a:r>
              <a:rPr lang="zh-CN" altLang="en-US" dirty="0"/>
              <a:t> </a:t>
            </a:r>
            <a:r>
              <a:rPr lang="en-US" altLang="zh-CN" dirty="0"/>
              <a:t>and</a:t>
            </a:r>
            <a:r>
              <a:rPr lang="zh-CN" altLang="en-US" dirty="0"/>
              <a:t> </a:t>
            </a:r>
            <a:r>
              <a:rPr lang="en-US" altLang="zh-CN" dirty="0"/>
              <a:t>lemma</a:t>
            </a:r>
            <a:r>
              <a:rPr lang="zh-CN" altLang="en-US" dirty="0"/>
              <a:t> </a:t>
            </a:r>
            <a:r>
              <a:rPr lang="en-US" altLang="zh-CN" dirty="0"/>
              <a:t>the</a:t>
            </a:r>
            <a:r>
              <a:rPr lang="zh-CN" altLang="en-US" dirty="0"/>
              <a:t> </a:t>
            </a:r>
            <a:r>
              <a:rPr lang="en-US" altLang="zh-CN" dirty="0"/>
              <a:t>strings,</a:t>
            </a:r>
            <a:r>
              <a:rPr lang="zh-CN" altLang="en-US" dirty="0"/>
              <a:t> </a:t>
            </a:r>
            <a:r>
              <a:rPr lang="en-US" altLang="zh-CN" dirty="0"/>
              <a:t>so</a:t>
            </a:r>
            <a:r>
              <a:rPr lang="zh-CN" altLang="en-US" dirty="0"/>
              <a:t> </a:t>
            </a:r>
            <a:r>
              <a:rPr lang="en-US" altLang="zh-CN" dirty="0"/>
              <a:t>that</a:t>
            </a:r>
            <a:r>
              <a:rPr lang="zh-CN" altLang="en-US" dirty="0"/>
              <a:t> </a:t>
            </a:r>
            <a:r>
              <a:rPr lang="en-US" altLang="zh-CN" dirty="0"/>
              <a:t>we</a:t>
            </a:r>
            <a:r>
              <a:rPr lang="zh-CN" altLang="en-US" dirty="0"/>
              <a:t> </a:t>
            </a:r>
            <a:r>
              <a:rPr lang="en-US" altLang="zh-CN" dirty="0"/>
              <a:t>can</a:t>
            </a:r>
            <a:r>
              <a:rPr lang="zh-CN" altLang="en-US" dirty="0"/>
              <a:t> </a:t>
            </a:r>
            <a:r>
              <a:rPr lang="en-US" altLang="zh-CN" dirty="0"/>
              <a:t>consider</a:t>
            </a:r>
            <a:r>
              <a:rPr lang="zh-CN" altLang="en-US" dirty="0"/>
              <a:t> </a:t>
            </a:r>
            <a:r>
              <a:rPr lang="en-US" dirty="0"/>
              <a:t>related forms of a word to a common base form</a:t>
            </a:r>
            <a:r>
              <a:rPr lang="zh-CN" altLang="en-US" dirty="0"/>
              <a:t> </a:t>
            </a:r>
            <a:r>
              <a:rPr lang="en-US" altLang="zh-CN" dirty="0"/>
              <a:t>when</a:t>
            </a:r>
            <a:r>
              <a:rPr lang="zh-CN" altLang="en-US" dirty="0"/>
              <a:t> </a:t>
            </a:r>
            <a:r>
              <a:rPr lang="en-US" altLang="zh-CN" dirty="0"/>
              <a:t>mining.</a:t>
            </a:r>
            <a:endParaRPr lang="en-US" dirty="0"/>
          </a:p>
        </p:txBody>
      </p:sp>
      <p:pic>
        <p:nvPicPr>
          <p:cNvPr id="7" name="Content Placeholder 6"/>
          <p:cNvPicPr>
            <a:picLocks noGrp="1" noChangeAspect="1"/>
          </p:cNvPicPr>
          <p:nvPr>
            <p:ph sz="half" idx="2"/>
          </p:nvPr>
        </p:nvPicPr>
        <p:blipFill>
          <a:blip r:embed="rId2"/>
          <a:stretch>
            <a:fillRect/>
          </a:stretch>
        </p:blipFill>
        <p:spPr>
          <a:xfrm>
            <a:off x="5238969" y="1739568"/>
            <a:ext cx="6940839" cy="2120255"/>
          </a:xfrm>
          <a:prstGeom prst="rect">
            <a:avLst/>
          </a:prstGeom>
        </p:spPr>
      </p:pic>
      <p:sp>
        <p:nvSpPr>
          <p:cNvPr id="10" name="TextBox 9"/>
          <p:cNvSpPr txBox="1"/>
          <p:nvPr/>
        </p:nvSpPr>
        <p:spPr>
          <a:xfrm>
            <a:off x="5621866" y="1277105"/>
            <a:ext cx="5513048" cy="369332"/>
          </a:xfrm>
          <a:prstGeom prst="rect">
            <a:avLst/>
          </a:prstGeom>
          <a:noFill/>
        </p:spPr>
        <p:txBody>
          <a:bodyPr wrap="none" rtlCol="0">
            <a:spAutoFit/>
          </a:bodyPr>
          <a:lstStyle/>
          <a:p>
            <a:r>
              <a:rPr lang="en-US" dirty="0"/>
              <a:t>Code Snippet for Stemming </a:t>
            </a:r>
            <a:r>
              <a:rPr lang="en-US"/>
              <a:t>and Lemmatization</a:t>
            </a:r>
          </a:p>
        </p:txBody>
      </p:sp>
    </p:spTree>
    <p:extLst>
      <p:ext uri="{BB962C8B-B14F-4D97-AF65-F5344CB8AC3E}">
        <p14:creationId xmlns:p14="http://schemas.microsoft.com/office/powerpoint/2010/main" val="18240323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27046"/>
            <a:ext cx="8534400" cy="1507067"/>
          </a:xfrm>
        </p:spPr>
        <p:txBody>
          <a:bodyPr/>
          <a:lstStyle/>
          <a:p>
            <a:r>
              <a:rPr lang="en-US" dirty="0"/>
              <a:t>Extract representative phrase of each breach category</a:t>
            </a:r>
          </a:p>
        </p:txBody>
      </p:sp>
      <p:sp>
        <p:nvSpPr>
          <p:cNvPr id="3" name="Content Placeholder 2"/>
          <p:cNvSpPr>
            <a:spLocks noGrp="1"/>
          </p:cNvSpPr>
          <p:nvPr>
            <p:ph sz="half" idx="1"/>
          </p:nvPr>
        </p:nvSpPr>
        <p:spPr>
          <a:xfrm>
            <a:off x="7806954" y="1465985"/>
            <a:ext cx="4191739" cy="3615267"/>
          </a:xfrm>
        </p:spPr>
        <p:txBody>
          <a:bodyPr/>
          <a:lstStyle/>
          <a:p>
            <a:r>
              <a:rPr lang="en-US" dirty="0"/>
              <a:t>From the processed data, the numbers of appearance of each word in each category are calculated using spark. Then representative phrases are extracted</a:t>
            </a:r>
            <a:r>
              <a:rPr lang="zh-CN" altLang="en-US" dirty="0"/>
              <a:t> </a:t>
            </a:r>
            <a:r>
              <a:rPr lang="en-US" altLang="zh-CN" dirty="0"/>
              <a:t>from</a:t>
            </a:r>
            <a:r>
              <a:rPr lang="zh-CN" altLang="en-US" dirty="0"/>
              <a:t> </a:t>
            </a:r>
            <a:r>
              <a:rPr lang="en-US" altLang="zh-CN" dirty="0"/>
              <a:t>the</a:t>
            </a:r>
            <a:r>
              <a:rPr lang="zh-CN" altLang="en-US" dirty="0"/>
              <a:t> </a:t>
            </a:r>
            <a:r>
              <a:rPr lang="en-US" altLang="zh-CN" dirty="0"/>
              <a:t>phrases</a:t>
            </a:r>
            <a:r>
              <a:rPr lang="zh-CN" altLang="en-US" dirty="0"/>
              <a:t> </a:t>
            </a:r>
            <a:r>
              <a:rPr lang="en-US" altLang="zh-CN" dirty="0"/>
              <a:t>appear</a:t>
            </a:r>
            <a:r>
              <a:rPr lang="zh-CN" altLang="en-US" dirty="0"/>
              <a:t> </a:t>
            </a:r>
            <a:r>
              <a:rPr lang="en-US" altLang="zh-CN" dirty="0"/>
              <a:t>most</a:t>
            </a:r>
            <a:r>
              <a:rPr lang="zh-CN" altLang="en-US" dirty="0"/>
              <a:t> </a:t>
            </a:r>
            <a:r>
              <a:rPr lang="en-US" altLang="zh-CN" dirty="0"/>
              <a:t>frequently</a:t>
            </a:r>
            <a:r>
              <a:rPr lang="zh-CN" altLang="en-US" dirty="0"/>
              <a:t> </a:t>
            </a:r>
            <a:r>
              <a:rPr lang="en-US" dirty="0"/>
              <a:t>.</a:t>
            </a:r>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9784" y="1378301"/>
            <a:ext cx="7767170" cy="5392015"/>
          </a:xfrm>
        </p:spPr>
      </p:pic>
    </p:spTree>
    <p:extLst>
      <p:ext uri="{BB962C8B-B14F-4D97-AF65-F5344CB8AC3E}">
        <p14:creationId xmlns:p14="http://schemas.microsoft.com/office/powerpoint/2010/main" val="231321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p:cNvPicPr>
          <p:nvPr/>
        </p:nvPicPr>
        <p:blipFill>
          <a:blip r:embed="rId2"/>
          <a:stretch>
            <a:fillRect/>
          </a:stretch>
        </p:blipFill>
        <p:spPr>
          <a:xfrm>
            <a:off x="1908625" y="805189"/>
            <a:ext cx="8229600" cy="5486400"/>
          </a:xfrm>
          <a:prstGeom prst="rect">
            <a:avLst/>
          </a:prstGeom>
        </p:spPr>
      </p:pic>
    </p:spTree>
    <p:extLst>
      <p:ext uri="{BB962C8B-B14F-4D97-AF65-F5344CB8AC3E}">
        <p14:creationId xmlns:p14="http://schemas.microsoft.com/office/powerpoint/2010/main" val="40632188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p:cNvPicPr>
          <p:nvPr/>
        </p:nvPicPr>
        <p:blipFill>
          <a:blip r:embed="rId2"/>
          <a:stretch>
            <a:fillRect/>
          </a:stretch>
        </p:blipFill>
        <p:spPr>
          <a:xfrm>
            <a:off x="1896617" y="805189"/>
            <a:ext cx="8229600" cy="5486400"/>
          </a:xfrm>
          <a:prstGeom prst="rect">
            <a:avLst/>
          </a:prstGeom>
        </p:spPr>
      </p:pic>
    </p:spTree>
    <p:extLst>
      <p:ext uri="{BB962C8B-B14F-4D97-AF65-F5344CB8AC3E}">
        <p14:creationId xmlns:p14="http://schemas.microsoft.com/office/powerpoint/2010/main" val="27981277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p:cNvPicPr>
          <p:nvPr/>
        </p:nvPicPr>
        <p:blipFill>
          <a:blip r:embed="rId2"/>
          <a:stretch>
            <a:fillRect/>
          </a:stretch>
        </p:blipFill>
        <p:spPr>
          <a:xfrm>
            <a:off x="1908835" y="825582"/>
            <a:ext cx="8229600" cy="5486400"/>
          </a:xfrm>
          <a:prstGeom prst="rect">
            <a:avLst/>
          </a:prstGeom>
        </p:spPr>
      </p:pic>
    </p:spTree>
    <p:extLst>
      <p:ext uri="{BB962C8B-B14F-4D97-AF65-F5344CB8AC3E}">
        <p14:creationId xmlns:p14="http://schemas.microsoft.com/office/powerpoint/2010/main" val="37096060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p:cNvPicPr>
          <p:nvPr/>
        </p:nvPicPr>
        <p:blipFill>
          <a:blip r:embed="rId3"/>
          <a:stretch>
            <a:fillRect/>
          </a:stretch>
        </p:blipFill>
        <p:spPr>
          <a:xfrm>
            <a:off x="2048697" y="667095"/>
            <a:ext cx="8229600" cy="5486400"/>
          </a:xfrm>
          <a:prstGeom prst="rect">
            <a:avLst/>
          </a:prstGeom>
        </p:spPr>
      </p:pic>
    </p:spTree>
    <p:extLst>
      <p:ext uri="{BB962C8B-B14F-4D97-AF65-F5344CB8AC3E}">
        <p14:creationId xmlns:p14="http://schemas.microsoft.com/office/powerpoint/2010/main" val="35951980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88931" y="475221"/>
            <a:ext cx="6964471" cy="1507067"/>
          </a:xfrm>
        </p:spPr>
        <p:txBody>
          <a:bodyPr vert="horz" lIns="91440" tIns="45720" rIns="91440" bIns="45720" rtlCol="0" anchor="ctr">
            <a:normAutofit/>
          </a:bodyPr>
          <a:lstStyle/>
          <a:p>
            <a:pPr>
              <a:lnSpc>
                <a:spcPct val="90000"/>
              </a:lnSpc>
            </a:pPr>
            <a:r>
              <a:rPr lang="en-US" altLang="zh-CN" sz="3200" dirty="0"/>
              <a:t>Compare different categories</a:t>
            </a:r>
            <a:endParaRPr lang="en-US" sz="3200" dirty="0"/>
          </a:p>
        </p:txBody>
      </p:sp>
      <p:sp>
        <p:nvSpPr>
          <p:cNvPr id="6" name="Content Placeholder 2"/>
          <p:cNvSpPr>
            <a:spLocks noGrp="1"/>
          </p:cNvSpPr>
          <p:nvPr>
            <p:ph sz="half" idx="1"/>
          </p:nvPr>
        </p:nvSpPr>
        <p:spPr>
          <a:xfrm>
            <a:off x="688931" y="2000537"/>
            <a:ext cx="9958192" cy="3541338"/>
          </a:xfrm>
        </p:spPr>
        <p:txBody>
          <a:bodyPr vert="horz" lIns="91440" tIns="45720" rIns="91440" bIns="45720" rtlCol="0" anchor="ctr">
            <a:normAutofit fontScale="85000" lnSpcReduction="20000"/>
          </a:bodyPr>
          <a:lstStyle/>
          <a:p>
            <a:r>
              <a:rPr lang="en-US" sz="2400" dirty="0"/>
              <a:t>Most frequent words across categories:</a:t>
            </a:r>
          </a:p>
          <a:p>
            <a:pPr marL="0" indent="0">
              <a:buNone/>
            </a:pPr>
            <a:r>
              <a:rPr lang="en-US" sz="1800" dirty="0"/>
              <a:t>     “</a:t>
            </a:r>
            <a:r>
              <a:rPr lang="en-US" sz="1800" b="1" dirty="0"/>
              <a:t>SSN”, “Personal information”</a:t>
            </a:r>
          </a:p>
          <a:p>
            <a:r>
              <a:rPr lang="en-US" sz="2400" dirty="0"/>
              <a:t>Most attacked industry:</a:t>
            </a:r>
          </a:p>
          <a:p>
            <a:pPr marL="0" indent="0">
              <a:buNone/>
            </a:pPr>
            <a:r>
              <a:rPr lang="en-US" sz="1800" dirty="0"/>
              <a:t>     </a:t>
            </a:r>
            <a:r>
              <a:rPr lang="en-US" sz="1800" b="1" dirty="0"/>
              <a:t>Business</a:t>
            </a:r>
          </a:p>
          <a:p>
            <a:r>
              <a:rPr lang="en-US" sz="2400" dirty="0"/>
              <a:t>Financial industry contains lots of data but the breach is the least of all: </a:t>
            </a:r>
          </a:p>
          <a:p>
            <a:pPr marL="0" indent="0">
              <a:buNone/>
            </a:pPr>
            <a:r>
              <a:rPr lang="en-US" sz="1800" dirty="0"/>
              <a:t>     </a:t>
            </a:r>
            <a:r>
              <a:rPr lang="en-US" sz="1800" b="1" dirty="0"/>
              <a:t>Well-protected</a:t>
            </a:r>
          </a:p>
          <a:p>
            <a:r>
              <a:rPr lang="en-US" sz="2800" dirty="0"/>
              <a:t>Specificity of Frequent words for Each category</a:t>
            </a:r>
          </a:p>
          <a:p>
            <a:pPr marL="0" indent="0">
              <a:buNone/>
            </a:pPr>
            <a:r>
              <a:rPr lang="en-US" sz="1800" dirty="0"/>
              <a:t>     Business -&gt; “Credit Card”</a:t>
            </a:r>
          </a:p>
          <a:p>
            <a:pPr marL="0" indent="0">
              <a:buNone/>
            </a:pPr>
            <a:r>
              <a:rPr lang="en-US" sz="1800" dirty="0"/>
              <a:t>     Medical/Healthcare -&gt; “Health information”</a:t>
            </a:r>
          </a:p>
          <a:p>
            <a:pPr marL="0" indent="0">
              <a:buNone/>
            </a:pPr>
            <a:r>
              <a:rPr lang="en-US" sz="1800" dirty="0"/>
              <a:t>     Educational -&gt; “University”</a:t>
            </a:r>
          </a:p>
          <a:p>
            <a:pPr marL="0" indent="0">
              <a:buNone/>
            </a:pPr>
            <a:endParaRPr lang="en-US" sz="1800" dirty="0"/>
          </a:p>
        </p:txBody>
      </p:sp>
    </p:spTree>
    <p:extLst>
      <p:ext uri="{BB962C8B-B14F-4D97-AF65-F5344CB8AC3E}">
        <p14:creationId xmlns:p14="http://schemas.microsoft.com/office/powerpoint/2010/main" val="33099483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3446" y="28066"/>
            <a:ext cx="10326166" cy="1507067"/>
          </a:xfrm>
        </p:spPr>
        <p:txBody>
          <a:bodyPr/>
          <a:lstStyle/>
          <a:p>
            <a:r>
              <a:rPr lang="en-US" altLang="zh-CN" dirty="0"/>
              <a:t>Breach</a:t>
            </a:r>
            <a:r>
              <a:rPr lang="zh-CN" altLang="en-US" dirty="0"/>
              <a:t> </a:t>
            </a:r>
            <a:r>
              <a:rPr lang="en-US" altLang="zh-CN" dirty="0"/>
              <a:t>incident</a:t>
            </a:r>
            <a:r>
              <a:rPr lang="zh-CN" altLang="en-US" dirty="0"/>
              <a:t> </a:t>
            </a:r>
            <a:r>
              <a:rPr lang="en-US" altLang="zh-CN" dirty="0"/>
              <a:t>count</a:t>
            </a:r>
            <a:r>
              <a:rPr lang="zh-CN" altLang="en-US" dirty="0"/>
              <a:t> </a:t>
            </a:r>
            <a:r>
              <a:rPr lang="en-US" altLang="zh-CN" dirty="0"/>
              <a:t>by</a:t>
            </a:r>
            <a:r>
              <a:rPr lang="zh-CN" altLang="en-US" dirty="0"/>
              <a:t> </a:t>
            </a:r>
            <a:r>
              <a:rPr lang="en-US" altLang="zh-CN" dirty="0"/>
              <a:t>state</a:t>
            </a:r>
            <a:r>
              <a:rPr lang="zh-CN" altLang="en-US" dirty="0"/>
              <a:t> </a:t>
            </a:r>
            <a:r>
              <a:rPr lang="en-US" altLang="zh-CN" dirty="0"/>
              <a:t>and</a:t>
            </a:r>
            <a:r>
              <a:rPr lang="zh-CN" altLang="en-US" dirty="0"/>
              <a:t> </a:t>
            </a:r>
            <a:r>
              <a:rPr lang="en-US" altLang="zh-CN" dirty="0"/>
              <a:t>year</a:t>
            </a:r>
            <a:endParaRPr lang="en-US" dirty="0"/>
          </a:p>
        </p:txBody>
      </p:sp>
      <p:pic>
        <p:nvPicPr>
          <p:cNvPr id="4" name="Content Placeholder 4"/>
          <p:cNvPicPr>
            <a:picLocks noGrp="1" noChangeAspect="1"/>
          </p:cNvPicPr>
          <p:nvPr>
            <p:ph idx="1"/>
          </p:nvPr>
        </p:nvPicPr>
        <p:blipFill>
          <a:blip r:embed="rId2"/>
          <a:stretch>
            <a:fillRect/>
          </a:stretch>
        </p:blipFill>
        <p:spPr>
          <a:xfrm>
            <a:off x="1570987" y="1286830"/>
            <a:ext cx="9051084" cy="5355152"/>
          </a:xfrm>
          <a:prstGeom prst="rect">
            <a:avLst/>
          </a:prstGeom>
        </p:spPr>
      </p:pic>
    </p:spTree>
    <p:extLst>
      <p:ext uri="{BB962C8B-B14F-4D97-AF65-F5344CB8AC3E}">
        <p14:creationId xmlns:p14="http://schemas.microsoft.com/office/powerpoint/2010/main" val="21001350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learning/prediction</a:t>
            </a:r>
          </a:p>
        </p:txBody>
      </p:sp>
      <p:sp>
        <p:nvSpPr>
          <p:cNvPr id="3" name="Content Placeholder 2"/>
          <p:cNvSpPr>
            <a:spLocks noGrp="1"/>
          </p:cNvSpPr>
          <p:nvPr>
            <p:ph sz="half" idx="1"/>
          </p:nvPr>
        </p:nvSpPr>
        <p:spPr/>
        <p:txBody>
          <a:bodyPr/>
          <a:lstStyle/>
          <a:p>
            <a:r>
              <a:rPr lang="en-US" dirty="0"/>
              <a:t>Since both text and classes are extracted, another analysis can be done is text classification using Naïve Bayes classifier. We labeled all the text with the breach category it belongs to to generate a training data. The format of each line is “text:::label” so that we can separate the two parts easily. </a:t>
            </a:r>
          </a:p>
        </p:txBody>
      </p:sp>
      <p:pic>
        <p:nvPicPr>
          <p:cNvPr id="7" name="Content Placeholder 6"/>
          <p:cNvPicPr>
            <a:picLocks noGrp="1" noChangeAspect="1"/>
          </p:cNvPicPr>
          <p:nvPr>
            <p:ph sz="half" idx="2"/>
          </p:nvPr>
        </p:nvPicPr>
        <p:blipFill>
          <a:blip r:embed="rId2"/>
          <a:stretch>
            <a:fillRect/>
          </a:stretch>
        </p:blipFill>
        <p:spPr>
          <a:xfrm>
            <a:off x="5808663" y="975208"/>
            <a:ext cx="4933950" cy="3035922"/>
          </a:xfrm>
          <a:prstGeom prst="rect">
            <a:avLst/>
          </a:prstGeom>
        </p:spPr>
      </p:pic>
    </p:spTree>
    <p:extLst>
      <p:ext uri="{BB962C8B-B14F-4D97-AF65-F5344CB8AC3E}">
        <p14:creationId xmlns:p14="http://schemas.microsoft.com/office/powerpoint/2010/main" val="7277919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Motivation</a:t>
            </a:r>
            <a:endParaRPr lang="en-US" dirty="0"/>
          </a:p>
        </p:txBody>
      </p:sp>
      <p:sp>
        <p:nvSpPr>
          <p:cNvPr id="3" name="Content Placeholder 2"/>
          <p:cNvSpPr>
            <a:spLocks noGrp="1"/>
          </p:cNvSpPr>
          <p:nvPr>
            <p:ph sz="half" idx="1"/>
          </p:nvPr>
        </p:nvSpPr>
        <p:spPr>
          <a:xfrm>
            <a:off x="86335" y="694592"/>
            <a:ext cx="4526574" cy="3615267"/>
          </a:xfrm>
        </p:spPr>
        <p:txBody>
          <a:bodyPr/>
          <a:lstStyle/>
          <a:p>
            <a:r>
              <a:rPr lang="en-US" altLang="zh-CN" dirty="0"/>
              <a:t>Over</a:t>
            </a:r>
            <a:r>
              <a:rPr lang="zh-CN" altLang="en-US" dirty="0"/>
              <a:t> </a:t>
            </a:r>
            <a:r>
              <a:rPr lang="en-US" altLang="zh-CN" dirty="0"/>
              <a:t>the</a:t>
            </a:r>
            <a:r>
              <a:rPr lang="zh-CN" altLang="en-US" dirty="0"/>
              <a:t> </a:t>
            </a:r>
            <a:r>
              <a:rPr lang="en-US" altLang="zh-CN" dirty="0"/>
              <a:t>past</a:t>
            </a:r>
            <a:r>
              <a:rPr lang="zh-CN" altLang="en-US" dirty="0"/>
              <a:t> </a:t>
            </a:r>
            <a:r>
              <a:rPr lang="en-US" altLang="zh-CN" dirty="0"/>
              <a:t>few</a:t>
            </a:r>
            <a:r>
              <a:rPr lang="zh-CN" altLang="en-US" dirty="0"/>
              <a:t> </a:t>
            </a:r>
            <a:r>
              <a:rPr lang="en-US" altLang="zh-CN" dirty="0"/>
              <a:t>years,</a:t>
            </a:r>
            <a:r>
              <a:rPr lang="zh-CN" altLang="en-US" dirty="0"/>
              <a:t> </a:t>
            </a:r>
            <a:r>
              <a:rPr lang="en-US" altLang="zh-CN" dirty="0"/>
              <a:t>the</a:t>
            </a:r>
            <a:r>
              <a:rPr lang="zh-CN" altLang="en-US" dirty="0"/>
              <a:t> </a:t>
            </a:r>
            <a:r>
              <a:rPr lang="en-US" altLang="zh-CN" dirty="0"/>
              <a:t>number</a:t>
            </a:r>
            <a:r>
              <a:rPr lang="zh-CN" altLang="en-US" dirty="0"/>
              <a:t> </a:t>
            </a:r>
            <a:r>
              <a:rPr lang="en-US" altLang="zh-CN" dirty="0"/>
              <a:t>of</a:t>
            </a:r>
            <a:r>
              <a:rPr lang="zh-CN" altLang="en-US" dirty="0"/>
              <a:t> </a:t>
            </a:r>
            <a:r>
              <a:rPr lang="en-US" altLang="zh-CN" dirty="0"/>
              <a:t>data</a:t>
            </a:r>
            <a:r>
              <a:rPr lang="zh-CN" altLang="en-US" dirty="0"/>
              <a:t> </a:t>
            </a:r>
            <a:r>
              <a:rPr lang="en-US" altLang="zh-CN" dirty="0"/>
              <a:t>breaches</a:t>
            </a:r>
            <a:r>
              <a:rPr lang="zh-CN" altLang="en-US" dirty="0"/>
              <a:t> </a:t>
            </a:r>
            <a:r>
              <a:rPr lang="en-US" altLang="zh-CN" dirty="0"/>
              <a:t>have</a:t>
            </a:r>
            <a:r>
              <a:rPr lang="zh-CN" altLang="en-US" dirty="0"/>
              <a:t> </a:t>
            </a:r>
            <a:r>
              <a:rPr lang="en-US" altLang="zh-CN" dirty="0"/>
              <a:t>increased</a:t>
            </a:r>
            <a:r>
              <a:rPr lang="zh-CN" altLang="en-US" dirty="0"/>
              <a:t> </a:t>
            </a:r>
            <a:r>
              <a:rPr lang="en-US" altLang="zh-CN" dirty="0"/>
              <a:t>dramatically.</a:t>
            </a:r>
            <a:r>
              <a:rPr lang="zh-CN" altLang="en-US" dirty="0"/>
              <a:t> </a:t>
            </a:r>
            <a:r>
              <a:rPr lang="en-US" altLang="zh-CN" dirty="0"/>
              <a:t>It</a:t>
            </a:r>
            <a:r>
              <a:rPr lang="zh-CN" altLang="en-US" dirty="0"/>
              <a:t> </a:t>
            </a:r>
            <a:r>
              <a:rPr lang="en-US" altLang="zh-CN" dirty="0"/>
              <a:t>has</a:t>
            </a:r>
            <a:r>
              <a:rPr lang="zh-CN" altLang="en-US" dirty="0"/>
              <a:t> </a:t>
            </a:r>
            <a:r>
              <a:rPr lang="en-US" altLang="zh-CN" dirty="0"/>
              <a:t>become</a:t>
            </a:r>
            <a:r>
              <a:rPr lang="zh-CN" altLang="en-US" dirty="0"/>
              <a:t> </a:t>
            </a:r>
            <a:r>
              <a:rPr lang="en-US" altLang="zh-CN" dirty="0"/>
              <a:t>a</a:t>
            </a:r>
            <a:r>
              <a:rPr lang="zh-CN" altLang="en-US" dirty="0"/>
              <a:t> </a:t>
            </a:r>
            <a:r>
              <a:rPr lang="en-US" altLang="zh-CN" dirty="0"/>
              <a:t>threat</a:t>
            </a:r>
            <a:r>
              <a:rPr lang="zh-CN" altLang="en-US" dirty="0"/>
              <a:t> </a:t>
            </a:r>
            <a:r>
              <a:rPr lang="en-US" altLang="zh-CN" dirty="0"/>
              <a:t>to</a:t>
            </a:r>
            <a:r>
              <a:rPr lang="zh-CN" altLang="en-US" dirty="0"/>
              <a:t> </a:t>
            </a:r>
            <a:r>
              <a:rPr lang="en-US" altLang="zh-CN" dirty="0"/>
              <a:t>person</a:t>
            </a:r>
            <a:r>
              <a:rPr lang="zh-CN" altLang="en-US" dirty="0"/>
              <a:t> </a:t>
            </a:r>
            <a:r>
              <a:rPr lang="en-US" altLang="zh-CN" dirty="0"/>
              <a:t>and</a:t>
            </a:r>
            <a:r>
              <a:rPr lang="zh-CN" altLang="en-US" dirty="0"/>
              <a:t> </a:t>
            </a:r>
            <a:r>
              <a:rPr lang="en-US" altLang="zh-CN" dirty="0"/>
              <a:t>society.</a:t>
            </a:r>
            <a:endParaRPr lang="zh-CN" altLang="en-US" dirty="0"/>
          </a:p>
          <a:p>
            <a:r>
              <a:rPr lang="en-US" altLang="zh-CN" dirty="0"/>
              <a:t>Under</a:t>
            </a:r>
            <a:r>
              <a:rPr lang="zh-CN" altLang="en-US" dirty="0"/>
              <a:t> </a:t>
            </a:r>
            <a:r>
              <a:rPr lang="en-US" altLang="zh-CN" dirty="0"/>
              <a:t>this</a:t>
            </a:r>
            <a:r>
              <a:rPr lang="zh-CN" altLang="en-US" dirty="0"/>
              <a:t> </a:t>
            </a:r>
            <a:r>
              <a:rPr lang="en-US" altLang="zh-CN" dirty="0"/>
              <a:t>circumstance,</a:t>
            </a:r>
            <a:r>
              <a:rPr lang="zh-CN" altLang="en-US" dirty="0"/>
              <a:t> </a:t>
            </a:r>
            <a:r>
              <a:rPr lang="en-US" altLang="zh-CN" dirty="0"/>
              <a:t>we</a:t>
            </a:r>
            <a:r>
              <a:rPr lang="zh-CN" altLang="en-US" dirty="0"/>
              <a:t> </a:t>
            </a:r>
            <a:r>
              <a:rPr lang="en-US" altLang="zh-CN" dirty="0"/>
              <a:t>analyze</a:t>
            </a:r>
            <a:r>
              <a:rPr lang="zh-CN" altLang="en-US" dirty="0"/>
              <a:t> </a:t>
            </a:r>
            <a:r>
              <a:rPr lang="en-US" altLang="zh-CN" dirty="0"/>
              <a:t>the</a:t>
            </a:r>
            <a:r>
              <a:rPr lang="zh-CN" altLang="en-US" dirty="0"/>
              <a:t> </a:t>
            </a:r>
            <a:r>
              <a:rPr lang="en-US" altLang="zh-CN" dirty="0"/>
              <a:t>type</a:t>
            </a:r>
            <a:r>
              <a:rPr lang="zh-CN" altLang="en-US" dirty="0"/>
              <a:t> </a:t>
            </a:r>
            <a:r>
              <a:rPr lang="en-US" altLang="zh-CN" dirty="0"/>
              <a:t>and</a:t>
            </a:r>
            <a:r>
              <a:rPr lang="zh-CN" altLang="en-US" dirty="0"/>
              <a:t> </a:t>
            </a:r>
            <a:r>
              <a:rPr lang="en-US" altLang="zh-CN" dirty="0"/>
              <a:t>characteristics</a:t>
            </a:r>
            <a:r>
              <a:rPr lang="zh-CN" altLang="en-US" dirty="0"/>
              <a:t> </a:t>
            </a:r>
            <a:r>
              <a:rPr lang="en-US" altLang="zh-CN" dirty="0"/>
              <a:t>of</a:t>
            </a:r>
            <a:r>
              <a:rPr lang="zh-CN" altLang="en-US" dirty="0"/>
              <a:t> </a:t>
            </a:r>
            <a:r>
              <a:rPr lang="en-US" altLang="zh-CN" dirty="0"/>
              <a:t>data</a:t>
            </a:r>
            <a:r>
              <a:rPr lang="zh-CN" altLang="en-US" dirty="0"/>
              <a:t> </a:t>
            </a:r>
            <a:r>
              <a:rPr lang="en-US" altLang="zh-CN" dirty="0"/>
              <a:t>breaches</a:t>
            </a:r>
            <a:r>
              <a:rPr lang="zh-CN" altLang="en-US" dirty="0"/>
              <a:t> </a:t>
            </a:r>
            <a:r>
              <a:rPr lang="en-US" altLang="zh-CN" dirty="0"/>
              <a:t>from</a:t>
            </a:r>
            <a:r>
              <a:rPr lang="zh-CN" altLang="en-US" dirty="0"/>
              <a:t> </a:t>
            </a:r>
            <a:r>
              <a:rPr lang="en-US" altLang="zh-CN" dirty="0"/>
              <a:t>2012</a:t>
            </a:r>
            <a:r>
              <a:rPr lang="zh-CN" altLang="en-US" dirty="0"/>
              <a:t> </a:t>
            </a:r>
            <a:r>
              <a:rPr lang="en-US" altLang="zh-CN" dirty="0"/>
              <a:t>to</a:t>
            </a:r>
            <a:r>
              <a:rPr lang="zh-CN" altLang="en-US" dirty="0"/>
              <a:t> </a:t>
            </a:r>
            <a:r>
              <a:rPr lang="en-US" altLang="zh-CN" dirty="0"/>
              <a:t>2016.</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753586" y="985108"/>
            <a:ext cx="7435397" cy="4545253"/>
          </a:xfrm>
        </p:spPr>
      </p:pic>
    </p:spTree>
    <p:extLst>
      <p:ext uri="{BB962C8B-B14F-4D97-AF65-F5344CB8AC3E}">
        <p14:creationId xmlns:p14="http://schemas.microsoft.com/office/powerpoint/2010/main" val="3105994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altLang="zh-CN" dirty="0"/>
              <a:t>W</a:t>
            </a:r>
            <a:r>
              <a:rPr lang="en-US" dirty="0"/>
              <a:t>e used Term frequency-inverse document frequency method (TF-IDF) to </a:t>
            </a:r>
            <a:r>
              <a:rPr lang="en-US" dirty="0" err="1"/>
              <a:t>analyse</a:t>
            </a:r>
            <a:r>
              <a:rPr lang="en-US" dirty="0"/>
              <a:t> the data. TF-IDF is a feature </a:t>
            </a:r>
            <a:r>
              <a:rPr lang="en-US" dirty="0" err="1"/>
              <a:t>vectorization</a:t>
            </a:r>
            <a:r>
              <a:rPr lang="en-US" dirty="0"/>
              <a:t> method widely used in text mining to reflect the important of a term to a document in the corpus. </a:t>
            </a:r>
          </a:p>
        </p:txBody>
      </p:sp>
      <mc:AlternateContent xmlns:mc="http://schemas.openxmlformats.org/markup-compatibility/2006" xmlns:a14="http://schemas.microsoft.com/office/drawing/2010/main">
        <mc:Choice Requires="a14">
          <p:sp>
            <p:nvSpPr>
              <p:cNvPr id="4" name="Content Placeholder 3"/>
              <p:cNvSpPr>
                <a:spLocks noGrp="1"/>
              </p:cNvSpPr>
              <p:nvPr>
                <p:ph sz="half" idx="2"/>
              </p:nvPr>
            </p:nvSpPr>
            <p:spPr/>
            <p:txBody>
              <a:bodyPr/>
              <a:lstStyle/>
              <a:p>
                <a14:m>
                  <m:oMath xmlns:m="http://schemas.openxmlformats.org/officeDocument/2006/math">
                    <m:r>
                      <a:rPr lang="en-US" i="1">
                        <a:latin typeface="Cambria Math" panose="02040503050406030204" pitchFamily="18" charset="0"/>
                      </a:rPr>
                      <m:t>𝐼𝐷𝐹</m:t>
                    </m:r>
                    <m:d>
                      <m:dPr>
                        <m:ctrlPr>
                          <a:rPr lang="en-US" i="1">
                            <a:latin typeface="Cambria Math" charset="0"/>
                          </a:rPr>
                        </m:ctrlPr>
                      </m:dPr>
                      <m:e>
                        <m:r>
                          <a:rPr lang="en-US" i="1">
                            <a:latin typeface="Cambria Math" panose="02040503050406030204" pitchFamily="18" charset="0"/>
                          </a:rPr>
                          <m:t>𝑡</m:t>
                        </m:r>
                        <m:r>
                          <a:rPr lang="en-US" i="1">
                            <a:latin typeface="Cambria Math" panose="02040503050406030204" pitchFamily="18" charset="0"/>
                          </a:rPr>
                          <m:t>, </m:t>
                        </m:r>
                        <m:r>
                          <a:rPr lang="en-US" i="1">
                            <a:latin typeface="Cambria Math" panose="02040503050406030204" pitchFamily="18" charset="0"/>
                          </a:rPr>
                          <m:t>𝐷</m:t>
                        </m:r>
                      </m:e>
                    </m:d>
                    <m:r>
                      <a:rPr lang="en-US" i="1">
                        <a:latin typeface="Cambria Math" panose="02040503050406030204" pitchFamily="18" charset="0"/>
                      </a:rPr>
                      <m:t>=</m:t>
                    </m:r>
                    <m:func>
                      <m:funcPr>
                        <m:ctrlPr>
                          <a:rPr lang="en-US" i="1">
                            <a:latin typeface="Cambria Math" charset="0"/>
                          </a:rPr>
                        </m:ctrlPr>
                      </m:funcPr>
                      <m:fName>
                        <m:r>
                          <m:rPr>
                            <m:sty m:val="p"/>
                          </m:rPr>
                          <a:rPr lang="en-US">
                            <a:latin typeface="Cambria Math" panose="02040503050406030204" pitchFamily="18" charset="0"/>
                          </a:rPr>
                          <m:t>log</m:t>
                        </m:r>
                      </m:fName>
                      <m:e>
                        <m:f>
                          <m:fPr>
                            <m:ctrlPr>
                              <a:rPr lang="en-US" i="1">
                                <a:latin typeface="Cambria Math" charset="0"/>
                              </a:rPr>
                            </m:ctrlPr>
                          </m:fPr>
                          <m:num>
                            <m:d>
                              <m:dPr>
                                <m:begChr m:val="|"/>
                                <m:endChr m:val="|"/>
                                <m:ctrlPr>
                                  <a:rPr lang="en-US" i="1">
                                    <a:latin typeface="Cambria Math" charset="0"/>
                                  </a:rPr>
                                </m:ctrlPr>
                              </m:dPr>
                              <m:e>
                                <m:r>
                                  <a:rPr lang="en-US" i="1">
                                    <a:latin typeface="Cambria Math" panose="02040503050406030204" pitchFamily="18" charset="0"/>
                                  </a:rPr>
                                  <m:t>𝐷</m:t>
                                </m:r>
                              </m:e>
                            </m:d>
                            <m:r>
                              <a:rPr lang="en-US" i="1">
                                <a:latin typeface="Cambria Math" panose="02040503050406030204" pitchFamily="18" charset="0"/>
                              </a:rPr>
                              <m:t>+1</m:t>
                            </m:r>
                          </m:num>
                          <m:den>
                            <m:r>
                              <a:rPr lang="en-US" i="1">
                                <a:latin typeface="Cambria Math" panose="02040503050406030204" pitchFamily="18" charset="0"/>
                              </a:rPr>
                              <m:t>𝐷𝐹</m:t>
                            </m:r>
                            <m:d>
                              <m:dPr>
                                <m:ctrlPr>
                                  <a:rPr lang="en-US" i="1">
                                    <a:latin typeface="Cambria Math" charset="0"/>
                                  </a:rPr>
                                </m:ctrlPr>
                              </m:dPr>
                              <m:e>
                                <m:r>
                                  <a:rPr lang="en-US" i="1">
                                    <a:latin typeface="Cambria Math" panose="02040503050406030204" pitchFamily="18" charset="0"/>
                                  </a:rPr>
                                  <m:t>𝑡</m:t>
                                </m:r>
                                <m:r>
                                  <a:rPr lang="en-US" i="1">
                                    <a:latin typeface="Cambria Math" panose="02040503050406030204" pitchFamily="18" charset="0"/>
                                  </a:rPr>
                                  <m:t>, </m:t>
                                </m:r>
                                <m:r>
                                  <a:rPr lang="en-US" i="1">
                                    <a:latin typeface="Cambria Math" panose="02040503050406030204" pitchFamily="18" charset="0"/>
                                  </a:rPr>
                                  <m:t>𝐷</m:t>
                                </m:r>
                              </m:e>
                            </m:d>
                            <m:r>
                              <a:rPr lang="en-US" i="1">
                                <a:latin typeface="Cambria Math" panose="02040503050406030204" pitchFamily="18" charset="0"/>
                              </a:rPr>
                              <m:t>+1</m:t>
                            </m:r>
                          </m:den>
                        </m:f>
                      </m:e>
                    </m:func>
                    <m:r>
                      <a:rPr lang="en-US" i="1">
                        <a:latin typeface="Cambria Math" panose="02040503050406030204" pitchFamily="18" charset="0"/>
                      </a:rPr>
                      <m:t>,</m:t>
                    </m:r>
                  </m:oMath>
                </a14:m>
                <a:endParaRPr lang="en-US" dirty="0"/>
              </a:p>
              <a:p>
                <a14:m>
                  <m:oMath xmlns:m="http://schemas.openxmlformats.org/officeDocument/2006/math">
                    <m:r>
                      <a:rPr lang="en-US" i="1">
                        <a:latin typeface="Cambria Math" panose="02040503050406030204" pitchFamily="18" charset="0"/>
                      </a:rPr>
                      <m:t>𝑇𝐹𝐼𝐷𝐹</m:t>
                    </m:r>
                    <m:d>
                      <m:dPr>
                        <m:ctrlPr>
                          <a:rPr lang="en-US" i="1">
                            <a:latin typeface="Cambria Math" charset="0"/>
                          </a:rPr>
                        </m:ctrlPr>
                      </m:dPr>
                      <m:e>
                        <m:r>
                          <a:rPr lang="en-US" i="1">
                            <a:latin typeface="Cambria Math" panose="02040503050406030204" pitchFamily="18" charset="0"/>
                          </a:rPr>
                          <m:t>𝑡</m:t>
                        </m:r>
                        <m:r>
                          <a:rPr lang="en-US" i="1">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 </m:t>
                        </m:r>
                        <m:r>
                          <a:rPr lang="en-US" i="1">
                            <a:latin typeface="Cambria Math" panose="02040503050406030204" pitchFamily="18" charset="0"/>
                          </a:rPr>
                          <m:t>𝐷</m:t>
                        </m:r>
                      </m:e>
                    </m:d>
                    <m:r>
                      <a:rPr lang="en-US" i="1">
                        <a:latin typeface="Cambria Math" panose="02040503050406030204" pitchFamily="18" charset="0"/>
                      </a:rPr>
                      <m:t>= </m:t>
                    </m:r>
                    <m:r>
                      <a:rPr lang="en-US" i="1">
                        <a:latin typeface="Cambria Math" panose="02040503050406030204" pitchFamily="18" charset="0"/>
                      </a:rPr>
                      <m:t>𝑇𝐹</m:t>
                    </m:r>
                    <m:d>
                      <m:dPr>
                        <m:ctrlPr>
                          <a:rPr lang="en-US" i="1">
                            <a:latin typeface="Cambria Math" charset="0"/>
                          </a:rPr>
                        </m:ctrlPr>
                      </m:dPr>
                      <m:e>
                        <m:r>
                          <a:rPr lang="en-US" i="1">
                            <a:latin typeface="Cambria Math" panose="02040503050406030204" pitchFamily="18" charset="0"/>
                          </a:rPr>
                          <m:t>𝑡</m:t>
                        </m:r>
                        <m:r>
                          <a:rPr lang="en-US" i="1">
                            <a:latin typeface="Cambria Math" panose="02040503050406030204" pitchFamily="18" charset="0"/>
                          </a:rPr>
                          <m:t>, </m:t>
                        </m:r>
                        <m:r>
                          <a:rPr lang="en-US" i="1">
                            <a:latin typeface="Cambria Math" panose="02040503050406030204" pitchFamily="18" charset="0"/>
                          </a:rPr>
                          <m:t>𝑑</m:t>
                        </m:r>
                      </m:e>
                    </m:d>
                    <m:r>
                      <a:rPr lang="en-US" i="1">
                        <a:latin typeface="Cambria Math" panose="02040503050406030204" pitchFamily="18" charset="0"/>
                      </a:rPr>
                      <m:t>∙</m:t>
                    </m:r>
                    <m:r>
                      <a:rPr lang="en-US" i="1">
                        <a:latin typeface="Cambria Math" panose="02040503050406030204" pitchFamily="18" charset="0"/>
                      </a:rPr>
                      <m:t>𝐼𝐷𝐹</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 </m:t>
                    </m:r>
                    <m:r>
                      <a:rPr lang="en-US" i="1">
                        <a:latin typeface="Cambria Math" panose="02040503050406030204" pitchFamily="18" charset="0"/>
                      </a:rPr>
                      <m:t>𝐷</m:t>
                    </m:r>
                    <m:r>
                      <a:rPr lang="en-US" i="1">
                        <a:latin typeface="Cambria Math" panose="02040503050406030204" pitchFamily="18" charset="0"/>
                      </a:rPr>
                      <m:t>)</m:t>
                    </m:r>
                  </m:oMath>
                </a14:m>
                <a:endParaRPr lang="zh-CN" altLang="en-US" dirty="0"/>
              </a:p>
              <a:p>
                <a:endParaRPr lang="en-US" dirty="0"/>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blipFill rotWithShape="0">
                <a:blip r:embed="rId2"/>
                <a:stretch>
                  <a:fillRect l="-618"/>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5963972" y="2832100"/>
            <a:ext cx="4622800" cy="1041400"/>
          </a:xfrm>
          <a:prstGeom prst="rect">
            <a:avLst/>
          </a:prstGeom>
        </p:spPr>
      </p:pic>
    </p:spTree>
    <p:extLst>
      <p:ext uri="{BB962C8B-B14F-4D97-AF65-F5344CB8AC3E}">
        <p14:creationId xmlns:p14="http://schemas.microsoft.com/office/powerpoint/2010/main" val="9547565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Result</a:t>
            </a:r>
            <a:r>
              <a:rPr lang="zh-CN" altLang="en-US" dirty="0"/>
              <a:t> </a:t>
            </a:r>
            <a:r>
              <a:rPr lang="en-US" altLang="zh-CN" dirty="0"/>
              <a:t>of</a:t>
            </a:r>
            <a:r>
              <a:rPr lang="zh-CN" altLang="en-US" dirty="0"/>
              <a:t> </a:t>
            </a:r>
            <a:r>
              <a:rPr lang="en-US" altLang="zh-CN" dirty="0"/>
              <a:t>prediction</a:t>
            </a:r>
            <a:r>
              <a:rPr lang="zh-CN" altLang="en-US" dirty="0"/>
              <a:t> </a:t>
            </a:r>
            <a:r>
              <a:rPr lang="en-US" altLang="zh-CN" dirty="0"/>
              <a:t>from</a:t>
            </a:r>
            <a:r>
              <a:rPr lang="zh-CN" altLang="en-US" dirty="0"/>
              <a:t> </a:t>
            </a:r>
            <a:r>
              <a:rPr lang="en-US" altLang="zh-CN" dirty="0"/>
              <a:t>Machine</a:t>
            </a:r>
            <a:r>
              <a:rPr lang="zh-CN" altLang="en-US" dirty="0"/>
              <a:t> </a:t>
            </a:r>
            <a:r>
              <a:rPr lang="en-US" altLang="zh-CN" dirty="0"/>
              <a:t>learning</a:t>
            </a:r>
            <a:endParaRPr lang="en-US" dirty="0"/>
          </a:p>
        </p:txBody>
      </p:sp>
      <p:sp>
        <p:nvSpPr>
          <p:cNvPr id="3" name="Content Placeholder 2"/>
          <p:cNvSpPr>
            <a:spLocks noGrp="1"/>
          </p:cNvSpPr>
          <p:nvPr>
            <p:ph sz="half" idx="1"/>
          </p:nvPr>
        </p:nvSpPr>
        <p:spPr/>
        <p:txBody>
          <a:bodyPr/>
          <a:lstStyle/>
          <a:p>
            <a:r>
              <a:rPr lang="en-US" altLang="zh-CN" dirty="0"/>
              <a:t>Finally</a:t>
            </a:r>
            <a:r>
              <a:rPr lang="zh-CN" altLang="en-US" dirty="0"/>
              <a:t> </a:t>
            </a:r>
            <a:r>
              <a:rPr lang="en-US" altLang="zh-CN" dirty="0"/>
              <a:t>we</a:t>
            </a:r>
            <a:r>
              <a:rPr lang="zh-CN" altLang="en-US" dirty="0"/>
              <a:t> </a:t>
            </a:r>
            <a:r>
              <a:rPr lang="en-US" altLang="zh-CN" dirty="0"/>
              <a:t>used</a:t>
            </a:r>
            <a:r>
              <a:rPr lang="zh-CN" altLang="en-US" dirty="0"/>
              <a:t> </a:t>
            </a:r>
            <a:r>
              <a:rPr lang="en-US" altLang="zh-CN" dirty="0"/>
              <a:t>Naive</a:t>
            </a:r>
            <a:r>
              <a:rPr lang="zh-CN" altLang="en-US" dirty="0"/>
              <a:t> </a:t>
            </a:r>
            <a:r>
              <a:rPr lang="en-US" altLang="zh-CN" dirty="0"/>
              <a:t>Bayes</a:t>
            </a:r>
            <a:r>
              <a:rPr lang="zh-CN" altLang="en-US" dirty="0"/>
              <a:t> </a:t>
            </a:r>
            <a:r>
              <a:rPr lang="en-US" altLang="zh-CN" dirty="0"/>
              <a:t>to</a:t>
            </a:r>
            <a:r>
              <a:rPr lang="zh-CN" altLang="en-US" dirty="0"/>
              <a:t> </a:t>
            </a:r>
            <a:r>
              <a:rPr lang="en-US" altLang="zh-CN" dirty="0"/>
              <a:t>train</a:t>
            </a:r>
            <a:r>
              <a:rPr lang="zh-CN" altLang="en-US" dirty="0"/>
              <a:t> </a:t>
            </a:r>
            <a:r>
              <a:rPr lang="en-US" altLang="zh-CN" dirty="0"/>
              <a:t>the</a:t>
            </a:r>
            <a:r>
              <a:rPr lang="zh-CN" altLang="en-US" dirty="0"/>
              <a:t> </a:t>
            </a:r>
            <a:r>
              <a:rPr lang="en-US" altLang="zh-CN" dirty="0"/>
              <a:t>data,</a:t>
            </a:r>
            <a:r>
              <a:rPr lang="zh-CN" altLang="en-US" dirty="0"/>
              <a:t> </a:t>
            </a:r>
            <a:r>
              <a:rPr lang="en-US" altLang="zh-CN" dirty="0"/>
              <a:t>and</a:t>
            </a:r>
            <a:r>
              <a:rPr lang="zh-CN" altLang="en-US" dirty="0"/>
              <a:t> </a:t>
            </a:r>
            <a:r>
              <a:rPr lang="en-US" altLang="zh-CN" dirty="0"/>
              <a:t>the</a:t>
            </a:r>
            <a:r>
              <a:rPr lang="zh-CN" altLang="en-US" dirty="0"/>
              <a:t> </a:t>
            </a:r>
            <a:r>
              <a:rPr lang="en-US" altLang="zh-CN" dirty="0"/>
              <a:t>accuracy</a:t>
            </a:r>
            <a:r>
              <a:rPr lang="zh-CN" altLang="en-US" dirty="0"/>
              <a:t> </a:t>
            </a:r>
            <a:r>
              <a:rPr lang="en-US" altLang="zh-CN" dirty="0"/>
              <a:t>of</a:t>
            </a:r>
            <a:r>
              <a:rPr lang="zh-CN" altLang="en-US" dirty="0"/>
              <a:t> </a:t>
            </a:r>
            <a:r>
              <a:rPr lang="en-US" altLang="zh-CN" dirty="0"/>
              <a:t>the</a:t>
            </a:r>
            <a:r>
              <a:rPr lang="zh-CN" altLang="en-US" dirty="0"/>
              <a:t> </a:t>
            </a:r>
            <a:r>
              <a:rPr lang="en-US" altLang="zh-CN" dirty="0"/>
              <a:t>prediction</a:t>
            </a:r>
            <a:r>
              <a:rPr lang="zh-CN" altLang="en-US" dirty="0"/>
              <a:t> </a:t>
            </a:r>
            <a:r>
              <a:rPr lang="en-US" altLang="zh-CN" dirty="0"/>
              <a:t>is</a:t>
            </a:r>
            <a:r>
              <a:rPr lang="zh-CN" altLang="en-US" dirty="0"/>
              <a:t> </a:t>
            </a:r>
            <a:r>
              <a:rPr lang="en-US" altLang="zh-CN" dirty="0"/>
              <a:t>81.36%.</a:t>
            </a:r>
            <a:endParaRPr lang="en-US" dirty="0"/>
          </a:p>
        </p:txBody>
      </p:sp>
      <p:pic>
        <p:nvPicPr>
          <p:cNvPr id="5" name="Content Placeholder 4"/>
          <p:cNvPicPr>
            <a:picLocks noGrp="1"/>
          </p:cNvPicPr>
          <p:nvPr>
            <p:ph sz="half" idx="2"/>
          </p:nvPr>
        </p:nvPicPr>
        <p:blipFill>
          <a:blip r:embed="rId2"/>
          <a:stretch>
            <a:fillRect/>
          </a:stretch>
        </p:blipFill>
        <p:spPr>
          <a:xfrm>
            <a:off x="5621866" y="2042583"/>
            <a:ext cx="4546600" cy="901700"/>
          </a:xfrm>
          <a:prstGeom prst="rect">
            <a:avLst/>
          </a:prstGeom>
        </p:spPr>
      </p:pic>
    </p:spTree>
    <p:extLst>
      <p:ext uri="{BB962C8B-B14F-4D97-AF65-F5344CB8AC3E}">
        <p14:creationId xmlns:p14="http://schemas.microsoft.com/office/powerpoint/2010/main" val="13784516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6071" y="727987"/>
            <a:ext cx="8534400" cy="722684"/>
          </a:xfrm>
        </p:spPr>
        <p:txBody>
          <a:bodyPr/>
          <a:lstStyle/>
          <a:p>
            <a:r>
              <a:rPr lang="en-US" dirty="0"/>
              <a:t>Limitation</a:t>
            </a:r>
          </a:p>
        </p:txBody>
      </p:sp>
      <p:sp>
        <p:nvSpPr>
          <p:cNvPr id="3" name="Content Placeholder 2"/>
          <p:cNvSpPr>
            <a:spLocks noGrp="1"/>
          </p:cNvSpPr>
          <p:nvPr>
            <p:ph sz="half" idx="1"/>
          </p:nvPr>
        </p:nvSpPr>
        <p:spPr>
          <a:xfrm>
            <a:off x="816071" y="1622358"/>
            <a:ext cx="8094029" cy="1574066"/>
          </a:xfrm>
        </p:spPr>
        <p:txBody>
          <a:bodyPr>
            <a:normAutofit fontScale="77500" lnSpcReduction="20000"/>
          </a:bodyPr>
          <a:lstStyle/>
          <a:p>
            <a:r>
              <a:rPr lang="en-US" dirty="0"/>
              <a:t>1. Limited data breach category</a:t>
            </a:r>
          </a:p>
          <a:p>
            <a:r>
              <a:rPr lang="en-US" dirty="0"/>
              <a:t>2. Some categories contains few data</a:t>
            </a:r>
          </a:p>
          <a:p>
            <a:r>
              <a:rPr lang="en-US" dirty="0"/>
              <a:t>3. Limitation of hardware</a:t>
            </a:r>
          </a:p>
          <a:p>
            <a:r>
              <a:rPr lang="en-US" dirty="0"/>
              <a:t>4. Limitation of time</a:t>
            </a:r>
          </a:p>
        </p:txBody>
      </p:sp>
      <p:sp>
        <p:nvSpPr>
          <p:cNvPr id="4" name="Content Placeholder 3"/>
          <p:cNvSpPr>
            <a:spLocks noGrp="1"/>
          </p:cNvSpPr>
          <p:nvPr>
            <p:ph sz="half" idx="2"/>
          </p:nvPr>
        </p:nvSpPr>
        <p:spPr>
          <a:xfrm>
            <a:off x="913012" y="4234067"/>
            <a:ext cx="8189444" cy="1029696"/>
          </a:xfrm>
        </p:spPr>
        <p:txBody>
          <a:bodyPr>
            <a:normAutofit fontScale="77500" lnSpcReduction="20000"/>
          </a:bodyPr>
          <a:lstStyle/>
          <a:p>
            <a:r>
              <a:rPr lang="en-US" dirty="0"/>
              <a:t>Modeling more machine learning techniques, like SVM, Bagging, Random Forest, </a:t>
            </a:r>
            <a:r>
              <a:rPr lang="en-US" dirty="0" err="1"/>
              <a:t>Adaboost</a:t>
            </a:r>
            <a:r>
              <a:rPr lang="en-US" dirty="0"/>
              <a:t> and Gradient Boosting to generate more accurate predictions.</a:t>
            </a:r>
          </a:p>
          <a:p>
            <a:r>
              <a:rPr lang="en-US" dirty="0"/>
              <a:t>Using more data and more categories;</a:t>
            </a:r>
          </a:p>
        </p:txBody>
      </p:sp>
      <p:sp>
        <p:nvSpPr>
          <p:cNvPr id="5" name="Title 1"/>
          <p:cNvSpPr txBox="1">
            <a:spLocks/>
          </p:cNvSpPr>
          <p:nvPr/>
        </p:nvSpPr>
        <p:spPr>
          <a:xfrm>
            <a:off x="816071" y="3510058"/>
            <a:ext cx="8534400" cy="724009"/>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Future implementation</a:t>
            </a:r>
          </a:p>
        </p:txBody>
      </p:sp>
    </p:spTree>
    <p:extLst>
      <p:ext uri="{BB962C8B-B14F-4D97-AF65-F5344CB8AC3E}">
        <p14:creationId xmlns:p14="http://schemas.microsoft.com/office/powerpoint/2010/main" val="39840015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2281" y="363739"/>
            <a:ext cx="8534400" cy="1507067"/>
          </a:xfrm>
        </p:spPr>
        <p:txBody>
          <a:bodyPr/>
          <a:lstStyle/>
          <a:p>
            <a:r>
              <a:rPr lang="en-US" dirty="0"/>
              <a:t>Gain from this project</a:t>
            </a:r>
          </a:p>
        </p:txBody>
      </p:sp>
      <p:sp>
        <p:nvSpPr>
          <p:cNvPr id="6" name="Rectangle 1"/>
          <p:cNvSpPr>
            <a:spLocks noChangeArrowheads="1"/>
          </p:cNvSpPr>
          <p:nvPr/>
        </p:nvSpPr>
        <p:spPr bwMode="auto">
          <a:xfrm>
            <a:off x="2947988" y="25336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Content Placeholder 6"/>
          <p:cNvSpPr>
            <a:spLocks noGrp="1"/>
          </p:cNvSpPr>
          <p:nvPr>
            <p:ph sz="half" idx="1"/>
          </p:nvPr>
        </p:nvSpPr>
        <p:spPr>
          <a:xfrm>
            <a:off x="1062281" y="1606164"/>
            <a:ext cx="10439664" cy="2599487"/>
          </a:xfrm>
        </p:spPr>
        <p:txBody>
          <a:bodyPr/>
          <a:lstStyle/>
          <a:p>
            <a:r>
              <a:rPr lang="en-US" dirty="0"/>
              <a:t>Utilize big data and machine learning technique on real-life datasets and obtain useful information and conclusion from the practice;</a:t>
            </a:r>
          </a:p>
          <a:p>
            <a:r>
              <a:rPr lang="en-US" dirty="0"/>
              <a:t>Data breach has become an increasingly severe problem in many industries with the popularization of Information Technology; Meanwhile, the protection of information in some areas  are not good enough to prevent breach; Improving the protection of some key information is very important;</a:t>
            </a:r>
          </a:p>
        </p:txBody>
      </p:sp>
    </p:spTree>
    <p:extLst>
      <p:ext uri="{BB962C8B-B14F-4D97-AF65-F5344CB8AC3E}">
        <p14:creationId xmlns:p14="http://schemas.microsoft.com/office/powerpoint/2010/main" val="14705966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Inspiration</a:t>
            </a:r>
            <a:endParaRPr lang="en-US" dirty="0"/>
          </a:p>
        </p:txBody>
      </p:sp>
      <p:sp>
        <p:nvSpPr>
          <p:cNvPr id="3" name="Content Placeholder 2"/>
          <p:cNvSpPr>
            <a:spLocks noGrp="1"/>
          </p:cNvSpPr>
          <p:nvPr>
            <p:ph sz="half" idx="1"/>
          </p:nvPr>
        </p:nvSpPr>
        <p:spPr>
          <a:xfrm>
            <a:off x="13757" y="685534"/>
            <a:ext cx="4937655" cy="3615267"/>
          </a:xfrm>
        </p:spPr>
        <p:txBody>
          <a:bodyPr/>
          <a:lstStyle/>
          <a:p>
            <a:r>
              <a:rPr lang="en-US" altLang="zh-CN" dirty="0"/>
              <a:t>Our</a:t>
            </a:r>
            <a:r>
              <a:rPr lang="zh-CN" altLang="en-US" dirty="0"/>
              <a:t> </a:t>
            </a:r>
            <a:r>
              <a:rPr lang="en-US" altLang="zh-CN" dirty="0"/>
              <a:t>inspiration</a:t>
            </a:r>
            <a:r>
              <a:rPr lang="zh-CN" altLang="en-US" dirty="0"/>
              <a:t> </a:t>
            </a:r>
            <a:r>
              <a:rPr lang="en-US" altLang="zh-CN" dirty="0"/>
              <a:t>is</a:t>
            </a:r>
            <a:r>
              <a:rPr lang="zh-CN" altLang="en-US" dirty="0"/>
              <a:t> </a:t>
            </a:r>
            <a:r>
              <a:rPr lang="en-US" altLang="zh-CN" dirty="0"/>
              <a:t>from</a:t>
            </a:r>
            <a:r>
              <a:rPr lang="zh-CN" altLang="en-US" dirty="0"/>
              <a:t> </a:t>
            </a:r>
            <a:r>
              <a:rPr lang="en-US" altLang="zh-CN" dirty="0"/>
              <a:t>the</a:t>
            </a:r>
            <a:r>
              <a:rPr lang="zh-CN" altLang="en-US" dirty="0"/>
              <a:t> </a:t>
            </a:r>
            <a:r>
              <a:rPr lang="en-US" altLang="zh-CN" dirty="0"/>
              <a:t>paper</a:t>
            </a:r>
            <a:r>
              <a:rPr lang="zh-CN" altLang="en-US" dirty="0"/>
              <a:t> </a:t>
            </a:r>
            <a:r>
              <a:rPr lang="en-US" altLang="zh-CN" dirty="0"/>
              <a:t>“Mining</a:t>
            </a:r>
            <a:r>
              <a:rPr lang="zh-CN" altLang="en-US" dirty="0"/>
              <a:t> </a:t>
            </a:r>
            <a:r>
              <a:rPr lang="en-US" altLang="zh-CN" dirty="0"/>
              <a:t>Hospital</a:t>
            </a:r>
            <a:r>
              <a:rPr lang="zh-CN" altLang="en-US" dirty="0"/>
              <a:t> </a:t>
            </a:r>
            <a:r>
              <a:rPr lang="en-US" altLang="zh-CN" dirty="0"/>
              <a:t>Data</a:t>
            </a:r>
            <a:r>
              <a:rPr lang="zh-CN" altLang="en-US" dirty="0"/>
              <a:t> </a:t>
            </a:r>
            <a:r>
              <a:rPr lang="en-US" altLang="zh-CN" dirty="0"/>
              <a:t>Breach</a:t>
            </a:r>
            <a:r>
              <a:rPr lang="zh-CN" altLang="en-US" dirty="0"/>
              <a:t> </a:t>
            </a:r>
            <a:r>
              <a:rPr lang="en-US" altLang="zh-CN" dirty="0"/>
              <a:t>Records”.</a:t>
            </a:r>
            <a:r>
              <a:rPr lang="zh-CN" altLang="en-US" dirty="0"/>
              <a:t> </a:t>
            </a:r>
            <a:r>
              <a:rPr lang="en-US" altLang="zh-CN" dirty="0"/>
              <a:t>In</a:t>
            </a:r>
            <a:r>
              <a:rPr lang="zh-CN" altLang="en-US" dirty="0"/>
              <a:t> </a:t>
            </a:r>
            <a:r>
              <a:rPr lang="en-US" altLang="zh-CN" dirty="0"/>
              <a:t>addition</a:t>
            </a:r>
            <a:r>
              <a:rPr lang="zh-CN" altLang="en-US" dirty="0"/>
              <a:t> </a:t>
            </a:r>
            <a:r>
              <a:rPr lang="en-US" altLang="zh-CN" dirty="0"/>
              <a:t>to</a:t>
            </a:r>
            <a:r>
              <a:rPr lang="zh-CN" altLang="en-US" dirty="0"/>
              <a:t> </a:t>
            </a:r>
            <a:r>
              <a:rPr lang="en-US" altLang="zh-CN" dirty="0"/>
              <a:t>the</a:t>
            </a:r>
            <a:r>
              <a:rPr lang="zh-CN" altLang="en-US" dirty="0"/>
              <a:t> </a:t>
            </a:r>
            <a:r>
              <a:rPr lang="en-US" altLang="zh-CN" dirty="0"/>
              <a:t>data</a:t>
            </a:r>
            <a:r>
              <a:rPr lang="zh-CN" altLang="en-US" dirty="0"/>
              <a:t> </a:t>
            </a:r>
            <a:r>
              <a:rPr lang="en-US" altLang="zh-CN" dirty="0"/>
              <a:t>breaches</a:t>
            </a:r>
            <a:r>
              <a:rPr lang="zh-CN" altLang="en-US" dirty="0"/>
              <a:t> </a:t>
            </a:r>
            <a:r>
              <a:rPr lang="en-US" altLang="zh-CN" dirty="0"/>
              <a:t>related</a:t>
            </a:r>
            <a:r>
              <a:rPr lang="zh-CN" altLang="en-US" dirty="0"/>
              <a:t> </a:t>
            </a:r>
            <a:r>
              <a:rPr lang="en-US" altLang="zh-CN" dirty="0"/>
              <a:t>to</a:t>
            </a:r>
            <a:r>
              <a:rPr lang="zh-CN" altLang="en-US" dirty="0"/>
              <a:t> </a:t>
            </a:r>
            <a:r>
              <a:rPr lang="en-US" altLang="zh-CN" dirty="0"/>
              <a:t>hospital,</a:t>
            </a:r>
            <a:r>
              <a:rPr lang="zh-CN" altLang="en-US" dirty="0"/>
              <a:t> </a:t>
            </a:r>
            <a:r>
              <a:rPr lang="en-US" altLang="zh-CN" dirty="0"/>
              <a:t>we</a:t>
            </a:r>
            <a:r>
              <a:rPr lang="zh-CN" altLang="en-US" dirty="0"/>
              <a:t> </a:t>
            </a:r>
            <a:r>
              <a:rPr lang="en-US" altLang="zh-CN" dirty="0"/>
              <a:t>also</a:t>
            </a:r>
            <a:r>
              <a:rPr lang="zh-CN" altLang="en-US" dirty="0"/>
              <a:t> </a:t>
            </a:r>
            <a:r>
              <a:rPr lang="en-US" altLang="zh-CN" dirty="0"/>
              <a:t>extracted</a:t>
            </a:r>
            <a:r>
              <a:rPr lang="zh-CN" altLang="en-US" dirty="0"/>
              <a:t> </a:t>
            </a:r>
            <a:r>
              <a:rPr lang="en-US" altLang="zh-CN" dirty="0"/>
              <a:t>and</a:t>
            </a:r>
            <a:r>
              <a:rPr lang="zh-CN" altLang="en-US" dirty="0"/>
              <a:t> </a:t>
            </a:r>
            <a:r>
              <a:rPr lang="en-US" altLang="zh-CN" dirty="0"/>
              <a:t>mined</a:t>
            </a:r>
            <a:r>
              <a:rPr lang="zh-CN" altLang="en-US" dirty="0"/>
              <a:t> </a:t>
            </a:r>
            <a:r>
              <a:rPr lang="en-US" altLang="zh-CN" dirty="0"/>
              <a:t>data</a:t>
            </a:r>
            <a:r>
              <a:rPr lang="zh-CN" altLang="en-US" dirty="0"/>
              <a:t> </a:t>
            </a:r>
            <a:r>
              <a:rPr lang="en-US" altLang="zh-CN" dirty="0"/>
              <a:t>in</a:t>
            </a:r>
            <a:r>
              <a:rPr lang="zh-CN" altLang="en-US" dirty="0"/>
              <a:t> </a:t>
            </a:r>
            <a:r>
              <a:rPr lang="en-US" altLang="zh-CN" dirty="0"/>
              <a:t>business,</a:t>
            </a:r>
            <a:r>
              <a:rPr lang="zh-CN" altLang="en-US" dirty="0"/>
              <a:t> </a:t>
            </a:r>
            <a:r>
              <a:rPr lang="en-US" altLang="zh-CN" dirty="0"/>
              <a:t>education,</a:t>
            </a:r>
            <a:r>
              <a:rPr lang="zh-CN" altLang="en-US" dirty="0"/>
              <a:t> </a:t>
            </a:r>
            <a:r>
              <a:rPr lang="en-US" altLang="zh-CN" dirty="0"/>
              <a:t>government/military</a:t>
            </a:r>
            <a:r>
              <a:rPr lang="zh-CN" altLang="en-US" dirty="0"/>
              <a:t> </a:t>
            </a:r>
            <a:r>
              <a:rPr lang="en-US" altLang="zh-CN" dirty="0"/>
              <a:t>and</a:t>
            </a:r>
            <a:r>
              <a:rPr lang="zh-CN" altLang="en-US" dirty="0"/>
              <a:t>  </a:t>
            </a:r>
            <a:r>
              <a:rPr lang="en-US" altLang="zh-CN" dirty="0"/>
              <a:t>Financial category.</a:t>
            </a:r>
            <a:endParaRPr lang="en-US" dirty="0"/>
          </a:p>
        </p:txBody>
      </p:sp>
      <p:pic>
        <p:nvPicPr>
          <p:cNvPr id="5" name="Content Placeholder 4"/>
          <p:cNvPicPr>
            <a:picLocks noGrp="1" noChangeAspect="1"/>
          </p:cNvPicPr>
          <p:nvPr>
            <p:ph sz="half" idx="2"/>
          </p:nvPr>
        </p:nvPicPr>
        <p:blipFill>
          <a:blip r:embed="rId2"/>
          <a:stretch>
            <a:fillRect/>
          </a:stretch>
        </p:blipFill>
        <p:spPr>
          <a:xfrm>
            <a:off x="4951412" y="685534"/>
            <a:ext cx="7233806" cy="4915166"/>
          </a:xfrm>
          <a:prstGeom prst="rect">
            <a:avLst/>
          </a:prstGeom>
        </p:spPr>
      </p:pic>
    </p:spTree>
    <p:extLst>
      <p:ext uri="{BB962C8B-B14F-4D97-AF65-F5344CB8AC3E}">
        <p14:creationId xmlns:p14="http://schemas.microsoft.com/office/powerpoint/2010/main" val="5762731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8084" y="0"/>
            <a:ext cx="8534400" cy="1507067"/>
          </a:xfrm>
        </p:spPr>
        <p:txBody>
          <a:bodyPr/>
          <a:lstStyle/>
          <a:p>
            <a:pPr algn="ctr"/>
            <a:r>
              <a:rPr lang="en-US" altLang="zh-CN" dirty="0"/>
              <a:t>Work</a:t>
            </a:r>
            <a:r>
              <a:rPr lang="zh-CN" altLang="en-US" dirty="0"/>
              <a:t> </a:t>
            </a:r>
            <a:r>
              <a:rPr lang="en-US" altLang="zh-CN" dirty="0"/>
              <a:t>Flow</a:t>
            </a:r>
            <a:endParaRPr lang="en-US" dirty="0"/>
          </a:p>
        </p:txBody>
      </p:sp>
      <p:pic>
        <p:nvPicPr>
          <p:cNvPr id="4" name="Content Placeholder 3"/>
          <p:cNvPicPr>
            <a:picLocks noGrp="1" noChangeAspect="1"/>
          </p:cNvPicPr>
          <p:nvPr>
            <p:ph idx="1"/>
          </p:nvPr>
        </p:nvPicPr>
        <p:blipFill>
          <a:blip r:embed="rId2"/>
          <a:stretch>
            <a:fillRect/>
          </a:stretch>
        </p:blipFill>
        <p:spPr>
          <a:xfrm>
            <a:off x="316991" y="1186961"/>
            <a:ext cx="11596586" cy="5523818"/>
          </a:xfrm>
          <a:prstGeom prst="rect">
            <a:avLst/>
          </a:prstGeom>
        </p:spPr>
      </p:pic>
    </p:spTree>
    <p:extLst>
      <p:ext uri="{BB962C8B-B14F-4D97-AF65-F5344CB8AC3E}">
        <p14:creationId xmlns:p14="http://schemas.microsoft.com/office/powerpoint/2010/main" val="20018234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42" y="4499379"/>
            <a:ext cx="8534400" cy="1507067"/>
          </a:xfrm>
        </p:spPr>
        <p:txBody>
          <a:bodyPr/>
          <a:lstStyle/>
          <a:p>
            <a:r>
              <a:rPr lang="en-US" altLang="zh-CN" dirty="0"/>
              <a:t>Data</a:t>
            </a:r>
            <a:r>
              <a:rPr lang="zh-CN" altLang="en-US" dirty="0"/>
              <a:t> </a:t>
            </a:r>
            <a:r>
              <a:rPr lang="en-US" altLang="zh-CN" dirty="0"/>
              <a:t>Processing</a:t>
            </a:r>
            <a:endParaRPr lang="en-US" dirty="0"/>
          </a:p>
        </p:txBody>
      </p:sp>
      <p:sp>
        <p:nvSpPr>
          <p:cNvPr id="3" name="Content Placeholder 2"/>
          <p:cNvSpPr>
            <a:spLocks noGrp="1"/>
          </p:cNvSpPr>
          <p:nvPr>
            <p:ph sz="half" idx="1"/>
          </p:nvPr>
        </p:nvSpPr>
        <p:spPr>
          <a:xfrm>
            <a:off x="77542" y="685800"/>
            <a:ext cx="4937655" cy="3615267"/>
          </a:xfrm>
        </p:spPr>
        <p:txBody>
          <a:bodyPr/>
          <a:lstStyle/>
          <a:p>
            <a:r>
              <a:rPr lang="en-US" altLang="zh-CN" dirty="0"/>
              <a:t>The</a:t>
            </a:r>
            <a:r>
              <a:rPr lang="zh-CN" altLang="en-US" dirty="0"/>
              <a:t> </a:t>
            </a:r>
            <a:r>
              <a:rPr lang="en-US" altLang="zh-CN" dirty="0"/>
              <a:t>data</a:t>
            </a:r>
            <a:r>
              <a:rPr lang="zh-CN" altLang="en-US" dirty="0"/>
              <a:t> </a:t>
            </a:r>
            <a:r>
              <a:rPr lang="en-US" altLang="zh-CN" dirty="0"/>
              <a:t>are</a:t>
            </a:r>
            <a:r>
              <a:rPr lang="zh-CN" altLang="en-US" dirty="0"/>
              <a:t> </a:t>
            </a:r>
            <a:r>
              <a:rPr lang="en-US" altLang="zh-CN" dirty="0"/>
              <a:t>collected</a:t>
            </a:r>
            <a:r>
              <a:rPr lang="zh-CN" altLang="en-US" dirty="0"/>
              <a:t> </a:t>
            </a:r>
            <a:r>
              <a:rPr lang="en-US" altLang="zh-CN" dirty="0"/>
              <a:t>from</a:t>
            </a:r>
            <a:r>
              <a:rPr lang="zh-CN" altLang="en-US" dirty="0"/>
              <a:t> </a:t>
            </a:r>
            <a:r>
              <a:rPr lang="en-US" altLang="zh-CN" dirty="0"/>
              <a:t>the</a:t>
            </a:r>
            <a:r>
              <a:rPr lang="zh-CN" altLang="en-US" dirty="0"/>
              <a:t> </a:t>
            </a:r>
            <a:r>
              <a:rPr lang="en-US" altLang="zh-CN" dirty="0"/>
              <a:t>Identity</a:t>
            </a:r>
            <a:r>
              <a:rPr lang="zh-CN" altLang="en-US" dirty="0"/>
              <a:t> </a:t>
            </a:r>
            <a:r>
              <a:rPr lang="en-US" altLang="zh-CN" dirty="0"/>
              <a:t>Theft</a:t>
            </a:r>
            <a:r>
              <a:rPr lang="zh-CN" altLang="en-US" dirty="0"/>
              <a:t> </a:t>
            </a:r>
            <a:r>
              <a:rPr lang="en-US" altLang="zh-CN" dirty="0"/>
              <a:t>Resource</a:t>
            </a:r>
            <a:r>
              <a:rPr lang="zh-CN" altLang="en-US" dirty="0"/>
              <a:t> </a:t>
            </a:r>
            <a:r>
              <a:rPr lang="en-US" altLang="zh-CN" dirty="0"/>
              <a:t>Center</a:t>
            </a:r>
            <a:r>
              <a:rPr lang="zh-CN" altLang="en-US" dirty="0"/>
              <a:t> </a:t>
            </a:r>
            <a:r>
              <a:rPr lang="en-US" altLang="zh-CN" dirty="0"/>
              <a:t>(IRTC),</a:t>
            </a:r>
            <a:r>
              <a:rPr lang="zh-CN" altLang="en-US" dirty="0"/>
              <a:t> </a:t>
            </a:r>
            <a:r>
              <a:rPr lang="en-US" altLang="zh-CN" dirty="0"/>
              <a:t>which</a:t>
            </a:r>
            <a:r>
              <a:rPr lang="zh-CN" altLang="en-US" dirty="0"/>
              <a:t> </a:t>
            </a:r>
            <a:r>
              <a:rPr lang="en-US" altLang="zh-CN" dirty="0"/>
              <a:t>is</a:t>
            </a:r>
            <a:r>
              <a:rPr lang="zh-CN" altLang="en-US" dirty="0"/>
              <a:t> </a:t>
            </a:r>
            <a:r>
              <a:rPr lang="en-US" altLang="zh-CN" dirty="0"/>
              <a:t>an</a:t>
            </a:r>
            <a:r>
              <a:rPr lang="zh-CN" altLang="en-US" dirty="0"/>
              <a:t> </a:t>
            </a:r>
            <a:r>
              <a:rPr lang="en-US" altLang="zh-CN" dirty="0"/>
              <a:t>open</a:t>
            </a:r>
            <a:r>
              <a:rPr lang="zh-CN" altLang="en-US" dirty="0"/>
              <a:t> </a:t>
            </a:r>
            <a:r>
              <a:rPr lang="en-US" altLang="zh-CN" dirty="0"/>
              <a:t>source</a:t>
            </a:r>
            <a:r>
              <a:rPr lang="zh-CN" altLang="en-US" dirty="0"/>
              <a:t> </a:t>
            </a:r>
            <a:r>
              <a:rPr lang="en-US" altLang="zh-CN" dirty="0"/>
              <a:t>database</a:t>
            </a:r>
            <a:r>
              <a:rPr lang="zh-CN" altLang="en-US" dirty="0"/>
              <a:t> </a:t>
            </a:r>
            <a:r>
              <a:rPr lang="en-US" altLang="zh-CN" dirty="0"/>
              <a:t>that</a:t>
            </a:r>
            <a:r>
              <a:rPr lang="zh-CN" altLang="en-US" dirty="0"/>
              <a:t> </a:t>
            </a:r>
            <a:r>
              <a:rPr lang="en-US" altLang="zh-CN" dirty="0"/>
              <a:t>tracks</a:t>
            </a:r>
            <a:r>
              <a:rPr lang="zh-CN" altLang="en-US" dirty="0"/>
              <a:t> </a:t>
            </a:r>
            <a:r>
              <a:rPr lang="en-US" altLang="zh-CN" dirty="0"/>
              <a:t>data</a:t>
            </a:r>
            <a:r>
              <a:rPr lang="zh-CN" altLang="en-US" dirty="0"/>
              <a:t> </a:t>
            </a:r>
            <a:r>
              <a:rPr lang="en-US" altLang="zh-CN" dirty="0"/>
              <a:t>breached</a:t>
            </a:r>
            <a:r>
              <a:rPr lang="zh-CN" altLang="en-US" dirty="0"/>
              <a:t> </a:t>
            </a:r>
            <a:r>
              <a:rPr lang="en-US" altLang="zh-CN" dirty="0"/>
              <a:t>across</a:t>
            </a:r>
            <a:r>
              <a:rPr lang="zh-CN" altLang="en-US" dirty="0"/>
              <a:t> </a:t>
            </a:r>
            <a:r>
              <a:rPr lang="en-US" altLang="zh-CN" dirty="0"/>
              <a:t>a</a:t>
            </a:r>
            <a:r>
              <a:rPr lang="zh-CN" altLang="en-US" dirty="0"/>
              <a:t> </a:t>
            </a:r>
            <a:r>
              <a:rPr lang="en-US" altLang="zh-CN" dirty="0"/>
              <a:t>variety</a:t>
            </a:r>
            <a:r>
              <a:rPr lang="zh-CN" altLang="en-US" dirty="0"/>
              <a:t> </a:t>
            </a:r>
            <a:r>
              <a:rPr lang="en-US" altLang="zh-CN" dirty="0"/>
              <a:t>of</a:t>
            </a:r>
            <a:r>
              <a:rPr lang="zh-CN" altLang="en-US" dirty="0"/>
              <a:t> </a:t>
            </a:r>
            <a:r>
              <a:rPr lang="en-US" altLang="zh-CN" dirty="0"/>
              <a:t>media</a:t>
            </a:r>
            <a:r>
              <a:rPr lang="zh-CN" altLang="en-US" dirty="0"/>
              <a:t>  </a:t>
            </a:r>
            <a:r>
              <a:rPr lang="en-US" altLang="zh-CN" dirty="0"/>
              <a:t>sources.</a:t>
            </a:r>
            <a:endParaRPr lang="zh-CN" altLang="en-US" dirty="0"/>
          </a:p>
          <a:p>
            <a:r>
              <a:rPr lang="en-US" altLang="zh-CN" dirty="0"/>
              <a:t>In</a:t>
            </a:r>
            <a:r>
              <a:rPr lang="zh-CN" altLang="en-US" dirty="0"/>
              <a:t> </a:t>
            </a:r>
            <a:r>
              <a:rPr lang="en-US" altLang="zh-CN" dirty="0"/>
              <a:t>order</a:t>
            </a:r>
            <a:r>
              <a:rPr lang="zh-CN" altLang="en-US" dirty="0"/>
              <a:t> </a:t>
            </a:r>
            <a:r>
              <a:rPr lang="en-US" altLang="zh-CN" dirty="0"/>
              <a:t>to</a:t>
            </a:r>
            <a:r>
              <a:rPr lang="zh-CN" altLang="en-US" dirty="0"/>
              <a:t> </a:t>
            </a:r>
            <a:r>
              <a:rPr lang="en-US" altLang="zh-CN" dirty="0"/>
              <a:t>mine</a:t>
            </a:r>
            <a:r>
              <a:rPr lang="zh-CN" altLang="en-US" dirty="0"/>
              <a:t> </a:t>
            </a:r>
            <a:r>
              <a:rPr lang="en-US" altLang="zh-CN" dirty="0"/>
              <a:t>the</a:t>
            </a:r>
            <a:r>
              <a:rPr lang="zh-CN" altLang="en-US" dirty="0"/>
              <a:t> </a:t>
            </a:r>
            <a:r>
              <a:rPr lang="en-US" altLang="zh-CN" dirty="0"/>
              <a:t>data,</a:t>
            </a:r>
            <a:r>
              <a:rPr lang="zh-CN" altLang="en-US" dirty="0"/>
              <a:t> </a:t>
            </a:r>
            <a:r>
              <a:rPr lang="en-US" altLang="zh-CN" dirty="0"/>
              <a:t>we</a:t>
            </a:r>
            <a:r>
              <a:rPr lang="zh-CN" altLang="en-US" dirty="0"/>
              <a:t> </a:t>
            </a:r>
            <a:r>
              <a:rPr lang="en-US" altLang="zh-CN" dirty="0"/>
              <a:t>transformed</a:t>
            </a:r>
            <a:r>
              <a:rPr lang="zh-CN" altLang="en-US" dirty="0"/>
              <a:t> </a:t>
            </a:r>
            <a:r>
              <a:rPr lang="en-US" altLang="zh-CN" dirty="0"/>
              <a:t>the</a:t>
            </a:r>
            <a:r>
              <a:rPr lang="zh-CN" altLang="en-US" dirty="0"/>
              <a:t> </a:t>
            </a:r>
            <a:r>
              <a:rPr lang="en-US" altLang="zh-CN" dirty="0"/>
              <a:t>original</a:t>
            </a:r>
            <a:r>
              <a:rPr lang="zh-CN" altLang="en-US" dirty="0"/>
              <a:t> </a:t>
            </a:r>
            <a:r>
              <a:rPr lang="en-US" altLang="zh-CN" dirty="0"/>
              <a:t>data</a:t>
            </a:r>
            <a:r>
              <a:rPr lang="zh-CN" altLang="en-US" dirty="0"/>
              <a:t> </a:t>
            </a:r>
            <a:r>
              <a:rPr lang="en-US" altLang="zh-CN" dirty="0"/>
              <a:t>files</a:t>
            </a:r>
            <a:r>
              <a:rPr lang="zh-CN" altLang="en-US" dirty="0"/>
              <a:t> </a:t>
            </a:r>
            <a:r>
              <a:rPr lang="en-US" altLang="zh-CN" dirty="0"/>
              <a:t>(pdf</a:t>
            </a:r>
            <a:r>
              <a:rPr lang="zh-CN" altLang="en-US" dirty="0"/>
              <a:t> </a:t>
            </a:r>
            <a:r>
              <a:rPr lang="en-US" altLang="zh-CN" dirty="0"/>
              <a:t>format)</a:t>
            </a:r>
            <a:r>
              <a:rPr lang="zh-CN" altLang="en-US" dirty="0"/>
              <a:t> </a:t>
            </a:r>
            <a:r>
              <a:rPr lang="en-US" altLang="zh-CN" dirty="0"/>
              <a:t>to</a:t>
            </a:r>
            <a:r>
              <a:rPr lang="zh-CN" altLang="en-US" dirty="0"/>
              <a:t> </a:t>
            </a:r>
            <a:r>
              <a:rPr lang="en-US" altLang="zh-CN" dirty="0"/>
              <a:t>txt</a:t>
            </a:r>
            <a:r>
              <a:rPr lang="zh-CN" altLang="en-US" dirty="0"/>
              <a:t> </a:t>
            </a:r>
            <a:r>
              <a:rPr lang="en-US" altLang="zh-CN" dirty="0"/>
              <a:t>format</a:t>
            </a:r>
            <a:r>
              <a:rPr lang="zh-CN" altLang="en-US" dirty="0"/>
              <a:t> </a:t>
            </a:r>
            <a:r>
              <a:rPr lang="en-US" altLang="zh-CN" dirty="0"/>
              <a:t>using</a:t>
            </a:r>
            <a:r>
              <a:rPr lang="zh-CN" altLang="en-US" dirty="0"/>
              <a:t> </a:t>
            </a:r>
            <a:r>
              <a:rPr lang="en-US" altLang="zh-CN" dirty="0"/>
              <a:t>Java.</a:t>
            </a:r>
            <a:endParaRPr lang="en-US" dirty="0"/>
          </a:p>
        </p:txBody>
      </p:sp>
      <p:pic>
        <p:nvPicPr>
          <p:cNvPr id="9" name="Content Placeholder 8"/>
          <p:cNvPicPr>
            <a:picLocks noGrp="1" noChangeAspect="1"/>
          </p:cNvPicPr>
          <p:nvPr>
            <p:ph sz="half" idx="2"/>
          </p:nvPr>
        </p:nvPicPr>
        <p:blipFill>
          <a:blip r:embed="rId2"/>
          <a:stretch>
            <a:fillRect/>
          </a:stretch>
        </p:blipFill>
        <p:spPr>
          <a:xfrm>
            <a:off x="5015196" y="1565030"/>
            <a:ext cx="7043433" cy="3432225"/>
          </a:xfrm>
          <a:prstGeom prst="rect">
            <a:avLst/>
          </a:prstGeom>
        </p:spPr>
      </p:pic>
      <p:sp>
        <p:nvSpPr>
          <p:cNvPr id="7" name="TextBox 6"/>
          <p:cNvSpPr txBox="1"/>
          <p:nvPr/>
        </p:nvSpPr>
        <p:spPr>
          <a:xfrm>
            <a:off x="6509205" y="986886"/>
            <a:ext cx="3291414" cy="369332"/>
          </a:xfrm>
          <a:prstGeom prst="rect">
            <a:avLst/>
          </a:prstGeom>
          <a:noFill/>
        </p:spPr>
        <p:txBody>
          <a:bodyPr wrap="none" rtlCol="0">
            <a:spAutoFit/>
          </a:bodyPr>
          <a:lstStyle/>
          <a:p>
            <a:r>
              <a:rPr lang="en-US" altLang="zh-CN" dirty="0"/>
              <a:t>Code</a:t>
            </a:r>
            <a:r>
              <a:rPr lang="zh-CN" altLang="en-US" dirty="0"/>
              <a:t> </a:t>
            </a:r>
            <a:r>
              <a:rPr lang="en-US" altLang="zh-CN" dirty="0"/>
              <a:t>Snippet</a:t>
            </a:r>
            <a:r>
              <a:rPr lang="zh-CN" altLang="en-US" dirty="0"/>
              <a:t> </a:t>
            </a:r>
            <a:r>
              <a:rPr lang="en-US" altLang="zh-CN" dirty="0"/>
              <a:t>for</a:t>
            </a:r>
            <a:r>
              <a:rPr lang="zh-CN" altLang="en-US" dirty="0"/>
              <a:t> </a:t>
            </a:r>
            <a:r>
              <a:rPr lang="en-US" altLang="zh-CN" dirty="0"/>
              <a:t>Data</a:t>
            </a:r>
            <a:r>
              <a:rPr lang="zh-CN" altLang="en-US" dirty="0"/>
              <a:t> </a:t>
            </a:r>
            <a:r>
              <a:rPr lang="en-US" altLang="zh-CN" dirty="0"/>
              <a:t>Processing</a:t>
            </a:r>
            <a:endParaRPr lang="en-US" dirty="0"/>
          </a:p>
        </p:txBody>
      </p:sp>
    </p:spTree>
    <p:extLst>
      <p:ext uri="{BB962C8B-B14F-4D97-AF65-F5344CB8AC3E}">
        <p14:creationId xmlns:p14="http://schemas.microsoft.com/office/powerpoint/2010/main" val="11175348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28066"/>
            <a:ext cx="8534400" cy="1507067"/>
          </a:xfrm>
        </p:spPr>
        <p:txBody>
          <a:bodyPr/>
          <a:lstStyle/>
          <a:p>
            <a:r>
              <a:rPr lang="en-US" altLang="zh-CN" dirty="0"/>
              <a:t>Data</a:t>
            </a:r>
            <a:r>
              <a:rPr lang="zh-CN" altLang="en-US" dirty="0"/>
              <a:t> </a:t>
            </a:r>
            <a:r>
              <a:rPr lang="en-US" altLang="zh-CN" dirty="0"/>
              <a:t>Extraction</a:t>
            </a:r>
            <a:endParaRPr lang="en-US" dirty="0"/>
          </a:p>
        </p:txBody>
      </p:sp>
      <p:sp>
        <p:nvSpPr>
          <p:cNvPr id="3" name="Content Placeholder 2"/>
          <p:cNvSpPr>
            <a:spLocks noGrp="1"/>
          </p:cNvSpPr>
          <p:nvPr>
            <p:ph sz="half" idx="1"/>
          </p:nvPr>
        </p:nvSpPr>
        <p:spPr>
          <a:xfrm>
            <a:off x="13757" y="5037850"/>
            <a:ext cx="11936073" cy="1803963"/>
          </a:xfrm>
        </p:spPr>
        <p:txBody>
          <a:bodyPr/>
          <a:lstStyle/>
          <a:p>
            <a:r>
              <a:rPr lang="en-US" altLang="zh-CN" dirty="0"/>
              <a:t>For</a:t>
            </a:r>
            <a:r>
              <a:rPr lang="zh-CN" altLang="en-US" dirty="0"/>
              <a:t> </a:t>
            </a:r>
            <a:r>
              <a:rPr lang="en-US" altLang="zh-CN" dirty="0"/>
              <a:t>each</a:t>
            </a:r>
            <a:r>
              <a:rPr lang="zh-CN" altLang="en-US" dirty="0"/>
              <a:t> </a:t>
            </a:r>
            <a:r>
              <a:rPr lang="en-US" altLang="zh-CN" dirty="0"/>
              <a:t>data</a:t>
            </a:r>
            <a:r>
              <a:rPr lang="zh-CN" altLang="en-US" dirty="0"/>
              <a:t> </a:t>
            </a:r>
            <a:r>
              <a:rPr lang="en-US" altLang="zh-CN" dirty="0"/>
              <a:t>breach</a:t>
            </a:r>
            <a:r>
              <a:rPr lang="zh-CN" altLang="en-US" dirty="0"/>
              <a:t> </a:t>
            </a:r>
            <a:r>
              <a:rPr lang="en-US" altLang="zh-CN" dirty="0"/>
              <a:t>record,</a:t>
            </a:r>
            <a:r>
              <a:rPr lang="zh-CN" altLang="en-US" dirty="0"/>
              <a:t> </a:t>
            </a:r>
            <a:r>
              <a:rPr lang="en-US" altLang="zh-CN" dirty="0"/>
              <a:t>first</a:t>
            </a:r>
            <a:r>
              <a:rPr lang="zh-CN" altLang="en-US" dirty="0"/>
              <a:t> </a:t>
            </a:r>
            <a:r>
              <a:rPr lang="en-US" altLang="zh-CN" dirty="0"/>
              <a:t>information</a:t>
            </a:r>
            <a:r>
              <a:rPr lang="zh-CN" altLang="en-US" dirty="0"/>
              <a:t> </a:t>
            </a:r>
            <a:r>
              <a:rPr lang="en-US" altLang="zh-CN" dirty="0"/>
              <a:t>to</a:t>
            </a:r>
            <a:r>
              <a:rPr lang="zh-CN" altLang="en-US" dirty="0"/>
              <a:t> </a:t>
            </a:r>
            <a:r>
              <a:rPr lang="en-US" altLang="zh-CN" dirty="0"/>
              <a:t>extract</a:t>
            </a:r>
            <a:r>
              <a:rPr lang="zh-CN" altLang="en-US" dirty="0"/>
              <a:t> </a:t>
            </a:r>
            <a:r>
              <a:rPr lang="en-US" altLang="zh-CN" dirty="0"/>
              <a:t>is</a:t>
            </a:r>
            <a:r>
              <a:rPr lang="zh-CN" altLang="en-US" dirty="0"/>
              <a:t> </a:t>
            </a:r>
            <a:r>
              <a:rPr lang="en-US" altLang="zh-CN" dirty="0"/>
              <a:t>the</a:t>
            </a:r>
            <a:r>
              <a:rPr lang="zh-CN" altLang="en-US" dirty="0"/>
              <a:t> </a:t>
            </a:r>
            <a:r>
              <a:rPr lang="en-US" altLang="zh-CN" dirty="0"/>
              <a:t>category</a:t>
            </a:r>
            <a:r>
              <a:rPr lang="zh-CN" altLang="en-US" dirty="0"/>
              <a:t> </a:t>
            </a:r>
            <a:r>
              <a:rPr lang="en-US" altLang="zh-CN" dirty="0"/>
              <a:t>it</a:t>
            </a:r>
            <a:r>
              <a:rPr lang="zh-CN" altLang="en-US" dirty="0"/>
              <a:t> </a:t>
            </a:r>
            <a:r>
              <a:rPr lang="en-US" altLang="zh-CN" dirty="0"/>
              <a:t>belongs</a:t>
            </a:r>
            <a:r>
              <a:rPr lang="zh-CN" altLang="en-US" dirty="0"/>
              <a:t> </a:t>
            </a:r>
            <a:r>
              <a:rPr lang="en-US" altLang="zh-CN" dirty="0"/>
              <a:t>to</a:t>
            </a:r>
            <a:r>
              <a:rPr lang="zh-CN" altLang="en-US" dirty="0"/>
              <a:t> </a:t>
            </a:r>
            <a:r>
              <a:rPr lang="en-US" altLang="zh-CN" dirty="0"/>
              <a:t>so</a:t>
            </a:r>
            <a:r>
              <a:rPr lang="zh-CN" altLang="en-US" dirty="0"/>
              <a:t> </a:t>
            </a:r>
            <a:r>
              <a:rPr lang="en-US" altLang="zh-CN" dirty="0"/>
              <a:t>that</a:t>
            </a:r>
            <a:r>
              <a:rPr lang="zh-CN" altLang="en-US" dirty="0"/>
              <a:t> </a:t>
            </a:r>
            <a:r>
              <a:rPr lang="en-US" altLang="zh-CN" dirty="0"/>
              <a:t>we</a:t>
            </a:r>
            <a:r>
              <a:rPr lang="zh-CN" altLang="en-US" dirty="0"/>
              <a:t> </a:t>
            </a:r>
            <a:r>
              <a:rPr lang="en-US" altLang="zh-CN" dirty="0"/>
              <a:t>can</a:t>
            </a:r>
            <a:r>
              <a:rPr lang="zh-CN" altLang="en-US" dirty="0"/>
              <a:t> </a:t>
            </a:r>
            <a:r>
              <a:rPr lang="en-US" altLang="zh-CN" dirty="0"/>
              <a:t>classify</a:t>
            </a:r>
            <a:r>
              <a:rPr lang="zh-CN" altLang="en-US" dirty="0"/>
              <a:t> </a:t>
            </a:r>
            <a:r>
              <a:rPr lang="en-US" altLang="zh-CN" dirty="0"/>
              <a:t>it</a:t>
            </a:r>
            <a:r>
              <a:rPr lang="zh-CN" altLang="en-US" dirty="0"/>
              <a:t> </a:t>
            </a:r>
            <a:r>
              <a:rPr lang="en-US" altLang="zh-CN" dirty="0"/>
              <a:t>into</a:t>
            </a:r>
            <a:r>
              <a:rPr lang="zh-CN" altLang="en-US" dirty="0"/>
              <a:t> </a:t>
            </a:r>
            <a:r>
              <a:rPr lang="en-US" altLang="zh-CN" dirty="0"/>
              <a:t>the</a:t>
            </a:r>
            <a:r>
              <a:rPr lang="zh-CN" altLang="en-US" dirty="0"/>
              <a:t> </a:t>
            </a:r>
            <a:r>
              <a:rPr lang="en-US" altLang="zh-CN" dirty="0"/>
              <a:t>right</a:t>
            </a:r>
            <a:r>
              <a:rPr lang="zh-CN" altLang="en-US" dirty="0"/>
              <a:t> </a:t>
            </a:r>
            <a:r>
              <a:rPr lang="en-US" altLang="zh-CN" dirty="0"/>
              <a:t>group.</a:t>
            </a:r>
            <a:endParaRPr lang="zh-CN" altLang="en-US" dirty="0"/>
          </a:p>
          <a:p>
            <a:r>
              <a:rPr lang="en-US" altLang="zh-CN" dirty="0"/>
              <a:t>Then</a:t>
            </a:r>
            <a:r>
              <a:rPr lang="zh-CN" altLang="en-US" dirty="0"/>
              <a:t> </a:t>
            </a:r>
            <a:r>
              <a:rPr lang="en-US" altLang="zh-CN" dirty="0"/>
              <a:t>we</a:t>
            </a:r>
            <a:r>
              <a:rPr lang="zh-CN" altLang="en-US" dirty="0"/>
              <a:t> </a:t>
            </a:r>
            <a:r>
              <a:rPr lang="en-US" altLang="zh-CN" dirty="0"/>
              <a:t>separate</a:t>
            </a:r>
            <a:r>
              <a:rPr lang="zh-CN" altLang="en-US" dirty="0"/>
              <a:t> </a:t>
            </a:r>
            <a:r>
              <a:rPr lang="en-US" altLang="zh-CN" dirty="0"/>
              <a:t>the</a:t>
            </a:r>
            <a:r>
              <a:rPr lang="zh-CN" altLang="en-US" dirty="0"/>
              <a:t> </a:t>
            </a:r>
            <a:r>
              <a:rPr lang="en-US" altLang="zh-CN" dirty="0"/>
              <a:t>abstract</a:t>
            </a:r>
            <a:r>
              <a:rPr lang="zh-CN" altLang="en-US" dirty="0"/>
              <a:t> </a:t>
            </a:r>
            <a:r>
              <a:rPr lang="en-US" altLang="zh-CN" dirty="0"/>
              <a:t>description</a:t>
            </a:r>
            <a:r>
              <a:rPr lang="zh-CN" altLang="en-US" dirty="0"/>
              <a:t> </a:t>
            </a:r>
            <a:r>
              <a:rPr lang="en-US" altLang="zh-CN" dirty="0"/>
              <a:t>about</a:t>
            </a:r>
            <a:r>
              <a:rPr lang="zh-CN" altLang="en-US" dirty="0"/>
              <a:t> </a:t>
            </a:r>
            <a:r>
              <a:rPr lang="en-US" altLang="zh-CN" dirty="0"/>
              <a:t>the</a:t>
            </a:r>
            <a:r>
              <a:rPr lang="zh-CN" altLang="en-US" dirty="0"/>
              <a:t> </a:t>
            </a:r>
            <a:r>
              <a:rPr lang="en-US" altLang="zh-CN" dirty="0"/>
              <a:t>data</a:t>
            </a:r>
            <a:r>
              <a:rPr lang="zh-CN" altLang="en-US" dirty="0"/>
              <a:t> </a:t>
            </a:r>
            <a:r>
              <a:rPr lang="en-US" altLang="zh-CN" dirty="0"/>
              <a:t>breach</a:t>
            </a:r>
            <a:r>
              <a:rPr lang="zh-CN" altLang="en-US" dirty="0"/>
              <a:t> </a:t>
            </a:r>
            <a:r>
              <a:rPr lang="en-US" altLang="zh-CN" dirty="0"/>
              <a:t>record.</a:t>
            </a:r>
            <a:r>
              <a:rPr lang="zh-CN" altLang="en-US" dirty="0"/>
              <a:t> </a:t>
            </a:r>
            <a:r>
              <a:rPr lang="en-US" altLang="zh-CN" dirty="0"/>
              <a:t>By</a:t>
            </a:r>
            <a:r>
              <a:rPr lang="zh-CN" altLang="en-US" dirty="0"/>
              <a:t> </a:t>
            </a:r>
            <a:r>
              <a:rPr lang="en-US" altLang="zh-CN" dirty="0"/>
              <a:t>doing</a:t>
            </a:r>
            <a:r>
              <a:rPr lang="zh-CN" altLang="en-US" dirty="0"/>
              <a:t> </a:t>
            </a:r>
            <a:r>
              <a:rPr lang="en-US" altLang="zh-CN" dirty="0"/>
              <a:t>this,</a:t>
            </a:r>
            <a:r>
              <a:rPr lang="zh-CN" altLang="en-US" dirty="0"/>
              <a:t> </a:t>
            </a:r>
            <a:r>
              <a:rPr lang="en-US" altLang="zh-CN" dirty="0"/>
              <a:t>we</a:t>
            </a:r>
            <a:r>
              <a:rPr lang="zh-CN" altLang="en-US" dirty="0"/>
              <a:t> </a:t>
            </a:r>
            <a:r>
              <a:rPr lang="en-US" altLang="zh-CN" dirty="0"/>
              <a:t>can</a:t>
            </a:r>
            <a:r>
              <a:rPr lang="zh-CN" altLang="en-US" dirty="0"/>
              <a:t> </a:t>
            </a:r>
            <a:r>
              <a:rPr lang="en-US" altLang="zh-CN" dirty="0"/>
              <a:t>explore</a:t>
            </a:r>
            <a:r>
              <a:rPr lang="zh-CN" altLang="en-US" dirty="0"/>
              <a:t> </a:t>
            </a:r>
            <a:r>
              <a:rPr lang="en-US" altLang="zh-CN" dirty="0"/>
              <a:t>more</a:t>
            </a:r>
            <a:r>
              <a:rPr lang="zh-CN" altLang="en-US" dirty="0"/>
              <a:t> </a:t>
            </a:r>
            <a:r>
              <a:rPr lang="en-US" altLang="zh-CN" dirty="0"/>
              <a:t>detailed</a:t>
            </a:r>
            <a:r>
              <a:rPr lang="zh-CN" altLang="en-US" dirty="0"/>
              <a:t> </a:t>
            </a:r>
            <a:r>
              <a:rPr lang="en-US" altLang="zh-CN" dirty="0"/>
              <a:t>information</a:t>
            </a:r>
            <a:r>
              <a:rPr lang="zh-CN" altLang="en-US" dirty="0"/>
              <a:t> </a:t>
            </a:r>
            <a:r>
              <a:rPr lang="en-US" altLang="zh-CN" dirty="0"/>
              <a:t>about</a:t>
            </a:r>
            <a:r>
              <a:rPr lang="zh-CN" altLang="en-US" dirty="0"/>
              <a:t> </a:t>
            </a:r>
            <a:r>
              <a:rPr lang="en-US" altLang="zh-CN" dirty="0"/>
              <a:t>each</a:t>
            </a:r>
            <a:r>
              <a:rPr lang="zh-CN" altLang="en-US" dirty="0"/>
              <a:t> </a:t>
            </a:r>
            <a:r>
              <a:rPr lang="en-US" altLang="zh-CN" dirty="0"/>
              <a:t>data</a:t>
            </a:r>
            <a:r>
              <a:rPr lang="zh-CN" altLang="en-US" dirty="0"/>
              <a:t> </a:t>
            </a:r>
            <a:r>
              <a:rPr lang="en-US" altLang="zh-CN" dirty="0"/>
              <a:t>breach</a:t>
            </a:r>
            <a:r>
              <a:rPr lang="zh-CN" altLang="en-US" dirty="0"/>
              <a:t> </a:t>
            </a:r>
            <a:r>
              <a:rPr lang="en-US" altLang="zh-CN" dirty="0"/>
              <a:t>case.</a:t>
            </a:r>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4212" y="1110203"/>
            <a:ext cx="4736802" cy="3927648"/>
          </a:xfrm>
        </p:spPr>
      </p:pic>
      <p:pic>
        <p:nvPicPr>
          <p:cNvPr id="4" name="Picture 3"/>
          <p:cNvPicPr>
            <a:picLocks noChangeAspect="1"/>
          </p:cNvPicPr>
          <p:nvPr/>
        </p:nvPicPr>
        <p:blipFill>
          <a:blip r:embed="rId3"/>
          <a:stretch>
            <a:fillRect/>
          </a:stretch>
        </p:blipFill>
        <p:spPr>
          <a:xfrm>
            <a:off x="6504827" y="1110204"/>
            <a:ext cx="4785573" cy="3927647"/>
          </a:xfrm>
          <a:prstGeom prst="rect">
            <a:avLst/>
          </a:prstGeom>
        </p:spPr>
      </p:pic>
    </p:spTree>
    <p:extLst>
      <p:ext uri="{BB962C8B-B14F-4D97-AF65-F5344CB8AC3E}">
        <p14:creationId xmlns:p14="http://schemas.microsoft.com/office/powerpoint/2010/main" val="15219872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p:cNvPicPr>
          <p:nvPr/>
        </p:nvPicPr>
        <p:blipFill>
          <a:blip r:embed="rId2"/>
          <a:stretch>
            <a:fillRect/>
          </a:stretch>
        </p:blipFill>
        <p:spPr>
          <a:xfrm>
            <a:off x="767306" y="969063"/>
            <a:ext cx="4754880" cy="4114800"/>
          </a:xfrm>
          <a:prstGeom prst="rect">
            <a:avLst/>
          </a:prstGeom>
        </p:spPr>
      </p:pic>
      <p:pic>
        <p:nvPicPr>
          <p:cNvPr id="6" name="Picture 5"/>
          <p:cNvPicPr>
            <a:picLocks/>
          </p:cNvPicPr>
          <p:nvPr/>
        </p:nvPicPr>
        <p:blipFill>
          <a:blip r:embed="rId3"/>
          <a:stretch>
            <a:fillRect/>
          </a:stretch>
        </p:blipFill>
        <p:spPr>
          <a:xfrm>
            <a:off x="6538586" y="969063"/>
            <a:ext cx="4731851" cy="4114800"/>
          </a:xfrm>
          <a:prstGeom prst="rect">
            <a:avLst/>
          </a:prstGeom>
        </p:spPr>
      </p:pic>
    </p:spTree>
    <p:extLst>
      <p:ext uri="{BB962C8B-B14F-4D97-AF65-F5344CB8AC3E}">
        <p14:creationId xmlns:p14="http://schemas.microsoft.com/office/powerpoint/2010/main" val="42606752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p:cNvPicPr>
          <p:nvPr/>
        </p:nvPicPr>
        <p:blipFill>
          <a:blip r:embed="rId2"/>
          <a:stretch>
            <a:fillRect/>
          </a:stretch>
        </p:blipFill>
        <p:spPr>
          <a:xfrm>
            <a:off x="6280002" y="929000"/>
            <a:ext cx="4754880" cy="4114800"/>
          </a:xfrm>
          <a:prstGeom prst="rect">
            <a:avLst/>
          </a:prstGeom>
        </p:spPr>
      </p:pic>
      <p:pic>
        <p:nvPicPr>
          <p:cNvPr id="6" name="Picture 5"/>
          <p:cNvPicPr>
            <a:picLocks/>
          </p:cNvPicPr>
          <p:nvPr/>
        </p:nvPicPr>
        <p:blipFill>
          <a:blip r:embed="rId3"/>
          <a:stretch>
            <a:fillRect/>
          </a:stretch>
        </p:blipFill>
        <p:spPr>
          <a:xfrm>
            <a:off x="767617" y="929000"/>
            <a:ext cx="4754880" cy="4114800"/>
          </a:xfrm>
          <a:prstGeom prst="rect">
            <a:avLst/>
          </a:prstGeom>
        </p:spPr>
      </p:pic>
    </p:spTree>
    <p:extLst>
      <p:ext uri="{BB962C8B-B14F-4D97-AF65-F5344CB8AC3E}">
        <p14:creationId xmlns:p14="http://schemas.microsoft.com/office/powerpoint/2010/main" val="25793810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p:cNvPicPr>
          <p:nvPr/>
        </p:nvPicPr>
        <p:blipFill>
          <a:blip r:embed="rId2"/>
          <a:stretch>
            <a:fillRect/>
          </a:stretch>
        </p:blipFill>
        <p:spPr>
          <a:xfrm>
            <a:off x="853023" y="1070923"/>
            <a:ext cx="4754880" cy="4114800"/>
          </a:xfrm>
          <a:prstGeom prst="rect">
            <a:avLst/>
          </a:prstGeom>
        </p:spPr>
      </p:pic>
      <p:pic>
        <p:nvPicPr>
          <p:cNvPr id="6" name="Picture 5"/>
          <p:cNvPicPr>
            <a:picLocks/>
          </p:cNvPicPr>
          <p:nvPr/>
        </p:nvPicPr>
        <p:blipFill>
          <a:blip r:embed="rId3"/>
          <a:stretch>
            <a:fillRect/>
          </a:stretch>
        </p:blipFill>
        <p:spPr>
          <a:xfrm>
            <a:off x="6436937" y="1070923"/>
            <a:ext cx="4754880" cy="4114800"/>
          </a:xfrm>
          <a:prstGeom prst="rect">
            <a:avLst/>
          </a:prstGeom>
        </p:spPr>
      </p:pic>
    </p:spTree>
    <p:extLst>
      <p:ext uri="{BB962C8B-B14F-4D97-AF65-F5344CB8AC3E}">
        <p14:creationId xmlns:p14="http://schemas.microsoft.com/office/powerpoint/2010/main" val="190081311"/>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1388</TotalTime>
  <Words>628</Words>
  <Application>Microsoft Macintosh PowerPoint</Application>
  <PresentationFormat>Widescreen</PresentationFormat>
  <Paragraphs>54</Paragraphs>
  <Slides>23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Calibri</vt:lpstr>
      <vt:lpstr>Cambria Math</vt:lpstr>
      <vt:lpstr>Century Gothic</vt:lpstr>
      <vt:lpstr>Wingdings 3</vt:lpstr>
      <vt:lpstr>幼圆</vt:lpstr>
      <vt:lpstr>Arial</vt:lpstr>
      <vt:lpstr>Slice</vt:lpstr>
      <vt:lpstr>Big Data Management Analytics Final Project </vt:lpstr>
      <vt:lpstr>Motivation</vt:lpstr>
      <vt:lpstr>Inspiration</vt:lpstr>
      <vt:lpstr>Work Flow</vt:lpstr>
      <vt:lpstr>Data Processing</vt:lpstr>
      <vt:lpstr>Data Extraction</vt:lpstr>
      <vt:lpstr>PowerPoint Presentation</vt:lpstr>
      <vt:lpstr>PowerPoint Presentation</vt:lpstr>
      <vt:lpstr>PowerPoint Presentation</vt:lpstr>
      <vt:lpstr>PowerPoint Presentation</vt:lpstr>
      <vt:lpstr>Stemming &amp; Lemmatization</vt:lpstr>
      <vt:lpstr>Extract representative phrase of each breach category</vt:lpstr>
      <vt:lpstr>PowerPoint Presentation</vt:lpstr>
      <vt:lpstr>PowerPoint Presentation</vt:lpstr>
      <vt:lpstr>PowerPoint Presentation</vt:lpstr>
      <vt:lpstr>PowerPoint Presentation</vt:lpstr>
      <vt:lpstr>Compare different categories</vt:lpstr>
      <vt:lpstr>Breach incident count by state and year</vt:lpstr>
      <vt:lpstr>Machine learning/prediction</vt:lpstr>
      <vt:lpstr>PowerPoint Presentation</vt:lpstr>
      <vt:lpstr>Result of prediction from Machine learning</vt:lpstr>
      <vt:lpstr>Limitation</vt:lpstr>
      <vt:lpstr>Gain from this project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Management Analytics Final Project </dc:title>
  <dc:creator>Gan, Shuchi</dc:creator>
  <cp:lastModifiedBy>Gan, Shuchi</cp:lastModifiedBy>
  <cp:revision>48</cp:revision>
  <dcterms:created xsi:type="dcterms:W3CDTF">2016-12-09T19:54:52Z</dcterms:created>
  <dcterms:modified xsi:type="dcterms:W3CDTF">2016-12-12T16:42:33Z</dcterms:modified>
</cp:coreProperties>
</file>