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9" r:id="rId5"/>
    <p:sldId id="272" r:id="rId6"/>
    <p:sldId id="261" r:id="rId7"/>
    <p:sldId id="262" r:id="rId8"/>
    <p:sldId id="273" r:id="rId9"/>
    <p:sldId id="265" r:id="rId10"/>
    <p:sldId id="266" r:id="rId11"/>
    <p:sldId id="268" r:id="rId12"/>
    <p:sldId id="267" r:id="rId13"/>
    <p:sldId id="270" r:id="rId14"/>
    <p:sldId id="271" r:id="rId15"/>
    <p:sldId id="274" r:id="rId16"/>
    <p:sldId id="275" r:id="rId17"/>
    <p:sldId id="276" r:id="rId18"/>
    <p:sldId id="277" r:id="rId19"/>
    <p:sldId id="278" r:id="rId20"/>
    <p:sldId id="279" r:id="rId21"/>
    <p:sldId id="280" r:id="rId22"/>
    <p:sldId id="282"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1347" autoAdjust="0"/>
  </p:normalViewPr>
  <p:slideViewPr>
    <p:cSldViewPr snapToGrid="0">
      <p:cViewPr varScale="1">
        <p:scale>
          <a:sx n="33" d="100"/>
          <a:sy n="33" d="100"/>
        </p:scale>
        <p:origin x="257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3DF75-370E-4EEF-8EC7-3DCB604AFAEA}" type="datetimeFigureOut">
              <a:rPr lang="en-US" smtClean="0"/>
              <a:t>11/12/2018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5CEA3B-BE88-44AE-A4BB-FE5219A9E76F}" type="slidenum">
              <a:rPr lang="en-US" smtClean="0"/>
              <a:t>‹#›</a:t>
            </a:fld>
            <a:endParaRPr lang="en-US"/>
          </a:p>
        </p:txBody>
      </p:sp>
    </p:spTree>
    <p:extLst>
      <p:ext uri="{BB962C8B-B14F-4D97-AF65-F5344CB8AC3E}">
        <p14:creationId xmlns:p14="http://schemas.microsoft.com/office/powerpoint/2010/main" val="36863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House </a:t>
            </a:r>
            <a:r>
              <a:rPr lang="en-US" dirty="0"/>
              <a:t>price is a significant problem at present. How many of you ever pay attention to US housing price or your home country’s housing price? In China, the housing price is absolutely climbing but slowing down due to government regulation. </a:t>
            </a:r>
            <a:r>
              <a:rPr lang="en-US" altLang="zh-CN" dirty="0"/>
              <a:t>I thought it was the same tendency in America but actually not. </a:t>
            </a: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2</a:t>
            </a:fld>
            <a:endParaRPr lang="en-US"/>
          </a:p>
        </p:txBody>
      </p:sp>
    </p:spTree>
    <p:extLst>
      <p:ext uri="{BB962C8B-B14F-4D97-AF65-F5344CB8AC3E}">
        <p14:creationId xmlns:p14="http://schemas.microsoft.com/office/powerpoint/2010/main" val="2636446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is an example for data integration. In MLS dataset, there is only March first for list data without March fifth, since march 1</a:t>
            </a:r>
            <a:r>
              <a:rPr lang="en-US" baseline="30000" dirty="0"/>
              <a:t>st</a:t>
            </a:r>
            <a:r>
              <a:rPr lang="en-US" dirty="0"/>
              <a:t> is in the week end by march fifth, so it can be integrated. </a:t>
            </a:r>
          </a:p>
        </p:txBody>
      </p:sp>
      <p:sp>
        <p:nvSpPr>
          <p:cNvPr id="4" name="灯片编号占位符 3"/>
          <p:cNvSpPr>
            <a:spLocks noGrp="1"/>
          </p:cNvSpPr>
          <p:nvPr>
            <p:ph type="sldNum" sz="quarter" idx="5"/>
          </p:nvPr>
        </p:nvSpPr>
        <p:spPr/>
        <p:txBody>
          <a:bodyPr/>
          <a:lstStyle/>
          <a:p>
            <a:fld id="{DA5CEA3B-BE88-44AE-A4BB-FE5219A9E76F}" type="slidenum">
              <a:rPr lang="en-US" smtClean="0"/>
              <a:t>11</a:t>
            </a:fld>
            <a:endParaRPr lang="en-US"/>
          </a:p>
        </p:txBody>
      </p:sp>
    </p:spTree>
    <p:extLst>
      <p:ext uri="{BB962C8B-B14F-4D97-AF65-F5344CB8AC3E}">
        <p14:creationId xmlns:p14="http://schemas.microsoft.com/office/powerpoint/2010/main" val="3672917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12</a:t>
            </a:fld>
            <a:endParaRPr lang="en-US"/>
          </a:p>
        </p:txBody>
      </p:sp>
    </p:spTree>
    <p:extLst>
      <p:ext uri="{BB962C8B-B14F-4D97-AF65-F5344CB8AC3E}">
        <p14:creationId xmlns:p14="http://schemas.microsoft.com/office/powerpoint/2010/main" val="84634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reduce the size of the dataset, the authors excluded all records that had missing values within the attributes. The final dataset was 5359 records. The blue color represents a higher closing price and the red color a lower closing price than the listing price. Of the 5359 records, 3530 records were high and 1829 were low.</a:t>
            </a:r>
          </a:p>
        </p:txBody>
      </p:sp>
      <p:sp>
        <p:nvSpPr>
          <p:cNvPr id="4" name="灯片编号占位符 3"/>
          <p:cNvSpPr>
            <a:spLocks noGrp="1"/>
          </p:cNvSpPr>
          <p:nvPr>
            <p:ph type="sldNum" sz="quarter" idx="5"/>
          </p:nvPr>
        </p:nvSpPr>
        <p:spPr/>
        <p:txBody>
          <a:bodyPr/>
          <a:lstStyle/>
          <a:p>
            <a:fld id="{DA5CEA3B-BE88-44AE-A4BB-FE5219A9E76F}" type="slidenum">
              <a:rPr lang="en-US" smtClean="0"/>
              <a:t>13</a:t>
            </a:fld>
            <a:endParaRPr lang="en-US"/>
          </a:p>
        </p:txBody>
      </p:sp>
    </p:spTree>
    <p:extLst>
      <p:ext uri="{BB962C8B-B14F-4D97-AF65-F5344CB8AC3E}">
        <p14:creationId xmlns:p14="http://schemas.microsoft.com/office/powerpoint/2010/main" val="1313551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14</a:t>
            </a:fld>
            <a:endParaRPr lang="en-US"/>
          </a:p>
        </p:txBody>
      </p:sp>
    </p:spTree>
    <p:extLst>
      <p:ext uri="{BB962C8B-B14F-4D97-AF65-F5344CB8AC3E}">
        <p14:creationId xmlns:p14="http://schemas.microsoft.com/office/powerpoint/2010/main" val="253206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15</a:t>
            </a:fld>
            <a:endParaRPr lang="en-US"/>
          </a:p>
        </p:txBody>
      </p:sp>
    </p:spTree>
    <p:extLst>
      <p:ext uri="{BB962C8B-B14F-4D97-AF65-F5344CB8AC3E}">
        <p14:creationId xmlns:p14="http://schemas.microsoft.com/office/powerpoint/2010/main" val="270863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16</a:t>
            </a:fld>
            <a:endParaRPr lang="en-US"/>
          </a:p>
        </p:txBody>
      </p:sp>
    </p:spTree>
    <p:extLst>
      <p:ext uri="{BB962C8B-B14F-4D97-AF65-F5344CB8AC3E}">
        <p14:creationId xmlns:p14="http://schemas.microsoft.com/office/powerpoint/2010/main" val="411050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17</a:t>
            </a:fld>
            <a:endParaRPr lang="en-US"/>
          </a:p>
        </p:txBody>
      </p:sp>
    </p:spTree>
    <p:extLst>
      <p:ext uri="{BB962C8B-B14F-4D97-AF65-F5344CB8AC3E}">
        <p14:creationId xmlns:p14="http://schemas.microsoft.com/office/powerpoint/2010/main" val="756709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18</a:t>
            </a:fld>
            <a:endParaRPr lang="en-US"/>
          </a:p>
        </p:txBody>
      </p:sp>
    </p:spTree>
    <p:extLst>
      <p:ext uri="{BB962C8B-B14F-4D97-AF65-F5344CB8AC3E}">
        <p14:creationId xmlns:p14="http://schemas.microsoft.com/office/powerpoint/2010/main" val="450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19</a:t>
            </a:fld>
            <a:endParaRPr lang="en-US"/>
          </a:p>
        </p:txBody>
      </p:sp>
    </p:spTree>
    <p:extLst>
      <p:ext uri="{BB962C8B-B14F-4D97-AF65-F5344CB8AC3E}">
        <p14:creationId xmlns:p14="http://schemas.microsoft.com/office/powerpoint/2010/main" val="152611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20</a:t>
            </a:fld>
            <a:endParaRPr lang="en-US"/>
          </a:p>
        </p:txBody>
      </p:sp>
    </p:spTree>
    <p:extLst>
      <p:ext uri="{BB962C8B-B14F-4D97-AF65-F5344CB8AC3E}">
        <p14:creationId xmlns:p14="http://schemas.microsoft.com/office/powerpoint/2010/main" val="248814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House sales are traditionally determined based on Standard &amp; Poor’s Case-</a:t>
            </a:r>
            <a:r>
              <a:rPr lang="en-US" dirty="0" err="1"/>
              <a:t>shiller</a:t>
            </a:r>
            <a:r>
              <a:rPr lang="en-US" dirty="0"/>
              <a:t> home price index and the housing price index of the Office of Federal Hosing Enterprise Oversight. These reflect the trends of the US housing market. According to this chart, housing prices have declined by approximately 30-60% in major cities in the US since the sub-prime mortgage crisis.</a:t>
            </a:r>
            <a:r>
              <a:rPr lang="zh-CN" altLang="en-US" dirty="0"/>
              <a:t> </a:t>
            </a:r>
            <a:r>
              <a:rPr lang="en-US" dirty="0"/>
              <a:t>Like in Los Angeles and New York, the housing price peaked in 2006 and continued fall until the end of 2011. Beginning in November 2012, the US housing market is experiencing a rapid recovery because of the decreasing inventory of houses, the increasing demand for new houses following employment growth. To sustain the recovery trend of the housing market, timely real estate policies from the government are required.</a:t>
            </a:r>
            <a:r>
              <a:rPr lang="zh-CN" altLang="en-US" dirty="0"/>
              <a:t> </a:t>
            </a:r>
            <a:r>
              <a:rPr lang="en-US" altLang="zh-CN" dirty="0"/>
              <a:t>Therefore, housing price indices determining the housing market trend must be researched and developed.  </a:t>
            </a: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3</a:t>
            </a:fld>
            <a:endParaRPr lang="en-US"/>
          </a:p>
        </p:txBody>
      </p:sp>
    </p:spTree>
    <p:extLst>
      <p:ext uri="{BB962C8B-B14F-4D97-AF65-F5344CB8AC3E}">
        <p14:creationId xmlns:p14="http://schemas.microsoft.com/office/powerpoint/2010/main" val="2346425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21</a:t>
            </a:fld>
            <a:endParaRPr lang="en-US"/>
          </a:p>
        </p:txBody>
      </p:sp>
    </p:spTree>
    <p:extLst>
      <p:ext uri="{BB962C8B-B14F-4D97-AF65-F5344CB8AC3E}">
        <p14:creationId xmlns:p14="http://schemas.microsoft.com/office/powerpoint/2010/main" val="603177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22</a:t>
            </a:fld>
            <a:endParaRPr lang="en-US"/>
          </a:p>
        </p:txBody>
      </p:sp>
    </p:spTree>
    <p:extLst>
      <p:ext uri="{BB962C8B-B14F-4D97-AF65-F5344CB8AC3E}">
        <p14:creationId xmlns:p14="http://schemas.microsoft.com/office/powerpoint/2010/main" val="2947545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23</a:t>
            </a:fld>
            <a:endParaRPr lang="en-US"/>
          </a:p>
        </p:txBody>
      </p:sp>
    </p:spTree>
    <p:extLst>
      <p:ext uri="{BB962C8B-B14F-4D97-AF65-F5344CB8AC3E}">
        <p14:creationId xmlns:p14="http://schemas.microsoft.com/office/powerpoint/2010/main" val="378354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So, when a homeowners wish to sell their townhouse, they can be represented by a real estate agent. The agent inputs the information regarding the seller’s house into multiple listing service. </a:t>
            </a:r>
          </a:p>
        </p:txBody>
      </p:sp>
      <p:sp>
        <p:nvSpPr>
          <p:cNvPr id="4" name="灯片编号占位符 3"/>
          <p:cNvSpPr>
            <a:spLocks noGrp="1"/>
          </p:cNvSpPr>
          <p:nvPr>
            <p:ph type="sldNum" sz="quarter" idx="5"/>
          </p:nvPr>
        </p:nvSpPr>
        <p:spPr/>
        <p:txBody>
          <a:bodyPr/>
          <a:lstStyle/>
          <a:p>
            <a:fld id="{DA5CEA3B-BE88-44AE-A4BB-FE5219A9E76F}" type="slidenum">
              <a:rPr lang="en-US" smtClean="0"/>
              <a:t>4</a:t>
            </a:fld>
            <a:endParaRPr lang="en-US"/>
          </a:p>
        </p:txBody>
      </p:sp>
    </p:spTree>
    <p:extLst>
      <p:ext uri="{BB962C8B-B14F-4D97-AF65-F5344CB8AC3E}">
        <p14:creationId xmlns:p14="http://schemas.microsoft.com/office/powerpoint/2010/main" val="114715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What can housing price prediction help us? Normally it can greatly assist in the prediction of future housing prices and the establishment of real estate policies. This study uses machine learning algorithms as research methods to develop a housing price prediction model.</a:t>
            </a:r>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5</a:t>
            </a:fld>
            <a:endParaRPr lang="en-US"/>
          </a:p>
        </p:txBody>
      </p:sp>
    </p:spTree>
    <p:extLst>
      <p:ext uri="{BB962C8B-B14F-4D97-AF65-F5344CB8AC3E}">
        <p14:creationId xmlns:p14="http://schemas.microsoft.com/office/powerpoint/2010/main" val="3281845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Let’s review some background research studies on housing price prediction. </a:t>
            </a:r>
          </a:p>
        </p:txBody>
      </p:sp>
      <p:sp>
        <p:nvSpPr>
          <p:cNvPr id="4" name="灯片编号占位符 3"/>
          <p:cNvSpPr>
            <a:spLocks noGrp="1"/>
          </p:cNvSpPr>
          <p:nvPr>
            <p:ph type="sldNum" sz="quarter" idx="5"/>
          </p:nvPr>
        </p:nvSpPr>
        <p:spPr/>
        <p:txBody>
          <a:bodyPr/>
          <a:lstStyle/>
          <a:p>
            <a:fld id="{DA5CEA3B-BE88-44AE-A4BB-FE5219A9E76F}" type="slidenum">
              <a:rPr lang="en-US" smtClean="0"/>
              <a:t>6</a:t>
            </a:fld>
            <a:endParaRPr lang="en-US"/>
          </a:p>
        </p:txBody>
      </p:sp>
    </p:spTree>
    <p:extLst>
      <p:ext uri="{BB962C8B-B14F-4D97-AF65-F5344CB8AC3E}">
        <p14:creationId xmlns:p14="http://schemas.microsoft.com/office/powerpoint/2010/main" val="3883360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But hedonic-based methods have potential limitations relating to fundamental model assumptions/e some </a:t>
            </a:r>
            <a:r>
              <a:rPr lang="en-US" dirty="0" err="1"/>
              <a:t>pu</a:t>
            </a:r>
            <a:r>
              <a:rPr lang="en-US" dirty="0"/>
              <a:t> shun/ and estimation. </a:t>
            </a:r>
          </a:p>
        </p:txBody>
      </p:sp>
      <p:sp>
        <p:nvSpPr>
          <p:cNvPr id="4" name="灯片编号占位符 3"/>
          <p:cNvSpPr>
            <a:spLocks noGrp="1"/>
          </p:cNvSpPr>
          <p:nvPr>
            <p:ph type="sldNum" sz="quarter" idx="5"/>
          </p:nvPr>
        </p:nvSpPr>
        <p:spPr/>
        <p:txBody>
          <a:bodyPr/>
          <a:lstStyle/>
          <a:p>
            <a:fld id="{DA5CEA3B-BE88-44AE-A4BB-FE5219A9E76F}" type="slidenum">
              <a:rPr lang="en-US" smtClean="0"/>
              <a:t>7</a:t>
            </a:fld>
            <a:endParaRPr lang="en-US"/>
          </a:p>
        </p:txBody>
      </p:sp>
    </p:spTree>
    <p:extLst>
      <p:ext uri="{BB962C8B-B14F-4D97-AF65-F5344CB8AC3E}">
        <p14:creationId xmlns:p14="http://schemas.microsoft.com/office/powerpoint/2010/main" val="156849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experimental design section describes how to establish the experiment in order to test performance of machine learning algorithms for classification.</a:t>
            </a:r>
          </a:p>
        </p:txBody>
      </p:sp>
      <p:sp>
        <p:nvSpPr>
          <p:cNvPr id="4" name="灯片编号占位符 3"/>
          <p:cNvSpPr>
            <a:spLocks noGrp="1"/>
          </p:cNvSpPr>
          <p:nvPr>
            <p:ph type="sldNum" sz="quarter" idx="5"/>
          </p:nvPr>
        </p:nvSpPr>
        <p:spPr/>
        <p:txBody>
          <a:bodyPr/>
          <a:lstStyle/>
          <a:p>
            <a:fld id="{DA5CEA3B-BE88-44AE-A4BB-FE5219A9E76F}" type="slidenum">
              <a:rPr lang="en-US" smtClean="0"/>
              <a:t>8</a:t>
            </a:fld>
            <a:endParaRPr lang="en-US"/>
          </a:p>
        </p:txBody>
      </p:sp>
    </p:spTree>
    <p:extLst>
      <p:ext uri="{BB962C8B-B14F-4D97-AF65-F5344CB8AC3E}">
        <p14:creationId xmlns:p14="http://schemas.microsoft.com/office/powerpoint/2010/main" val="65020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9</a:t>
            </a:fld>
            <a:endParaRPr lang="en-US"/>
          </a:p>
        </p:txBody>
      </p:sp>
    </p:spTree>
    <p:extLst>
      <p:ext uri="{BB962C8B-B14F-4D97-AF65-F5344CB8AC3E}">
        <p14:creationId xmlns:p14="http://schemas.microsoft.com/office/powerpoint/2010/main" val="394431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A5CEA3B-BE88-44AE-A4BB-FE5219A9E76F}" type="slidenum">
              <a:rPr lang="en-US" smtClean="0"/>
              <a:t>10</a:t>
            </a:fld>
            <a:endParaRPr lang="en-US"/>
          </a:p>
        </p:txBody>
      </p:sp>
    </p:spTree>
    <p:extLst>
      <p:ext uri="{BB962C8B-B14F-4D97-AF65-F5344CB8AC3E}">
        <p14:creationId xmlns:p14="http://schemas.microsoft.com/office/powerpoint/2010/main" val="192704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425B3-3B3E-4E63-B56E-50B30BE51A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9728B8AC-2E64-48E2-92C2-D9C0B6BF9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0DDA0C-1A1E-4A87-AA89-6D2C8A07E85F}"/>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372ADCB2-4B97-47C7-BD2F-009B8FC3D85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69F5931-2398-4C61-8005-25F08318537C}"/>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341595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0E862-7E26-4900-B6EB-E0ADBC207C40}"/>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39D4FD4A-9E23-4A83-98B5-FFDB21E6A1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DD7B4B7-6E8E-4122-9F5E-81BA01812EE2}"/>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E077E101-78E9-41BA-80D3-78D2AFE82CC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E715A7E-B697-4CBD-A1C2-496B866A876A}"/>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23491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B3741C-2E0D-4AC9-A695-CB56F5C84D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75F075A6-11FF-47FE-BD6C-47B6C43A5F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08E87F5-DBEB-4585-A098-577418C06619}"/>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B584A8E4-0C5C-4AF1-9BFE-B0594D0593B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91E7704-A212-4F98-82DC-848ADDB6C554}"/>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61863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11462-F20B-4420-B412-DCB17C6742E6}"/>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3D6740C8-9F7E-4572-ABF1-60B0B97B50A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BDE082D-B1BD-4557-9B46-542FDF43E195}"/>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911FDE22-2C33-457D-B23A-4B4EB966EAB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4CE7DCF-A97F-49EB-BD76-41DA3938C85D}"/>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238331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4AC79-B92F-4AFB-B4EA-02FEA52DA5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13F0163-4F12-49CC-9895-CD546C4CC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44E610C-3100-4D59-90FC-E044F4F470D4}"/>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C134F9A3-C78C-4B0B-976D-A40E67F14AC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4DACE17-E99E-4EFE-9B04-450B243AD9CE}"/>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216023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E833B-430D-4CCC-B953-BD71A22D098A}"/>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5E20599-0EB1-4170-81FE-438D34F0713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2E4D9E91-8E3E-4231-8AE7-7EE96A3E38A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00916FD7-6A3C-47DC-BDDE-BF2B837782EE}"/>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6" name="页脚占位符 5">
            <a:extLst>
              <a:ext uri="{FF2B5EF4-FFF2-40B4-BE49-F238E27FC236}">
                <a16:creationId xmlns:a16="http://schemas.microsoft.com/office/drawing/2014/main" id="{4890D062-B01A-4250-9944-50D677CE62E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CAD2272-E9A4-44B4-BEA5-EA9E01E6CA91}"/>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306402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701B1-0327-4E0F-B059-E0E2E2485E4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81F6CDDF-12DE-46CA-9B6E-446DAEEDD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C6F49AE-88F8-44C4-90F6-DFAFD43001D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52FD6E89-D43E-4747-A67C-DF12ED783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F6110FB-3F33-4F9D-B6DB-E42BCBE1574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C7743826-6C0A-4C7F-B350-CB3E4C28393C}"/>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8" name="页脚占位符 7">
            <a:extLst>
              <a:ext uri="{FF2B5EF4-FFF2-40B4-BE49-F238E27FC236}">
                <a16:creationId xmlns:a16="http://schemas.microsoft.com/office/drawing/2014/main" id="{E7CCDE6E-0380-462A-88E8-8EE567151B9D}"/>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8A6D7C5A-CA98-41CF-8E8D-B4910D20886E}"/>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97891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4BF9E-739C-41FD-8D7A-2BA805303BDC}"/>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6FA9A07-3C9C-4F8C-B0A7-C9629B1E2722}"/>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4" name="页脚占位符 3">
            <a:extLst>
              <a:ext uri="{FF2B5EF4-FFF2-40B4-BE49-F238E27FC236}">
                <a16:creationId xmlns:a16="http://schemas.microsoft.com/office/drawing/2014/main" id="{E814F1D4-1090-4CF6-AD95-4720B6EA99C2}"/>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CB8E3EE5-29CF-4885-9CCB-05C473A2DC1F}"/>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258169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229D74-58D5-4911-BA11-4C10EF19B4B9}"/>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3" name="页脚占位符 2">
            <a:extLst>
              <a:ext uri="{FF2B5EF4-FFF2-40B4-BE49-F238E27FC236}">
                <a16:creationId xmlns:a16="http://schemas.microsoft.com/office/drawing/2014/main" id="{04B3E0F4-F406-42CD-802F-D891DB18CF86}"/>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45F13E4B-18DC-493D-8BB9-CC41268D6278}"/>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387725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13001-068D-41AF-BCE3-9E80912368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70AD39D-C0FB-4C83-89D2-D453AD70C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8533879-8C58-486F-A0F7-D710CE20D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6B7A07A-0086-4071-B259-32C4E6B28B76}"/>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6" name="页脚占位符 5">
            <a:extLst>
              <a:ext uri="{FF2B5EF4-FFF2-40B4-BE49-F238E27FC236}">
                <a16:creationId xmlns:a16="http://schemas.microsoft.com/office/drawing/2014/main" id="{508CE419-878C-4F38-9E5D-864BC25D9DF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38FAB96-FAE1-4130-A12E-5DD879794D88}"/>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101037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7D802-A558-4AE8-98DC-73DB60211F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B704903-B755-4C07-97E7-45510DCE6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75D734C-5444-46E8-BFA5-7E980059A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67715B0-1BB9-427B-BE41-F86FE4C23A2F}"/>
              </a:ext>
            </a:extLst>
          </p:cNvPr>
          <p:cNvSpPr>
            <a:spLocks noGrp="1"/>
          </p:cNvSpPr>
          <p:nvPr>
            <p:ph type="dt" sz="half" idx="10"/>
          </p:nvPr>
        </p:nvSpPr>
        <p:spPr/>
        <p:txBody>
          <a:bodyPr/>
          <a:lstStyle/>
          <a:p>
            <a:fld id="{4C153DA2-F51F-4E28-AB77-469E4FC6B54A}" type="datetimeFigureOut">
              <a:rPr lang="en-US" smtClean="0"/>
              <a:t>11/12/2018</a:t>
            </a:fld>
            <a:endParaRPr lang="en-US"/>
          </a:p>
        </p:txBody>
      </p:sp>
      <p:sp>
        <p:nvSpPr>
          <p:cNvPr id="6" name="页脚占位符 5">
            <a:extLst>
              <a:ext uri="{FF2B5EF4-FFF2-40B4-BE49-F238E27FC236}">
                <a16:creationId xmlns:a16="http://schemas.microsoft.com/office/drawing/2014/main" id="{F9F19E65-22A4-48F5-870E-0D60603D0249}"/>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9C07557-B676-49F7-BB1E-E20278EE7D71}"/>
              </a:ext>
            </a:extLst>
          </p:cNvPr>
          <p:cNvSpPr>
            <a:spLocks noGrp="1"/>
          </p:cNvSpPr>
          <p:nvPr>
            <p:ph type="sldNum" sz="quarter" idx="12"/>
          </p:nvPr>
        </p:nvSpPr>
        <p:spPr/>
        <p:txBody>
          <a:bodyPr/>
          <a:lstStyle/>
          <a:p>
            <a:fld id="{9A7D6F00-3872-41ED-8834-BDD281952456}" type="slidenum">
              <a:rPr lang="en-US" smtClean="0"/>
              <a:t>‹#›</a:t>
            </a:fld>
            <a:endParaRPr lang="en-US"/>
          </a:p>
        </p:txBody>
      </p:sp>
    </p:spTree>
    <p:extLst>
      <p:ext uri="{BB962C8B-B14F-4D97-AF65-F5344CB8AC3E}">
        <p14:creationId xmlns:p14="http://schemas.microsoft.com/office/powerpoint/2010/main" val="18533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E1944B-C770-49BD-9F33-E79C09959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C8B5FB92-76D4-45DE-A1A2-203A23A00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C0544F2-E618-4260-AE4D-C98788F36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53DA2-F51F-4E28-AB77-469E4FC6B54A}" type="datetimeFigureOut">
              <a:rPr lang="en-US" smtClean="0"/>
              <a:t>11/12/2018</a:t>
            </a:fld>
            <a:endParaRPr lang="en-US"/>
          </a:p>
        </p:txBody>
      </p:sp>
      <p:sp>
        <p:nvSpPr>
          <p:cNvPr id="5" name="页脚占位符 4">
            <a:extLst>
              <a:ext uri="{FF2B5EF4-FFF2-40B4-BE49-F238E27FC236}">
                <a16:creationId xmlns:a16="http://schemas.microsoft.com/office/drawing/2014/main" id="{5F579966-A663-47F2-8A7E-986ED8077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42B25D83-FDFB-4F32-BCA2-F9767920BB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D6F00-3872-41ED-8834-BDD281952456}" type="slidenum">
              <a:rPr lang="en-US" smtClean="0"/>
              <a:t>‹#›</a:t>
            </a:fld>
            <a:endParaRPr lang="en-US"/>
          </a:p>
        </p:txBody>
      </p:sp>
    </p:spTree>
    <p:extLst>
      <p:ext uri="{BB962C8B-B14F-4D97-AF65-F5344CB8AC3E}">
        <p14:creationId xmlns:p14="http://schemas.microsoft.com/office/powerpoint/2010/main" val="411990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edonic_regress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edonic_regress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813F8E40-68C4-438D-A62C-DF247A1959A2}"/>
              </a:ext>
            </a:extLst>
          </p:cNvPr>
          <p:cNvSpPr>
            <a:spLocks noGrp="1"/>
          </p:cNvSpPr>
          <p:nvPr>
            <p:ph type="subTitle" idx="1"/>
          </p:nvPr>
        </p:nvSpPr>
        <p:spPr>
          <a:xfrm>
            <a:off x="2266563" y="4568894"/>
            <a:ext cx="9144000" cy="1655762"/>
          </a:xfrm>
        </p:spPr>
        <p:txBody>
          <a:bodyPr>
            <a:normAutofit lnSpcReduction="10000"/>
          </a:bodyPr>
          <a:lstStyle/>
          <a:p>
            <a:pPr algn="r"/>
            <a:endParaRPr lang="en-US" dirty="0"/>
          </a:p>
          <a:p>
            <a:pPr algn="r"/>
            <a:endParaRPr lang="en-US" dirty="0"/>
          </a:p>
          <a:p>
            <a:pPr algn="r"/>
            <a:r>
              <a:rPr lang="en-US" dirty="0" err="1"/>
              <a:t>Guang</a:t>
            </a:r>
            <a:r>
              <a:rPr lang="en-US" dirty="0"/>
              <a:t> </a:t>
            </a:r>
            <a:r>
              <a:rPr lang="en-US" dirty="0" err="1"/>
              <a:t>Qiu</a:t>
            </a:r>
            <a:endParaRPr lang="en-US" dirty="0"/>
          </a:p>
          <a:p>
            <a:pPr algn="r"/>
            <a:r>
              <a:rPr lang="en-US" dirty="0"/>
              <a:t>11/05/2018</a:t>
            </a:r>
          </a:p>
        </p:txBody>
      </p:sp>
      <p:pic>
        <p:nvPicPr>
          <p:cNvPr id="8" name="图片 7">
            <a:extLst>
              <a:ext uri="{FF2B5EF4-FFF2-40B4-BE49-F238E27FC236}">
                <a16:creationId xmlns:a16="http://schemas.microsoft.com/office/drawing/2014/main" id="{88EA8C7A-66C2-46E1-B710-1608F4C6F1D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7308" y="778060"/>
            <a:ext cx="11857383" cy="2415804"/>
          </a:xfrm>
          <a:prstGeom prst="rect">
            <a:avLst/>
          </a:prstGeom>
          <a:ln>
            <a:noFill/>
          </a:ln>
        </p:spPr>
      </p:pic>
    </p:spTree>
    <p:extLst>
      <p:ext uri="{BB962C8B-B14F-4D97-AF65-F5344CB8AC3E}">
        <p14:creationId xmlns:p14="http://schemas.microsoft.com/office/powerpoint/2010/main" val="39707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728562" y="692654"/>
            <a:ext cx="10515600" cy="892175"/>
          </a:xfrm>
        </p:spPr>
        <p:txBody>
          <a:bodyPr/>
          <a:lstStyle/>
          <a:p>
            <a:r>
              <a:rPr lang="en-US" dirty="0"/>
              <a:t>Data cleaning and integration</a:t>
            </a:r>
          </a:p>
        </p:txBody>
      </p:sp>
      <p:sp>
        <p:nvSpPr>
          <p:cNvPr id="4" name="文本框 3">
            <a:extLst>
              <a:ext uri="{FF2B5EF4-FFF2-40B4-BE49-F238E27FC236}">
                <a16:creationId xmlns:a16="http://schemas.microsoft.com/office/drawing/2014/main" id="{A1D9DBA0-6193-4E6D-A204-4E38D0424682}"/>
              </a:ext>
            </a:extLst>
          </p:cNvPr>
          <p:cNvSpPr txBox="1"/>
          <p:nvPr/>
        </p:nvSpPr>
        <p:spPr>
          <a:xfrm>
            <a:off x="808306" y="2095193"/>
            <a:ext cx="7558708" cy="2554545"/>
          </a:xfrm>
          <a:prstGeom prst="rect">
            <a:avLst/>
          </a:prstGeom>
          <a:noFill/>
        </p:spPr>
        <p:txBody>
          <a:bodyPr wrap="square" rtlCol="0">
            <a:spAutoFit/>
          </a:bodyPr>
          <a:lstStyle/>
          <a:p>
            <a:r>
              <a:rPr lang="en-US" sz="2000" dirty="0"/>
              <a:t>Data cleaning:</a:t>
            </a:r>
          </a:p>
          <a:p>
            <a:r>
              <a:rPr lang="en-US" sz="2000" dirty="0"/>
              <a:t>Missing values</a:t>
            </a:r>
          </a:p>
          <a:p>
            <a:r>
              <a:rPr lang="en-US" sz="2000" dirty="0"/>
              <a:t>Using other attributes to correct</a:t>
            </a:r>
          </a:p>
          <a:p>
            <a:r>
              <a:rPr lang="en-US" sz="2000" dirty="0"/>
              <a:t>Remove</a:t>
            </a:r>
          </a:p>
          <a:p>
            <a:endParaRPr lang="en-US" sz="2000" dirty="0"/>
          </a:p>
          <a:p>
            <a:r>
              <a:rPr lang="en-US" sz="2000" dirty="0"/>
              <a:t>Data integration:</a:t>
            </a:r>
          </a:p>
          <a:p>
            <a:r>
              <a:rPr lang="en-US" sz="2000" dirty="0"/>
              <a:t>By matching attributes</a:t>
            </a:r>
          </a:p>
          <a:p>
            <a:endParaRPr lang="en-US" sz="2000" dirty="0"/>
          </a:p>
        </p:txBody>
      </p:sp>
    </p:spTree>
    <p:extLst>
      <p:ext uri="{BB962C8B-B14F-4D97-AF65-F5344CB8AC3E}">
        <p14:creationId xmlns:p14="http://schemas.microsoft.com/office/powerpoint/2010/main" val="282710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888E3A0-8589-4B47-A481-253E9F7E56DF}"/>
              </a:ext>
            </a:extLst>
          </p:cNvPr>
          <p:cNvPicPr>
            <a:picLocks noChangeAspect="1"/>
          </p:cNvPicPr>
          <p:nvPr/>
        </p:nvPicPr>
        <p:blipFill>
          <a:blip r:embed="rId3">
            <a:clrChange>
              <a:clrFrom>
                <a:srgbClr val="EBFFFF"/>
              </a:clrFrom>
              <a:clrTo>
                <a:srgbClr val="EBFFFF">
                  <a:alpha val="0"/>
                </a:srgbClr>
              </a:clrTo>
            </a:clrChange>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955390" y="3880603"/>
            <a:ext cx="9391650" cy="2781300"/>
          </a:xfrm>
          <a:prstGeom prst="rect">
            <a:avLst/>
          </a:prstGeom>
        </p:spPr>
      </p:pic>
      <p:pic>
        <p:nvPicPr>
          <p:cNvPr id="6" name="图片 5">
            <a:extLst>
              <a:ext uri="{FF2B5EF4-FFF2-40B4-BE49-F238E27FC236}">
                <a16:creationId xmlns:a16="http://schemas.microsoft.com/office/drawing/2014/main" id="{8267F40E-BBBC-4A70-A628-48573F4A4FAB}"/>
              </a:ext>
            </a:extLst>
          </p:cNvPr>
          <p:cNvPicPr>
            <a:picLocks noChangeAspect="1"/>
          </p:cNvPicPr>
          <p:nvPr/>
        </p:nvPicPr>
        <p:blipFill>
          <a:blip r:embed="rId5">
            <a:clrChange>
              <a:clrFrom>
                <a:srgbClr val="FAFFFF"/>
              </a:clrFrom>
              <a:clrTo>
                <a:srgbClr val="FAFFFF">
                  <a:alpha val="0"/>
                </a:srgbClr>
              </a:clrTo>
            </a:clrChange>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955390" y="510958"/>
            <a:ext cx="9239250" cy="2409825"/>
          </a:xfrm>
          <a:prstGeom prst="rect">
            <a:avLst/>
          </a:prstGeom>
        </p:spPr>
      </p:pic>
      <p:cxnSp>
        <p:nvCxnSpPr>
          <p:cNvPr id="8" name="直接箭头连接符 7">
            <a:extLst>
              <a:ext uri="{FF2B5EF4-FFF2-40B4-BE49-F238E27FC236}">
                <a16:creationId xmlns:a16="http://schemas.microsoft.com/office/drawing/2014/main" id="{1EFC7D83-A34B-42E4-8BB6-6C73B601108D}"/>
              </a:ext>
            </a:extLst>
          </p:cNvPr>
          <p:cNvCxnSpPr/>
          <p:nvPr/>
        </p:nvCxnSpPr>
        <p:spPr>
          <a:xfrm>
            <a:off x="5399143" y="2861428"/>
            <a:ext cx="0" cy="8994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021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107674" y="166343"/>
            <a:ext cx="10515600" cy="892175"/>
          </a:xfrm>
        </p:spPr>
        <p:txBody>
          <a:bodyPr>
            <a:normAutofit fontScale="90000"/>
          </a:bodyPr>
          <a:lstStyle/>
          <a:p>
            <a:r>
              <a:rPr lang="en-US" dirty="0"/>
              <a:t>Data extraction, transformation, and reduction</a:t>
            </a:r>
          </a:p>
        </p:txBody>
      </p:sp>
      <p:pic>
        <p:nvPicPr>
          <p:cNvPr id="5" name="图片 4">
            <a:extLst>
              <a:ext uri="{FF2B5EF4-FFF2-40B4-BE49-F238E27FC236}">
                <a16:creationId xmlns:a16="http://schemas.microsoft.com/office/drawing/2014/main" id="{2F119F5C-D036-473D-8635-ED345B0C3EC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530" y="1804147"/>
            <a:ext cx="12192000" cy="3515522"/>
          </a:xfrm>
          <a:prstGeom prst="rect">
            <a:avLst/>
          </a:prstGeom>
        </p:spPr>
      </p:pic>
      <p:sp>
        <p:nvSpPr>
          <p:cNvPr id="7" name="矩形 6">
            <a:extLst>
              <a:ext uri="{FF2B5EF4-FFF2-40B4-BE49-F238E27FC236}">
                <a16:creationId xmlns:a16="http://schemas.microsoft.com/office/drawing/2014/main" id="{BEEF37D9-1DE5-43DC-A7DB-C9D545F0E7B2}"/>
              </a:ext>
            </a:extLst>
          </p:cNvPr>
          <p:cNvSpPr/>
          <p:nvPr/>
        </p:nvSpPr>
        <p:spPr>
          <a:xfrm>
            <a:off x="149740" y="4786346"/>
            <a:ext cx="11892517" cy="435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46EDE96D-0A11-448D-B171-131B07C13CAE}"/>
              </a:ext>
            </a:extLst>
          </p:cNvPr>
          <p:cNvSpPr/>
          <p:nvPr/>
        </p:nvSpPr>
        <p:spPr>
          <a:xfrm>
            <a:off x="149741" y="4559596"/>
            <a:ext cx="11892517" cy="1931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9244C9E7-2DB0-439D-86C4-DA2370F75D05}"/>
              </a:ext>
            </a:extLst>
          </p:cNvPr>
          <p:cNvSpPr/>
          <p:nvPr/>
        </p:nvSpPr>
        <p:spPr>
          <a:xfrm>
            <a:off x="2876107" y="3179135"/>
            <a:ext cx="1132367" cy="19315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60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107674" y="166343"/>
            <a:ext cx="10515600" cy="892175"/>
          </a:xfrm>
        </p:spPr>
        <p:txBody>
          <a:bodyPr>
            <a:normAutofit fontScale="90000"/>
          </a:bodyPr>
          <a:lstStyle/>
          <a:p>
            <a:r>
              <a:rPr lang="en-US" dirty="0"/>
              <a:t>Data extraction, transformation, and reduction</a:t>
            </a:r>
          </a:p>
        </p:txBody>
      </p:sp>
      <p:sp>
        <p:nvSpPr>
          <p:cNvPr id="3" name="文本框 2">
            <a:extLst>
              <a:ext uri="{FF2B5EF4-FFF2-40B4-BE49-F238E27FC236}">
                <a16:creationId xmlns:a16="http://schemas.microsoft.com/office/drawing/2014/main" id="{FEE0EAE6-CD00-4888-A6ED-BB41BCED599E}"/>
              </a:ext>
            </a:extLst>
          </p:cNvPr>
          <p:cNvSpPr txBox="1"/>
          <p:nvPr/>
        </p:nvSpPr>
        <p:spPr>
          <a:xfrm>
            <a:off x="202019" y="1058518"/>
            <a:ext cx="3939362" cy="923330"/>
          </a:xfrm>
          <a:prstGeom prst="rect">
            <a:avLst/>
          </a:prstGeom>
          <a:noFill/>
        </p:spPr>
        <p:txBody>
          <a:bodyPr wrap="square" rtlCol="0">
            <a:spAutoFit/>
          </a:bodyPr>
          <a:lstStyle/>
          <a:p>
            <a:r>
              <a:rPr lang="en-US" dirty="0"/>
              <a:t>Final dataset: 5359 records</a:t>
            </a:r>
          </a:p>
          <a:p>
            <a:r>
              <a:rPr lang="en-US" dirty="0"/>
              <a:t>3530 -&gt; high class</a:t>
            </a:r>
          </a:p>
          <a:p>
            <a:r>
              <a:rPr lang="en-US" dirty="0"/>
              <a:t>1829 -&gt; low class</a:t>
            </a:r>
          </a:p>
        </p:txBody>
      </p:sp>
      <p:pic>
        <p:nvPicPr>
          <p:cNvPr id="4" name="图片 3">
            <a:extLst>
              <a:ext uri="{FF2B5EF4-FFF2-40B4-BE49-F238E27FC236}">
                <a16:creationId xmlns:a16="http://schemas.microsoft.com/office/drawing/2014/main" id="{BE1A8F1E-F37D-456C-9802-AF7610E06E7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1381" y="930076"/>
            <a:ext cx="6799878" cy="5651653"/>
          </a:xfrm>
          <a:prstGeom prst="rect">
            <a:avLst/>
          </a:prstGeom>
        </p:spPr>
      </p:pic>
    </p:spTree>
    <p:extLst>
      <p:ext uri="{BB962C8B-B14F-4D97-AF65-F5344CB8AC3E}">
        <p14:creationId xmlns:p14="http://schemas.microsoft.com/office/powerpoint/2010/main" val="59024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5" name="文本框 4">
            <a:extLst>
              <a:ext uri="{FF2B5EF4-FFF2-40B4-BE49-F238E27FC236}">
                <a16:creationId xmlns:a16="http://schemas.microsoft.com/office/drawing/2014/main" id="{3259D18C-4EDE-4A2B-A1A7-3DB3AE21F7B4}"/>
              </a:ext>
            </a:extLst>
          </p:cNvPr>
          <p:cNvSpPr txBox="1"/>
          <p:nvPr/>
        </p:nvSpPr>
        <p:spPr>
          <a:xfrm>
            <a:off x="326334" y="1988592"/>
            <a:ext cx="8468833" cy="1200329"/>
          </a:xfrm>
          <a:prstGeom prst="rect">
            <a:avLst/>
          </a:prstGeom>
          <a:noFill/>
        </p:spPr>
        <p:txBody>
          <a:bodyPr wrap="square" rtlCol="0">
            <a:spAutoFit/>
          </a:bodyPr>
          <a:lstStyle/>
          <a:p>
            <a:r>
              <a:rPr lang="en-US" b="1" dirty="0"/>
              <a:t>C4</a:t>
            </a:r>
            <a:r>
              <a:rPr lang="en-US" dirty="0"/>
              <a:t>.</a:t>
            </a:r>
            <a:r>
              <a:rPr lang="en-US" b="1" dirty="0"/>
              <a:t>5</a:t>
            </a:r>
            <a:r>
              <a:rPr lang="en-US" dirty="0"/>
              <a:t> is an algorithm used to generate a decision tree developed by Ross Quinlan. </a:t>
            </a:r>
            <a:r>
              <a:rPr lang="en-US" b="1" dirty="0"/>
              <a:t>C4</a:t>
            </a:r>
            <a:r>
              <a:rPr lang="en-US" dirty="0"/>
              <a:t>.</a:t>
            </a:r>
            <a:r>
              <a:rPr lang="en-US" b="1" dirty="0"/>
              <a:t>5</a:t>
            </a:r>
            <a:r>
              <a:rPr lang="en-US" dirty="0"/>
              <a:t> is an extension of Quinlan's earlier ID3 algorithm. The decision trees generated by </a:t>
            </a:r>
            <a:r>
              <a:rPr lang="en-US" b="1" dirty="0"/>
              <a:t>C4</a:t>
            </a:r>
            <a:r>
              <a:rPr lang="en-US" dirty="0"/>
              <a:t>.</a:t>
            </a:r>
            <a:r>
              <a:rPr lang="en-US" b="1" dirty="0"/>
              <a:t>5</a:t>
            </a:r>
            <a:r>
              <a:rPr lang="en-US" dirty="0"/>
              <a:t> can be used for classification, and for this reason, </a:t>
            </a:r>
            <a:r>
              <a:rPr lang="en-US" b="1" dirty="0"/>
              <a:t>C4</a:t>
            </a:r>
            <a:r>
              <a:rPr lang="en-US" dirty="0"/>
              <a:t>.</a:t>
            </a:r>
            <a:r>
              <a:rPr lang="en-US" b="1" dirty="0"/>
              <a:t>5</a:t>
            </a:r>
            <a:r>
              <a:rPr lang="en-US" dirty="0"/>
              <a:t> is often referred to as a statistical classifier.</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4861891" cy="769441"/>
          </a:xfrm>
          <a:prstGeom prst="rect">
            <a:avLst/>
          </a:prstGeom>
          <a:noFill/>
        </p:spPr>
        <p:txBody>
          <a:bodyPr wrap="square" rtlCol="0">
            <a:spAutoFit/>
          </a:bodyPr>
          <a:lstStyle/>
          <a:p>
            <a:r>
              <a:rPr lang="en-US" sz="2000" dirty="0">
                <a:solidFill>
                  <a:srgbClr val="FF0000"/>
                </a:solidFill>
              </a:rPr>
              <a:t>Four algorithms </a:t>
            </a:r>
            <a:r>
              <a:rPr lang="en-US" sz="2000" dirty="0"/>
              <a:t>&amp; Two methods</a:t>
            </a:r>
          </a:p>
          <a:p>
            <a:r>
              <a:rPr lang="en-US" sz="2400" dirty="0">
                <a:solidFill>
                  <a:srgbClr val="FF0000"/>
                </a:solidFill>
              </a:rPr>
              <a:t>C4.5</a:t>
            </a:r>
            <a:r>
              <a:rPr lang="en-US" sz="2000" dirty="0"/>
              <a:t>, RIPPER, Naïve Bayesian, AdaBoost</a:t>
            </a:r>
          </a:p>
        </p:txBody>
      </p:sp>
    </p:spTree>
    <p:extLst>
      <p:ext uri="{BB962C8B-B14F-4D97-AF65-F5344CB8AC3E}">
        <p14:creationId xmlns:p14="http://schemas.microsoft.com/office/powerpoint/2010/main" val="370345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5" name="文本框 4">
            <a:extLst>
              <a:ext uri="{FF2B5EF4-FFF2-40B4-BE49-F238E27FC236}">
                <a16:creationId xmlns:a16="http://schemas.microsoft.com/office/drawing/2014/main" id="{3259D18C-4EDE-4A2B-A1A7-3DB3AE21F7B4}"/>
              </a:ext>
            </a:extLst>
          </p:cNvPr>
          <p:cNvSpPr txBox="1"/>
          <p:nvPr/>
        </p:nvSpPr>
        <p:spPr>
          <a:xfrm>
            <a:off x="326334" y="1953805"/>
            <a:ext cx="8468833" cy="1600438"/>
          </a:xfrm>
          <a:prstGeom prst="rect">
            <a:avLst/>
          </a:prstGeom>
          <a:noFill/>
        </p:spPr>
        <p:txBody>
          <a:bodyPr wrap="square" rtlCol="0">
            <a:spAutoFit/>
          </a:bodyPr>
          <a:lstStyle/>
          <a:p>
            <a:r>
              <a:rPr lang="en-US" sz="1400" b="1" dirty="0"/>
              <a:t>C4</a:t>
            </a:r>
            <a:r>
              <a:rPr lang="en-US" sz="1400" dirty="0"/>
              <a:t>.</a:t>
            </a:r>
            <a:r>
              <a:rPr lang="en-US" sz="1400" b="1" dirty="0"/>
              <a:t>5</a:t>
            </a:r>
            <a:r>
              <a:rPr lang="en-US" sz="1400" dirty="0"/>
              <a:t> is an algorithm used to generate a decision tree developed by Ross Quinlan. </a:t>
            </a:r>
            <a:r>
              <a:rPr lang="en-US" sz="1400" b="1" dirty="0"/>
              <a:t>C4</a:t>
            </a:r>
            <a:r>
              <a:rPr lang="en-US" sz="1400" dirty="0"/>
              <a:t>.</a:t>
            </a:r>
            <a:r>
              <a:rPr lang="en-US" sz="1400" b="1" dirty="0"/>
              <a:t>5</a:t>
            </a:r>
            <a:r>
              <a:rPr lang="en-US" sz="1400" dirty="0"/>
              <a:t> is an extension of Quinlan's earlier ID3 algorithm. The decision trees generated by </a:t>
            </a:r>
            <a:r>
              <a:rPr lang="en-US" sz="1400" b="1" dirty="0"/>
              <a:t>C4</a:t>
            </a:r>
            <a:r>
              <a:rPr lang="en-US" sz="1400" dirty="0"/>
              <a:t>.</a:t>
            </a:r>
            <a:r>
              <a:rPr lang="en-US" sz="1400" b="1" dirty="0"/>
              <a:t>5</a:t>
            </a:r>
            <a:r>
              <a:rPr lang="en-US" sz="1400" dirty="0"/>
              <a:t> can be used for classification, and for this reason, </a:t>
            </a:r>
            <a:r>
              <a:rPr lang="en-US" sz="1400" b="1" dirty="0"/>
              <a:t>C4</a:t>
            </a:r>
            <a:r>
              <a:rPr lang="en-US" sz="1400" dirty="0"/>
              <a:t>.</a:t>
            </a:r>
            <a:r>
              <a:rPr lang="en-US" sz="1400" b="1" dirty="0"/>
              <a:t>5</a:t>
            </a:r>
            <a:r>
              <a:rPr lang="en-US" sz="1400" dirty="0"/>
              <a:t> is often referred to as a statistical classifier.</a:t>
            </a:r>
          </a:p>
          <a:p>
            <a:endParaRPr lang="en-US" dirty="0"/>
          </a:p>
          <a:p>
            <a:r>
              <a:rPr lang="en-US" sz="2000" dirty="0"/>
              <a:t>RIPPER: </a:t>
            </a:r>
            <a:r>
              <a:rPr lang="en-US" sz="2000" i="1" dirty="0"/>
              <a:t>Repeated Incremental Pruning to Produce Error Reduction</a:t>
            </a:r>
          </a:p>
          <a:p>
            <a:endParaRPr lang="en-US" dirty="0"/>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4861891" cy="769441"/>
          </a:xfrm>
          <a:prstGeom prst="rect">
            <a:avLst/>
          </a:prstGeom>
          <a:noFill/>
        </p:spPr>
        <p:txBody>
          <a:bodyPr wrap="square" rtlCol="0">
            <a:spAutoFit/>
          </a:bodyPr>
          <a:lstStyle/>
          <a:p>
            <a:r>
              <a:rPr lang="en-US" sz="2000" dirty="0">
                <a:solidFill>
                  <a:srgbClr val="FF0000"/>
                </a:solidFill>
              </a:rPr>
              <a:t>Four algorithms </a:t>
            </a:r>
            <a:r>
              <a:rPr lang="en-US" sz="2000" dirty="0"/>
              <a:t>&amp; Two methods</a:t>
            </a:r>
          </a:p>
          <a:p>
            <a:r>
              <a:rPr lang="en-US" sz="2000" dirty="0"/>
              <a:t>C4.5, </a:t>
            </a:r>
            <a:r>
              <a:rPr lang="en-US" sz="2400" dirty="0">
                <a:solidFill>
                  <a:srgbClr val="FF0000"/>
                </a:solidFill>
              </a:rPr>
              <a:t>RIPPER</a:t>
            </a:r>
            <a:r>
              <a:rPr lang="en-US" sz="2000" dirty="0"/>
              <a:t>, Naïve Bayesian, AdaBoost</a:t>
            </a:r>
          </a:p>
        </p:txBody>
      </p:sp>
    </p:spTree>
    <p:extLst>
      <p:ext uri="{BB962C8B-B14F-4D97-AF65-F5344CB8AC3E}">
        <p14:creationId xmlns:p14="http://schemas.microsoft.com/office/powerpoint/2010/main" val="60254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5" name="文本框 4">
            <a:extLst>
              <a:ext uri="{FF2B5EF4-FFF2-40B4-BE49-F238E27FC236}">
                <a16:creationId xmlns:a16="http://schemas.microsoft.com/office/drawing/2014/main" id="{3259D18C-4EDE-4A2B-A1A7-3DB3AE21F7B4}"/>
              </a:ext>
            </a:extLst>
          </p:cNvPr>
          <p:cNvSpPr txBox="1"/>
          <p:nvPr/>
        </p:nvSpPr>
        <p:spPr>
          <a:xfrm>
            <a:off x="326334" y="1968713"/>
            <a:ext cx="8468833" cy="3447098"/>
          </a:xfrm>
          <a:prstGeom prst="rect">
            <a:avLst/>
          </a:prstGeom>
          <a:noFill/>
        </p:spPr>
        <p:txBody>
          <a:bodyPr wrap="square" rtlCol="0">
            <a:spAutoFit/>
          </a:bodyPr>
          <a:lstStyle/>
          <a:p>
            <a:r>
              <a:rPr lang="en-US" sz="1400" b="1" dirty="0"/>
              <a:t>C4</a:t>
            </a:r>
            <a:r>
              <a:rPr lang="en-US" sz="1400" dirty="0"/>
              <a:t>.</a:t>
            </a:r>
            <a:r>
              <a:rPr lang="en-US" sz="1400" b="1" dirty="0"/>
              <a:t>5</a:t>
            </a:r>
            <a:r>
              <a:rPr lang="en-US" sz="1400" dirty="0"/>
              <a:t> is an algorithm used to generate a decision tree developed by Ross Quinlan. </a:t>
            </a:r>
            <a:r>
              <a:rPr lang="en-US" sz="1400" b="1" dirty="0"/>
              <a:t>C4</a:t>
            </a:r>
            <a:r>
              <a:rPr lang="en-US" sz="1400" dirty="0"/>
              <a:t>.</a:t>
            </a:r>
            <a:r>
              <a:rPr lang="en-US" sz="1400" b="1" dirty="0"/>
              <a:t>5</a:t>
            </a:r>
            <a:r>
              <a:rPr lang="en-US" sz="1400" dirty="0"/>
              <a:t> is an extension of Quinlan's earlier ID3 algorithm. The decision trees generated by </a:t>
            </a:r>
            <a:r>
              <a:rPr lang="en-US" sz="1400" b="1" dirty="0"/>
              <a:t>C4</a:t>
            </a:r>
            <a:r>
              <a:rPr lang="en-US" sz="1400" dirty="0"/>
              <a:t>.</a:t>
            </a:r>
            <a:r>
              <a:rPr lang="en-US" sz="1400" b="1" dirty="0"/>
              <a:t>5</a:t>
            </a:r>
            <a:r>
              <a:rPr lang="en-US" sz="1400" dirty="0"/>
              <a:t> can be used for classification, and for this reason, </a:t>
            </a:r>
            <a:r>
              <a:rPr lang="en-US" sz="1400" b="1" dirty="0"/>
              <a:t>C4</a:t>
            </a:r>
            <a:r>
              <a:rPr lang="en-US" sz="1400" dirty="0"/>
              <a:t>.</a:t>
            </a:r>
            <a:r>
              <a:rPr lang="en-US" sz="1400" b="1" dirty="0"/>
              <a:t>5</a:t>
            </a:r>
            <a:r>
              <a:rPr lang="en-US" sz="1400" dirty="0"/>
              <a:t> is often referred to as a statistical classifier.</a:t>
            </a:r>
          </a:p>
          <a:p>
            <a:endParaRPr lang="en-US" dirty="0"/>
          </a:p>
          <a:p>
            <a:r>
              <a:rPr lang="en-US" sz="1400" dirty="0"/>
              <a:t>RIPPER: </a:t>
            </a:r>
            <a:r>
              <a:rPr lang="en-US" sz="1400" i="1" dirty="0"/>
              <a:t>Repeated Incremental Pruning to Produce Error Reduction</a:t>
            </a:r>
          </a:p>
          <a:p>
            <a:endParaRPr lang="en-US" dirty="0"/>
          </a:p>
          <a:p>
            <a:r>
              <a:rPr lang="en-US" dirty="0"/>
              <a:t>Naïve Bayesian</a:t>
            </a:r>
          </a:p>
          <a:p>
            <a:r>
              <a:rPr lang="en-US" dirty="0"/>
              <a:t>Naive Bayes is a simple technique for constructing classifiers: models that assign class labels to problem instances, represented as vectors of feature values, where the class labels are drawn from some finite set. There is not a single algorithm for training such classifiers, but a family of algorithms based on a common principle: all naive Bayes classifiers assume that the value of a particular feature is independent of the value of any other feature, given the class variable.</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4861891" cy="769441"/>
          </a:xfrm>
          <a:prstGeom prst="rect">
            <a:avLst/>
          </a:prstGeom>
          <a:noFill/>
        </p:spPr>
        <p:txBody>
          <a:bodyPr wrap="square" rtlCol="0">
            <a:spAutoFit/>
          </a:bodyPr>
          <a:lstStyle/>
          <a:p>
            <a:r>
              <a:rPr lang="en-US" sz="2000" dirty="0">
                <a:solidFill>
                  <a:srgbClr val="FF0000"/>
                </a:solidFill>
              </a:rPr>
              <a:t>Four algorithms </a:t>
            </a:r>
            <a:r>
              <a:rPr lang="en-US" sz="2000" dirty="0"/>
              <a:t>&amp; Two methods</a:t>
            </a:r>
          </a:p>
          <a:p>
            <a:r>
              <a:rPr lang="en-US" sz="2000" dirty="0"/>
              <a:t>C4.5, RIPPER, </a:t>
            </a:r>
            <a:r>
              <a:rPr lang="en-US" sz="2400" dirty="0">
                <a:solidFill>
                  <a:srgbClr val="FF0000"/>
                </a:solidFill>
              </a:rPr>
              <a:t>Naïve Bayesian</a:t>
            </a:r>
            <a:r>
              <a:rPr lang="en-US" sz="2000" dirty="0"/>
              <a:t>, AdaBoost</a:t>
            </a:r>
          </a:p>
        </p:txBody>
      </p:sp>
    </p:spTree>
    <p:extLst>
      <p:ext uri="{BB962C8B-B14F-4D97-AF65-F5344CB8AC3E}">
        <p14:creationId xmlns:p14="http://schemas.microsoft.com/office/powerpoint/2010/main" val="15752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4861891" cy="769441"/>
          </a:xfrm>
          <a:prstGeom prst="rect">
            <a:avLst/>
          </a:prstGeom>
          <a:noFill/>
        </p:spPr>
        <p:txBody>
          <a:bodyPr wrap="square" rtlCol="0">
            <a:spAutoFit/>
          </a:bodyPr>
          <a:lstStyle/>
          <a:p>
            <a:r>
              <a:rPr lang="en-US" sz="2000" dirty="0">
                <a:solidFill>
                  <a:srgbClr val="FF0000"/>
                </a:solidFill>
              </a:rPr>
              <a:t>Four algorithms </a:t>
            </a:r>
            <a:r>
              <a:rPr lang="en-US" sz="2000" dirty="0"/>
              <a:t>&amp; Two methods</a:t>
            </a:r>
          </a:p>
          <a:p>
            <a:r>
              <a:rPr lang="en-US" sz="2000" dirty="0"/>
              <a:t>C4.5, RIPPER, Naïve Bayesian, </a:t>
            </a:r>
            <a:r>
              <a:rPr lang="en-US" sz="2400" dirty="0">
                <a:solidFill>
                  <a:srgbClr val="FF0000"/>
                </a:solidFill>
              </a:rPr>
              <a:t>AdaBoost</a:t>
            </a:r>
            <a:endParaRPr lang="en-US" sz="2000" dirty="0">
              <a:solidFill>
                <a:srgbClr val="FF0000"/>
              </a:solidFill>
            </a:endParaRPr>
          </a:p>
        </p:txBody>
      </p:sp>
      <p:sp>
        <p:nvSpPr>
          <p:cNvPr id="4" name="文本框 3">
            <a:extLst>
              <a:ext uri="{FF2B5EF4-FFF2-40B4-BE49-F238E27FC236}">
                <a16:creationId xmlns:a16="http://schemas.microsoft.com/office/drawing/2014/main" id="{E31C0E67-DE98-410C-8C9B-F558A38AD42A}"/>
              </a:ext>
            </a:extLst>
          </p:cNvPr>
          <p:cNvSpPr txBox="1"/>
          <p:nvPr/>
        </p:nvSpPr>
        <p:spPr>
          <a:xfrm>
            <a:off x="326334" y="2239425"/>
            <a:ext cx="10419904" cy="2893100"/>
          </a:xfrm>
          <a:prstGeom prst="rect">
            <a:avLst/>
          </a:prstGeom>
          <a:noFill/>
        </p:spPr>
        <p:txBody>
          <a:bodyPr wrap="square" rtlCol="0">
            <a:spAutoFit/>
          </a:bodyPr>
          <a:lstStyle/>
          <a:p>
            <a:r>
              <a:rPr lang="en-US" sz="2000" dirty="0"/>
              <a:t>AdaBoost - Background</a:t>
            </a:r>
          </a:p>
          <a:p>
            <a:r>
              <a:rPr lang="en-US" dirty="0"/>
              <a:t>AdaBoost, short for Adaptive Boosting, is a machine learning meta-algorithm formulated by Yoav Freund and Robert </a:t>
            </a:r>
            <a:r>
              <a:rPr lang="en-US" dirty="0" err="1"/>
              <a:t>Schapire</a:t>
            </a:r>
            <a:r>
              <a:rPr lang="en-US" dirty="0"/>
              <a:t>, who won the 2003 Gödel Prize for their work. It can be used in conjunction with many other types of learning algorithms to improve performance. The output of the other learning algorithms ('weak learners') is combined into a weighted sum that represents the final output of the boosted classifier. AdaBoost is adaptive in the sense that subsequent weak learners are tweaked in favor of those instances misclassified by previous classifiers. AdaBoost is sensitive to noisy data and outliers. In some problems it can be less susceptible to the overfitting problem than other learning algorithms. The individual learners can be weak, but as long as the performance of each one is slightly better than random guessing, the final model can be proven to converge to a strong learner.</a:t>
            </a:r>
          </a:p>
        </p:txBody>
      </p:sp>
    </p:spTree>
    <p:extLst>
      <p:ext uri="{BB962C8B-B14F-4D97-AF65-F5344CB8AC3E}">
        <p14:creationId xmlns:p14="http://schemas.microsoft.com/office/powerpoint/2010/main" val="6525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7255147" cy="707886"/>
          </a:xfrm>
          <a:prstGeom prst="rect">
            <a:avLst/>
          </a:prstGeom>
          <a:noFill/>
        </p:spPr>
        <p:txBody>
          <a:bodyPr wrap="square" rtlCol="0">
            <a:spAutoFit/>
          </a:bodyPr>
          <a:lstStyle/>
          <a:p>
            <a:r>
              <a:rPr lang="en-US" sz="2000" dirty="0"/>
              <a:t>Four algorithms &amp; </a:t>
            </a:r>
            <a:r>
              <a:rPr lang="en-US" sz="2000" dirty="0">
                <a:solidFill>
                  <a:srgbClr val="FF0000"/>
                </a:solidFill>
              </a:rPr>
              <a:t>Two methods</a:t>
            </a:r>
          </a:p>
          <a:p>
            <a:r>
              <a:rPr lang="en-US" sz="2000" dirty="0">
                <a:solidFill>
                  <a:srgbClr val="FF0000"/>
                </a:solidFill>
              </a:rPr>
              <a:t>Three-way split with 10-folds </a:t>
            </a:r>
            <a:r>
              <a:rPr lang="en-US" sz="2000" dirty="0"/>
              <a:t>&amp; 10-fold cross-validation</a:t>
            </a:r>
          </a:p>
        </p:txBody>
      </p:sp>
      <p:pic>
        <p:nvPicPr>
          <p:cNvPr id="6" name="图片 5">
            <a:extLst>
              <a:ext uri="{FF2B5EF4-FFF2-40B4-BE49-F238E27FC236}">
                <a16:creationId xmlns:a16="http://schemas.microsoft.com/office/drawing/2014/main" id="{D61CD724-2C50-4AF1-A4B0-9A1E43D6891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25725" y="1904109"/>
            <a:ext cx="8529431" cy="4333008"/>
          </a:xfrm>
          <a:prstGeom prst="rect">
            <a:avLst/>
          </a:prstGeom>
        </p:spPr>
      </p:pic>
      <p:sp>
        <p:nvSpPr>
          <p:cNvPr id="7" name="文本框 6">
            <a:extLst>
              <a:ext uri="{FF2B5EF4-FFF2-40B4-BE49-F238E27FC236}">
                <a16:creationId xmlns:a16="http://schemas.microsoft.com/office/drawing/2014/main" id="{9D24F2A1-E94A-4708-A54B-B6B0EE115428}"/>
              </a:ext>
            </a:extLst>
          </p:cNvPr>
          <p:cNvSpPr txBox="1"/>
          <p:nvPr/>
        </p:nvSpPr>
        <p:spPr>
          <a:xfrm>
            <a:off x="9139030" y="2350605"/>
            <a:ext cx="2827683" cy="923330"/>
          </a:xfrm>
          <a:prstGeom prst="rect">
            <a:avLst/>
          </a:prstGeom>
          <a:noFill/>
        </p:spPr>
        <p:txBody>
          <a:bodyPr wrap="square" rtlCol="0">
            <a:spAutoFit/>
          </a:bodyPr>
          <a:lstStyle/>
          <a:p>
            <a:r>
              <a:rPr lang="en-US" dirty="0"/>
              <a:t>5359 records:</a:t>
            </a:r>
          </a:p>
          <a:p>
            <a:r>
              <a:rPr lang="en-US" dirty="0"/>
              <a:t>Nine groups:9 * 536 records</a:t>
            </a:r>
          </a:p>
          <a:p>
            <a:r>
              <a:rPr lang="en-US" dirty="0"/>
              <a:t>Last group: 535 records</a:t>
            </a:r>
          </a:p>
        </p:txBody>
      </p:sp>
      <p:pic>
        <p:nvPicPr>
          <p:cNvPr id="13" name="图片 12">
            <a:extLst>
              <a:ext uri="{FF2B5EF4-FFF2-40B4-BE49-F238E27FC236}">
                <a16:creationId xmlns:a16="http://schemas.microsoft.com/office/drawing/2014/main" id="{605278D1-47D3-4EE9-8957-761253C62AD5}"/>
              </a:ext>
            </a:extLst>
          </p:cNvPr>
          <p:cNvPicPr>
            <a:picLocks noChangeAspect="1"/>
          </p:cNvPicPr>
          <p:nvPr/>
        </p:nvPicPr>
        <p:blipFill>
          <a:blip r:embed="rId4"/>
          <a:stretch>
            <a:fillRect/>
          </a:stretch>
        </p:blipFill>
        <p:spPr>
          <a:xfrm>
            <a:off x="425725" y="1904109"/>
            <a:ext cx="4894855" cy="4446160"/>
          </a:xfrm>
          <a:prstGeom prst="rect">
            <a:avLst/>
          </a:prstGeom>
        </p:spPr>
      </p:pic>
    </p:spTree>
    <p:extLst>
      <p:ext uri="{BB962C8B-B14F-4D97-AF65-F5344CB8AC3E}">
        <p14:creationId xmlns:p14="http://schemas.microsoft.com/office/powerpoint/2010/main" val="58114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Analysis procedure</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7255147" cy="707886"/>
          </a:xfrm>
          <a:prstGeom prst="rect">
            <a:avLst/>
          </a:prstGeom>
          <a:noFill/>
        </p:spPr>
        <p:txBody>
          <a:bodyPr wrap="square" rtlCol="0">
            <a:spAutoFit/>
          </a:bodyPr>
          <a:lstStyle/>
          <a:p>
            <a:r>
              <a:rPr lang="en-US" sz="2000" dirty="0"/>
              <a:t>Four algorithms &amp; </a:t>
            </a:r>
            <a:r>
              <a:rPr lang="en-US" sz="2000" dirty="0">
                <a:solidFill>
                  <a:srgbClr val="FF0000"/>
                </a:solidFill>
              </a:rPr>
              <a:t>Two methods</a:t>
            </a:r>
          </a:p>
          <a:p>
            <a:r>
              <a:rPr lang="en-US" sz="2000" dirty="0"/>
              <a:t>Three-way split with 10-folds &amp; </a:t>
            </a:r>
            <a:r>
              <a:rPr lang="en-US" sz="2000" dirty="0">
                <a:solidFill>
                  <a:srgbClr val="FF0000"/>
                </a:solidFill>
              </a:rPr>
              <a:t>10-fold cross-validation</a:t>
            </a:r>
          </a:p>
        </p:txBody>
      </p:sp>
      <p:cxnSp>
        <p:nvCxnSpPr>
          <p:cNvPr id="8" name="直接箭头连接符 7">
            <a:extLst>
              <a:ext uri="{FF2B5EF4-FFF2-40B4-BE49-F238E27FC236}">
                <a16:creationId xmlns:a16="http://schemas.microsoft.com/office/drawing/2014/main" id="{DC126F40-905A-4CF3-87E3-A841B8327471}"/>
              </a:ext>
            </a:extLst>
          </p:cNvPr>
          <p:cNvCxnSpPr/>
          <p:nvPr/>
        </p:nvCxnSpPr>
        <p:spPr>
          <a:xfrm>
            <a:off x="1908313" y="1769166"/>
            <a:ext cx="0" cy="2534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文本框 8">
            <a:extLst>
              <a:ext uri="{FF2B5EF4-FFF2-40B4-BE49-F238E27FC236}">
                <a16:creationId xmlns:a16="http://schemas.microsoft.com/office/drawing/2014/main" id="{C19FEEAC-1764-49B7-93C0-8DA2E459C132}"/>
              </a:ext>
            </a:extLst>
          </p:cNvPr>
          <p:cNvSpPr txBox="1"/>
          <p:nvPr/>
        </p:nvSpPr>
        <p:spPr>
          <a:xfrm>
            <a:off x="402535" y="2107096"/>
            <a:ext cx="7687916" cy="1200329"/>
          </a:xfrm>
          <a:prstGeom prst="rect">
            <a:avLst/>
          </a:prstGeom>
          <a:noFill/>
        </p:spPr>
        <p:txBody>
          <a:bodyPr wrap="square" rtlCol="0">
            <a:spAutoFit/>
          </a:bodyPr>
          <a:lstStyle/>
          <a:p>
            <a:r>
              <a:rPr lang="en-US" dirty="0"/>
              <a:t>90 testing combinations</a:t>
            </a:r>
          </a:p>
          <a:p>
            <a:r>
              <a:rPr lang="en-US" dirty="0"/>
              <a:t>**The three way split processed the ten folds where each one included the combinations of one test set and one of the remaining nine validation sets. And the other 8 remaining were the training sets. </a:t>
            </a:r>
          </a:p>
        </p:txBody>
      </p:sp>
      <p:cxnSp>
        <p:nvCxnSpPr>
          <p:cNvPr id="13" name="直接箭头连接符 12">
            <a:extLst>
              <a:ext uri="{FF2B5EF4-FFF2-40B4-BE49-F238E27FC236}">
                <a16:creationId xmlns:a16="http://schemas.microsoft.com/office/drawing/2014/main" id="{F2DA3571-CAF0-47BD-B3BC-BC58D51317CE}"/>
              </a:ext>
            </a:extLst>
          </p:cNvPr>
          <p:cNvCxnSpPr>
            <a:cxnSpLocks/>
          </p:cNvCxnSpPr>
          <p:nvPr/>
        </p:nvCxnSpPr>
        <p:spPr>
          <a:xfrm>
            <a:off x="5044109" y="1719820"/>
            <a:ext cx="0" cy="23403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1295146D-E267-401C-8C3D-4F750EF7A130}"/>
              </a:ext>
            </a:extLst>
          </p:cNvPr>
          <p:cNvSpPr txBox="1"/>
          <p:nvPr/>
        </p:nvSpPr>
        <p:spPr>
          <a:xfrm>
            <a:off x="3086101" y="4356003"/>
            <a:ext cx="5680211" cy="923330"/>
          </a:xfrm>
          <a:prstGeom prst="rect">
            <a:avLst/>
          </a:prstGeom>
          <a:noFill/>
        </p:spPr>
        <p:txBody>
          <a:bodyPr wrap="square" rtlCol="0">
            <a:spAutoFit/>
          </a:bodyPr>
          <a:lstStyle/>
          <a:p>
            <a:r>
              <a:rPr lang="en-US" dirty="0"/>
              <a:t>10 combinations</a:t>
            </a:r>
          </a:p>
          <a:p>
            <a:r>
              <a:rPr lang="en-US" dirty="0"/>
              <a:t>The 10-fold cross-validation used only one test set and the remaining nine training sets.</a:t>
            </a:r>
          </a:p>
        </p:txBody>
      </p:sp>
    </p:spTree>
    <p:extLst>
      <p:ext uri="{BB962C8B-B14F-4D97-AF65-F5344CB8AC3E}">
        <p14:creationId xmlns:p14="http://schemas.microsoft.com/office/powerpoint/2010/main" val="60141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82CB9-4B03-46E6-89C5-84EEF6A699FC}"/>
              </a:ext>
            </a:extLst>
          </p:cNvPr>
          <p:cNvSpPr>
            <a:spLocks noGrp="1"/>
          </p:cNvSpPr>
          <p:nvPr>
            <p:ph type="title"/>
          </p:nvPr>
        </p:nvSpPr>
        <p:spPr>
          <a:xfrm>
            <a:off x="564874" y="126586"/>
            <a:ext cx="10515600" cy="1325563"/>
          </a:xfrm>
        </p:spPr>
        <p:txBody>
          <a:bodyPr/>
          <a:lstStyle/>
          <a:p>
            <a:r>
              <a:rPr lang="en-US" dirty="0"/>
              <a:t>Outlines</a:t>
            </a:r>
          </a:p>
        </p:txBody>
      </p:sp>
      <p:sp>
        <p:nvSpPr>
          <p:cNvPr id="3" name="内容占位符 2">
            <a:extLst>
              <a:ext uri="{FF2B5EF4-FFF2-40B4-BE49-F238E27FC236}">
                <a16:creationId xmlns:a16="http://schemas.microsoft.com/office/drawing/2014/main" id="{45825675-2DAA-4915-B33A-2FB435F98F66}"/>
              </a:ext>
            </a:extLst>
          </p:cNvPr>
          <p:cNvSpPr>
            <a:spLocks noGrp="1"/>
          </p:cNvSpPr>
          <p:nvPr>
            <p:ph idx="1"/>
          </p:nvPr>
        </p:nvSpPr>
        <p:spPr>
          <a:xfrm>
            <a:off x="644387" y="1323699"/>
            <a:ext cx="10515600" cy="4351338"/>
          </a:xfrm>
        </p:spPr>
        <p:txBody>
          <a:bodyPr/>
          <a:lstStyle/>
          <a:p>
            <a:r>
              <a:rPr lang="en-US" dirty="0"/>
              <a:t>Introduction</a:t>
            </a:r>
          </a:p>
          <a:p>
            <a:pPr marL="0" indent="0">
              <a:buNone/>
            </a:pPr>
            <a:r>
              <a:rPr lang="en-US" dirty="0"/>
              <a:t>US Housing price background</a:t>
            </a:r>
          </a:p>
          <a:p>
            <a:pPr marL="0" indent="0">
              <a:buNone/>
            </a:pPr>
            <a:r>
              <a:rPr lang="en-US" dirty="0"/>
              <a:t>Research question: closing price &amp; listing price</a:t>
            </a:r>
          </a:p>
          <a:p>
            <a:r>
              <a:rPr lang="en-US" sz="1200" dirty="0"/>
              <a:t>Historical housing price prediction models</a:t>
            </a:r>
          </a:p>
          <a:p>
            <a:pPr marL="0" indent="0">
              <a:buNone/>
            </a:pPr>
            <a:r>
              <a:rPr lang="en-US" sz="1200" dirty="0"/>
              <a:t>The use of the hedonic-based regression approach</a:t>
            </a:r>
          </a:p>
          <a:p>
            <a:pPr marL="0" indent="0">
              <a:buNone/>
            </a:pPr>
            <a:r>
              <a:rPr lang="en-US" sz="1200" dirty="0"/>
              <a:t>Artificial intelligence techniques</a:t>
            </a:r>
          </a:p>
          <a:p>
            <a:r>
              <a:rPr lang="en-US" sz="1200" dirty="0"/>
              <a:t>Experimental design</a:t>
            </a:r>
          </a:p>
          <a:p>
            <a:pPr marL="0" indent="0">
              <a:buNone/>
            </a:pPr>
            <a:r>
              <a:rPr lang="en-US" sz="1200" dirty="0"/>
              <a:t>Data source and selection</a:t>
            </a:r>
          </a:p>
          <a:p>
            <a:pPr marL="0" indent="0">
              <a:buNone/>
            </a:pPr>
            <a:r>
              <a:rPr lang="en-US" sz="1200" dirty="0"/>
              <a:t>Data cleaning and integration</a:t>
            </a:r>
          </a:p>
          <a:p>
            <a:pPr marL="0" indent="0">
              <a:buNone/>
            </a:pPr>
            <a:r>
              <a:rPr lang="en-US" sz="1200" dirty="0"/>
              <a:t>Data extraction, transformation, and reduction</a:t>
            </a:r>
          </a:p>
          <a:p>
            <a:pPr marL="0" indent="0">
              <a:buNone/>
            </a:pPr>
            <a:r>
              <a:rPr lang="en-US" sz="1200" dirty="0"/>
              <a:t>Analysis procedure</a:t>
            </a:r>
          </a:p>
          <a:p>
            <a:pPr marL="0" indent="0">
              <a:buNone/>
            </a:pPr>
            <a:endParaRPr lang="en-US" dirty="0"/>
          </a:p>
        </p:txBody>
      </p:sp>
    </p:spTree>
    <p:extLst>
      <p:ext uri="{BB962C8B-B14F-4D97-AF65-F5344CB8AC3E}">
        <p14:creationId xmlns:p14="http://schemas.microsoft.com/office/powerpoint/2010/main" val="1680258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Experimental results</a:t>
            </a:r>
          </a:p>
        </p:txBody>
      </p:sp>
      <p:sp>
        <p:nvSpPr>
          <p:cNvPr id="3" name="文本框 2">
            <a:extLst>
              <a:ext uri="{FF2B5EF4-FFF2-40B4-BE49-F238E27FC236}">
                <a16:creationId xmlns:a16="http://schemas.microsoft.com/office/drawing/2014/main" id="{8C6E6F1D-6586-40CC-B2AA-606CC67A5196}"/>
              </a:ext>
            </a:extLst>
          </p:cNvPr>
          <p:cNvSpPr txBox="1"/>
          <p:nvPr/>
        </p:nvSpPr>
        <p:spPr>
          <a:xfrm>
            <a:off x="326334" y="1011934"/>
            <a:ext cx="7255147" cy="400110"/>
          </a:xfrm>
          <a:prstGeom prst="rect">
            <a:avLst/>
          </a:prstGeom>
          <a:noFill/>
        </p:spPr>
        <p:txBody>
          <a:bodyPr wrap="square" rtlCol="0">
            <a:spAutoFit/>
          </a:bodyPr>
          <a:lstStyle/>
          <a:p>
            <a:r>
              <a:rPr lang="en-US" sz="2000" dirty="0"/>
              <a:t>Three-way split with 10-folds &amp; 10-fold cross-validation</a:t>
            </a:r>
          </a:p>
        </p:txBody>
      </p:sp>
      <p:pic>
        <p:nvPicPr>
          <p:cNvPr id="4" name="图片 3">
            <a:extLst>
              <a:ext uri="{FF2B5EF4-FFF2-40B4-BE49-F238E27FC236}">
                <a16:creationId xmlns:a16="http://schemas.microsoft.com/office/drawing/2014/main" id="{A3DFB207-D79D-4740-8960-9D2B99B905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26334" y="1536086"/>
            <a:ext cx="5744818" cy="3731676"/>
          </a:xfrm>
          <a:prstGeom prst="rect">
            <a:avLst/>
          </a:prstGeom>
        </p:spPr>
      </p:pic>
      <p:pic>
        <p:nvPicPr>
          <p:cNvPr id="5" name="图片 4">
            <a:extLst>
              <a:ext uri="{FF2B5EF4-FFF2-40B4-BE49-F238E27FC236}">
                <a16:creationId xmlns:a16="http://schemas.microsoft.com/office/drawing/2014/main" id="{5766B801-9B6C-45F8-A626-80744FC9617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71152" y="1522548"/>
            <a:ext cx="5744817" cy="3758752"/>
          </a:xfrm>
          <a:prstGeom prst="rect">
            <a:avLst/>
          </a:prstGeom>
        </p:spPr>
      </p:pic>
    </p:spTree>
    <p:extLst>
      <p:ext uri="{BB962C8B-B14F-4D97-AF65-F5344CB8AC3E}">
        <p14:creationId xmlns:p14="http://schemas.microsoft.com/office/powerpoint/2010/main" val="16204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Conclusion</a:t>
            </a:r>
          </a:p>
        </p:txBody>
      </p:sp>
      <p:sp>
        <p:nvSpPr>
          <p:cNvPr id="6" name="文本框 5">
            <a:extLst>
              <a:ext uri="{FF2B5EF4-FFF2-40B4-BE49-F238E27FC236}">
                <a16:creationId xmlns:a16="http://schemas.microsoft.com/office/drawing/2014/main" id="{6643195C-783E-453F-8110-A29F83863ABA}"/>
              </a:ext>
            </a:extLst>
          </p:cNvPr>
          <p:cNvSpPr txBox="1"/>
          <p:nvPr/>
        </p:nvSpPr>
        <p:spPr>
          <a:xfrm>
            <a:off x="407504" y="1247361"/>
            <a:ext cx="11211339" cy="1754326"/>
          </a:xfrm>
          <a:prstGeom prst="rect">
            <a:avLst/>
          </a:prstGeom>
          <a:noFill/>
        </p:spPr>
        <p:txBody>
          <a:bodyPr wrap="square" rtlCol="0">
            <a:spAutoFit/>
          </a:bodyPr>
          <a:lstStyle/>
          <a:p>
            <a:r>
              <a:rPr lang="en-US" dirty="0"/>
              <a:t>RIPPER is superior to that of the C4.5, Naïve Bayesian, and AdaBoost models.</a:t>
            </a:r>
          </a:p>
          <a:p>
            <a:endParaRPr lang="en-US" dirty="0"/>
          </a:p>
          <a:p>
            <a:endParaRPr lang="en-US" dirty="0"/>
          </a:p>
          <a:p>
            <a:r>
              <a:rPr lang="en-US" dirty="0"/>
              <a:t>Previous studies  -&gt; hedonic-based methods (Limitation of assumptions and estimations)</a:t>
            </a:r>
          </a:p>
          <a:p>
            <a:r>
              <a:rPr lang="en-US" dirty="0"/>
              <a:t>Recent research  -&gt; compare conventional ways with machine learning approaches </a:t>
            </a:r>
          </a:p>
          <a:p>
            <a:r>
              <a:rPr lang="en-US" dirty="0"/>
              <a:t>This study             -&gt; compares the performance of various classifier in machine learning algorithms</a:t>
            </a:r>
          </a:p>
        </p:txBody>
      </p:sp>
    </p:spTree>
    <p:extLst>
      <p:ext uri="{BB962C8B-B14F-4D97-AF65-F5344CB8AC3E}">
        <p14:creationId xmlns:p14="http://schemas.microsoft.com/office/powerpoint/2010/main" val="2763688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3370470"/>
            <a:ext cx="10515600" cy="892175"/>
          </a:xfrm>
        </p:spPr>
        <p:txBody>
          <a:bodyPr>
            <a:normAutofit/>
          </a:bodyPr>
          <a:lstStyle/>
          <a:p>
            <a:r>
              <a:rPr lang="en-US" dirty="0"/>
              <a:t>Limitations of this study</a:t>
            </a:r>
          </a:p>
        </p:txBody>
      </p:sp>
      <p:sp>
        <p:nvSpPr>
          <p:cNvPr id="6" name="文本框 5">
            <a:extLst>
              <a:ext uri="{FF2B5EF4-FFF2-40B4-BE49-F238E27FC236}">
                <a16:creationId xmlns:a16="http://schemas.microsoft.com/office/drawing/2014/main" id="{6643195C-783E-453F-8110-A29F83863ABA}"/>
              </a:ext>
            </a:extLst>
          </p:cNvPr>
          <p:cNvSpPr txBox="1"/>
          <p:nvPr/>
        </p:nvSpPr>
        <p:spPr>
          <a:xfrm>
            <a:off x="326334" y="4745935"/>
            <a:ext cx="11211339" cy="646331"/>
          </a:xfrm>
          <a:prstGeom prst="rect">
            <a:avLst/>
          </a:prstGeom>
          <a:noFill/>
        </p:spPr>
        <p:txBody>
          <a:bodyPr wrap="square" rtlCol="0">
            <a:spAutoFit/>
          </a:bodyPr>
          <a:lstStyle/>
          <a:p>
            <a:r>
              <a:rPr lang="en-US" dirty="0"/>
              <a:t>Specific region  -  Fairfax County</a:t>
            </a:r>
          </a:p>
          <a:p>
            <a:r>
              <a:rPr lang="en-US" dirty="0"/>
              <a:t>Specific type of residential properties  - townhouses</a:t>
            </a:r>
          </a:p>
        </p:txBody>
      </p:sp>
      <p:sp>
        <p:nvSpPr>
          <p:cNvPr id="4" name="文本框 3">
            <a:extLst>
              <a:ext uri="{FF2B5EF4-FFF2-40B4-BE49-F238E27FC236}">
                <a16:creationId xmlns:a16="http://schemas.microsoft.com/office/drawing/2014/main" id="{FA4C7007-F798-4CE8-9D69-501B3958718A}"/>
              </a:ext>
            </a:extLst>
          </p:cNvPr>
          <p:cNvSpPr txBox="1"/>
          <p:nvPr/>
        </p:nvSpPr>
        <p:spPr>
          <a:xfrm>
            <a:off x="326335" y="1205052"/>
            <a:ext cx="11211339" cy="1754326"/>
          </a:xfrm>
          <a:prstGeom prst="rect">
            <a:avLst/>
          </a:prstGeom>
          <a:noFill/>
        </p:spPr>
        <p:txBody>
          <a:bodyPr wrap="square" rtlCol="0">
            <a:spAutoFit/>
          </a:bodyPr>
          <a:lstStyle/>
          <a:p>
            <a:r>
              <a:rPr lang="en-US" dirty="0"/>
              <a:t>RIPPER is superior to that of the C4.5, Naïve Bayesian, and AdaBoost models.</a:t>
            </a:r>
          </a:p>
          <a:p>
            <a:endParaRPr lang="en-US" dirty="0"/>
          </a:p>
          <a:p>
            <a:endParaRPr lang="en-US" dirty="0"/>
          </a:p>
          <a:p>
            <a:r>
              <a:rPr lang="en-US" dirty="0"/>
              <a:t>Previous studies  -&gt; hedonic-based methods (Limitation of assumptions and estimations)</a:t>
            </a:r>
          </a:p>
          <a:p>
            <a:r>
              <a:rPr lang="en-US" dirty="0"/>
              <a:t>Recent research  -&gt; compare conventional ways with machine learning approaches </a:t>
            </a:r>
          </a:p>
          <a:p>
            <a:r>
              <a:rPr lang="en-US" dirty="0"/>
              <a:t>This study             -&gt; compares the performance of various classifier in machine learning algorithms</a:t>
            </a:r>
          </a:p>
        </p:txBody>
      </p:sp>
      <p:sp>
        <p:nvSpPr>
          <p:cNvPr id="5" name="标题 1">
            <a:extLst>
              <a:ext uri="{FF2B5EF4-FFF2-40B4-BE49-F238E27FC236}">
                <a16:creationId xmlns:a16="http://schemas.microsoft.com/office/drawing/2014/main" id="{454CC5BA-3063-4802-BFA6-1D4A5486E05C}"/>
              </a:ext>
            </a:extLst>
          </p:cNvPr>
          <p:cNvSpPr txBox="1">
            <a:spLocks/>
          </p:cNvSpPr>
          <p:nvPr/>
        </p:nvSpPr>
        <p:spPr>
          <a:xfrm>
            <a:off x="326335" y="166343"/>
            <a:ext cx="10515600" cy="892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a:t>
            </a:r>
            <a:endParaRPr lang="en-US" dirty="0"/>
          </a:p>
        </p:txBody>
      </p:sp>
    </p:spTree>
    <p:extLst>
      <p:ext uri="{BB962C8B-B14F-4D97-AF65-F5344CB8AC3E}">
        <p14:creationId xmlns:p14="http://schemas.microsoft.com/office/powerpoint/2010/main" val="3073736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326335" y="166343"/>
            <a:ext cx="10515600" cy="892175"/>
          </a:xfrm>
        </p:spPr>
        <p:txBody>
          <a:bodyPr>
            <a:normAutofit/>
          </a:bodyPr>
          <a:lstStyle/>
          <a:p>
            <a:r>
              <a:rPr lang="en-US" dirty="0"/>
              <a:t>References</a:t>
            </a:r>
          </a:p>
        </p:txBody>
      </p:sp>
      <p:sp>
        <p:nvSpPr>
          <p:cNvPr id="3" name="文本框 2">
            <a:extLst>
              <a:ext uri="{FF2B5EF4-FFF2-40B4-BE49-F238E27FC236}">
                <a16:creationId xmlns:a16="http://schemas.microsoft.com/office/drawing/2014/main" id="{C625B4CC-59E0-4725-9DB1-0925E6F7CFF7}"/>
              </a:ext>
            </a:extLst>
          </p:cNvPr>
          <p:cNvSpPr txBox="1"/>
          <p:nvPr/>
        </p:nvSpPr>
        <p:spPr>
          <a:xfrm>
            <a:off x="417443" y="1177787"/>
            <a:ext cx="1099267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Adair, A., Berry, J., &amp; </a:t>
            </a:r>
            <a:r>
              <a:rPr lang="en-US" dirty="0" err="1"/>
              <a:t>McGreal</a:t>
            </a:r>
            <a:r>
              <a:rPr lang="en-US" dirty="0"/>
              <a:t>, W. (1996). Hedonic modeling, housing submarkets and residential valuation. Journal of Property Research, 13(1), 67–83.</a:t>
            </a:r>
          </a:p>
          <a:p>
            <a:pPr marL="285750" indent="-285750">
              <a:buFont typeface="Arial" panose="020B0604020202020204" pitchFamily="34" charset="0"/>
              <a:buChar char="•"/>
            </a:pPr>
            <a:r>
              <a:rPr lang="en-US" dirty="0" err="1"/>
              <a:t>Azadeh</a:t>
            </a:r>
            <a:r>
              <a:rPr lang="en-US" dirty="0"/>
              <a:t>, A., </a:t>
            </a:r>
            <a:r>
              <a:rPr lang="en-US" dirty="0" err="1"/>
              <a:t>Ziaei</a:t>
            </a:r>
            <a:r>
              <a:rPr lang="en-US" dirty="0"/>
              <a:t>, B., &amp; Moghaddam, M. (2012). A hybrid fuzzy regression-fuzzy cognitive map algorithm for forecasting and optimization of housing market fluctuations. Expert Systems with Applications, 39(1), 298–315.</a:t>
            </a:r>
          </a:p>
          <a:p>
            <a:pPr marL="285750" indent="-285750">
              <a:buFont typeface="Arial" panose="020B0604020202020204" pitchFamily="34" charset="0"/>
              <a:buChar char="•"/>
            </a:pPr>
            <a:r>
              <a:rPr lang="en-US" dirty="0"/>
              <a:t>Bin, O. (2004). A prediction comparison of housing sales prices by parametric versus semi-parametric regressions. Journal of Housing Economics, 13, 68–84.</a:t>
            </a:r>
          </a:p>
          <a:p>
            <a:pPr marL="285750" indent="-285750">
              <a:buFont typeface="Arial" panose="020B0604020202020204" pitchFamily="34" charset="0"/>
              <a:buChar char="•"/>
            </a:pPr>
            <a:r>
              <a:rPr lang="en-US" dirty="0" err="1"/>
              <a:t>Eichholtz</a:t>
            </a:r>
            <a:r>
              <a:rPr lang="en-US" dirty="0"/>
              <a:t>, P., Veld, H. O., &amp; Schweitzer, M. (2000). REIT performance. Does managerial specialization pay? In P. T. Harker &amp; S. A. </a:t>
            </a:r>
            <a:r>
              <a:rPr lang="en-US" dirty="0" err="1"/>
              <a:t>Zenios</a:t>
            </a:r>
            <a:r>
              <a:rPr lang="en-US" dirty="0"/>
              <a:t> (Eds.), Performance of financial institutions: Efficiency, innovation, regulation (pp. 199–220). New York: Cambridge University Press.</a:t>
            </a:r>
          </a:p>
          <a:p>
            <a:pPr marL="285750" indent="-285750">
              <a:buFont typeface="Arial" panose="020B0604020202020204" pitchFamily="34" charset="0"/>
              <a:buChar char="•"/>
            </a:pPr>
            <a:r>
              <a:rPr lang="en-US" dirty="0"/>
              <a:t>Fan, G., Ong, Z. S. E., &amp; Koh, H. C. (2006). Determinants of house price. A decision tree approach. Urban Studies, 43(12), 2301–2315.</a:t>
            </a:r>
          </a:p>
          <a:p>
            <a:pPr marL="285750" indent="-285750">
              <a:buFont typeface="Arial" panose="020B0604020202020204" pitchFamily="34" charset="0"/>
              <a:buChar char="•"/>
            </a:pPr>
            <a:r>
              <a:rPr lang="en-US" dirty="0" err="1"/>
              <a:t>Gerek</a:t>
            </a:r>
            <a:r>
              <a:rPr lang="en-US" dirty="0"/>
              <a:t>, L. H. (2014). House selling price assessment using two different adaptive neuro-fuzzy techniques. Automation in Construction, 41, 33–39.</a:t>
            </a:r>
          </a:p>
        </p:txBody>
      </p:sp>
    </p:spTree>
    <p:extLst>
      <p:ext uri="{BB962C8B-B14F-4D97-AF65-F5344CB8AC3E}">
        <p14:creationId xmlns:p14="http://schemas.microsoft.com/office/powerpoint/2010/main" val="82663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83B17-42CE-4838-9385-1AAF33B5B9CE}"/>
              </a:ext>
            </a:extLst>
          </p:cNvPr>
          <p:cNvSpPr>
            <a:spLocks noGrp="1"/>
          </p:cNvSpPr>
          <p:nvPr>
            <p:ph type="title"/>
          </p:nvPr>
        </p:nvSpPr>
        <p:spPr>
          <a:xfrm>
            <a:off x="202095" y="198255"/>
            <a:ext cx="10515600" cy="1325563"/>
          </a:xfrm>
        </p:spPr>
        <p:txBody>
          <a:bodyPr>
            <a:normAutofit/>
          </a:bodyPr>
          <a:lstStyle/>
          <a:p>
            <a:r>
              <a:rPr lang="en-US" sz="3600" b="1" dirty="0"/>
              <a:t>Background: </a:t>
            </a:r>
            <a:br>
              <a:rPr lang="en-US" dirty="0"/>
            </a:br>
            <a:r>
              <a:rPr lang="en-US" sz="2400" dirty="0"/>
              <a:t>Traditional Reflection for tendency of US housing market</a:t>
            </a:r>
            <a:endParaRPr lang="en-US" dirty="0"/>
          </a:p>
        </p:txBody>
      </p:sp>
      <p:sp>
        <p:nvSpPr>
          <p:cNvPr id="4" name="文本框 3">
            <a:extLst>
              <a:ext uri="{FF2B5EF4-FFF2-40B4-BE49-F238E27FC236}">
                <a16:creationId xmlns:a16="http://schemas.microsoft.com/office/drawing/2014/main" id="{128B2FB9-1115-4639-9333-517D8C37B0D1}"/>
              </a:ext>
            </a:extLst>
          </p:cNvPr>
          <p:cNvSpPr txBox="1"/>
          <p:nvPr/>
        </p:nvSpPr>
        <p:spPr>
          <a:xfrm>
            <a:off x="202095" y="1588531"/>
            <a:ext cx="7853497" cy="646331"/>
          </a:xfrm>
          <a:prstGeom prst="rect">
            <a:avLst/>
          </a:prstGeom>
          <a:noFill/>
        </p:spPr>
        <p:txBody>
          <a:bodyPr wrap="none" rtlCol="0">
            <a:spAutoFit/>
          </a:bodyPr>
          <a:lstStyle/>
          <a:p>
            <a:r>
              <a:rPr lang="en-US" dirty="0"/>
              <a:t>1.Standard &amp; Poor’s Case-Shiller U.S. National Home Price Index</a:t>
            </a:r>
          </a:p>
          <a:p>
            <a:r>
              <a:rPr lang="en-US" dirty="0"/>
              <a:t>2.housing price index of the Office of Federal Hosing Enterprise Oversight(OFHEO)</a:t>
            </a:r>
          </a:p>
        </p:txBody>
      </p:sp>
      <p:pic>
        <p:nvPicPr>
          <p:cNvPr id="5" name="图片 4">
            <a:extLst>
              <a:ext uri="{FF2B5EF4-FFF2-40B4-BE49-F238E27FC236}">
                <a16:creationId xmlns:a16="http://schemas.microsoft.com/office/drawing/2014/main" id="{CCA86781-3024-47A7-AA2C-D9E4AF05D78D}"/>
              </a:ext>
            </a:extLst>
          </p:cNvPr>
          <p:cNvPicPr>
            <a:picLocks noChangeAspect="1"/>
          </p:cNvPicPr>
          <p:nvPr/>
        </p:nvPicPr>
        <p:blipFill>
          <a:blip r:embed="rId3"/>
          <a:stretch>
            <a:fillRect/>
          </a:stretch>
        </p:blipFill>
        <p:spPr>
          <a:xfrm>
            <a:off x="308113" y="1588531"/>
            <a:ext cx="10513937" cy="4881952"/>
          </a:xfrm>
          <a:prstGeom prst="rect">
            <a:avLst/>
          </a:prstGeom>
        </p:spPr>
      </p:pic>
      <p:cxnSp>
        <p:nvCxnSpPr>
          <p:cNvPr id="7" name="直接箭头连接符 6">
            <a:extLst>
              <a:ext uri="{FF2B5EF4-FFF2-40B4-BE49-F238E27FC236}">
                <a16:creationId xmlns:a16="http://schemas.microsoft.com/office/drawing/2014/main" id="{D1B1A153-FA54-44E6-9697-9083BA731B0B}"/>
              </a:ext>
            </a:extLst>
          </p:cNvPr>
          <p:cNvCxnSpPr/>
          <p:nvPr/>
        </p:nvCxnSpPr>
        <p:spPr>
          <a:xfrm>
            <a:off x="6927574" y="3374335"/>
            <a:ext cx="178904" cy="3031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文本框 7">
            <a:extLst>
              <a:ext uri="{FF2B5EF4-FFF2-40B4-BE49-F238E27FC236}">
                <a16:creationId xmlns:a16="http://schemas.microsoft.com/office/drawing/2014/main" id="{6B7AE04D-7F0F-40D9-B7AD-6A7B5ECA9DEF}"/>
              </a:ext>
            </a:extLst>
          </p:cNvPr>
          <p:cNvSpPr txBox="1"/>
          <p:nvPr/>
        </p:nvSpPr>
        <p:spPr>
          <a:xfrm>
            <a:off x="5163378" y="3005003"/>
            <a:ext cx="2643808" cy="369332"/>
          </a:xfrm>
          <a:prstGeom prst="rect">
            <a:avLst/>
          </a:prstGeom>
          <a:noFill/>
        </p:spPr>
        <p:txBody>
          <a:bodyPr wrap="square" rtlCol="0">
            <a:spAutoFit/>
          </a:bodyPr>
          <a:lstStyle/>
          <a:p>
            <a:r>
              <a:rPr lang="en-US" dirty="0"/>
              <a:t>Sub-prime mortgage crisis</a:t>
            </a:r>
          </a:p>
        </p:txBody>
      </p:sp>
      <p:cxnSp>
        <p:nvCxnSpPr>
          <p:cNvPr id="10" name="直接箭头连接符 9">
            <a:extLst>
              <a:ext uri="{FF2B5EF4-FFF2-40B4-BE49-F238E27FC236}">
                <a16:creationId xmlns:a16="http://schemas.microsoft.com/office/drawing/2014/main" id="{8192E9CF-5953-4B46-85CF-C422E32327A6}"/>
              </a:ext>
            </a:extLst>
          </p:cNvPr>
          <p:cNvCxnSpPr/>
          <p:nvPr/>
        </p:nvCxnSpPr>
        <p:spPr>
          <a:xfrm flipH="1" flipV="1">
            <a:off x="8696739" y="4572000"/>
            <a:ext cx="149087" cy="2683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2047859B-7C79-4652-A512-B89D1D6FAD66}"/>
              </a:ext>
            </a:extLst>
          </p:cNvPr>
          <p:cNvSpPr txBox="1"/>
          <p:nvPr/>
        </p:nvSpPr>
        <p:spPr>
          <a:xfrm>
            <a:off x="8239539" y="4934778"/>
            <a:ext cx="2300909" cy="646331"/>
          </a:xfrm>
          <a:prstGeom prst="rect">
            <a:avLst/>
          </a:prstGeom>
          <a:noFill/>
        </p:spPr>
        <p:txBody>
          <a:bodyPr wrap="square" rtlCol="0">
            <a:spAutoFit/>
          </a:bodyPr>
          <a:lstStyle/>
          <a:p>
            <a:r>
              <a:rPr lang="en-US" dirty="0"/>
              <a:t>Inventory of houses</a:t>
            </a:r>
          </a:p>
          <a:p>
            <a:r>
              <a:rPr lang="en-US" dirty="0"/>
              <a:t>Employment</a:t>
            </a:r>
          </a:p>
        </p:txBody>
      </p:sp>
      <p:cxnSp>
        <p:nvCxnSpPr>
          <p:cNvPr id="13" name="直接箭头连接符 12">
            <a:extLst>
              <a:ext uri="{FF2B5EF4-FFF2-40B4-BE49-F238E27FC236}">
                <a16:creationId xmlns:a16="http://schemas.microsoft.com/office/drawing/2014/main" id="{2DAA64DF-55BB-47A7-A13E-E01E8D8022C4}"/>
              </a:ext>
            </a:extLst>
          </p:cNvPr>
          <p:cNvCxnSpPr/>
          <p:nvPr/>
        </p:nvCxnSpPr>
        <p:spPr>
          <a:xfrm>
            <a:off x="10282030" y="5073926"/>
            <a:ext cx="0" cy="1689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7645CC77-D6D0-4138-8CF9-7E27D465EB03}"/>
              </a:ext>
            </a:extLst>
          </p:cNvPr>
          <p:cNvCxnSpPr/>
          <p:nvPr/>
        </p:nvCxnSpPr>
        <p:spPr>
          <a:xfrm flipV="1">
            <a:off x="9824830" y="5312465"/>
            <a:ext cx="0" cy="1590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9054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83B17-42CE-4838-9385-1AAF33B5B9CE}"/>
              </a:ext>
            </a:extLst>
          </p:cNvPr>
          <p:cNvSpPr>
            <a:spLocks noGrp="1"/>
          </p:cNvSpPr>
          <p:nvPr>
            <p:ph type="title"/>
          </p:nvPr>
        </p:nvSpPr>
        <p:spPr>
          <a:xfrm>
            <a:off x="202095" y="198255"/>
            <a:ext cx="10515600" cy="1325563"/>
          </a:xfrm>
        </p:spPr>
        <p:txBody>
          <a:bodyPr>
            <a:normAutofit/>
          </a:bodyPr>
          <a:lstStyle/>
          <a:p>
            <a:r>
              <a:rPr lang="en-US" sz="3600" b="1" dirty="0"/>
              <a:t>Research question:</a:t>
            </a:r>
            <a:endParaRPr lang="en-US" dirty="0"/>
          </a:p>
        </p:txBody>
      </p:sp>
      <p:sp>
        <p:nvSpPr>
          <p:cNvPr id="3" name="文本框 2">
            <a:extLst>
              <a:ext uri="{FF2B5EF4-FFF2-40B4-BE49-F238E27FC236}">
                <a16:creationId xmlns:a16="http://schemas.microsoft.com/office/drawing/2014/main" id="{2E888EF7-020C-4C8A-B5B6-B78080F645A8}"/>
              </a:ext>
            </a:extLst>
          </p:cNvPr>
          <p:cNvSpPr txBox="1"/>
          <p:nvPr/>
        </p:nvSpPr>
        <p:spPr>
          <a:xfrm>
            <a:off x="318977" y="2053472"/>
            <a:ext cx="10627242" cy="1661993"/>
          </a:xfrm>
          <a:prstGeom prst="rect">
            <a:avLst/>
          </a:prstGeom>
          <a:noFill/>
        </p:spPr>
        <p:txBody>
          <a:bodyPr wrap="square" rtlCol="0">
            <a:spAutoFit/>
          </a:bodyPr>
          <a:lstStyle/>
          <a:p>
            <a:r>
              <a:rPr lang="en-US" dirty="0"/>
              <a:t>*Multiple Listing Service(MLS)</a:t>
            </a:r>
          </a:p>
          <a:p>
            <a:r>
              <a:rPr lang="en-US" sz="2800" dirty="0"/>
              <a:t>Listing price: the seller originally expects</a:t>
            </a:r>
          </a:p>
          <a:p>
            <a:r>
              <a:rPr lang="en-US" sz="2800" dirty="0"/>
              <a:t>Closing price: the buyers pay</a:t>
            </a:r>
          </a:p>
          <a:p>
            <a:r>
              <a:rPr lang="en-US" sz="2800" dirty="0"/>
              <a:t>Whether the closing price was higher or lower than the listing price?</a:t>
            </a:r>
          </a:p>
        </p:txBody>
      </p:sp>
    </p:spTree>
    <p:extLst>
      <p:ext uri="{BB962C8B-B14F-4D97-AF65-F5344CB8AC3E}">
        <p14:creationId xmlns:p14="http://schemas.microsoft.com/office/powerpoint/2010/main" val="278059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82CB9-4B03-46E6-89C5-84EEF6A699FC}"/>
              </a:ext>
            </a:extLst>
          </p:cNvPr>
          <p:cNvSpPr>
            <a:spLocks noGrp="1"/>
          </p:cNvSpPr>
          <p:nvPr>
            <p:ph type="title"/>
          </p:nvPr>
        </p:nvSpPr>
        <p:spPr>
          <a:xfrm>
            <a:off x="564874" y="126586"/>
            <a:ext cx="10515600" cy="1325563"/>
          </a:xfrm>
        </p:spPr>
        <p:txBody>
          <a:bodyPr/>
          <a:lstStyle/>
          <a:p>
            <a:r>
              <a:rPr lang="en-US" dirty="0"/>
              <a:t>Outlines</a:t>
            </a:r>
          </a:p>
        </p:txBody>
      </p:sp>
      <p:sp>
        <p:nvSpPr>
          <p:cNvPr id="3" name="内容占位符 2">
            <a:extLst>
              <a:ext uri="{FF2B5EF4-FFF2-40B4-BE49-F238E27FC236}">
                <a16:creationId xmlns:a16="http://schemas.microsoft.com/office/drawing/2014/main" id="{45825675-2DAA-4915-B33A-2FB435F98F66}"/>
              </a:ext>
            </a:extLst>
          </p:cNvPr>
          <p:cNvSpPr>
            <a:spLocks noGrp="1"/>
          </p:cNvSpPr>
          <p:nvPr>
            <p:ph idx="1"/>
          </p:nvPr>
        </p:nvSpPr>
        <p:spPr>
          <a:xfrm>
            <a:off x="644387" y="1323699"/>
            <a:ext cx="10515600" cy="4351338"/>
          </a:xfrm>
        </p:spPr>
        <p:txBody>
          <a:bodyPr/>
          <a:lstStyle/>
          <a:p>
            <a:r>
              <a:rPr lang="en-US" sz="1200" dirty="0"/>
              <a:t>Introduction</a:t>
            </a:r>
          </a:p>
          <a:p>
            <a:pPr marL="0" indent="0">
              <a:buNone/>
            </a:pPr>
            <a:r>
              <a:rPr lang="en-US" sz="1200" dirty="0"/>
              <a:t>US Housing price background</a:t>
            </a:r>
          </a:p>
          <a:p>
            <a:pPr marL="0" indent="0">
              <a:buNone/>
            </a:pPr>
            <a:r>
              <a:rPr lang="en-US" sz="1200" dirty="0"/>
              <a:t>Research question: closing price &amp; listing price</a:t>
            </a:r>
          </a:p>
          <a:p>
            <a:r>
              <a:rPr lang="en-US" dirty="0"/>
              <a:t>Historical housing price prediction models</a:t>
            </a:r>
          </a:p>
          <a:p>
            <a:pPr marL="0" indent="0">
              <a:buNone/>
            </a:pPr>
            <a:r>
              <a:rPr lang="en-US" dirty="0"/>
              <a:t>The use of the hedonic-based regression approach</a:t>
            </a:r>
          </a:p>
          <a:p>
            <a:pPr marL="0" indent="0">
              <a:buNone/>
            </a:pPr>
            <a:r>
              <a:rPr lang="en-US" dirty="0"/>
              <a:t>Artificial intelligence techniques</a:t>
            </a:r>
          </a:p>
          <a:p>
            <a:r>
              <a:rPr lang="en-US" sz="1200" dirty="0"/>
              <a:t>Experimental design</a:t>
            </a:r>
          </a:p>
          <a:p>
            <a:pPr marL="0" indent="0">
              <a:buNone/>
            </a:pPr>
            <a:r>
              <a:rPr lang="en-US" sz="1200" dirty="0"/>
              <a:t>Data source and selection</a:t>
            </a:r>
          </a:p>
          <a:p>
            <a:pPr marL="0" indent="0">
              <a:buNone/>
            </a:pPr>
            <a:r>
              <a:rPr lang="en-US" sz="1200" dirty="0"/>
              <a:t>Data cleaning and integration</a:t>
            </a:r>
          </a:p>
          <a:p>
            <a:pPr marL="0" indent="0">
              <a:buNone/>
            </a:pPr>
            <a:r>
              <a:rPr lang="en-US" sz="1200" dirty="0"/>
              <a:t>Data extraction, transformation, and reduction</a:t>
            </a:r>
          </a:p>
          <a:p>
            <a:pPr marL="0" indent="0">
              <a:buNone/>
            </a:pPr>
            <a:r>
              <a:rPr lang="en-US" sz="1200" dirty="0"/>
              <a:t>Analysis procedure</a:t>
            </a:r>
          </a:p>
          <a:p>
            <a:pPr marL="0" indent="0">
              <a:buNone/>
            </a:pPr>
            <a:endParaRPr lang="en-US" dirty="0"/>
          </a:p>
        </p:txBody>
      </p:sp>
    </p:spTree>
    <p:extLst>
      <p:ext uri="{BB962C8B-B14F-4D97-AF65-F5344CB8AC3E}">
        <p14:creationId xmlns:p14="http://schemas.microsoft.com/office/powerpoint/2010/main" val="2699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BC9064-5373-41C2-A077-FDD02D9FA16C}"/>
              </a:ext>
            </a:extLst>
          </p:cNvPr>
          <p:cNvSpPr txBox="1"/>
          <p:nvPr/>
        </p:nvSpPr>
        <p:spPr>
          <a:xfrm>
            <a:off x="327991" y="665922"/>
            <a:ext cx="9690652" cy="1138773"/>
          </a:xfrm>
          <a:prstGeom prst="rect">
            <a:avLst/>
          </a:prstGeom>
          <a:noFill/>
        </p:spPr>
        <p:txBody>
          <a:bodyPr wrap="square" rtlCol="0">
            <a:spAutoFit/>
          </a:bodyPr>
          <a:lstStyle/>
          <a:p>
            <a:r>
              <a:rPr lang="en-US" sz="2000" dirty="0"/>
              <a:t>Two principal research trends:</a:t>
            </a:r>
          </a:p>
          <a:p>
            <a:r>
              <a:rPr lang="en-US" sz="2800" b="1" dirty="0"/>
              <a:t>The use of the </a:t>
            </a:r>
            <a:r>
              <a:rPr lang="en-US" sz="2800" b="1" dirty="0">
                <a:hlinkClick r:id="rId3">
                  <a:extLst>
                    <a:ext uri="{A12FA001-AC4F-418D-AE19-62706E023703}">
                      <ahyp:hlinkClr xmlns:ahyp="http://schemas.microsoft.com/office/drawing/2018/hyperlinkcolor" val="tx"/>
                    </a:ext>
                  </a:extLst>
                </a:hlinkClick>
              </a:rPr>
              <a:t>hedonic-based regression </a:t>
            </a:r>
            <a:r>
              <a:rPr lang="en-US" sz="2800" b="1" dirty="0"/>
              <a:t>approach</a:t>
            </a:r>
          </a:p>
          <a:p>
            <a:r>
              <a:rPr lang="en-US" sz="2000" dirty="0"/>
              <a:t>Artificial intelligence techniques</a:t>
            </a:r>
          </a:p>
        </p:txBody>
      </p:sp>
      <p:graphicFrame>
        <p:nvGraphicFramePr>
          <p:cNvPr id="5" name="表格 4">
            <a:extLst>
              <a:ext uri="{FF2B5EF4-FFF2-40B4-BE49-F238E27FC236}">
                <a16:creationId xmlns:a16="http://schemas.microsoft.com/office/drawing/2014/main" id="{B32F1138-269F-45BF-B2AF-E80B642F4C3E}"/>
              </a:ext>
            </a:extLst>
          </p:cNvPr>
          <p:cNvGraphicFramePr>
            <a:graphicFrameLocks noGrp="1"/>
          </p:cNvGraphicFramePr>
          <p:nvPr>
            <p:extLst>
              <p:ext uri="{D42A27DB-BD31-4B8C-83A1-F6EECF244321}">
                <p14:modId xmlns:p14="http://schemas.microsoft.com/office/powerpoint/2010/main" val="3828725574"/>
              </p:ext>
            </p:extLst>
          </p:nvPr>
        </p:nvGraphicFramePr>
        <p:xfrm>
          <a:off x="327991" y="2359623"/>
          <a:ext cx="10798865" cy="3072111"/>
        </p:xfrm>
        <a:graphic>
          <a:graphicData uri="http://schemas.openxmlformats.org/drawingml/2006/table">
            <a:tbl>
              <a:tblPr firstRow="1" bandRow="1">
                <a:tableStyleId>{5A111915-BE36-4E01-A7E5-04B1672EAD32}</a:tableStyleId>
              </a:tblPr>
              <a:tblGrid>
                <a:gridCol w="5219728">
                  <a:extLst>
                    <a:ext uri="{9D8B030D-6E8A-4147-A177-3AD203B41FA5}">
                      <a16:colId xmlns:a16="http://schemas.microsoft.com/office/drawing/2014/main" val="2602088396"/>
                    </a:ext>
                  </a:extLst>
                </a:gridCol>
                <a:gridCol w="5579137">
                  <a:extLst>
                    <a:ext uri="{9D8B030D-6E8A-4147-A177-3AD203B41FA5}">
                      <a16:colId xmlns:a16="http://schemas.microsoft.com/office/drawing/2014/main" val="1772228922"/>
                    </a:ext>
                  </a:extLst>
                </a:gridCol>
              </a:tblGrid>
              <a:tr h="536517">
                <a:tc>
                  <a:txBody>
                    <a:bodyPr/>
                    <a:lstStyle/>
                    <a:p>
                      <a:r>
                        <a:rPr lang="en-US" dirty="0"/>
                        <a:t>Author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Used for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726447"/>
                  </a:ext>
                </a:extLst>
              </a:tr>
              <a:tr h="926043">
                <a:tc>
                  <a:txBody>
                    <a:bodyPr/>
                    <a:lstStyle/>
                    <a:p>
                      <a:r>
                        <a:rPr lang="en-US" dirty="0" err="1"/>
                        <a:t>Adair,Berry</a:t>
                      </a:r>
                      <a:r>
                        <a:rPr lang="en-US" dirty="0"/>
                        <a:t>, &amp; </a:t>
                      </a:r>
                      <a:r>
                        <a:rPr lang="en-US" dirty="0" err="1"/>
                        <a:t>McGreal</a:t>
                      </a:r>
                      <a:r>
                        <a:rPr lang="en-US" dirty="0"/>
                        <a:t>, 1996; Selim. 2009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Identify the relationship between house prices and housing characteristics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1168237"/>
                  </a:ext>
                </a:extLst>
              </a:tr>
              <a:tr h="536517">
                <a:tc>
                  <a:txBody>
                    <a:bodyPr/>
                    <a:lstStyle/>
                    <a:p>
                      <a:r>
                        <a:rPr lang="en-US" dirty="0"/>
                        <a:t>Meese and Wallace, 2003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Evaluate the effect of market fundamentals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3080093"/>
                  </a:ext>
                </a:extLst>
              </a:tr>
              <a:tr h="536517">
                <a:tc>
                  <a:txBody>
                    <a:bodyPr/>
                    <a:lstStyle/>
                    <a:p>
                      <a:r>
                        <a:rPr lang="en-US" dirty="0"/>
                        <a:t>Bin, 2004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Measurement and prediction of house price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0641037"/>
                  </a:ext>
                </a:extLst>
              </a:tr>
              <a:tr h="536517">
                <a:tc>
                  <a:txBody>
                    <a:bodyPr/>
                    <a:lstStyle/>
                    <a:p>
                      <a:r>
                        <a:rPr lang="en-US" dirty="0" err="1"/>
                        <a:t>Kestens</a:t>
                      </a:r>
                      <a:r>
                        <a:rPr lang="en-US" dirty="0"/>
                        <a:t>, Theriault, and Rosier, 2006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Measure the heterogeneity of implicit prices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3742"/>
                  </a:ext>
                </a:extLst>
              </a:tr>
            </a:tbl>
          </a:graphicData>
        </a:graphic>
      </p:graphicFrame>
    </p:spTree>
    <p:extLst>
      <p:ext uri="{BB962C8B-B14F-4D97-AF65-F5344CB8AC3E}">
        <p14:creationId xmlns:p14="http://schemas.microsoft.com/office/powerpoint/2010/main" val="162307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9BC9064-5373-41C2-A077-FDD02D9FA16C}"/>
              </a:ext>
            </a:extLst>
          </p:cNvPr>
          <p:cNvSpPr txBox="1"/>
          <p:nvPr/>
        </p:nvSpPr>
        <p:spPr>
          <a:xfrm>
            <a:off x="327991" y="665922"/>
            <a:ext cx="9690652" cy="1138773"/>
          </a:xfrm>
          <a:prstGeom prst="rect">
            <a:avLst/>
          </a:prstGeom>
          <a:noFill/>
        </p:spPr>
        <p:txBody>
          <a:bodyPr wrap="square" rtlCol="0">
            <a:spAutoFit/>
          </a:bodyPr>
          <a:lstStyle/>
          <a:p>
            <a:r>
              <a:rPr lang="en-US" sz="2000" dirty="0"/>
              <a:t>Two principal research trends:</a:t>
            </a:r>
          </a:p>
          <a:p>
            <a:r>
              <a:rPr lang="en-US" sz="2000" dirty="0"/>
              <a:t>The use of the </a:t>
            </a:r>
            <a:r>
              <a:rPr lang="en-US" sz="2000" dirty="0">
                <a:hlinkClick r:id="rId3">
                  <a:extLst>
                    <a:ext uri="{A12FA001-AC4F-418D-AE19-62706E023703}">
                      <ahyp:hlinkClr xmlns:ahyp="http://schemas.microsoft.com/office/drawing/2018/hyperlinkcolor" val="tx"/>
                    </a:ext>
                  </a:extLst>
                </a:hlinkClick>
              </a:rPr>
              <a:t>hedonic-based regression </a:t>
            </a:r>
            <a:r>
              <a:rPr lang="en-US" sz="2000" dirty="0"/>
              <a:t>approach</a:t>
            </a:r>
          </a:p>
          <a:p>
            <a:r>
              <a:rPr lang="en-US" sz="2800" b="1" dirty="0"/>
              <a:t>Artificial intelligence techniques</a:t>
            </a:r>
          </a:p>
        </p:txBody>
      </p:sp>
      <p:graphicFrame>
        <p:nvGraphicFramePr>
          <p:cNvPr id="5" name="表格 4">
            <a:extLst>
              <a:ext uri="{FF2B5EF4-FFF2-40B4-BE49-F238E27FC236}">
                <a16:creationId xmlns:a16="http://schemas.microsoft.com/office/drawing/2014/main" id="{B32F1138-269F-45BF-B2AF-E80B642F4C3E}"/>
              </a:ext>
            </a:extLst>
          </p:cNvPr>
          <p:cNvGraphicFramePr>
            <a:graphicFrameLocks noGrp="1"/>
          </p:cNvGraphicFramePr>
          <p:nvPr>
            <p:extLst>
              <p:ext uri="{D42A27DB-BD31-4B8C-83A1-F6EECF244321}">
                <p14:modId xmlns:p14="http://schemas.microsoft.com/office/powerpoint/2010/main" val="2629355938"/>
              </p:ext>
            </p:extLst>
          </p:nvPr>
        </p:nvGraphicFramePr>
        <p:xfrm>
          <a:off x="327991" y="1763275"/>
          <a:ext cx="11335579" cy="5009788"/>
        </p:xfrm>
        <a:graphic>
          <a:graphicData uri="http://schemas.openxmlformats.org/drawingml/2006/table">
            <a:tbl>
              <a:tblPr firstRow="1" bandRow="1">
                <a:tableStyleId>{5A111915-BE36-4E01-A7E5-04B1672EAD32}</a:tableStyleId>
              </a:tblPr>
              <a:tblGrid>
                <a:gridCol w="5479154">
                  <a:extLst>
                    <a:ext uri="{9D8B030D-6E8A-4147-A177-3AD203B41FA5}">
                      <a16:colId xmlns:a16="http://schemas.microsoft.com/office/drawing/2014/main" val="2602088396"/>
                    </a:ext>
                  </a:extLst>
                </a:gridCol>
                <a:gridCol w="5856425">
                  <a:extLst>
                    <a:ext uri="{9D8B030D-6E8A-4147-A177-3AD203B41FA5}">
                      <a16:colId xmlns:a16="http://schemas.microsoft.com/office/drawing/2014/main" val="1772228922"/>
                    </a:ext>
                  </a:extLst>
                </a:gridCol>
              </a:tblGrid>
              <a:tr h="532804">
                <a:tc>
                  <a:txBody>
                    <a:bodyPr/>
                    <a:lstStyle/>
                    <a:p>
                      <a:r>
                        <a:rPr lang="en-US" dirty="0"/>
                        <a:t>Author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t>Approches</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9726447"/>
                  </a:ext>
                </a:extLst>
              </a:tr>
              <a:tr h="532804">
                <a:tc>
                  <a:txBody>
                    <a:bodyPr/>
                    <a:lstStyle/>
                    <a:p>
                      <a:r>
                        <a:rPr lang="en-US" dirty="0" err="1"/>
                        <a:t>Kauko</a:t>
                      </a:r>
                      <a:r>
                        <a:rPr lang="en-US" dirty="0"/>
                        <a:t>, </a:t>
                      </a:r>
                      <a:r>
                        <a:rPr lang="en-US" dirty="0" err="1"/>
                        <a:t>Hooimeijer</a:t>
                      </a:r>
                      <a:r>
                        <a:rPr lang="en-US" dirty="0"/>
                        <a:t>, and </a:t>
                      </a:r>
                      <a:r>
                        <a:rPr lang="en-US" dirty="0" err="1"/>
                        <a:t>Hakfoort</a:t>
                      </a:r>
                      <a:r>
                        <a:rPr lang="en-US" dirty="0"/>
                        <a:t>, 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Neural network modeling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1168237"/>
                  </a:ext>
                </a:extLst>
              </a:tr>
              <a:tr h="532804">
                <a:tc>
                  <a:txBody>
                    <a:bodyPr/>
                    <a:lstStyle/>
                    <a:p>
                      <a:r>
                        <a:rPr lang="en-US" dirty="0"/>
                        <a:t>Fan et al. , 2006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Tree-based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3080093"/>
                  </a:ext>
                </a:extLst>
              </a:tr>
              <a:tr h="532804">
                <a:tc>
                  <a:txBody>
                    <a:bodyPr/>
                    <a:lstStyle/>
                    <a:p>
                      <a:r>
                        <a:rPr lang="en-US" dirty="0"/>
                        <a:t>Liu, Zhang, and Wu, 2006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Fuzzy neural network prediction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0641037"/>
                  </a:ext>
                </a:extLst>
              </a:tr>
              <a:tr h="532804">
                <a:tc>
                  <a:txBody>
                    <a:bodyPr/>
                    <a:lstStyle/>
                    <a:p>
                      <a:r>
                        <a:rPr lang="en-US" dirty="0" err="1"/>
                        <a:t>Kusan</a:t>
                      </a:r>
                      <a:r>
                        <a:rPr lang="en-US" dirty="0"/>
                        <a:t>, </a:t>
                      </a:r>
                      <a:r>
                        <a:rPr lang="en-US" dirty="0" err="1"/>
                        <a:t>Aytekin</a:t>
                      </a:r>
                      <a:r>
                        <a:rPr lang="en-US" dirty="0"/>
                        <a:t>, and </a:t>
                      </a:r>
                      <a:r>
                        <a:rPr lang="en-US" dirty="0" err="1"/>
                        <a:t>Ozdemir</a:t>
                      </a:r>
                      <a:r>
                        <a:rPr lang="en-US" dirty="0"/>
                        <a:t>, 2010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Fuzzy logic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3742"/>
                  </a:ext>
                </a:extLst>
              </a:tr>
              <a:tr h="532804">
                <a:tc>
                  <a:txBody>
                    <a:bodyPr/>
                    <a:lstStyle/>
                    <a:p>
                      <a:r>
                        <a:rPr lang="en-US" dirty="0" err="1"/>
                        <a:t>Azadeh</a:t>
                      </a:r>
                      <a:r>
                        <a:rPr lang="en-US" dirty="0"/>
                        <a:t>, </a:t>
                      </a:r>
                      <a:r>
                        <a:rPr lang="en-US" dirty="0" err="1"/>
                        <a:t>Ziaei</a:t>
                      </a:r>
                      <a:r>
                        <a:rPr lang="en-US" dirty="0"/>
                        <a:t>, and Moghaddam, 2012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Hybrid algorithm based on fuzzy linear regression and a fuzzy cognitive map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9889975"/>
                  </a:ext>
                </a:extLst>
              </a:tr>
              <a:tr h="532804">
                <a:tc>
                  <a:txBody>
                    <a:bodyPr/>
                    <a:lstStyle/>
                    <a:p>
                      <a:r>
                        <a:rPr lang="en-US" dirty="0" err="1"/>
                        <a:t>Gerek</a:t>
                      </a:r>
                      <a:r>
                        <a:rPr lang="en-US" dirty="0"/>
                        <a:t>, 2014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Adaptive neuro-fuzzy(ANFIS)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3048183"/>
                  </a:ext>
                </a:extLst>
              </a:tr>
              <a:tr h="532804">
                <a:tc>
                  <a:txBody>
                    <a:bodyPr/>
                    <a:lstStyle/>
                    <a:p>
                      <a:r>
                        <a:rPr lang="en-US" dirty="0"/>
                        <a:t>Wang, Wen, Zhang, and Wang, 2014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Real estate price forecasting models based on particle swarm optimization(PSO) and support vector machine(SVM).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335444"/>
                  </a:ext>
                </a:extLst>
              </a:tr>
              <a:tr h="532804">
                <a:tc>
                  <a:txBody>
                    <a:bodyPr/>
                    <a:lstStyle/>
                    <a:p>
                      <a:r>
                        <a:rPr lang="en-US" dirty="0"/>
                        <a:t>Gu, Zhu, and Jiang, 2011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 hybrid of genetic algorithm and SVM. (G-SVM)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09788"/>
                  </a:ext>
                </a:extLst>
              </a:tr>
            </a:tbl>
          </a:graphicData>
        </a:graphic>
      </p:graphicFrame>
    </p:spTree>
    <p:extLst>
      <p:ext uri="{BB962C8B-B14F-4D97-AF65-F5344CB8AC3E}">
        <p14:creationId xmlns:p14="http://schemas.microsoft.com/office/powerpoint/2010/main" val="136839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82CB9-4B03-46E6-89C5-84EEF6A699FC}"/>
              </a:ext>
            </a:extLst>
          </p:cNvPr>
          <p:cNvSpPr>
            <a:spLocks noGrp="1"/>
          </p:cNvSpPr>
          <p:nvPr>
            <p:ph type="title"/>
          </p:nvPr>
        </p:nvSpPr>
        <p:spPr>
          <a:xfrm>
            <a:off x="564874" y="126586"/>
            <a:ext cx="10515600" cy="1325563"/>
          </a:xfrm>
        </p:spPr>
        <p:txBody>
          <a:bodyPr/>
          <a:lstStyle/>
          <a:p>
            <a:r>
              <a:rPr lang="en-US" dirty="0"/>
              <a:t>Outlines</a:t>
            </a:r>
          </a:p>
        </p:txBody>
      </p:sp>
      <p:sp>
        <p:nvSpPr>
          <p:cNvPr id="3" name="内容占位符 2">
            <a:extLst>
              <a:ext uri="{FF2B5EF4-FFF2-40B4-BE49-F238E27FC236}">
                <a16:creationId xmlns:a16="http://schemas.microsoft.com/office/drawing/2014/main" id="{45825675-2DAA-4915-B33A-2FB435F98F66}"/>
              </a:ext>
            </a:extLst>
          </p:cNvPr>
          <p:cNvSpPr>
            <a:spLocks noGrp="1"/>
          </p:cNvSpPr>
          <p:nvPr>
            <p:ph idx="1"/>
          </p:nvPr>
        </p:nvSpPr>
        <p:spPr>
          <a:xfrm>
            <a:off x="724131" y="1403444"/>
            <a:ext cx="10515600" cy="4351338"/>
          </a:xfrm>
        </p:spPr>
        <p:txBody>
          <a:bodyPr>
            <a:normAutofit/>
          </a:bodyPr>
          <a:lstStyle/>
          <a:p>
            <a:r>
              <a:rPr lang="en-US" sz="1200" dirty="0"/>
              <a:t>Introduction</a:t>
            </a:r>
          </a:p>
          <a:p>
            <a:pPr marL="0" indent="0">
              <a:buNone/>
            </a:pPr>
            <a:r>
              <a:rPr lang="en-US" sz="1200" dirty="0"/>
              <a:t>US Housing price background</a:t>
            </a:r>
          </a:p>
          <a:p>
            <a:pPr marL="0" indent="0">
              <a:buNone/>
            </a:pPr>
            <a:r>
              <a:rPr lang="en-US" sz="1200" dirty="0"/>
              <a:t>Research question: closing price &amp; listing price</a:t>
            </a:r>
          </a:p>
          <a:p>
            <a:r>
              <a:rPr lang="en-US" sz="1200" dirty="0"/>
              <a:t>Historical housing price prediction models</a:t>
            </a:r>
          </a:p>
          <a:p>
            <a:pPr marL="0" indent="0">
              <a:buNone/>
            </a:pPr>
            <a:r>
              <a:rPr lang="en-US" sz="1200" dirty="0"/>
              <a:t>The use of the hedonic-based regression approach</a:t>
            </a:r>
          </a:p>
          <a:p>
            <a:pPr marL="0" indent="0">
              <a:buNone/>
            </a:pPr>
            <a:r>
              <a:rPr lang="en-US" sz="1200" dirty="0"/>
              <a:t>Artificial intelligence techniques</a:t>
            </a:r>
          </a:p>
          <a:p>
            <a:r>
              <a:rPr lang="en-US" dirty="0"/>
              <a:t>Experimental design                    </a:t>
            </a:r>
            <a:r>
              <a:rPr lang="en-US" dirty="0">
                <a:solidFill>
                  <a:srgbClr val="FF0000"/>
                </a:solidFill>
              </a:rPr>
              <a:t>Classification</a:t>
            </a:r>
          </a:p>
          <a:p>
            <a:pPr marL="0" indent="0">
              <a:buNone/>
            </a:pPr>
            <a:r>
              <a:rPr lang="en-US" dirty="0"/>
              <a:t>Data source and selection</a:t>
            </a:r>
          </a:p>
          <a:p>
            <a:pPr marL="0" indent="0">
              <a:buNone/>
            </a:pPr>
            <a:r>
              <a:rPr lang="en-US" dirty="0"/>
              <a:t>Data cleaning and integration</a:t>
            </a:r>
          </a:p>
          <a:p>
            <a:pPr marL="0" indent="0">
              <a:buNone/>
            </a:pPr>
            <a:r>
              <a:rPr lang="en-US" dirty="0"/>
              <a:t>Data extraction, transformation, and reduction</a:t>
            </a:r>
          </a:p>
          <a:p>
            <a:pPr marL="0" indent="0">
              <a:buNone/>
            </a:pPr>
            <a:r>
              <a:rPr lang="en-US" dirty="0"/>
              <a:t>Analysis procedure</a:t>
            </a:r>
          </a:p>
          <a:p>
            <a:pPr marL="0" indent="0">
              <a:buNone/>
            </a:pPr>
            <a:endParaRPr lang="en-US" sz="1200" dirty="0"/>
          </a:p>
        </p:txBody>
      </p:sp>
      <p:sp>
        <p:nvSpPr>
          <p:cNvPr id="4" name="对话气泡: 矩形 3">
            <a:extLst>
              <a:ext uri="{FF2B5EF4-FFF2-40B4-BE49-F238E27FC236}">
                <a16:creationId xmlns:a16="http://schemas.microsoft.com/office/drawing/2014/main" id="{2AF9BCC8-DDA0-4949-B901-1DC9857061E5}"/>
              </a:ext>
            </a:extLst>
          </p:cNvPr>
          <p:cNvSpPr/>
          <p:nvPr/>
        </p:nvSpPr>
        <p:spPr>
          <a:xfrm>
            <a:off x="5023884" y="2796363"/>
            <a:ext cx="3131288" cy="978195"/>
          </a:xfrm>
          <a:prstGeom prst="wedgeRect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786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B13B-9FAD-43C3-B6C0-769C6CDE988A}"/>
              </a:ext>
            </a:extLst>
          </p:cNvPr>
          <p:cNvSpPr>
            <a:spLocks noGrp="1"/>
          </p:cNvSpPr>
          <p:nvPr>
            <p:ph type="title"/>
          </p:nvPr>
        </p:nvSpPr>
        <p:spPr>
          <a:xfrm>
            <a:off x="107674" y="166343"/>
            <a:ext cx="10515600" cy="892175"/>
          </a:xfrm>
        </p:spPr>
        <p:txBody>
          <a:bodyPr/>
          <a:lstStyle/>
          <a:p>
            <a:r>
              <a:rPr lang="en-US" dirty="0"/>
              <a:t>Data source and selection</a:t>
            </a:r>
          </a:p>
        </p:txBody>
      </p:sp>
      <p:sp>
        <p:nvSpPr>
          <p:cNvPr id="4" name="文本框 3">
            <a:extLst>
              <a:ext uri="{FF2B5EF4-FFF2-40B4-BE49-F238E27FC236}">
                <a16:creationId xmlns:a16="http://schemas.microsoft.com/office/drawing/2014/main" id="{A1D9DBA0-6193-4E6D-A204-4E38D0424682}"/>
              </a:ext>
            </a:extLst>
          </p:cNvPr>
          <p:cNvSpPr txBox="1"/>
          <p:nvPr/>
        </p:nvSpPr>
        <p:spPr>
          <a:xfrm>
            <a:off x="149088" y="1058518"/>
            <a:ext cx="7558708" cy="3477875"/>
          </a:xfrm>
          <a:prstGeom prst="rect">
            <a:avLst/>
          </a:prstGeom>
          <a:noFill/>
        </p:spPr>
        <p:txBody>
          <a:bodyPr wrap="square" rtlCol="0">
            <a:spAutoFit/>
          </a:bodyPr>
          <a:lstStyle/>
          <a:p>
            <a:r>
              <a:rPr lang="en-US" sz="2000" dirty="0"/>
              <a:t>Sources:</a:t>
            </a:r>
          </a:p>
          <a:p>
            <a:r>
              <a:rPr lang="en-US" sz="2000" dirty="0"/>
              <a:t>1.MLS (</a:t>
            </a:r>
            <a:r>
              <a:rPr lang="en-US" altLang="zh-CN" sz="2000" dirty="0"/>
              <a:t>Multiple Listing Service</a:t>
            </a:r>
            <a:r>
              <a:rPr lang="en-US" sz="2000" dirty="0"/>
              <a:t>)</a:t>
            </a:r>
          </a:p>
          <a:p>
            <a:r>
              <a:rPr lang="en-US" sz="2000" dirty="0"/>
              <a:t>2.Historical mortgage rates</a:t>
            </a:r>
          </a:p>
          <a:p>
            <a:r>
              <a:rPr lang="en-US" sz="2000" dirty="0"/>
              <a:t>3.Public school rating</a:t>
            </a:r>
          </a:p>
          <a:p>
            <a:endParaRPr lang="en-US" sz="2000" dirty="0"/>
          </a:p>
          <a:p>
            <a:r>
              <a:rPr lang="en-US" sz="2000" dirty="0"/>
              <a:t>Period:</a:t>
            </a:r>
          </a:p>
          <a:p>
            <a:r>
              <a:rPr lang="en-US" sz="2000" dirty="0"/>
              <a:t>January 1, 2004 – May 28, 2007</a:t>
            </a:r>
          </a:p>
          <a:p>
            <a:endParaRPr lang="en-US" sz="2000" dirty="0"/>
          </a:p>
          <a:p>
            <a:r>
              <a:rPr lang="en-US" sz="2000" dirty="0"/>
              <a:t>Size:</a:t>
            </a:r>
          </a:p>
          <a:p>
            <a:r>
              <a:rPr lang="en-US" sz="2000" dirty="0"/>
              <a:t>15,135 records * 49 attributes(variables)  -&gt; preliminary screening</a:t>
            </a:r>
          </a:p>
          <a:p>
            <a:r>
              <a:rPr lang="en-US" sz="2000" dirty="0"/>
              <a:t>15,135 records * 28 attributes(variables)  -&gt; stepwise logistic regression</a:t>
            </a:r>
          </a:p>
        </p:txBody>
      </p:sp>
      <p:pic>
        <p:nvPicPr>
          <p:cNvPr id="5" name="图片 4">
            <a:extLst>
              <a:ext uri="{FF2B5EF4-FFF2-40B4-BE49-F238E27FC236}">
                <a16:creationId xmlns:a16="http://schemas.microsoft.com/office/drawing/2014/main" id="{600C39A5-25CD-4551-8BEB-63EAD5374DA0}"/>
              </a:ext>
            </a:extLst>
          </p:cNvPr>
          <p:cNvPicPr>
            <a:picLocks noChangeAspect="1"/>
          </p:cNvPicPr>
          <p:nvPr/>
        </p:nvPicPr>
        <p:blipFill>
          <a:blip r:embed="rId3">
            <a:clrChange>
              <a:clrFrom>
                <a:srgbClr val="FFFFFF"/>
              </a:clrFrom>
              <a:clrTo>
                <a:srgbClr val="FFFFFF">
                  <a:alpha val="0"/>
                </a:srgbClr>
              </a:clrTo>
            </a:clrChange>
            <a:duotone>
              <a:prstClr val="black"/>
              <a:schemeClr val="accent2">
                <a:lumMod val="50000"/>
                <a:tint val="45000"/>
                <a:satMod val="400000"/>
              </a:schemeClr>
            </a:duotone>
          </a:blip>
          <a:stretch>
            <a:fillRect/>
          </a:stretch>
        </p:blipFill>
        <p:spPr>
          <a:xfrm>
            <a:off x="0" y="4883708"/>
            <a:ext cx="12192000" cy="1831547"/>
          </a:xfrm>
          <a:prstGeom prst="rect">
            <a:avLst/>
          </a:prstGeom>
        </p:spPr>
      </p:pic>
    </p:spTree>
    <p:extLst>
      <p:ext uri="{BB962C8B-B14F-4D97-AF65-F5344CB8AC3E}">
        <p14:creationId xmlns:p14="http://schemas.microsoft.com/office/powerpoint/2010/main" val="11807445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1700</Words>
  <Application>Microsoft Office PowerPoint</Application>
  <PresentationFormat>宽屏</PresentationFormat>
  <Paragraphs>204</Paragraphs>
  <Slides>23</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等线 Light</vt:lpstr>
      <vt:lpstr>Arial</vt:lpstr>
      <vt:lpstr>Calibri</vt:lpstr>
      <vt:lpstr>Calibri Light</vt:lpstr>
      <vt:lpstr>Office 主题​​</vt:lpstr>
      <vt:lpstr>PowerPoint 演示文稿</vt:lpstr>
      <vt:lpstr>Outlines</vt:lpstr>
      <vt:lpstr>Background:  Traditional Reflection for tendency of US housing market</vt:lpstr>
      <vt:lpstr>Research question:</vt:lpstr>
      <vt:lpstr>Outlines</vt:lpstr>
      <vt:lpstr>PowerPoint 演示文稿</vt:lpstr>
      <vt:lpstr>PowerPoint 演示文稿</vt:lpstr>
      <vt:lpstr>Outlines</vt:lpstr>
      <vt:lpstr>Data source and selection</vt:lpstr>
      <vt:lpstr>Data cleaning and integration</vt:lpstr>
      <vt:lpstr>PowerPoint 演示文稿</vt:lpstr>
      <vt:lpstr>Data extraction, transformation, and reduction</vt:lpstr>
      <vt:lpstr>Data extraction, transformation, and reduction</vt:lpstr>
      <vt:lpstr>Analysis procedure</vt:lpstr>
      <vt:lpstr>Analysis procedure</vt:lpstr>
      <vt:lpstr>Analysis procedure</vt:lpstr>
      <vt:lpstr>Analysis procedure</vt:lpstr>
      <vt:lpstr>Analysis procedure</vt:lpstr>
      <vt:lpstr>Analysis procedure</vt:lpstr>
      <vt:lpstr>Experimental results</vt:lpstr>
      <vt:lpstr>Conclusion</vt:lpstr>
      <vt:lpstr>Limitations of this study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 with Applications Byeonghwa Park Jae Kwon Bae 2014</dc:title>
  <dc:creator>GUANG QIU</dc:creator>
  <cp:lastModifiedBy>GUANG QIU</cp:lastModifiedBy>
  <cp:revision>63</cp:revision>
  <dcterms:created xsi:type="dcterms:W3CDTF">2018-11-06T04:47:50Z</dcterms:created>
  <dcterms:modified xsi:type="dcterms:W3CDTF">2018-11-12T17:35:30Z</dcterms:modified>
</cp:coreProperties>
</file>