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61" r:id="rId3"/>
    <p:sldId id="262" r:id="rId4"/>
    <p:sldId id="257" r:id="rId5"/>
    <p:sldId id="258" r:id="rId6"/>
    <p:sldId id="260" r:id="rId7"/>
    <p:sldId id="259" r:id="rId8"/>
    <p:sldId id="263" r:id="rId9"/>
    <p:sldId id="264" r:id="rId10"/>
    <p:sldId id="265" r:id="rId11"/>
    <p:sldId id="25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20B90-1526-4378-9995-3A8F4B980B48}" type="datetimeFigureOut">
              <a:rPr lang="en-US" smtClean="0"/>
              <a:t>12/4/2018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EAC39-37CE-4527-B27F-3BB80DB1C70D}" type="slidenum">
              <a:rPr lang="en-US" smtClean="0"/>
              <a:t>‹#›</a:t>
            </a:fld>
            <a:endParaRPr lang="en-US"/>
          </a:p>
        </p:txBody>
      </p:sp>
    </p:spTree>
    <p:extLst>
      <p:ext uri="{BB962C8B-B14F-4D97-AF65-F5344CB8AC3E}">
        <p14:creationId xmlns:p14="http://schemas.microsoft.com/office/powerpoint/2010/main" val="83043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primary World Bank collection of development indicators, compiled from officially-recognized international sources. It presents the most current and accurate global development data available, and includes national, regional and global estimates</a:t>
            </a:r>
            <a:endParaRPr lang="en-US" dirty="0"/>
          </a:p>
        </p:txBody>
      </p:sp>
      <p:sp>
        <p:nvSpPr>
          <p:cNvPr id="4" name="灯片编号占位符 3"/>
          <p:cNvSpPr>
            <a:spLocks noGrp="1"/>
          </p:cNvSpPr>
          <p:nvPr>
            <p:ph type="sldNum" sz="quarter" idx="5"/>
          </p:nvPr>
        </p:nvSpPr>
        <p:spPr/>
        <p:txBody>
          <a:bodyPr/>
          <a:lstStyle/>
          <a:p>
            <a:fld id="{FD8EAC39-37CE-4527-B27F-3BB80DB1C70D}" type="slidenum">
              <a:rPr lang="en-US" smtClean="0"/>
              <a:t>2</a:t>
            </a:fld>
            <a:endParaRPr lang="en-US"/>
          </a:p>
        </p:txBody>
      </p:sp>
    </p:spTree>
    <p:extLst>
      <p:ext uri="{BB962C8B-B14F-4D97-AF65-F5344CB8AC3E}">
        <p14:creationId xmlns:p14="http://schemas.microsoft.com/office/powerpoint/2010/main" val="136341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D8EAC39-37CE-4527-B27F-3BB80DB1C70D}" type="slidenum">
              <a:rPr lang="en-US" smtClean="0"/>
              <a:t>3</a:t>
            </a:fld>
            <a:endParaRPr lang="en-US"/>
          </a:p>
        </p:txBody>
      </p:sp>
    </p:spTree>
    <p:extLst>
      <p:ext uri="{BB962C8B-B14F-4D97-AF65-F5344CB8AC3E}">
        <p14:creationId xmlns:p14="http://schemas.microsoft.com/office/powerpoint/2010/main" val="120239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D8EAC39-37CE-4527-B27F-3BB80DB1C70D}" type="slidenum">
              <a:rPr lang="en-US" smtClean="0"/>
              <a:t>9</a:t>
            </a:fld>
            <a:endParaRPr lang="en-US"/>
          </a:p>
        </p:txBody>
      </p:sp>
    </p:spTree>
    <p:extLst>
      <p:ext uri="{BB962C8B-B14F-4D97-AF65-F5344CB8AC3E}">
        <p14:creationId xmlns:p14="http://schemas.microsoft.com/office/powerpoint/2010/main" val="265449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D8EAC39-37CE-4527-B27F-3BB80DB1C70D}" type="slidenum">
              <a:rPr lang="en-US" smtClean="0"/>
              <a:t>10</a:t>
            </a:fld>
            <a:endParaRPr lang="en-US"/>
          </a:p>
        </p:txBody>
      </p:sp>
    </p:spTree>
    <p:extLst>
      <p:ext uri="{BB962C8B-B14F-4D97-AF65-F5344CB8AC3E}">
        <p14:creationId xmlns:p14="http://schemas.microsoft.com/office/powerpoint/2010/main" val="160984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7FFFE-CE35-492B-9E29-BA07AAFF10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24D4375E-8A91-49AA-B80E-52579E2C6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7598247-B82A-4845-B576-32DC643442D4}"/>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A139B96B-7F52-47C8-BE27-2E2081781D2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AB2B56-941A-46DA-972E-3CFE8F15FC9C}"/>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204065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1B597-98DE-4F4B-AEEB-A65A9A803EC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6EC1B6A-B9B4-46F8-B9FA-1E6E1D84A3F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6EAE711-176D-473C-82C1-BDD1245A4715}"/>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83E5D506-A8DC-4579-8E3C-2AECC8FF18F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EF76B24-AAD7-4BFD-8670-78359BDE4CDC}"/>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84363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2C1332-31FE-4165-979D-4BE3094305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BF4E224-26C0-45AD-82FD-14CEE29AF0B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6D24062-5D70-48BA-AE91-7E7565CE383B}"/>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060EEECA-51F7-4B88-8E73-5E336BCF547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FFD4DF9-3319-44FD-9529-3E7B1DB4C25B}"/>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73787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2D01A-0BF3-41A8-886B-FDF1799258B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31D947E-22C6-4131-8D1F-A72204AAB8E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A54396B-2F44-469D-9FA7-E34D430A5364}"/>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B7DD0D4C-C5B1-4D7B-98DA-BCA90D58863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DF60D26-3E42-46EC-ABDA-28ADCDD255D8}"/>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158856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197EB-3D65-4DE7-B5AE-F067203192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25CCD61-A696-470A-8501-8B62AEFF0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CE6C7C3-261F-4050-B555-D25D01E1405D}"/>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C586097A-38B1-4145-A1FF-8C7FE6A8AAB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1E858C5-C652-4ED9-BB90-22D63A133C51}"/>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328632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006B0-B8BB-4361-B248-63E1F6C7FAB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A6C4FE3-B888-4902-82DA-165788B123C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9C4E0CB7-C83B-499C-A5B7-CD9F2B6CC57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303F8A00-8489-4801-89F2-AE9F88725E59}"/>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6" name="页脚占位符 5">
            <a:extLst>
              <a:ext uri="{FF2B5EF4-FFF2-40B4-BE49-F238E27FC236}">
                <a16:creationId xmlns:a16="http://schemas.microsoft.com/office/drawing/2014/main" id="{DE83C56A-333B-4DB8-B90B-969BD9A8A29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59ED517-4754-40DE-B57A-C899D6FA9A0E}"/>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395639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941D3-62A8-4601-A8A5-33CFC7D3E3C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EC3074-496D-4C1E-9CD9-D37B11313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D5541CF-EB94-49E5-BD5A-DBBD33B6D3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0018B75F-75F1-4601-850D-2195ACFFA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60E9030-01C0-4FB0-ADD6-D6C5816BF6F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2C4E13D-E38B-4ECE-9899-A93ED7CDE117}"/>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8" name="页脚占位符 7">
            <a:extLst>
              <a:ext uri="{FF2B5EF4-FFF2-40B4-BE49-F238E27FC236}">
                <a16:creationId xmlns:a16="http://schemas.microsoft.com/office/drawing/2014/main" id="{B42E5EE7-C4BE-4D8A-AC60-21C45A20FC9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7E97A8A-03A5-4696-94F2-ECDC14B03719}"/>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125478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9C612-4B46-4829-A848-645DA822718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C6DF195-A5CB-4F2C-A566-6A4363AAAE29}"/>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4" name="页脚占位符 3">
            <a:extLst>
              <a:ext uri="{FF2B5EF4-FFF2-40B4-BE49-F238E27FC236}">
                <a16:creationId xmlns:a16="http://schemas.microsoft.com/office/drawing/2014/main" id="{BCA040C9-4FE6-484E-9636-8BF24F83729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E3AB9DCF-93D1-4344-9B89-5002D7BCF464}"/>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379405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36CEDF-50E1-4988-B6FC-A8A49F4E5357}"/>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3" name="页脚占位符 2">
            <a:extLst>
              <a:ext uri="{FF2B5EF4-FFF2-40B4-BE49-F238E27FC236}">
                <a16:creationId xmlns:a16="http://schemas.microsoft.com/office/drawing/2014/main" id="{DCCF3934-AF46-490E-8373-5842C355C6F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21E6BE5-98BA-4B36-8516-F790C18116DF}"/>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112371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44672-D8C7-443B-AAF5-27B7327F9B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B3DCF5C-1AC5-40DD-B5E1-640011BE4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10F2BEE6-CAC0-41CB-BDF2-B2C21C537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C15B64-83F2-48CA-89E3-BC19FDBA3F57}"/>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6" name="页脚占位符 5">
            <a:extLst>
              <a:ext uri="{FF2B5EF4-FFF2-40B4-BE49-F238E27FC236}">
                <a16:creationId xmlns:a16="http://schemas.microsoft.com/office/drawing/2014/main" id="{F3D7CD94-E8F2-4FAF-8FFD-7F3C03A6A05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AFD0D18-416D-4D12-B65F-1AC2047EA458}"/>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113146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FA5C1-B19F-4168-80C8-A24B458BC3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C9BF958-F859-4AC2-8796-68B6BB81C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1E72923-0DCC-405A-AA09-52369A322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D188CD0-A360-4B9A-B28B-A21B1746F8C3}"/>
              </a:ext>
            </a:extLst>
          </p:cNvPr>
          <p:cNvSpPr>
            <a:spLocks noGrp="1"/>
          </p:cNvSpPr>
          <p:nvPr>
            <p:ph type="dt" sz="half" idx="10"/>
          </p:nvPr>
        </p:nvSpPr>
        <p:spPr/>
        <p:txBody>
          <a:bodyPr/>
          <a:lstStyle/>
          <a:p>
            <a:fld id="{D9869D7A-9C7C-4C1F-9D19-2D58A8CED9BA}" type="datetimeFigureOut">
              <a:rPr lang="en-US" smtClean="0"/>
              <a:t>12/4/2018</a:t>
            </a:fld>
            <a:endParaRPr lang="en-US"/>
          </a:p>
        </p:txBody>
      </p:sp>
      <p:sp>
        <p:nvSpPr>
          <p:cNvPr id="6" name="页脚占位符 5">
            <a:extLst>
              <a:ext uri="{FF2B5EF4-FFF2-40B4-BE49-F238E27FC236}">
                <a16:creationId xmlns:a16="http://schemas.microsoft.com/office/drawing/2014/main" id="{F000A94F-27C6-4713-820A-31A8E256ADA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C4FFB06-F2E3-4E68-BA4E-ABD687EA6555}"/>
              </a:ext>
            </a:extLst>
          </p:cNvPr>
          <p:cNvSpPr>
            <a:spLocks noGrp="1"/>
          </p:cNvSpPr>
          <p:nvPr>
            <p:ph type="sldNum" sz="quarter" idx="12"/>
          </p:nvPr>
        </p:nvSpPr>
        <p:spPr/>
        <p:txBody>
          <a:bodyPr/>
          <a:lstStyle/>
          <a:p>
            <a:fld id="{DCDF5B64-ED90-4E37-B576-B8933C417B7E}" type="slidenum">
              <a:rPr lang="en-US" smtClean="0"/>
              <a:t>‹#›</a:t>
            </a:fld>
            <a:endParaRPr lang="en-US"/>
          </a:p>
        </p:txBody>
      </p:sp>
    </p:spTree>
    <p:extLst>
      <p:ext uri="{BB962C8B-B14F-4D97-AF65-F5344CB8AC3E}">
        <p14:creationId xmlns:p14="http://schemas.microsoft.com/office/powerpoint/2010/main" val="318214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E377E7-D965-48CD-870D-4260421F8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27526D5-3FE6-4173-81AF-1BF827836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C439101-014D-4FB1-A9C2-9A6F242BF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69D7A-9C7C-4C1F-9D19-2D58A8CED9BA}" type="datetimeFigureOut">
              <a:rPr lang="en-US" smtClean="0"/>
              <a:t>12/4/2018</a:t>
            </a:fld>
            <a:endParaRPr lang="en-US"/>
          </a:p>
        </p:txBody>
      </p:sp>
      <p:sp>
        <p:nvSpPr>
          <p:cNvPr id="5" name="页脚占位符 4">
            <a:extLst>
              <a:ext uri="{FF2B5EF4-FFF2-40B4-BE49-F238E27FC236}">
                <a16:creationId xmlns:a16="http://schemas.microsoft.com/office/drawing/2014/main" id="{B0F3818D-AC92-4769-AE23-41FBFDFA7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6721C63-954A-49D7-94E4-E6D22617F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F5B64-ED90-4E37-B576-B8933C417B7E}" type="slidenum">
              <a:rPr lang="en-US" smtClean="0"/>
              <a:t>‹#›</a:t>
            </a:fld>
            <a:endParaRPr lang="en-US"/>
          </a:p>
        </p:txBody>
      </p:sp>
    </p:spTree>
    <p:extLst>
      <p:ext uri="{BB962C8B-B14F-4D97-AF65-F5344CB8AC3E}">
        <p14:creationId xmlns:p14="http://schemas.microsoft.com/office/powerpoint/2010/main" val="314540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A6E10F-5D18-4607-8309-0F71F1EE8577}"/>
              </a:ext>
            </a:extLst>
          </p:cNvPr>
          <p:cNvSpPr txBox="1"/>
          <p:nvPr/>
        </p:nvSpPr>
        <p:spPr>
          <a:xfrm>
            <a:off x="646043" y="2405270"/>
            <a:ext cx="10833652" cy="646331"/>
          </a:xfrm>
          <a:prstGeom prst="rect">
            <a:avLst/>
          </a:prstGeom>
          <a:noFill/>
        </p:spPr>
        <p:txBody>
          <a:bodyPr wrap="square" rtlCol="0">
            <a:spAutoFit/>
          </a:bodyPr>
          <a:lstStyle/>
          <a:p>
            <a:r>
              <a:rPr lang="en-US" sz="3600" dirty="0"/>
              <a:t>Try to find something from World Development Dataset</a:t>
            </a:r>
          </a:p>
        </p:txBody>
      </p:sp>
      <p:sp>
        <p:nvSpPr>
          <p:cNvPr id="2" name="文本框 1">
            <a:extLst>
              <a:ext uri="{FF2B5EF4-FFF2-40B4-BE49-F238E27FC236}">
                <a16:creationId xmlns:a16="http://schemas.microsoft.com/office/drawing/2014/main" id="{746A0602-E0D4-40AB-B4FF-40C30BB30BEA}"/>
              </a:ext>
            </a:extLst>
          </p:cNvPr>
          <p:cNvSpPr txBox="1"/>
          <p:nvPr/>
        </p:nvSpPr>
        <p:spPr>
          <a:xfrm>
            <a:off x="10078278" y="5630518"/>
            <a:ext cx="1401417" cy="646331"/>
          </a:xfrm>
          <a:prstGeom prst="rect">
            <a:avLst/>
          </a:prstGeom>
          <a:noFill/>
        </p:spPr>
        <p:txBody>
          <a:bodyPr wrap="square" rtlCol="0">
            <a:spAutoFit/>
          </a:bodyPr>
          <a:lstStyle/>
          <a:p>
            <a:r>
              <a:rPr lang="en-US" dirty="0" err="1"/>
              <a:t>Guang</a:t>
            </a:r>
            <a:r>
              <a:rPr lang="en-US" dirty="0"/>
              <a:t> </a:t>
            </a:r>
            <a:r>
              <a:rPr lang="en-US" dirty="0" err="1"/>
              <a:t>Q</a:t>
            </a:r>
            <a:r>
              <a:rPr lang="en-US" altLang="zh-CN" dirty="0" err="1"/>
              <a:t>iu</a:t>
            </a:r>
            <a:endParaRPr lang="en-US" altLang="zh-CN" dirty="0"/>
          </a:p>
          <a:p>
            <a:r>
              <a:rPr lang="en-US" dirty="0"/>
              <a:t>12/2/2018</a:t>
            </a:r>
          </a:p>
        </p:txBody>
      </p:sp>
    </p:spTree>
    <p:extLst>
      <p:ext uri="{BB962C8B-B14F-4D97-AF65-F5344CB8AC3E}">
        <p14:creationId xmlns:p14="http://schemas.microsoft.com/office/powerpoint/2010/main" val="251390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4A7F3-D9B6-4D88-82FD-A8B4C3DDD0DA}"/>
              </a:ext>
            </a:extLst>
          </p:cNvPr>
          <p:cNvSpPr>
            <a:spLocks noGrp="1"/>
          </p:cNvSpPr>
          <p:nvPr>
            <p:ph type="title"/>
          </p:nvPr>
        </p:nvSpPr>
        <p:spPr>
          <a:xfrm>
            <a:off x="217004" y="235917"/>
            <a:ext cx="4573657" cy="633758"/>
          </a:xfrm>
        </p:spPr>
        <p:txBody>
          <a:bodyPr>
            <a:normAutofit/>
          </a:bodyPr>
          <a:lstStyle/>
          <a:p>
            <a:r>
              <a:rPr lang="en-US" sz="3200" dirty="0"/>
              <a:t>Split data &amp; Results</a:t>
            </a:r>
          </a:p>
        </p:txBody>
      </p:sp>
      <p:sp>
        <p:nvSpPr>
          <p:cNvPr id="3" name="文本框 2">
            <a:extLst>
              <a:ext uri="{FF2B5EF4-FFF2-40B4-BE49-F238E27FC236}">
                <a16:creationId xmlns:a16="http://schemas.microsoft.com/office/drawing/2014/main" id="{BB733504-DA87-4860-84E8-DF88347F8192}"/>
              </a:ext>
            </a:extLst>
          </p:cNvPr>
          <p:cNvSpPr txBox="1"/>
          <p:nvPr/>
        </p:nvSpPr>
        <p:spPr>
          <a:xfrm>
            <a:off x="327991" y="1023730"/>
            <a:ext cx="10585174" cy="923330"/>
          </a:xfrm>
          <a:prstGeom prst="rect">
            <a:avLst/>
          </a:prstGeom>
          <a:noFill/>
        </p:spPr>
        <p:txBody>
          <a:bodyPr wrap="square" rtlCol="0">
            <a:spAutoFit/>
          </a:bodyPr>
          <a:lstStyle/>
          <a:p>
            <a:r>
              <a:rPr lang="en-US" altLang="zh-CN" dirty="0"/>
              <a:t>Since the data was not enough.</a:t>
            </a:r>
          </a:p>
          <a:p>
            <a:r>
              <a:rPr lang="en-US" dirty="0"/>
              <a:t>75%(1960-2002)  -&gt; training data</a:t>
            </a:r>
          </a:p>
          <a:p>
            <a:r>
              <a:rPr lang="en-US" dirty="0"/>
              <a:t>25%(2003-2017)  -&gt; testing data</a:t>
            </a:r>
          </a:p>
        </p:txBody>
      </p:sp>
      <p:graphicFrame>
        <p:nvGraphicFramePr>
          <p:cNvPr id="5" name="表格 4">
            <a:extLst>
              <a:ext uri="{FF2B5EF4-FFF2-40B4-BE49-F238E27FC236}">
                <a16:creationId xmlns:a16="http://schemas.microsoft.com/office/drawing/2014/main" id="{1CC3B190-809D-49B9-89F8-ECAD76538088}"/>
              </a:ext>
            </a:extLst>
          </p:cNvPr>
          <p:cNvGraphicFramePr>
            <a:graphicFrameLocks noGrp="1"/>
          </p:cNvGraphicFramePr>
          <p:nvPr>
            <p:extLst>
              <p:ext uri="{D42A27DB-BD31-4B8C-83A1-F6EECF244321}">
                <p14:modId xmlns:p14="http://schemas.microsoft.com/office/powerpoint/2010/main" val="2556553751"/>
              </p:ext>
            </p:extLst>
          </p:nvPr>
        </p:nvGraphicFramePr>
        <p:xfrm>
          <a:off x="481495" y="2882458"/>
          <a:ext cx="8127999" cy="259588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3805319457"/>
                    </a:ext>
                  </a:extLst>
                </a:gridCol>
                <a:gridCol w="2709333">
                  <a:extLst>
                    <a:ext uri="{9D8B030D-6E8A-4147-A177-3AD203B41FA5}">
                      <a16:colId xmlns:a16="http://schemas.microsoft.com/office/drawing/2014/main" val="224023826"/>
                    </a:ext>
                  </a:extLst>
                </a:gridCol>
                <a:gridCol w="2709333">
                  <a:extLst>
                    <a:ext uri="{9D8B030D-6E8A-4147-A177-3AD203B41FA5}">
                      <a16:colId xmlns:a16="http://schemas.microsoft.com/office/drawing/2014/main" val="3613154522"/>
                    </a:ext>
                  </a:extLst>
                </a:gridCol>
              </a:tblGrid>
              <a:tr h="370840">
                <a:tc>
                  <a:txBody>
                    <a:bodyPr/>
                    <a:lstStyle/>
                    <a:p>
                      <a:endParaRPr lang="en-US" dirty="0"/>
                    </a:p>
                  </a:txBody>
                  <a:tcPr/>
                </a:tc>
                <a:tc>
                  <a:txBody>
                    <a:bodyPr/>
                    <a:lstStyle/>
                    <a:p>
                      <a:r>
                        <a:rPr lang="en-US" dirty="0"/>
                        <a:t>Training Score</a:t>
                      </a:r>
                    </a:p>
                  </a:txBody>
                  <a:tcPr/>
                </a:tc>
                <a:tc>
                  <a:txBody>
                    <a:bodyPr/>
                    <a:lstStyle/>
                    <a:p>
                      <a:r>
                        <a:rPr lang="en-US" dirty="0"/>
                        <a:t>Testing Score</a:t>
                      </a:r>
                    </a:p>
                  </a:txBody>
                  <a:tcPr/>
                </a:tc>
                <a:extLst>
                  <a:ext uri="{0D108BD9-81ED-4DB2-BD59-A6C34878D82A}">
                    <a16:rowId xmlns:a16="http://schemas.microsoft.com/office/drawing/2014/main" val="1479232152"/>
                  </a:ext>
                </a:extLst>
              </a:tr>
              <a:tr h="370840">
                <a:tc>
                  <a:txBody>
                    <a:bodyPr/>
                    <a:lstStyle/>
                    <a:p>
                      <a:r>
                        <a:rPr lang="en-US" dirty="0"/>
                        <a:t>Logistic Regression</a:t>
                      </a:r>
                    </a:p>
                  </a:txBody>
                  <a:tcPr/>
                </a:tc>
                <a:tc>
                  <a:txBody>
                    <a:bodyPr/>
                    <a:lstStyle/>
                    <a:p>
                      <a:r>
                        <a:rPr lang="en-US" dirty="0"/>
                        <a:t>0.94</a:t>
                      </a:r>
                    </a:p>
                  </a:txBody>
                  <a:tcPr/>
                </a:tc>
                <a:tc>
                  <a:txBody>
                    <a:bodyPr/>
                    <a:lstStyle/>
                    <a:p>
                      <a:r>
                        <a:rPr lang="en-US" dirty="0"/>
                        <a:t>0.93</a:t>
                      </a:r>
                    </a:p>
                  </a:txBody>
                  <a:tcPr/>
                </a:tc>
                <a:extLst>
                  <a:ext uri="{0D108BD9-81ED-4DB2-BD59-A6C34878D82A}">
                    <a16:rowId xmlns:a16="http://schemas.microsoft.com/office/drawing/2014/main" val="604757630"/>
                  </a:ext>
                </a:extLst>
              </a:tr>
              <a:tr h="370840">
                <a:tc>
                  <a:txBody>
                    <a:bodyPr/>
                    <a:lstStyle/>
                    <a:p>
                      <a:r>
                        <a:rPr lang="en-US" dirty="0"/>
                        <a:t>KNN Regression(</a:t>
                      </a:r>
                      <a:r>
                        <a:rPr lang="en-US" altLang="zh-CN" dirty="0"/>
                        <a:t>k=5)</a:t>
                      </a:r>
                      <a:endParaRPr lang="en-US" dirty="0"/>
                    </a:p>
                  </a:txBody>
                  <a:tcPr/>
                </a:tc>
                <a:tc>
                  <a:txBody>
                    <a:bodyPr/>
                    <a:lstStyle/>
                    <a:p>
                      <a:r>
                        <a:rPr lang="en-US" dirty="0"/>
                        <a:t>0.89</a:t>
                      </a:r>
                    </a:p>
                  </a:txBody>
                  <a:tcPr/>
                </a:tc>
                <a:tc>
                  <a:txBody>
                    <a:bodyPr/>
                    <a:lstStyle/>
                    <a:p>
                      <a:r>
                        <a:rPr lang="en-US" dirty="0"/>
                        <a:t>0.93</a:t>
                      </a:r>
                    </a:p>
                  </a:txBody>
                  <a:tcPr/>
                </a:tc>
                <a:extLst>
                  <a:ext uri="{0D108BD9-81ED-4DB2-BD59-A6C34878D82A}">
                    <a16:rowId xmlns:a16="http://schemas.microsoft.com/office/drawing/2014/main" val="2584391772"/>
                  </a:ext>
                </a:extLst>
              </a:tr>
              <a:tr h="370840">
                <a:tc>
                  <a:txBody>
                    <a:bodyPr/>
                    <a:lstStyle/>
                    <a:p>
                      <a:r>
                        <a:rPr lang="en-US" dirty="0"/>
                        <a:t>Random Forest Regressor</a:t>
                      </a:r>
                    </a:p>
                  </a:txBody>
                  <a:tcPr/>
                </a:tc>
                <a:tc>
                  <a:txBody>
                    <a:bodyPr/>
                    <a:lstStyle/>
                    <a:p>
                      <a:r>
                        <a:rPr lang="en-US" dirty="0"/>
                        <a:t>0.98</a:t>
                      </a:r>
                    </a:p>
                  </a:txBody>
                  <a:tcPr/>
                </a:tc>
                <a:tc>
                  <a:txBody>
                    <a:bodyPr/>
                    <a:lstStyle/>
                    <a:p>
                      <a:r>
                        <a:rPr lang="en-US" dirty="0"/>
                        <a:t>0.95</a:t>
                      </a:r>
                    </a:p>
                  </a:txBody>
                  <a:tcPr/>
                </a:tc>
                <a:extLst>
                  <a:ext uri="{0D108BD9-81ED-4DB2-BD59-A6C34878D82A}">
                    <a16:rowId xmlns:a16="http://schemas.microsoft.com/office/drawing/2014/main" val="2607875136"/>
                  </a:ext>
                </a:extLst>
              </a:tr>
              <a:tr h="370840">
                <a:tc>
                  <a:txBody>
                    <a:bodyPr/>
                    <a:lstStyle/>
                    <a:p>
                      <a:r>
                        <a:rPr lang="en-US" dirty="0"/>
                        <a:t>Decision Tree Regressor</a:t>
                      </a:r>
                    </a:p>
                  </a:txBody>
                  <a:tcPr/>
                </a:tc>
                <a:tc>
                  <a:txBody>
                    <a:bodyPr/>
                    <a:lstStyle/>
                    <a:p>
                      <a:r>
                        <a:rPr lang="en-US" dirty="0"/>
                        <a:t>0.98</a:t>
                      </a:r>
                    </a:p>
                  </a:txBody>
                  <a:tcPr/>
                </a:tc>
                <a:tc>
                  <a:txBody>
                    <a:bodyPr/>
                    <a:lstStyle/>
                    <a:p>
                      <a:r>
                        <a:rPr lang="en-US" dirty="0"/>
                        <a:t>0.95</a:t>
                      </a:r>
                    </a:p>
                  </a:txBody>
                  <a:tcPr/>
                </a:tc>
                <a:extLst>
                  <a:ext uri="{0D108BD9-81ED-4DB2-BD59-A6C34878D82A}">
                    <a16:rowId xmlns:a16="http://schemas.microsoft.com/office/drawing/2014/main" val="3719015075"/>
                  </a:ext>
                </a:extLst>
              </a:tr>
              <a:tr h="370840">
                <a:tc>
                  <a:txBody>
                    <a:bodyPr/>
                    <a:lstStyle/>
                    <a:p>
                      <a:r>
                        <a:rPr lang="en-US" dirty="0"/>
                        <a:t>Lasso Regression</a:t>
                      </a:r>
                    </a:p>
                  </a:txBody>
                  <a:tcPr/>
                </a:tc>
                <a:tc>
                  <a:txBody>
                    <a:bodyPr/>
                    <a:lstStyle/>
                    <a:p>
                      <a:r>
                        <a:rPr lang="en-US" dirty="0"/>
                        <a:t>0.93</a:t>
                      </a:r>
                    </a:p>
                  </a:txBody>
                  <a:tcPr/>
                </a:tc>
                <a:tc>
                  <a:txBody>
                    <a:bodyPr/>
                    <a:lstStyle/>
                    <a:p>
                      <a:r>
                        <a:rPr lang="en-US" dirty="0"/>
                        <a:t>0.94</a:t>
                      </a:r>
                    </a:p>
                  </a:txBody>
                  <a:tcPr/>
                </a:tc>
                <a:extLst>
                  <a:ext uri="{0D108BD9-81ED-4DB2-BD59-A6C34878D82A}">
                    <a16:rowId xmlns:a16="http://schemas.microsoft.com/office/drawing/2014/main" val="2290367900"/>
                  </a:ext>
                </a:extLst>
              </a:tr>
              <a:tr h="370840">
                <a:tc>
                  <a:txBody>
                    <a:bodyPr/>
                    <a:lstStyle/>
                    <a:p>
                      <a:r>
                        <a:rPr lang="en-US" dirty="0"/>
                        <a:t>Ridge Regression</a:t>
                      </a:r>
                    </a:p>
                  </a:txBody>
                  <a:tcPr/>
                </a:tc>
                <a:tc>
                  <a:txBody>
                    <a:bodyPr/>
                    <a:lstStyle/>
                    <a:p>
                      <a:r>
                        <a:rPr lang="en-US" dirty="0"/>
                        <a:t>0.92</a:t>
                      </a:r>
                    </a:p>
                  </a:txBody>
                  <a:tcPr/>
                </a:tc>
                <a:tc>
                  <a:txBody>
                    <a:bodyPr/>
                    <a:lstStyle/>
                    <a:p>
                      <a:r>
                        <a:rPr lang="en-US" dirty="0"/>
                        <a:t>0.93</a:t>
                      </a:r>
                    </a:p>
                  </a:txBody>
                  <a:tcPr/>
                </a:tc>
                <a:extLst>
                  <a:ext uri="{0D108BD9-81ED-4DB2-BD59-A6C34878D82A}">
                    <a16:rowId xmlns:a16="http://schemas.microsoft.com/office/drawing/2014/main" val="849929841"/>
                  </a:ext>
                </a:extLst>
              </a:tr>
            </a:tbl>
          </a:graphicData>
        </a:graphic>
      </p:graphicFrame>
      <p:cxnSp>
        <p:nvCxnSpPr>
          <p:cNvPr id="9" name="直接箭头连接符 8">
            <a:extLst>
              <a:ext uri="{FF2B5EF4-FFF2-40B4-BE49-F238E27FC236}">
                <a16:creationId xmlns:a16="http://schemas.microsoft.com/office/drawing/2014/main" id="{29072B31-88A4-4DCF-B1B8-F4287580D50D}"/>
              </a:ext>
            </a:extLst>
          </p:cNvPr>
          <p:cNvCxnSpPr/>
          <p:nvPr/>
        </p:nvCxnSpPr>
        <p:spPr>
          <a:xfrm>
            <a:off x="8726557" y="4180398"/>
            <a:ext cx="1093304" cy="6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731FC64-D49E-4F0F-9EA6-24DED11F245F}"/>
              </a:ext>
            </a:extLst>
          </p:cNvPr>
          <p:cNvCxnSpPr>
            <a:cxnSpLocks/>
          </p:cNvCxnSpPr>
          <p:nvPr/>
        </p:nvCxnSpPr>
        <p:spPr>
          <a:xfrm flipV="1">
            <a:off x="8685143" y="4401378"/>
            <a:ext cx="1176131" cy="19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7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A6E10F-5D18-4607-8309-0F71F1EE8577}"/>
              </a:ext>
            </a:extLst>
          </p:cNvPr>
          <p:cNvSpPr txBox="1"/>
          <p:nvPr/>
        </p:nvSpPr>
        <p:spPr>
          <a:xfrm>
            <a:off x="472108" y="735495"/>
            <a:ext cx="9074427" cy="646331"/>
          </a:xfrm>
          <a:prstGeom prst="rect">
            <a:avLst/>
          </a:prstGeom>
          <a:noFill/>
        </p:spPr>
        <p:txBody>
          <a:bodyPr wrap="square" rtlCol="0">
            <a:spAutoFit/>
          </a:bodyPr>
          <a:lstStyle/>
          <a:p>
            <a:r>
              <a:rPr lang="en-US" dirty="0"/>
              <a:t>Supervised learning is where you have input variables (</a:t>
            </a:r>
            <a:r>
              <a:rPr lang="en-US" b="1" dirty="0"/>
              <a:t>X</a:t>
            </a:r>
            <a:r>
              <a:rPr lang="en-US" dirty="0"/>
              <a:t>) and an output variable (</a:t>
            </a:r>
            <a:r>
              <a:rPr lang="en-US" b="1" dirty="0"/>
              <a:t>y</a:t>
            </a:r>
            <a:r>
              <a:rPr lang="en-US" dirty="0"/>
              <a:t>) and you use an algorithm to learn the mapping function from the input to the output.</a:t>
            </a:r>
          </a:p>
        </p:txBody>
      </p:sp>
      <p:cxnSp>
        <p:nvCxnSpPr>
          <p:cNvPr id="3" name="直接箭头连接符 2">
            <a:extLst>
              <a:ext uri="{FF2B5EF4-FFF2-40B4-BE49-F238E27FC236}">
                <a16:creationId xmlns:a16="http://schemas.microsoft.com/office/drawing/2014/main" id="{74B4DF24-173E-4A08-8314-0B17F8EF8FBC}"/>
              </a:ext>
            </a:extLst>
          </p:cNvPr>
          <p:cNvCxnSpPr>
            <a:cxnSpLocks/>
          </p:cNvCxnSpPr>
          <p:nvPr/>
        </p:nvCxnSpPr>
        <p:spPr>
          <a:xfrm>
            <a:off x="7066722" y="1630017"/>
            <a:ext cx="1649895" cy="172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CC3465-B00F-445E-8D25-B6739736D5F8}"/>
              </a:ext>
            </a:extLst>
          </p:cNvPr>
          <p:cNvSpPr txBox="1"/>
          <p:nvPr/>
        </p:nvSpPr>
        <p:spPr>
          <a:xfrm>
            <a:off x="9188726" y="3359426"/>
            <a:ext cx="2092187" cy="1754326"/>
          </a:xfrm>
          <a:prstGeom prst="rect">
            <a:avLst/>
          </a:prstGeom>
          <a:noFill/>
        </p:spPr>
        <p:txBody>
          <a:bodyPr wrap="square" rtlCol="0">
            <a:spAutoFit/>
          </a:bodyPr>
          <a:lstStyle/>
          <a:p>
            <a:r>
              <a:rPr lang="en-US" dirty="0"/>
              <a:t>      x   x1 …     y   y1</a:t>
            </a:r>
          </a:p>
          <a:p>
            <a:r>
              <a:rPr lang="en-US" dirty="0"/>
              <a:t>0</a:t>
            </a:r>
          </a:p>
          <a:p>
            <a:r>
              <a:rPr lang="en-US" dirty="0"/>
              <a:t>1</a:t>
            </a:r>
          </a:p>
          <a:p>
            <a:r>
              <a:rPr lang="en-US" dirty="0"/>
              <a:t>2</a:t>
            </a:r>
          </a:p>
          <a:p>
            <a:r>
              <a:rPr lang="en-US" dirty="0"/>
              <a:t>3</a:t>
            </a:r>
          </a:p>
          <a:p>
            <a:r>
              <a:rPr lang="en-US" dirty="0"/>
              <a:t>…</a:t>
            </a:r>
          </a:p>
        </p:txBody>
      </p:sp>
      <p:sp>
        <p:nvSpPr>
          <p:cNvPr id="9" name="矩形 8">
            <a:extLst>
              <a:ext uri="{FF2B5EF4-FFF2-40B4-BE49-F238E27FC236}">
                <a16:creationId xmlns:a16="http://schemas.microsoft.com/office/drawing/2014/main" id="{1FDBA821-E4C0-4173-8796-828AD60B24C7}"/>
              </a:ext>
            </a:extLst>
          </p:cNvPr>
          <p:cNvSpPr/>
          <p:nvPr/>
        </p:nvSpPr>
        <p:spPr>
          <a:xfrm>
            <a:off x="911087" y="2887317"/>
            <a:ext cx="6096000" cy="1200329"/>
          </a:xfrm>
          <a:prstGeom prst="rect">
            <a:avLst/>
          </a:prstGeom>
        </p:spPr>
        <p:txBody>
          <a:bodyPr>
            <a:spAutoFit/>
          </a:bodyPr>
          <a:lstStyle/>
          <a:p>
            <a:r>
              <a:rPr lang="en-US" dirty="0"/>
              <a:t>A time series where the observations are uniform over time may be described as contiguous. Many time series problems have contiguous observations, such as one observation each hour, day, month or year. </a:t>
            </a:r>
          </a:p>
        </p:txBody>
      </p:sp>
      <p:sp>
        <p:nvSpPr>
          <p:cNvPr id="10" name="文本框 9">
            <a:extLst>
              <a:ext uri="{FF2B5EF4-FFF2-40B4-BE49-F238E27FC236}">
                <a16:creationId xmlns:a16="http://schemas.microsoft.com/office/drawing/2014/main" id="{C4B97BAC-A9EE-4546-985A-839F4CD80D2B}"/>
              </a:ext>
            </a:extLst>
          </p:cNvPr>
          <p:cNvSpPr txBox="1"/>
          <p:nvPr/>
        </p:nvSpPr>
        <p:spPr>
          <a:xfrm>
            <a:off x="911087" y="4645177"/>
            <a:ext cx="1253987" cy="1477328"/>
          </a:xfrm>
          <a:prstGeom prst="rect">
            <a:avLst/>
          </a:prstGeom>
          <a:noFill/>
        </p:spPr>
        <p:txBody>
          <a:bodyPr wrap="square" rtlCol="0">
            <a:spAutoFit/>
          </a:bodyPr>
          <a:lstStyle/>
          <a:p>
            <a:r>
              <a:rPr lang="en-US" dirty="0"/>
              <a:t>time        x</a:t>
            </a:r>
          </a:p>
          <a:p>
            <a:endParaRPr lang="en-US" dirty="0"/>
          </a:p>
          <a:p>
            <a:endParaRPr lang="en-US" dirty="0"/>
          </a:p>
          <a:p>
            <a:endParaRPr lang="en-US" dirty="0"/>
          </a:p>
          <a:p>
            <a:r>
              <a:rPr lang="en-US" dirty="0"/>
              <a:t>…</a:t>
            </a:r>
          </a:p>
        </p:txBody>
      </p:sp>
      <p:cxnSp>
        <p:nvCxnSpPr>
          <p:cNvPr id="11" name="直接箭头连接符 10">
            <a:extLst>
              <a:ext uri="{FF2B5EF4-FFF2-40B4-BE49-F238E27FC236}">
                <a16:creationId xmlns:a16="http://schemas.microsoft.com/office/drawing/2014/main" id="{AC6B7BB6-A06A-42DD-ACAE-54844CCB5A74}"/>
              </a:ext>
            </a:extLst>
          </p:cNvPr>
          <p:cNvCxnSpPr>
            <a:cxnSpLocks/>
          </p:cNvCxnSpPr>
          <p:nvPr/>
        </p:nvCxnSpPr>
        <p:spPr>
          <a:xfrm flipH="1">
            <a:off x="3021496" y="4028730"/>
            <a:ext cx="738809" cy="108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01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FEE8BCA-DB6A-4D4D-937A-7434E9CBA138}"/>
              </a:ext>
            </a:extLst>
          </p:cNvPr>
          <p:cNvSpPr txBox="1">
            <a:spLocks/>
          </p:cNvSpPr>
          <p:nvPr/>
        </p:nvSpPr>
        <p:spPr>
          <a:xfrm>
            <a:off x="217004" y="235917"/>
            <a:ext cx="4573657" cy="6337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Time series based analysis</a:t>
            </a:r>
          </a:p>
        </p:txBody>
      </p:sp>
      <p:pic>
        <p:nvPicPr>
          <p:cNvPr id="2" name="图片 1">
            <a:extLst>
              <a:ext uri="{FF2B5EF4-FFF2-40B4-BE49-F238E27FC236}">
                <a16:creationId xmlns:a16="http://schemas.microsoft.com/office/drawing/2014/main" id="{1A2E3A9A-867F-45EB-B754-3AABA3A2F06F}"/>
              </a:ext>
            </a:extLst>
          </p:cNvPr>
          <p:cNvPicPr>
            <a:picLocks noChangeAspect="1"/>
          </p:cNvPicPr>
          <p:nvPr/>
        </p:nvPicPr>
        <p:blipFill>
          <a:blip r:embed="rId2"/>
          <a:stretch>
            <a:fillRect/>
          </a:stretch>
        </p:blipFill>
        <p:spPr>
          <a:xfrm>
            <a:off x="5235109" y="1639955"/>
            <a:ext cx="6330770" cy="4199283"/>
          </a:xfrm>
          <a:prstGeom prst="rect">
            <a:avLst/>
          </a:prstGeom>
        </p:spPr>
      </p:pic>
      <p:sp>
        <p:nvSpPr>
          <p:cNvPr id="6" name="文本框 5">
            <a:extLst>
              <a:ext uri="{FF2B5EF4-FFF2-40B4-BE49-F238E27FC236}">
                <a16:creationId xmlns:a16="http://schemas.microsoft.com/office/drawing/2014/main" id="{92DD21A5-2CE0-4EDB-B996-ECE7F00F84FA}"/>
              </a:ext>
            </a:extLst>
          </p:cNvPr>
          <p:cNvSpPr txBox="1"/>
          <p:nvPr/>
        </p:nvSpPr>
        <p:spPr>
          <a:xfrm>
            <a:off x="5551005" y="5562239"/>
            <a:ext cx="6256682" cy="276999"/>
          </a:xfrm>
          <a:prstGeom prst="rect">
            <a:avLst/>
          </a:prstGeom>
          <a:solidFill>
            <a:schemeClr val="bg1"/>
          </a:solidFill>
        </p:spPr>
        <p:txBody>
          <a:bodyPr wrap="square" rtlCol="0">
            <a:spAutoFit/>
          </a:bodyPr>
          <a:lstStyle/>
          <a:p>
            <a:r>
              <a:rPr lang="en-US" sz="1200" dirty="0"/>
              <a:t>1960               1969                   1980                 1989                    2000                 2009                2017</a:t>
            </a:r>
          </a:p>
        </p:txBody>
      </p:sp>
      <p:pic>
        <p:nvPicPr>
          <p:cNvPr id="12" name="图片 11">
            <a:extLst>
              <a:ext uri="{FF2B5EF4-FFF2-40B4-BE49-F238E27FC236}">
                <a16:creationId xmlns:a16="http://schemas.microsoft.com/office/drawing/2014/main" id="{7A370BEA-55E3-4C5D-AE0B-03980AF933C2}"/>
              </a:ext>
            </a:extLst>
          </p:cNvPr>
          <p:cNvPicPr>
            <a:picLocks noChangeAspect="1"/>
          </p:cNvPicPr>
          <p:nvPr/>
        </p:nvPicPr>
        <p:blipFill>
          <a:blip r:embed="rId3"/>
          <a:stretch>
            <a:fillRect/>
          </a:stretch>
        </p:blipFill>
        <p:spPr>
          <a:xfrm>
            <a:off x="384312" y="1639955"/>
            <a:ext cx="3526735" cy="4075980"/>
          </a:xfrm>
          <a:prstGeom prst="rect">
            <a:avLst/>
          </a:prstGeom>
        </p:spPr>
      </p:pic>
    </p:spTree>
    <p:extLst>
      <p:ext uri="{BB962C8B-B14F-4D97-AF65-F5344CB8AC3E}">
        <p14:creationId xmlns:p14="http://schemas.microsoft.com/office/powerpoint/2010/main" val="111297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FEE8BCA-DB6A-4D4D-937A-7434E9CBA138}"/>
              </a:ext>
            </a:extLst>
          </p:cNvPr>
          <p:cNvSpPr txBox="1">
            <a:spLocks/>
          </p:cNvSpPr>
          <p:nvPr/>
        </p:nvSpPr>
        <p:spPr>
          <a:xfrm>
            <a:off x="217004" y="235917"/>
            <a:ext cx="4573657" cy="6337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Time series based analysis</a:t>
            </a:r>
          </a:p>
        </p:txBody>
      </p:sp>
      <p:pic>
        <p:nvPicPr>
          <p:cNvPr id="3" name="图片 2">
            <a:extLst>
              <a:ext uri="{FF2B5EF4-FFF2-40B4-BE49-F238E27FC236}">
                <a16:creationId xmlns:a16="http://schemas.microsoft.com/office/drawing/2014/main" id="{43BC4D38-3ABE-42BA-991D-0A88847CA0C1}"/>
              </a:ext>
            </a:extLst>
          </p:cNvPr>
          <p:cNvPicPr>
            <a:picLocks noChangeAspect="1"/>
          </p:cNvPicPr>
          <p:nvPr/>
        </p:nvPicPr>
        <p:blipFill>
          <a:blip r:embed="rId2"/>
          <a:stretch>
            <a:fillRect/>
          </a:stretch>
        </p:blipFill>
        <p:spPr>
          <a:xfrm>
            <a:off x="5918198" y="1615834"/>
            <a:ext cx="5601254" cy="3626332"/>
          </a:xfrm>
          <a:prstGeom prst="rect">
            <a:avLst/>
          </a:prstGeom>
        </p:spPr>
      </p:pic>
      <p:sp>
        <p:nvSpPr>
          <p:cNvPr id="7" name="文本框 6">
            <a:extLst>
              <a:ext uri="{FF2B5EF4-FFF2-40B4-BE49-F238E27FC236}">
                <a16:creationId xmlns:a16="http://schemas.microsoft.com/office/drawing/2014/main" id="{33133C11-B434-4798-9611-29482D7DD6D5}"/>
              </a:ext>
            </a:extLst>
          </p:cNvPr>
          <p:cNvSpPr txBox="1"/>
          <p:nvPr/>
        </p:nvSpPr>
        <p:spPr>
          <a:xfrm>
            <a:off x="6096000" y="5069796"/>
            <a:ext cx="5562599" cy="261610"/>
          </a:xfrm>
          <a:prstGeom prst="rect">
            <a:avLst/>
          </a:prstGeom>
          <a:solidFill>
            <a:schemeClr val="bg1"/>
          </a:solidFill>
        </p:spPr>
        <p:txBody>
          <a:bodyPr wrap="square" rtlCol="0">
            <a:spAutoFit/>
          </a:bodyPr>
          <a:lstStyle/>
          <a:p>
            <a:r>
              <a:rPr lang="en-US" sz="1100" dirty="0"/>
              <a:t>1960               1969                   1980                 1989                    2000                 2009                2017</a:t>
            </a:r>
          </a:p>
        </p:txBody>
      </p:sp>
      <p:sp>
        <p:nvSpPr>
          <p:cNvPr id="4" name="文本框 3">
            <a:extLst>
              <a:ext uri="{FF2B5EF4-FFF2-40B4-BE49-F238E27FC236}">
                <a16:creationId xmlns:a16="http://schemas.microsoft.com/office/drawing/2014/main" id="{5715F100-FF87-45E9-9CDE-9C23FF1735C8}"/>
              </a:ext>
            </a:extLst>
          </p:cNvPr>
          <p:cNvSpPr txBox="1"/>
          <p:nvPr/>
        </p:nvSpPr>
        <p:spPr>
          <a:xfrm>
            <a:off x="7643191" y="1157262"/>
            <a:ext cx="1893404" cy="369332"/>
          </a:xfrm>
          <a:prstGeom prst="rect">
            <a:avLst/>
          </a:prstGeom>
          <a:noFill/>
        </p:spPr>
        <p:txBody>
          <a:bodyPr wrap="square" rtlCol="0">
            <a:spAutoFit/>
          </a:bodyPr>
          <a:lstStyle/>
          <a:p>
            <a:r>
              <a:rPr lang="en-US" dirty="0"/>
              <a:t>Simple average</a:t>
            </a:r>
          </a:p>
        </p:txBody>
      </p:sp>
      <p:pic>
        <p:nvPicPr>
          <p:cNvPr id="5" name="图片 4">
            <a:extLst>
              <a:ext uri="{FF2B5EF4-FFF2-40B4-BE49-F238E27FC236}">
                <a16:creationId xmlns:a16="http://schemas.microsoft.com/office/drawing/2014/main" id="{467AC525-AFFB-4836-AA25-7EEA5777A6CA}"/>
              </a:ext>
            </a:extLst>
          </p:cNvPr>
          <p:cNvPicPr>
            <a:picLocks noChangeAspect="1"/>
          </p:cNvPicPr>
          <p:nvPr/>
        </p:nvPicPr>
        <p:blipFill>
          <a:blip r:embed="rId3"/>
          <a:stretch>
            <a:fillRect/>
          </a:stretch>
        </p:blipFill>
        <p:spPr>
          <a:xfrm>
            <a:off x="38100" y="1669698"/>
            <a:ext cx="5506278" cy="3602133"/>
          </a:xfrm>
          <a:prstGeom prst="rect">
            <a:avLst/>
          </a:prstGeom>
        </p:spPr>
      </p:pic>
      <p:sp>
        <p:nvSpPr>
          <p:cNvPr id="10" name="文本框 9">
            <a:extLst>
              <a:ext uri="{FF2B5EF4-FFF2-40B4-BE49-F238E27FC236}">
                <a16:creationId xmlns:a16="http://schemas.microsoft.com/office/drawing/2014/main" id="{7EB86F7A-17E8-4EFA-AAFC-5483B7E72C1F}"/>
              </a:ext>
            </a:extLst>
          </p:cNvPr>
          <p:cNvSpPr txBox="1"/>
          <p:nvPr/>
        </p:nvSpPr>
        <p:spPr>
          <a:xfrm>
            <a:off x="216452" y="5111361"/>
            <a:ext cx="5562599" cy="261610"/>
          </a:xfrm>
          <a:prstGeom prst="rect">
            <a:avLst/>
          </a:prstGeom>
          <a:solidFill>
            <a:schemeClr val="bg1"/>
          </a:solidFill>
        </p:spPr>
        <p:txBody>
          <a:bodyPr wrap="square" rtlCol="0">
            <a:spAutoFit/>
          </a:bodyPr>
          <a:lstStyle/>
          <a:p>
            <a:r>
              <a:rPr lang="en-US" sz="1100" dirty="0"/>
              <a:t>1960               1969                   1980                 1989                    2000                 2009                2017</a:t>
            </a:r>
          </a:p>
        </p:txBody>
      </p:sp>
      <p:sp>
        <p:nvSpPr>
          <p:cNvPr id="11" name="文本框 10">
            <a:extLst>
              <a:ext uri="{FF2B5EF4-FFF2-40B4-BE49-F238E27FC236}">
                <a16:creationId xmlns:a16="http://schemas.microsoft.com/office/drawing/2014/main" id="{3F57F9F4-0DD1-4561-A000-A093BE761F66}"/>
              </a:ext>
            </a:extLst>
          </p:cNvPr>
          <p:cNvSpPr txBox="1"/>
          <p:nvPr/>
        </p:nvSpPr>
        <p:spPr>
          <a:xfrm>
            <a:off x="1347441" y="1299719"/>
            <a:ext cx="3300619" cy="369332"/>
          </a:xfrm>
          <a:prstGeom prst="rect">
            <a:avLst/>
          </a:prstGeom>
          <a:noFill/>
        </p:spPr>
        <p:txBody>
          <a:bodyPr wrap="square" rtlCol="0">
            <a:spAutoFit/>
          </a:bodyPr>
          <a:lstStyle/>
          <a:p>
            <a:r>
              <a:rPr lang="en-US" dirty="0"/>
              <a:t>Simple Exponential Smoothing</a:t>
            </a:r>
          </a:p>
        </p:txBody>
      </p:sp>
    </p:spTree>
    <p:extLst>
      <p:ext uri="{BB962C8B-B14F-4D97-AF65-F5344CB8AC3E}">
        <p14:creationId xmlns:p14="http://schemas.microsoft.com/office/powerpoint/2010/main" val="429102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FEE8BCA-DB6A-4D4D-937A-7434E9CBA138}"/>
              </a:ext>
            </a:extLst>
          </p:cNvPr>
          <p:cNvSpPr txBox="1">
            <a:spLocks/>
          </p:cNvSpPr>
          <p:nvPr/>
        </p:nvSpPr>
        <p:spPr>
          <a:xfrm>
            <a:off x="217004" y="235917"/>
            <a:ext cx="4573657" cy="6337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Time series based analysis</a:t>
            </a:r>
          </a:p>
        </p:txBody>
      </p:sp>
      <p:sp>
        <p:nvSpPr>
          <p:cNvPr id="4" name="文本框 3">
            <a:extLst>
              <a:ext uri="{FF2B5EF4-FFF2-40B4-BE49-F238E27FC236}">
                <a16:creationId xmlns:a16="http://schemas.microsoft.com/office/drawing/2014/main" id="{5715F100-FF87-45E9-9CDE-9C23FF1735C8}"/>
              </a:ext>
            </a:extLst>
          </p:cNvPr>
          <p:cNvSpPr txBox="1"/>
          <p:nvPr/>
        </p:nvSpPr>
        <p:spPr>
          <a:xfrm>
            <a:off x="7737612" y="1277109"/>
            <a:ext cx="2663687" cy="369332"/>
          </a:xfrm>
          <a:prstGeom prst="rect">
            <a:avLst/>
          </a:prstGeom>
          <a:noFill/>
        </p:spPr>
        <p:txBody>
          <a:bodyPr wrap="square" rtlCol="0">
            <a:spAutoFit/>
          </a:bodyPr>
          <a:lstStyle/>
          <a:p>
            <a:r>
              <a:rPr lang="en-US" dirty="0"/>
              <a:t>Holt-Winters Method</a:t>
            </a:r>
          </a:p>
        </p:txBody>
      </p:sp>
      <p:sp>
        <p:nvSpPr>
          <p:cNvPr id="11" name="文本框 10">
            <a:extLst>
              <a:ext uri="{FF2B5EF4-FFF2-40B4-BE49-F238E27FC236}">
                <a16:creationId xmlns:a16="http://schemas.microsoft.com/office/drawing/2014/main" id="{3F57F9F4-0DD1-4561-A000-A093BE761F66}"/>
              </a:ext>
            </a:extLst>
          </p:cNvPr>
          <p:cNvSpPr txBox="1"/>
          <p:nvPr/>
        </p:nvSpPr>
        <p:spPr>
          <a:xfrm>
            <a:off x="1347441" y="1299719"/>
            <a:ext cx="3300619" cy="369332"/>
          </a:xfrm>
          <a:prstGeom prst="rect">
            <a:avLst/>
          </a:prstGeom>
          <a:noFill/>
        </p:spPr>
        <p:txBody>
          <a:bodyPr wrap="square" rtlCol="0">
            <a:spAutoFit/>
          </a:bodyPr>
          <a:lstStyle/>
          <a:p>
            <a:r>
              <a:rPr lang="en-US" dirty="0"/>
              <a:t>Linear Trend Method</a:t>
            </a:r>
          </a:p>
        </p:txBody>
      </p:sp>
      <p:pic>
        <p:nvPicPr>
          <p:cNvPr id="2" name="图片 1">
            <a:extLst>
              <a:ext uri="{FF2B5EF4-FFF2-40B4-BE49-F238E27FC236}">
                <a16:creationId xmlns:a16="http://schemas.microsoft.com/office/drawing/2014/main" id="{A4134A85-B6B5-4417-A01A-7B42F984AEBF}"/>
              </a:ext>
            </a:extLst>
          </p:cNvPr>
          <p:cNvPicPr>
            <a:picLocks noChangeAspect="1"/>
          </p:cNvPicPr>
          <p:nvPr/>
        </p:nvPicPr>
        <p:blipFill>
          <a:blip r:embed="rId2"/>
          <a:stretch>
            <a:fillRect/>
          </a:stretch>
        </p:blipFill>
        <p:spPr>
          <a:xfrm>
            <a:off x="77301" y="1717162"/>
            <a:ext cx="5523901" cy="3667539"/>
          </a:xfrm>
          <a:prstGeom prst="rect">
            <a:avLst/>
          </a:prstGeom>
        </p:spPr>
      </p:pic>
      <p:sp>
        <p:nvSpPr>
          <p:cNvPr id="12" name="文本框 11">
            <a:extLst>
              <a:ext uri="{FF2B5EF4-FFF2-40B4-BE49-F238E27FC236}">
                <a16:creationId xmlns:a16="http://schemas.microsoft.com/office/drawing/2014/main" id="{ADAF52B1-AAA2-4CFB-80C0-789A6D9ED9D7}"/>
              </a:ext>
            </a:extLst>
          </p:cNvPr>
          <p:cNvSpPr txBox="1"/>
          <p:nvPr/>
        </p:nvSpPr>
        <p:spPr>
          <a:xfrm>
            <a:off x="216450" y="5200601"/>
            <a:ext cx="5562599" cy="261610"/>
          </a:xfrm>
          <a:prstGeom prst="rect">
            <a:avLst/>
          </a:prstGeom>
          <a:solidFill>
            <a:schemeClr val="bg1"/>
          </a:solidFill>
        </p:spPr>
        <p:txBody>
          <a:bodyPr wrap="square" rtlCol="0">
            <a:spAutoFit/>
          </a:bodyPr>
          <a:lstStyle/>
          <a:p>
            <a:r>
              <a:rPr lang="en-US" sz="1100" dirty="0"/>
              <a:t>1960               1969                   1980                 1989                    2000                 2009                2017</a:t>
            </a:r>
          </a:p>
        </p:txBody>
      </p:sp>
      <p:pic>
        <p:nvPicPr>
          <p:cNvPr id="6" name="图片 5">
            <a:extLst>
              <a:ext uri="{FF2B5EF4-FFF2-40B4-BE49-F238E27FC236}">
                <a16:creationId xmlns:a16="http://schemas.microsoft.com/office/drawing/2014/main" id="{7805FC7F-DFF7-4F92-A811-2E13B18F5E6B}"/>
              </a:ext>
            </a:extLst>
          </p:cNvPr>
          <p:cNvPicPr>
            <a:picLocks noChangeAspect="1"/>
          </p:cNvPicPr>
          <p:nvPr/>
        </p:nvPicPr>
        <p:blipFill>
          <a:blip r:embed="rId3"/>
          <a:stretch>
            <a:fillRect/>
          </a:stretch>
        </p:blipFill>
        <p:spPr>
          <a:xfrm>
            <a:off x="6203562" y="1669051"/>
            <a:ext cx="5592684" cy="3727174"/>
          </a:xfrm>
          <a:prstGeom prst="rect">
            <a:avLst/>
          </a:prstGeom>
        </p:spPr>
      </p:pic>
      <p:sp>
        <p:nvSpPr>
          <p:cNvPr id="13" name="文本框 12">
            <a:extLst>
              <a:ext uri="{FF2B5EF4-FFF2-40B4-BE49-F238E27FC236}">
                <a16:creationId xmlns:a16="http://schemas.microsoft.com/office/drawing/2014/main" id="{632300ED-FFAA-4DF7-AE3F-A8973A07B1E0}"/>
              </a:ext>
            </a:extLst>
          </p:cNvPr>
          <p:cNvSpPr txBox="1"/>
          <p:nvPr/>
        </p:nvSpPr>
        <p:spPr>
          <a:xfrm>
            <a:off x="6412953" y="5253896"/>
            <a:ext cx="5562599" cy="261610"/>
          </a:xfrm>
          <a:prstGeom prst="rect">
            <a:avLst/>
          </a:prstGeom>
          <a:solidFill>
            <a:schemeClr val="bg1"/>
          </a:solidFill>
        </p:spPr>
        <p:txBody>
          <a:bodyPr wrap="square" rtlCol="0">
            <a:spAutoFit/>
          </a:bodyPr>
          <a:lstStyle/>
          <a:p>
            <a:r>
              <a:rPr lang="en-US" sz="1100" dirty="0"/>
              <a:t>1960               1969                   1980                 1989                    2000                 2009                2017</a:t>
            </a:r>
          </a:p>
        </p:txBody>
      </p:sp>
    </p:spTree>
    <p:extLst>
      <p:ext uri="{BB962C8B-B14F-4D97-AF65-F5344CB8AC3E}">
        <p14:creationId xmlns:p14="http://schemas.microsoft.com/office/powerpoint/2010/main" val="199891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21B31B3D-3F1D-4F73-9FD7-69341245A78F}"/>
              </a:ext>
            </a:extLst>
          </p:cNvPr>
          <p:cNvGraphicFramePr>
            <a:graphicFrameLocks noGrp="1"/>
          </p:cNvGraphicFramePr>
          <p:nvPr>
            <p:extLst>
              <p:ext uri="{D42A27DB-BD31-4B8C-83A1-F6EECF244321}">
                <p14:modId xmlns:p14="http://schemas.microsoft.com/office/powerpoint/2010/main" val="47465163"/>
              </p:ext>
            </p:extLst>
          </p:nvPr>
        </p:nvGraphicFramePr>
        <p:xfrm>
          <a:off x="744882" y="2414288"/>
          <a:ext cx="8128000" cy="18542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20179253"/>
                    </a:ext>
                  </a:extLst>
                </a:gridCol>
                <a:gridCol w="4064000">
                  <a:extLst>
                    <a:ext uri="{9D8B030D-6E8A-4147-A177-3AD203B41FA5}">
                      <a16:colId xmlns:a16="http://schemas.microsoft.com/office/drawing/2014/main" val="1461864379"/>
                    </a:ext>
                  </a:extLst>
                </a:gridCol>
              </a:tblGrid>
              <a:tr h="370840">
                <a:tc>
                  <a:txBody>
                    <a:bodyPr/>
                    <a:lstStyle/>
                    <a:p>
                      <a:endParaRPr lang="en-US" dirty="0"/>
                    </a:p>
                  </a:txBody>
                  <a:tcPr/>
                </a:tc>
                <a:tc>
                  <a:txBody>
                    <a:bodyPr/>
                    <a:lstStyle/>
                    <a:p>
                      <a:r>
                        <a:rPr lang="en-US" dirty="0"/>
                        <a:t>RMS</a:t>
                      </a:r>
                    </a:p>
                  </a:txBody>
                  <a:tcPr/>
                </a:tc>
                <a:extLst>
                  <a:ext uri="{0D108BD9-81ED-4DB2-BD59-A6C34878D82A}">
                    <a16:rowId xmlns:a16="http://schemas.microsoft.com/office/drawing/2014/main" val="27398716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average</a:t>
                      </a:r>
                    </a:p>
                  </a:txBody>
                  <a:tcPr/>
                </a:tc>
                <a:tc>
                  <a:txBody>
                    <a:bodyPr/>
                    <a:lstStyle/>
                    <a:p>
                      <a:r>
                        <a:rPr lang="en-US" dirty="0"/>
                        <a:t>117913.16888043906</a:t>
                      </a:r>
                    </a:p>
                  </a:txBody>
                  <a:tcPr/>
                </a:tc>
                <a:extLst>
                  <a:ext uri="{0D108BD9-81ED-4DB2-BD59-A6C34878D82A}">
                    <a16:rowId xmlns:a16="http://schemas.microsoft.com/office/drawing/2014/main" val="3144423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Exponential Smoothing</a:t>
                      </a:r>
                    </a:p>
                  </a:txBody>
                  <a:tcPr/>
                </a:tc>
                <a:tc>
                  <a:txBody>
                    <a:bodyPr/>
                    <a:lstStyle/>
                    <a:p>
                      <a:r>
                        <a:rPr lang="en-US" dirty="0"/>
                        <a:t>40285.45776685907</a:t>
                      </a:r>
                    </a:p>
                  </a:txBody>
                  <a:tcPr/>
                </a:tc>
                <a:extLst>
                  <a:ext uri="{0D108BD9-81ED-4DB2-BD59-A6C34878D82A}">
                    <a16:rowId xmlns:a16="http://schemas.microsoft.com/office/drawing/2014/main" val="3230359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Trend Method</a:t>
                      </a:r>
                    </a:p>
                  </a:txBody>
                  <a:tcPr/>
                </a:tc>
                <a:tc>
                  <a:txBody>
                    <a:bodyPr/>
                    <a:lstStyle/>
                    <a:p>
                      <a:r>
                        <a:rPr lang="en-US" dirty="0"/>
                        <a:t>5808.804948629779</a:t>
                      </a:r>
                    </a:p>
                  </a:txBody>
                  <a:tcPr/>
                </a:tc>
                <a:extLst>
                  <a:ext uri="{0D108BD9-81ED-4DB2-BD59-A6C34878D82A}">
                    <a16:rowId xmlns:a16="http://schemas.microsoft.com/office/drawing/2014/main" val="1832221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Holt-Winters Method</a:t>
                      </a:r>
                    </a:p>
                  </a:txBody>
                  <a:tcPr/>
                </a:tc>
                <a:tc>
                  <a:txBody>
                    <a:bodyPr/>
                    <a:lstStyle/>
                    <a:p>
                      <a:r>
                        <a:rPr lang="en-US" dirty="0"/>
                        <a:t>17200.89175618352</a:t>
                      </a:r>
                    </a:p>
                  </a:txBody>
                  <a:tcPr/>
                </a:tc>
                <a:extLst>
                  <a:ext uri="{0D108BD9-81ED-4DB2-BD59-A6C34878D82A}">
                    <a16:rowId xmlns:a16="http://schemas.microsoft.com/office/drawing/2014/main" val="1165813874"/>
                  </a:ext>
                </a:extLst>
              </a:tr>
            </a:tbl>
          </a:graphicData>
        </a:graphic>
      </p:graphicFrame>
    </p:spTree>
    <p:extLst>
      <p:ext uri="{BB962C8B-B14F-4D97-AF65-F5344CB8AC3E}">
        <p14:creationId xmlns:p14="http://schemas.microsoft.com/office/powerpoint/2010/main" val="73566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FEE8BCA-DB6A-4D4D-937A-7434E9CBA138}"/>
              </a:ext>
            </a:extLst>
          </p:cNvPr>
          <p:cNvSpPr txBox="1">
            <a:spLocks/>
          </p:cNvSpPr>
          <p:nvPr/>
        </p:nvSpPr>
        <p:spPr>
          <a:xfrm>
            <a:off x="217004" y="235917"/>
            <a:ext cx="5741505" cy="63375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From Time series to Supervised learning</a:t>
            </a:r>
          </a:p>
        </p:txBody>
      </p:sp>
    </p:spTree>
    <p:extLst>
      <p:ext uri="{BB962C8B-B14F-4D97-AF65-F5344CB8AC3E}">
        <p14:creationId xmlns:p14="http://schemas.microsoft.com/office/powerpoint/2010/main" val="130537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4A7F3-D9B6-4D88-82FD-A8B4C3DDD0DA}"/>
              </a:ext>
            </a:extLst>
          </p:cNvPr>
          <p:cNvSpPr>
            <a:spLocks noGrp="1"/>
          </p:cNvSpPr>
          <p:nvPr>
            <p:ph type="title"/>
          </p:nvPr>
        </p:nvSpPr>
        <p:spPr>
          <a:xfrm>
            <a:off x="217004" y="235917"/>
            <a:ext cx="4573657" cy="633758"/>
          </a:xfrm>
        </p:spPr>
        <p:txBody>
          <a:bodyPr>
            <a:normAutofit fontScale="90000"/>
          </a:bodyPr>
          <a:lstStyle/>
          <a:p>
            <a:r>
              <a:rPr lang="en-US" sz="3200" dirty="0"/>
              <a:t>Data source and description</a:t>
            </a:r>
          </a:p>
        </p:txBody>
      </p:sp>
      <p:sp>
        <p:nvSpPr>
          <p:cNvPr id="4" name="矩形 3">
            <a:extLst>
              <a:ext uri="{FF2B5EF4-FFF2-40B4-BE49-F238E27FC236}">
                <a16:creationId xmlns:a16="http://schemas.microsoft.com/office/drawing/2014/main" id="{F7F85CE0-C8D1-4875-81B6-20BAF1623328}"/>
              </a:ext>
            </a:extLst>
          </p:cNvPr>
          <p:cNvSpPr/>
          <p:nvPr/>
        </p:nvSpPr>
        <p:spPr>
          <a:xfrm>
            <a:off x="217004" y="1620077"/>
            <a:ext cx="4843670" cy="4801314"/>
          </a:xfrm>
          <a:prstGeom prst="rect">
            <a:avLst/>
          </a:prstGeom>
        </p:spPr>
        <p:txBody>
          <a:bodyPr wrap="square">
            <a:spAutoFit/>
          </a:bodyPr>
          <a:lstStyle/>
          <a:p>
            <a:r>
              <a:rPr lang="en-US" dirty="0">
                <a:solidFill>
                  <a:schemeClr val="accent2">
                    <a:lumMod val="75000"/>
                  </a:schemeClr>
                </a:solidFill>
              </a:rPr>
              <a:t>Agriculture and Food Security</a:t>
            </a:r>
          </a:p>
          <a:p>
            <a:r>
              <a:rPr lang="en-US" dirty="0">
                <a:solidFill>
                  <a:srgbClr val="666666"/>
                </a:solidFill>
              </a:rPr>
              <a:t>Climate Change</a:t>
            </a:r>
          </a:p>
          <a:p>
            <a:r>
              <a:rPr lang="en-US" dirty="0">
                <a:solidFill>
                  <a:srgbClr val="666666"/>
                </a:solidFill>
              </a:rPr>
              <a:t>Economic Growth</a:t>
            </a:r>
          </a:p>
          <a:p>
            <a:r>
              <a:rPr lang="en-US" dirty="0">
                <a:solidFill>
                  <a:srgbClr val="666666"/>
                </a:solidFill>
              </a:rPr>
              <a:t>Education</a:t>
            </a:r>
          </a:p>
          <a:p>
            <a:r>
              <a:rPr lang="en-US" dirty="0">
                <a:solidFill>
                  <a:srgbClr val="666666"/>
                </a:solidFill>
              </a:rPr>
              <a:t>Energy and Extractives</a:t>
            </a:r>
          </a:p>
          <a:p>
            <a:r>
              <a:rPr lang="en-US" dirty="0">
                <a:solidFill>
                  <a:srgbClr val="666666"/>
                </a:solidFill>
              </a:rPr>
              <a:t>Environment and Natural Resources</a:t>
            </a:r>
          </a:p>
          <a:p>
            <a:r>
              <a:rPr lang="en-US" dirty="0">
                <a:solidFill>
                  <a:srgbClr val="666666"/>
                </a:solidFill>
              </a:rPr>
              <a:t>Financial Sector Development</a:t>
            </a:r>
          </a:p>
          <a:p>
            <a:r>
              <a:rPr lang="en-US" dirty="0">
                <a:solidFill>
                  <a:srgbClr val="666666"/>
                </a:solidFill>
              </a:rPr>
              <a:t>Gender</a:t>
            </a:r>
          </a:p>
          <a:p>
            <a:r>
              <a:rPr lang="en-US" dirty="0">
                <a:solidFill>
                  <a:srgbClr val="666666"/>
                </a:solidFill>
              </a:rPr>
              <a:t>Health, Nutrition and Population</a:t>
            </a:r>
          </a:p>
          <a:p>
            <a:r>
              <a:rPr lang="en-US" dirty="0">
                <a:solidFill>
                  <a:srgbClr val="666666"/>
                </a:solidFill>
              </a:rPr>
              <a:t>Macroeconomic Vulnerability and Debt</a:t>
            </a:r>
          </a:p>
          <a:p>
            <a:r>
              <a:rPr lang="en-US" dirty="0">
                <a:solidFill>
                  <a:srgbClr val="666666"/>
                </a:solidFill>
              </a:rPr>
              <a:t>Poverty</a:t>
            </a:r>
          </a:p>
          <a:p>
            <a:r>
              <a:rPr lang="en-US" dirty="0">
                <a:solidFill>
                  <a:srgbClr val="666666"/>
                </a:solidFill>
              </a:rPr>
              <a:t>Private Sector Development</a:t>
            </a:r>
          </a:p>
          <a:p>
            <a:r>
              <a:rPr lang="en-US" dirty="0">
                <a:solidFill>
                  <a:srgbClr val="666666"/>
                </a:solidFill>
              </a:rPr>
              <a:t>Public Sector Management</a:t>
            </a:r>
          </a:p>
          <a:p>
            <a:r>
              <a:rPr lang="en-US" dirty="0">
                <a:solidFill>
                  <a:srgbClr val="666666"/>
                </a:solidFill>
              </a:rPr>
              <a:t>Social Development</a:t>
            </a:r>
          </a:p>
          <a:p>
            <a:r>
              <a:rPr lang="en-US" dirty="0">
                <a:solidFill>
                  <a:srgbClr val="666666"/>
                </a:solidFill>
              </a:rPr>
              <a:t>Social Protection and Labor</a:t>
            </a:r>
          </a:p>
          <a:p>
            <a:r>
              <a:rPr lang="en-US" dirty="0">
                <a:solidFill>
                  <a:srgbClr val="666666"/>
                </a:solidFill>
              </a:rPr>
              <a:t>Trade</a:t>
            </a:r>
          </a:p>
          <a:p>
            <a:r>
              <a:rPr lang="en-US" dirty="0">
                <a:solidFill>
                  <a:srgbClr val="666666"/>
                </a:solidFill>
              </a:rPr>
              <a:t>Urban Development</a:t>
            </a:r>
            <a:endParaRPr lang="en-US" b="0" i="0" dirty="0">
              <a:solidFill>
                <a:srgbClr val="666666"/>
              </a:solidFill>
              <a:effectLst/>
            </a:endParaRPr>
          </a:p>
        </p:txBody>
      </p:sp>
      <p:sp>
        <p:nvSpPr>
          <p:cNvPr id="5" name="文本框 4">
            <a:extLst>
              <a:ext uri="{FF2B5EF4-FFF2-40B4-BE49-F238E27FC236}">
                <a16:creationId xmlns:a16="http://schemas.microsoft.com/office/drawing/2014/main" id="{BA587B73-8347-4397-AA1D-E0037D5D99E4}"/>
              </a:ext>
            </a:extLst>
          </p:cNvPr>
          <p:cNvSpPr txBox="1"/>
          <p:nvPr/>
        </p:nvSpPr>
        <p:spPr>
          <a:xfrm>
            <a:off x="217004" y="1152939"/>
            <a:ext cx="914400" cy="369332"/>
          </a:xfrm>
          <a:prstGeom prst="rect">
            <a:avLst/>
          </a:prstGeom>
          <a:noFill/>
        </p:spPr>
        <p:txBody>
          <a:bodyPr wrap="square" rtlCol="0">
            <a:spAutoFit/>
          </a:bodyPr>
          <a:lstStyle/>
          <a:p>
            <a:r>
              <a:rPr lang="en-US" b="1" dirty="0"/>
              <a:t>Topics</a:t>
            </a:r>
          </a:p>
        </p:txBody>
      </p:sp>
      <p:sp>
        <p:nvSpPr>
          <p:cNvPr id="6" name="文本框 5">
            <a:extLst>
              <a:ext uri="{FF2B5EF4-FFF2-40B4-BE49-F238E27FC236}">
                <a16:creationId xmlns:a16="http://schemas.microsoft.com/office/drawing/2014/main" id="{01B13DB5-BD80-4604-905B-B88B47B13263}"/>
              </a:ext>
            </a:extLst>
          </p:cNvPr>
          <p:cNvSpPr txBox="1"/>
          <p:nvPr/>
        </p:nvSpPr>
        <p:spPr>
          <a:xfrm>
            <a:off x="5536924" y="235917"/>
            <a:ext cx="5893904" cy="2862322"/>
          </a:xfrm>
          <a:prstGeom prst="rect">
            <a:avLst/>
          </a:prstGeom>
          <a:noFill/>
        </p:spPr>
        <p:txBody>
          <a:bodyPr wrap="square" rtlCol="0">
            <a:spAutoFit/>
          </a:bodyPr>
          <a:lstStyle/>
          <a:p>
            <a:r>
              <a:rPr lang="en-US" dirty="0"/>
              <a:t>Agricultural machinery, tractors </a:t>
            </a:r>
          </a:p>
          <a:p>
            <a:r>
              <a:rPr lang="en-US" dirty="0"/>
              <a:t>Fertilizer consumption (kilograms per hectare of arable land) </a:t>
            </a:r>
          </a:p>
          <a:p>
            <a:r>
              <a:rPr lang="en-US" dirty="0"/>
              <a:t>Agricultural land (sq. km)</a:t>
            </a:r>
          </a:p>
          <a:p>
            <a:r>
              <a:rPr lang="en-US" dirty="0"/>
              <a:t>Arable land (hectares) </a:t>
            </a:r>
          </a:p>
          <a:p>
            <a:r>
              <a:rPr lang="en-US" dirty="0"/>
              <a:t>Land under cereal production (hectares) </a:t>
            </a:r>
          </a:p>
          <a:p>
            <a:r>
              <a:rPr lang="en-US" dirty="0"/>
              <a:t>Forest area (sq. km) </a:t>
            </a:r>
          </a:p>
          <a:p>
            <a:r>
              <a:rPr lang="en-US" dirty="0"/>
              <a:t>Land area (sq. km) </a:t>
            </a:r>
          </a:p>
          <a:p>
            <a:r>
              <a:rPr lang="en-US" dirty="0"/>
              <a:t>Rural land area (sq. km) </a:t>
            </a:r>
          </a:p>
          <a:p>
            <a:r>
              <a:rPr lang="en-US" dirty="0"/>
              <a:t>Agricultural machinery, tractors per 100 sq. km of arable land</a:t>
            </a:r>
          </a:p>
          <a:p>
            <a:r>
              <a:rPr lang="en-US" dirty="0"/>
              <a:t>…… </a:t>
            </a:r>
          </a:p>
        </p:txBody>
      </p:sp>
      <p:sp>
        <p:nvSpPr>
          <p:cNvPr id="8" name="左大括号 7">
            <a:extLst>
              <a:ext uri="{FF2B5EF4-FFF2-40B4-BE49-F238E27FC236}">
                <a16:creationId xmlns:a16="http://schemas.microsoft.com/office/drawing/2014/main" id="{897F8A66-D160-48F7-991F-A4A6D21281A3}"/>
              </a:ext>
            </a:extLst>
          </p:cNvPr>
          <p:cNvSpPr/>
          <p:nvPr/>
        </p:nvSpPr>
        <p:spPr>
          <a:xfrm>
            <a:off x="4622524" y="235917"/>
            <a:ext cx="457200" cy="311591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文本框 8">
            <a:extLst>
              <a:ext uri="{FF2B5EF4-FFF2-40B4-BE49-F238E27FC236}">
                <a16:creationId xmlns:a16="http://schemas.microsoft.com/office/drawing/2014/main" id="{8EC45A6C-C74D-487F-BAC0-E281339D0EB6}"/>
              </a:ext>
            </a:extLst>
          </p:cNvPr>
          <p:cNvSpPr txBox="1"/>
          <p:nvPr/>
        </p:nvSpPr>
        <p:spPr>
          <a:xfrm>
            <a:off x="5719969" y="4492487"/>
            <a:ext cx="5893904" cy="369332"/>
          </a:xfrm>
          <a:prstGeom prst="rect">
            <a:avLst/>
          </a:prstGeom>
          <a:noFill/>
        </p:spPr>
        <p:txBody>
          <a:bodyPr wrap="square" rtlCol="0">
            <a:spAutoFit/>
          </a:bodyPr>
          <a:lstStyle/>
          <a:p>
            <a:r>
              <a:rPr lang="en-US" dirty="0"/>
              <a:t>1600 attributes * 264 countries/regions * 58 year</a:t>
            </a:r>
            <a:r>
              <a:rPr lang="en-US" altLang="zh-CN" dirty="0"/>
              <a:t>s</a:t>
            </a:r>
            <a:endParaRPr lang="en-US" dirty="0"/>
          </a:p>
        </p:txBody>
      </p:sp>
    </p:spTree>
    <p:extLst>
      <p:ext uri="{BB962C8B-B14F-4D97-AF65-F5344CB8AC3E}">
        <p14:creationId xmlns:p14="http://schemas.microsoft.com/office/powerpoint/2010/main" val="12492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4A7F3-D9B6-4D88-82FD-A8B4C3DDD0DA}"/>
              </a:ext>
            </a:extLst>
          </p:cNvPr>
          <p:cNvSpPr>
            <a:spLocks noGrp="1"/>
          </p:cNvSpPr>
          <p:nvPr>
            <p:ph type="title"/>
          </p:nvPr>
        </p:nvSpPr>
        <p:spPr>
          <a:xfrm>
            <a:off x="217004" y="235917"/>
            <a:ext cx="4573657" cy="633758"/>
          </a:xfrm>
        </p:spPr>
        <p:txBody>
          <a:bodyPr>
            <a:normAutofit fontScale="90000"/>
          </a:bodyPr>
          <a:lstStyle/>
          <a:p>
            <a:r>
              <a:rPr lang="en-US" sz="3200" dirty="0"/>
              <a:t>Data source and description</a:t>
            </a:r>
          </a:p>
        </p:txBody>
      </p:sp>
      <p:sp>
        <p:nvSpPr>
          <p:cNvPr id="3" name="文本框 2">
            <a:extLst>
              <a:ext uri="{FF2B5EF4-FFF2-40B4-BE49-F238E27FC236}">
                <a16:creationId xmlns:a16="http://schemas.microsoft.com/office/drawing/2014/main" id="{BB733504-DA87-4860-84E8-DF88347F8192}"/>
              </a:ext>
            </a:extLst>
          </p:cNvPr>
          <p:cNvSpPr txBox="1"/>
          <p:nvPr/>
        </p:nvSpPr>
        <p:spPr>
          <a:xfrm>
            <a:off x="327991" y="1023730"/>
            <a:ext cx="10585174" cy="1477328"/>
          </a:xfrm>
          <a:prstGeom prst="rect">
            <a:avLst/>
          </a:prstGeom>
          <a:noFill/>
        </p:spPr>
        <p:txBody>
          <a:bodyPr wrap="square" rtlCol="0">
            <a:spAutoFit/>
          </a:bodyPr>
          <a:lstStyle/>
          <a:p>
            <a:r>
              <a:rPr lang="en-US" dirty="0"/>
              <a:t>2016 was chosen.</a:t>
            </a:r>
          </a:p>
          <a:p>
            <a:endParaRPr lang="en-US" dirty="0"/>
          </a:p>
          <a:p>
            <a:r>
              <a:rPr lang="en-US" dirty="0"/>
              <a:t>Deal with missing values:</a:t>
            </a:r>
          </a:p>
          <a:p>
            <a:r>
              <a:rPr lang="en-US" dirty="0"/>
              <a:t>*For a country/region or one variable, it was deleted if it had more than 50% missing values.</a:t>
            </a:r>
          </a:p>
          <a:p>
            <a:r>
              <a:rPr lang="en-US" dirty="0"/>
              <a:t>*The blank was replaced by the average.</a:t>
            </a:r>
          </a:p>
        </p:txBody>
      </p:sp>
      <p:pic>
        <p:nvPicPr>
          <p:cNvPr id="7" name="图片 6">
            <a:extLst>
              <a:ext uri="{FF2B5EF4-FFF2-40B4-BE49-F238E27FC236}">
                <a16:creationId xmlns:a16="http://schemas.microsoft.com/office/drawing/2014/main" id="{E54EF6D5-D663-4934-A74F-80B9459ED200}"/>
              </a:ext>
            </a:extLst>
          </p:cNvPr>
          <p:cNvPicPr>
            <a:picLocks noChangeAspect="1"/>
          </p:cNvPicPr>
          <p:nvPr/>
        </p:nvPicPr>
        <p:blipFill>
          <a:blip r:embed="rId3"/>
          <a:stretch>
            <a:fillRect/>
          </a:stretch>
        </p:blipFill>
        <p:spPr>
          <a:xfrm>
            <a:off x="217004" y="2655113"/>
            <a:ext cx="11006095" cy="3278798"/>
          </a:xfrm>
          <a:prstGeom prst="rect">
            <a:avLst/>
          </a:prstGeom>
        </p:spPr>
      </p:pic>
      <p:sp>
        <p:nvSpPr>
          <p:cNvPr id="10" name="文本框 9">
            <a:extLst>
              <a:ext uri="{FF2B5EF4-FFF2-40B4-BE49-F238E27FC236}">
                <a16:creationId xmlns:a16="http://schemas.microsoft.com/office/drawing/2014/main" id="{0B5D7663-3C27-4754-9803-2BED527E6A45}"/>
              </a:ext>
            </a:extLst>
          </p:cNvPr>
          <p:cNvSpPr txBox="1"/>
          <p:nvPr/>
        </p:nvSpPr>
        <p:spPr>
          <a:xfrm>
            <a:off x="253448" y="6077778"/>
            <a:ext cx="4830417" cy="369332"/>
          </a:xfrm>
          <a:prstGeom prst="rect">
            <a:avLst/>
          </a:prstGeom>
          <a:noFill/>
        </p:spPr>
        <p:txBody>
          <a:bodyPr wrap="square" rtlCol="0">
            <a:spAutoFit/>
          </a:bodyPr>
          <a:lstStyle/>
          <a:p>
            <a:r>
              <a:rPr lang="en-US" dirty="0"/>
              <a:t>262 countries/</a:t>
            </a:r>
            <a:r>
              <a:rPr lang="en-US" altLang="zh-CN" dirty="0"/>
              <a:t>regions</a:t>
            </a:r>
            <a:r>
              <a:rPr lang="en-US" dirty="0"/>
              <a:t> * 872 variables = 228,464</a:t>
            </a:r>
          </a:p>
        </p:txBody>
      </p:sp>
    </p:spTree>
    <p:extLst>
      <p:ext uri="{BB962C8B-B14F-4D97-AF65-F5344CB8AC3E}">
        <p14:creationId xmlns:p14="http://schemas.microsoft.com/office/powerpoint/2010/main" val="299285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9A2AB4-DBDE-4252-99BF-0CABE24A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703" y="630927"/>
            <a:ext cx="6233421" cy="54717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3BEEEEE-4EE4-4081-B5C1-3E4C874578A5}"/>
              </a:ext>
            </a:extLst>
          </p:cNvPr>
          <p:cNvSpPr txBox="1"/>
          <p:nvPr/>
        </p:nvSpPr>
        <p:spPr>
          <a:xfrm>
            <a:off x="123101" y="596693"/>
            <a:ext cx="2131944" cy="2677656"/>
          </a:xfrm>
          <a:prstGeom prst="rect">
            <a:avLst/>
          </a:prstGeom>
          <a:noFill/>
        </p:spPr>
        <p:txBody>
          <a:bodyPr wrap="square" rtlCol="0">
            <a:spAutoFit/>
          </a:bodyPr>
          <a:lstStyle/>
          <a:p>
            <a:r>
              <a:rPr lang="en-US" sz="1400" dirty="0">
                <a:solidFill>
                  <a:srgbClr val="7030A0"/>
                </a:solidFill>
              </a:rPr>
              <a:t>Agricultural</a:t>
            </a:r>
          </a:p>
          <a:p>
            <a:r>
              <a:rPr lang="en-US" sz="1400" dirty="0">
                <a:solidFill>
                  <a:srgbClr val="7030A0"/>
                </a:solidFill>
              </a:rPr>
              <a:t>Financial Sector Development</a:t>
            </a:r>
          </a:p>
          <a:p>
            <a:endParaRPr lang="en-US" sz="1400" dirty="0">
              <a:solidFill>
                <a:srgbClr val="7030A0"/>
              </a:solidFill>
            </a:endParaRPr>
          </a:p>
          <a:p>
            <a:endParaRPr lang="en-US" sz="1400" dirty="0">
              <a:solidFill>
                <a:srgbClr val="7030A0"/>
              </a:solidFill>
            </a:endParaRPr>
          </a:p>
          <a:p>
            <a:endParaRPr lang="en-US" sz="1400" dirty="0">
              <a:solidFill>
                <a:srgbClr val="7030A0"/>
              </a:solidFill>
            </a:endParaRPr>
          </a:p>
          <a:p>
            <a:r>
              <a:rPr lang="en-US" sz="1400" dirty="0">
                <a:solidFill>
                  <a:srgbClr val="7030A0"/>
                </a:solidFill>
              </a:rPr>
              <a:t>Power</a:t>
            </a:r>
          </a:p>
          <a:p>
            <a:endParaRPr lang="en-US" sz="1400" dirty="0">
              <a:solidFill>
                <a:srgbClr val="7030A0"/>
              </a:solidFill>
            </a:endParaRPr>
          </a:p>
          <a:p>
            <a:endParaRPr lang="en-US" sz="1400" dirty="0">
              <a:solidFill>
                <a:srgbClr val="7030A0"/>
              </a:solidFill>
            </a:endParaRPr>
          </a:p>
          <a:p>
            <a:r>
              <a:rPr lang="en-US" sz="1400" dirty="0">
                <a:solidFill>
                  <a:srgbClr val="7030A0"/>
                </a:solidFill>
              </a:rPr>
              <a:t>GDP</a:t>
            </a:r>
          </a:p>
          <a:p>
            <a:endParaRPr lang="en-US" sz="1400" dirty="0">
              <a:solidFill>
                <a:srgbClr val="7030A0"/>
              </a:solidFill>
            </a:endParaRPr>
          </a:p>
          <a:p>
            <a:r>
              <a:rPr lang="en-US" sz="1400" dirty="0">
                <a:solidFill>
                  <a:srgbClr val="7030A0"/>
                </a:solidFill>
              </a:rPr>
              <a:t>Labor force</a:t>
            </a:r>
          </a:p>
        </p:txBody>
      </p:sp>
      <p:sp>
        <p:nvSpPr>
          <p:cNvPr id="5" name="文本框 4">
            <a:extLst>
              <a:ext uri="{FF2B5EF4-FFF2-40B4-BE49-F238E27FC236}">
                <a16:creationId xmlns:a16="http://schemas.microsoft.com/office/drawing/2014/main" id="{535AA73F-CEF6-47FC-BF07-6C143B24BF3A}"/>
              </a:ext>
            </a:extLst>
          </p:cNvPr>
          <p:cNvSpPr txBox="1"/>
          <p:nvPr/>
        </p:nvSpPr>
        <p:spPr>
          <a:xfrm>
            <a:off x="2688535" y="630927"/>
            <a:ext cx="2758108" cy="276999"/>
          </a:xfrm>
          <a:prstGeom prst="rect">
            <a:avLst/>
          </a:prstGeom>
          <a:noFill/>
        </p:spPr>
        <p:txBody>
          <a:bodyPr wrap="square" rtlCol="0">
            <a:spAutoFit/>
          </a:bodyPr>
          <a:lstStyle/>
          <a:p>
            <a:r>
              <a:rPr lang="en-US" sz="1200" dirty="0"/>
              <a:t>Land under cereal production (hectares)</a:t>
            </a:r>
          </a:p>
        </p:txBody>
      </p:sp>
      <p:sp>
        <p:nvSpPr>
          <p:cNvPr id="7" name="文本框 6">
            <a:extLst>
              <a:ext uri="{FF2B5EF4-FFF2-40B4-BE49-F238E27FC236}">
                <a16:creationId xmlns:a16="http://schemas.microsoft.com/office/drawing/2014/main" id="{8C84CDC4-959C-47A6-B702-6A380F930DF8}"/>
              </a:ext>
            </a:extLst>
          </p:cNvPr>
          <p:cNvSpPr txBox="1"/>
          <p:nvPr/>
        </p:nvSpPr>
        <p:spPr>
          <a:xfrm>
            <a:off x="2537791" y="858309"/>
            <a:ext cx="2758108" cy="461665"/>
          </a:xfrm>
          <a:prstGeom prst="rect">
            <a:avLst/>
          </a:prstGeom>
          <a:noFill/>
        </p:spPr>
        <p:txBody>
          <a:bodyPr wrap="square" rtlCol="0">
            <a:spAutoFit/>
          </a:bodyPr>
          <a:lstStyle/>
          <a:p>
            <a:r>
              <a:rPr lang="en-US" sz="1200" dirty="0"/>
              <a:t>Net bilateral aid flows from DAC donors, Germany (current US$)</a:t>
            </a:r>
          </a:p>
        </p:txBody>
      </p:sp>
      <p:sp>
        <p:nvSpPr>
          <p:cNvPr id="8" name="文本框 7">
            <a:extLst>
              <a:ext uri="{FF2B5EF4-FFF2-40B4-BE49-F238E27FC236}">
                <a16:creationId xmlns:a16="http://schemas.microsoft.com/office/drawing/2014/main" id="{3B54B604-A8B3-49DC-8161-233D1CF277E2}"/>
              </a:ext>
            </a:extLst>
          </p:cNvPr>
          <p:cNvSpPr txBox="1"/>
          <p:nvPr/>
        </p:nvSpPr>
        <p:spPr>
          <a:xfrm>
            <a:off x="2188266" y="1319974"/>
            <a:ext cx="3107633" cy="276999"/>
          </a:xfrm>
          <a:prstGeom prst="rect">
            <a:avLst/>
          </a:prstGeom>
          <a:noFill/>
        </p:spPr>
        <p:txBody>
          <a:bodyPr wrap="square" rtlCol="0">
            <a:spAutoFit/>
          </a:bodyPr>
          <a:lstStyle/>
          <a:p>
            <a:r>
              <a:rPr lang="en-US" sz="1200" dirty="0"/>
              <a:t>Debt forgiveness or reduction (current US$)</a:t>
            </a:r>
          </a:p>
        </p:txBody>
      </p:sp>
      <p:cxnSp>
        <p:nvCxnSpPr>
          <p:cNvPr id="9" name="直接箭头连接符 8">
            <a:extLst>
              <a:ext uri="{FF2B5EF4-FFF2-40B4-BE49-F238E27FC236}">
                <a16:creationId xmlns:a16="http://schemas.microsoft.com/office/drawing/2014/main" id="{E0C51D45-F3DD-475D-ABF2-0447A53462E5}"/>
              </a:ext>
            </a:extLst>
          </p:cNvPr>
          <p:cNvCxnSpPr/>
          <p:nvPr/>
        </p:nvCxnSpPr>
        <p:spPr>
          <a:xfrm flipV="1">
            <a:off x="4949687" y="954157"/>
            <a:ext cx="303143" cy="213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68DC42B4-4983-49F4-938A-A9E971B60EE7}"/>
              </a:ext>
            </a:extLst>
          </p:cNvPr>
          <p:cNvCxnSpPr/>
          <p:nvPr/>
        </p:nvCxnSpPr>
        <p:spPr>
          <a:xfrm flipV="1">
            <a:off x="4957969" y="1182346"/>
            <a:ext cx="303143" cy="213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7953B7CA-3D60-4390-9B47-646381DA0CF6}"/>
              </a:ext>
            </a:extLst>
          </p:cNvPr>
          <p:cNvSpPr txBox="1"/>
          <p:nvPr/>
        </p:nvSpPr>
        <p:spPr>
          <a:xfrm>
            <a:off x="1898374" y="1658761"/>
            <a:ext cx="3269869" cy="276999"/>
          </a:xfrm>
          <a:prstGeom prst="rect">
            <a:avLst/>
          </a:prstGeom>
          <a:noFill/>
        </p:spPr>
        <p:txBody>
          <a:bodyPr wrap="square" rtlCol="0">
            <a:spAutoFit/>
          </a:bodyPr>
          <a:lstStyle/>
          <a:p>
            <a:r>
              <a:rPr lang="en-US" sz="1200" dirty="0"/>
              <a:t>Access to electricity, rural (% of rural population)</a:t>
            </a:r>
          </a:p>
        </p:txBody>
      </p:sp>
      <p:sp>
        <p:nvSpPr>
          <p:cNvPr id="14" name="文本框 13">
            <a:extLst>
              <a:ext uri="{FF2B5EF4-FFF2-40B4-BE49-F238E27FC236}">
                <a16:creationId xmlns:a16="http://schemas.microsoft.com/office/drawing/2014/main" id="{CFDE733F-94EA-4FC8-B11D-F290073A2831}"/>
              </a:ext>
            </a:extLst>
          </p:cNvPr>
          <p:cNvSpPr txBox="1"/>
          <p:nvPr/>
        </p:nvSpPr>
        <p:spPr>
          <a:xfrm>
            <a:off x="1898374" y="2816914"/>
            <a:ext cx="3269869" cy="461665"/>
          </a:xfrm>
          <a:prstGeom prst="rect">
            <a:avLst/>
          </a:prstGeom>
          <a:noFill/>
        </p:spPr>
        <p:txBody>
          <a:bodyPr wrap="square" rtlCol="0">
            <a:spAutoFit/>
          </a:bodyPr>
          <a:lstStyle/>
          <a:p>
            <a:r>
              <a:rPr lang="en-US" sz="1200" dirty="0"/>
              <a:t>Wage and salaried workers, female (% of female employment)</a:t>
            </a:r>
          </a:p>
        </p:txBody>
      </p:sp>
      <p:cxnSp>
        <p:nvCxnSpPr>
          <p:cNvPr id="15" name="直接箭头连接符 14">
            <a:extLst>
              <a:ext uri="{FF2B5EF4-FFF2-40B4-BE49-F238E27FC236}">
                <a16:creationId xmlns:a16="http://schemas.microsoft.com/office/drawing/2014/main" id="{F0307520-6912-47C6-AF16-CD8D58DDF51F}"/>
              </a:ext>
            </a:extLst>
          </p:cNvPr>
          <p:cNvCxnSpPr>
            <a:cxnSpLocks/>
          </p:cNvCxnSpPr>
          <p:nvPr/>
        </p:nvCxnSpPr>
        <p:spPr>
          <a:xfrm flipV="1">
            <a:off x="4865100" y="2984037"/>
            <a:ext cx="387730" cy="499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4A87B4D6-68E6-46BB-BA99-E8322075B972}"/>
              </a:ext>
            </a:extLst>
          </p:cNvPr>
          <p:cNvSpPr txBox="1"/>
          <p:nvPr/>
        </p:nvSpPr>
        <p:spPr>
          <a:xfrm>
            <a:off x="6321287" y="5964127"/>
            <a:ext cx="1500808" cy="276999"/>
          </a:xfrm>
          <a:prstGeom prst="rect">
            <a:avLst/>
          </a:prstGeom>
          <a:noFill/>
        </p:spPr>
        <p:txBody>
          <a:bodyPr wrap="square" rtlCol="0">
            <a:spAutoFit/>
          </a:bodyPr>
          <a:lstStyle/>
          <a:p>
            <a:r>
              <a:rPr lang="en-US" sz="1200" dirty="0"/>
              <a:t>People’s Income</a:t>
            </a:r>
          </a:p>
        </p:txBody>
      </p:sp>
      <p:cxnSp>
        <p:nvCxnSpPr>
          <p:cNvPr id="18" name="直接箭头连接符 17">
            <a:extLst>
              <a:ext uri="{FF2B5EF4-FFF2-40B4-BE49-F238E27FC236}">
                <a16:creationId xmlns:a16="http://schemas.microsoft.com/office/drawing/2014/main" id="{C217EBAD-62DD-4307-95E7-E9906AE324B0}"/>
              </a:ext>
            </a:extLst>
          </p:cNvPr>
          <p:cNvCxnSpPr>
            <a:cxnSpLocks/>
          </p:cNvCxnSpPr>
          <p:nvPr/>
        </p:nvCxnSpPr>
        <p:spPr>
          <a:xfrm flipV="1">
            <a:off x="7020234" y="5630517"/>
            <a:ext cx="265149" cy="3718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300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A6E10F-5D18-4607-8309-0F71F1EE8577}"/>
              </a:ext>
            </a:extLst>
          </p:cNvPr>
          <p:cNvSpPr txBox="1"/>
          <p:nvPr/>
        </p:nvSpPr>
        <p:spPr>
          <a:xfrm>
            <a:off x="442291" y="288235"/>
            <a:ext cx="9074427" cy="369332"/>
          </a:xfrm>
          <a:prstGeom prst="rect">
            <a:avLst/>
          </a:prstGeom>
          <a:noFill/>
        </p:spPr>
        <p:txBody>
          <a:bodyPr wrap="square" rtlCol="0">
            <a:spAutoFit/>
          </a:bodyPr>
          <a:lstStyle/>
          <a:p>
            <a:r>
              <a:rPr lang="en-US" dirty="0"/>
              <a:t>K-means clustering</a:t>
            </a:r>
          </a:p>
        </p:txBody>
      </p:sp>
      <p:pic>
        <p:nvPicPr>
          <p:cNvPr id="2" name="图片 1">
            <a:extLst>
              <a:ext uri="{FF2B5EF4-FFF2-40B4-BE49-F238E27FC236}">
                <a16:creationId xmlns:a16="http://schemas.microsoft.com/office/drawing/2014/main" id="{A6013E46-433E-41A9-BC14-B6BDBFF17B74}"/>
              </a:ext>
            </a:extLst>
          </p:cNvPr>
          <p:cNvPicPr>
            <a:picLocks noChangeAspect="1"/>
          </p:cNvPicPr>
          <p:nvPr/>
        </p:nvPicPr>
        <p:blipFill>
          <a:blip r:embed="rId2"/>
          <a:stretch>
            <a:fillRect/>
          </a:stretch>
        </p:blipFill>
        <p:spPr>
          <a:xfrm>
            <a:off x="596763" y="1729792"/>
            <a:ext cx="4538828" cy="3503160"/>
          </a:xfrm>
          <a:prstGeom prst="rect">
            <a:avLst/>
          </a:prstGeom>
        </p:spPr>
      </p:pic>
      <p:pic>
        <p:nvPicPr>
          <p:cNvPr id="4" name="图片 3">
            <a:extLst>
              <a:ext uri="{FF2B5EF4-FFF2-40B4-BE49-F238E27FC236}">
                <a16:creationId xmlns:a16="http://schemas.microsoft.com/office/drawing/2014/main" id="{0F386057-F3BB-4B5E-94B6-AA86FD44057A}"/>
              </a:ext>
            </a:extLst>
          </p:cNvPr>
          <p:cNvPicPr>
            <a:picLocks noChangeAspect="1"/>
          </p:cNvPicPr>
          <p:nvPr/>
        </p:nvPicPr>
        <p:blipFill>
          <a:blip r:embed="rId3"/>
          <a:stretch>
            <a:fillRect/>
          </a:stretch>
        </p:blipFill>
        <p:spPr>
          <a:xfrm>
            <a:off x="2075207" y="1684268"/>
            <a:ext cx="2266950" cy="438150"/>
          </a:xfrm>
          <a:prstGeom prst="rect">
            <a:avLst/>
          </a:prstGeom>
        </p:spPr>
      </p:pic>
      <p:pic>
        <p:nvPicPr>
          <p:cNvPr id="6" name="图片 5">
            <a:extLst>
              <a:ext uri="{FF2B5EF4-FFF2-40B4-BE49-F238E27FC236}">
                <a16:creationId xmlns:a16="http://schemas.microsoft.com/office/drawing/2014/main" id="{0E617A81-4D47-4D5D-A0E1-BD9C5F61309B}"/>
              </a:ext>
            </a:extLst>
          </p:cNvPr>
          <p:cNvPicPr>
            <a:picLocks noChangeAspect="1"/>
          </p:cNvPicPr>
          <p:nvPr/>
        </p:nvPicPr>
        <p:blipFill>
          <a:blip r:embed="rId4"/>
          <a:stretch>
            <a:fillRect/>
          </a:stretch>
        </p:blipFill>
        <p:spPr>
          <a:xfrm>
            <a:off x="1189363" y="1329998"/>
            <a:ext cx="3526755" cy="399794"/>
          </a:xfrm>
          <a:prstGeom prst="rect">
            <a:avLst/>
          </a:prstGeom>
        </p:spPr>
      </p:pic>
      <p:pic>
        <p:nvPicPr>
          <p:cNvPr id="9" name="图片 8">
            <a:extLst>
              <a:ext uri="{FF2B5EF4-FFF2-40B4-BE49-F238E27FC236}">
                <a16:creationId xmlns:a16="http://schemas.microsoft.com/office/drawing/2014/main" id="{E8A165A5-4902-4727-B7E3-DFC0D55EEAE5}"/>
              </a:ext>
            </a:extLst>
          </p:cNvPr>
          <p:cNvPicPr>
            <a:picLocks noChangeAspect="1"/>
          </p:cNvPicPr>
          <p:nvPr/>
        </p:nvPicPr>
        <p:blipFill>
          <a:blip r:embed="rId5"/>
          <a:stretch>
            <a:fillRect/>
          </a:stretch>
        </p:blipFill>
        <p:spPr>
          <a:xfrm>
            <a:off x="6291055" y="2122418"/>
            <a:ext cx="4313997" cy="2990046"/>
          </a:xfrm>
          <a:prstGeom prst="rect">
            <a:avLst/>
          </a:prstGeom>
        </p:spPr>
      </p:pic>
      <p:pic>
        <p:nvPicPr>
          <p:cNvPr id="10" name="图片 9">
            <a:extLst>
              <a:ext uri="{FF2B5EF4-FFF2-40B4-BE49-F238E27FC236}">
                <a16:creationId xmlns:a16="http://schemas.microsoft.com/office/drawing/2014/main" id="{5552D773-B6F9-4D52-B222-EFC1B3270FD8}"/>
              </a:ext>
            </a:extLst>
          </p:cNvPr>
          <p:cNvPicPr>
            <a:picLocks noChangeAspect="1"/>
          </p:cNvPicPr>
          <p:nvPr/>
        </p:nvPicPr>
        <p:blipFill>
          <a:blip r:embed="rId6"/>
          <a:stretch>
            <a:fillRect/>
          </a:stretch>
        </p:blipFill>
        <p:spPr>
          <a:xfrm>
            <a:off x="6904333" y="1329998"/>
            <a:ext cx="3700719" cy="760827"/>
          </a:xfrm>
          <a:prstGeom prst="rect">
            <a:avLst/>
          </a:prstGeom>
        </p:spPr>
      </p:pic>
    </p:spTree>
    <p:extLst>
      <p:ext uri="{BB962C8B-B14F-4D97-AF65-F5344CB8AC3E}">
        <p14:creationId xmlns:p14="http://schemas.microsoft.com/office/powerpoint/2010/main" val="16296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A6E10F-5D18-4607-8309-0F71F1EE8577}"/>
              </a:ext>
            </a:extLst>
          </p:cNvPr>
          <p:cNvSpPr txBox="1"/>
          <p:nvPr/>
        </p:nvSpPr>
        <p:spPr>
          <a:xfrm>
            <a:off x="442291" y="288235"/>
            <a:ext cx="9074427" cy="369332"/>
          </a:xfrm>
          <a:prstGeom prst="rect">
            <a:avLst/>
          </a:prstGeom>
          <a:noFill/>
        </p:spPr>
        <p:txBody>
          <a:bodyPr wrap="square" rtlCol="0">
            <a:spAutoFit/>
          </a:bodyPr>
          <a:lstStyle/>
          <a:p>
            <a:r>
              <a:rPr lang="en-US" dirty="0"/>
              <a:t>K-means clustering</a:t>
            </a:r>
          </a:p>
        </p:txBody>
      </p:sp>
      <p:pic>
        <p:nvPicPr>
          <p:cNvPr id="3" name="图片 2">
            <a:extLst>
              <a:ext uri="{FF2B5EF4-FFF2-40B4-BE49-F238E27FC236}">
                <a16:creationId xmlns:a16="http://schemas.microsoft.com/office/drawing/2014/main" id="{AE40C034-F20D-40D2-AC15-73EBCB193770}"/>
              </a:ext>
            </a:extLst>
          </p:cNvPr>
          <p:cNvPicPr>
            <a:picLocks noChangeAspect="1"/>
          </p:cNvPicPr>
          <p:nvPr/>
        </p:nvPicPr>
        <p:blipFill>
          <a:blip r:embed="rId2"/>
          <a:stretch>
            <a:fillRect/>
          </a:stretch>
        </p:blipFill>
        <p:spPr>
          <a:xfrm>
            <a:off x="598832" y="1528970"/>
            <a:ext cx="7167128" cy="4568687"/>
          </a:xfrm>
          <a:prstGeom prst="rect">
            <a:avLst/>
          </a:prstGeom>
        </p:spPr>
      </p:pic>
      <p:sp>
        <p:nvSpPr>
          <p:cNvPr id="11" name="TextBox 7">
            <a:extLst>
              <a:ext uri="{FF2B5EF4-FFF2-40B4-BE49-F238E27FC236}">
                <a16:creationId xmlns:a16="http://schemas.microsoft.com/office/drawing/2014/main" id="{0BCBDE1F-45A0-43F0-8EC1-51348163F78D}"/>
              </a:ext>
            </a:extLst>
          </p:cNvPr>
          <p:cNvSpPr txBox="1"/>
          <p:nvPr/>
        </p:nvSpPr>
        <p:spPr>
          <a:xfrm>
            <a:off x="478735" y="907774"/>
            <a:ext cx="4800600" cy="369332"/>
          </a:xfrm>
          <a:prstGeom prst="rect">
            <a:avLst/>
          </a:prstGeom>
          <a:noFill/>
        </p:spPr>
        <p:txBody>
          <a:bodyPr wrap="square" rtlCol="0">
            <a:spAutoFit/>
          </a:bodyPr>
          <a:lstStyle/>
          <a:p>
            <a:r>
              <a:rPr lang="en-US" dirty="0">
                <a:latin typeface="Times New Roman" pitchFamily="18" charset="0"/>
                <a:cs typeface="Times New Roman" pitchFamily="18" charset="0"/>
              </a:rPr>
              <a:t>Optimal number of clusters = 2</a:t>
            </a:r>
          </a:p>
        </p:txBody>
      </p:sp>
    </p:spTree>
    <p:extLst>
      <p:ext uri="{BB962C8B-B14F-4D97-AF65-F5344CB8AC3E}">
        <p14:creationId xmlns:p14="http://schemas.microsoft.com/office/powerpoint/2010/main" val="290818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A6E10F-5D18-4607-8309-0F71F1EE8577}"/>
              </a:ext>
            </a:extLst>
          </p:cNvPr>
          <p:cNvSpPr txBox="1"/>
          <p:nvPr/>
        </p:nvSpPr>
        <p:spPr>
          <a:xfrm>
            <a:off x="442291" y="288235"/>
            <a:ext cx="9074427" cy="369332"/>
          </a:xfrm>
          <a:prstGeom prst="rect">
            <a:avLst/>
          </a:prstGeom>
          <a:noFill/>
        </p:spPr>
        <p:txBody>
          <a:bodyPr wrap="square" rtlCol="0">
            <a:spAutoFit/>
          </a:bodyPr>
          <a:lstStyle/>
          <a:p>
            <a:r>
              <a:rPr lang="en-US" dirty="0"/>
              <a:t>Hierarchical clustering</a:t>
            </a:r>
          </a:p>
        </p:txBody>
      </p:sp>
      <p:pic>
        <p:nvPicPr>
          <p:cNvPr id="7" name="图片 6">
            <a:extLst>
              <a:ext uri="{FF2B5EF4-FFF2-40B4-BE49-F238E27FC236}">
                <a16:creationId xmlns:a16="http://schemas.microsoft.com/office/drawing/2014/main" id="{0117359E-AD13-46C3-98B2-262022C893DA}"/>
              </a:ext>
            </a:extLst>
          </p:cNvPr>
          <p:cNvPicPr>
            <a:picLocks noChangeAspect="1"/>
          </p:cNvPicPr>
          <p:nvPr/>
        </p:nvPicPr>
        <p:blipFill>
          <a:blip r:embed="rId2"/>
          <a:stretch>
            <a:fillRect/>
          </a:stretch>
        </p:blipFill>
        <p:spPr>
          <a:xfrm>
            <a:off x="442291" y="896593"/>
            <a:ext cx="7743825" cy="5353050"/>
          </a:xfrm>
          <a:prstGeom prst="rect">
            <a:avLst/>
          </a:prstGeom>
        </p:spPr>
      </p:pic>
    </p:spTree>
    <p:extLst>
      <p:ext uri="{BB962C8B-B14F-4D97-AF65-F5344CB8AC3E}">
        <p14:creationId xmlns:p14="http://schemas.microsoft.com/office/powerpoint/2010/main" val="39938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68D6ED4-0A81-48A3-A1BF-EE6612988852}"/>
              </a:ext>
            </a:extLst>
          </p:cNvPr>
          <p:cNvPicPr>
            <a:picLocks noChangeAspect="1"/>
          </p:cNvPicPr>
          <p:nvPr/>
        </p:nvPicPr>
        <p:blipFill>
          <a:blip r:embed="rId2"/>
          <a:stretch>
            <a:fillRect/>
          </a:stretch>
        </p:blipFill>
        <p:spPr>
          <a:xfrm>
            <a:off x="514350" y="868017"/>
            <a:ext cx="7343495" cy="5353878"/>
          </a:xfrm>
          <a:prstGeom prst="rect">
            <a:avLst/>
          </a:prstGeom>
        </p:spPr>
      </p:pic>
    </p:spTree>
    <p:extLst>
      <p:ext uri="{BB962C8B-B14F-4D97-AF65-F5344CB8AC3E}">
        <p14:creationId xmlns:p14="http://schemas.microsoft.com/office/powerpoint/2010/main" val="314752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4A7F3-D9B6-4D88-82FD-A8B4C3DDD0DA}"/>
              </a:ext>
            </a:extLst>
          </p:cNvPr>
          <p:cNvSpPr>
            <a:spLocks noGrp="1"/>
          </p:cNvSpPr>
          <p:nvPr>
            <p:ph type="title"/>
          </p:nvPr>
        </p:nvSpPr>
        <p:spPr>
          <a:xfrm>
            <a:off x="217004" y="235917"/>
            <a:ext cx="4573657" cy="633758"/>
          </a:xfrm>
        </p:spPr>
        <p:txBody>
          <a:bodyPr>
            <a:normAutofit/>
          </a:bodyPr>
          <a:lstStyle/>
          <a:p>
            <a:r>
              <a:rPr lang="en-US" sz="3200" dirty="0"/>
              <a:t>Data description</a:t>
            </a:r>
          </a:p>
        </p:txBody>
      </p:sp>
      <p:sp>
        <p:nvSpPr>
          <p:cNvPr id="3" name="文本框 2">
            <a:extLst>
              <a:ext uri="{FF2B5EF4-FFF2-40B4-BE49-F238E27FC236}">
                <a16:creationId xmlns:a16="http://schemas.microsoft.com/office/drawing/2014/main" id="{BB733504-DA87-4860-84E8-DF88347F8192}"/>
              </a:ext>
            </a:extLst>
          </p:cNvPr>
          <p:cNvSpPr txBox="1"/>
          <p:nvPr/>
        </p:nvSpPr>
        <p:spPr>
          <a:xfrm>
            <a:off x="327991" y="1023730"/>
            <a:ext cx="10585174" cy="1200329"/>
          </a:xfrm>
          <a:prstGeom prst="rect">
            <a:avLst/>
          </a:prstGeom>
          <a:noFill/>
        </p:spPr>
        <p:txBody>
          <a:bodyPr wrap="square" rtlCol="0">
            <a:spAutoFit/>
          </a:bodyPr>
          <a:lstStyle/>
          <a:p>
            <a:r>
              <a:rPr lang="en-US" altLang="zh-CN" dirty="0"/>
              <a:t>United States</a:t>
            </a:r>
            <a:r>
              <a:rPr lang="en-US" dirty="0"/>
              <a:t> was chosen.</a:t>
            </a:r>
          </a:p>
          <a:p>
            <a:endParaRPr lang="en-US" dirty="0"/>
          </a:p>
          <a:p>
            <a:r>
              <a:rPr lang="en-US" dirty="0"/>
              <a:t>Deal with missing values:</a:t>
            </a:r>
          </a:p>
          <a:p>
            <a:r>
              <a:rPr lang="en-US" dirty="0"/>
              <a:t>Deleted</a:t>
            </a:r>
          </a:p>
        </p:txBody>
      </p:sp>
      <p:pic>
        <p:nvPicPr>
          <p:cNvPr id="4" name="图片 3">
            <a:extLst>
              <a:ext uri="{FF2B5EF4-FFF2-40B4-BE49-F238E27FC236}">
                <a16:creationId xmlns:a16="http://schemas.microsoft.com/office/drawing/2014/main" id="{44E110B1-B1FB-4098-9565-C7F005708C43}"/>
              </a:ext>
            </a:extLst>
          </p:cNvPr>
          <p:cNvPicPr>
            <a:picLocks noChangeAspect="1"/>
          </p:cNvPicPr>
          <p:nvPr/>
        </p:nvPicPr>
        <p:blipFill>
          <a:blip r:embed="rId3"/>
          <a:stretch>
            <a:fillRect/>
          </a:stretch>
        </p:blipFill>
        <p:spPr>
          <a:xfrm>
            <a:off x="-99391" y="2818000"/>
            <a:ext cx="12192000" cy="2692989"/>
          </a:xfrm>
          <a:prstGeom prst="rect">
            <a:avLst/>
          </a:prstGeom>
        </p:spPr>
      </p:pic>
      <p:sp>
        <p:nvSpPr>
          <p:cNvPr id="6" name="矩形 5">
            <a:extLst>
              <a:ext uri="{FF2B5EF4-FFF2-40B4-BE49-F238E27FC236}">
                <a16:creationId xmlns:a16="http://schemas.microsoft.com/office/drawing/2014/main" id="{FCE44577-1F0D-4D62-8306-15EF4A87BF04}"/>
              </a:ext>
            </a:extLst>
          </p:cNvPr>
          <p:cNvSpPr/>
          <p:nvPr/>
        </p:nvSpPr>
        <p:spPr>
          <a:xfrm>
            <a:off x="1769165" y="3051313"/>
            <a:ext cx="9332844" cy="2599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36804101-09DA-4EB2-B08D-30C5ED1C6814}"/>
              </a:ext>
            </a:extLst>
          </p:cNvPr>
          <p:cNvSpPr/>
          <p:nvPr/>
        </p:nvSpPr>
        <p:spPr>
          <a:xfrm>
            <a:off x="11173239" y="3051313"/>
            <a:ext cx="858078" cy="25990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1792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540</Words>
  <Application>Microsoft Office PowerPoint</Application>
  <PresentationFormat>宽屏</PresentationFormat>
  <Paragraphs>130</Paragraphs>
  <Slides>16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Calibri</vt:lpstr>
      <vt:lpstr>Calibri Light</vt:lpstr>
      <vt:lpstr>Times New Roman</vt:lpstr>
      <vt:lpstr>Office 主题​​</vt:lpstr>
      <vt:lpstr>PowerPoint 演示文稿</vt:lpstr>
      <vt:lpstr>Data source and description</vt:lpstr>
      <vt:lpstr>Data source and description</vt:lpstr>
      <vt:lpstr>PowerPoint 演示文稿</vt:lpstr>
      <vt:lpstr>PowerPoint 演示文稿</vt:lpstr>
      <vt:lpstr>PowerPoint 演示文稿</vt:lpstr>
      <vt:lpstr>PowerPoint 演示文稿</vt:lpstr>
      <vt:lpstr>PowerPoint 演示文稿</vt:lpstr>
      <vt:lpstr>Data description</vt:lpstr>
      <vt:lpstr>Split data &amp; Results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 QIU</dc:creator>
  <cp:lastModifiedBy>GUANG QIU</cp:lastModifiedBy>
  <cp:revision>24</cp:revision>
  <dcterms:created xsi:type="dcterms:W3CDTF">2018-12-04T04:28:34Z</dcterms:created>
  <dcterms:modified xsi:type="dcterms:W3CDTF">2018-12-04T22:58:02Z</dcterms:modified>
</cp:coreProperties>
</file>