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4"/>
  </p:notesMasterIdLst>
  <p:sldIdLst>
    <p:sldId id="331" r:id="rId5"/>
    <p:sldId id="431" r:id="rId6"/>
    <p:sldId id="406" r:id="rId7"/>
    <p:sldId id="409" r:id="rId8"/>
    <p:sldId id="433" r:id="rId9"/>
    <p:sldId id="426" r:id="rId10"/>
    <p:sldId id="420" r:id="rId11"/>
    <p:sldId id="434" r:id="rId12"/>
    <p:sldId id="417" r:id="rId13"/>
    <p:sldId id="435" r:id="rId14"/>
    <p:sldId id="437" r:id="rId15"/>
    <p:sldId id="438" r:id="rId16"/>
    <p:sldId id="439" r:id="rId17"/>
    <p:sldId id="440" r:id="rId18"/>
    <p:sldId id="441" r:id="rId19"/>
    <p:sldId id="424" r:id="rId20"/>
    <p:sldId id="427" r:id="rId21"/>
    <p:sldId id="443" r:id="rId22"/>
    <p:sldId id="41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3300"/>
    <a:srgbClr val="07518F"/>
    <a:srgbClr val="FFFF00"/>
    <a:srgbClr val="FFFF66"/>
    <a:srgbClr val="FF6600"/>
    <a:srgbClr val="0A76D0"/>
    <a:srgbClr val="064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3054" autoAdjust="0"/>
  </p:normalViewPr>
  <p:slideViewPr>
    <p:cSldViewPr snapToGrid="0">
      <p:cViewPr>
        <p:scale>
          <a:sx n="90" d="100"/>
          <a:sy n="90" d="100"/>
        </p:scale>
        <p:origin x="-2250" y="-83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975CA1F-F9EC-4F00-8EB7-B69C391E2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1CC67F1-EE27-49DD-AA50-8225B2D6DBBE}" type="slidenum">
              <a:rPr lang="en-US" smtClean="0">
                <a:latin typeface="Arial" charset="0"/>
              </a:rPr>
              <a:pPr eaLnBrk="1" hangingPunct="1"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5CA1F-F9EC-4F00-8EB7-B69C391E26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98145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231933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" y="6216155"/>
            <a:ext cx="1828737" cy="63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550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70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623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70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15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724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2900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8654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385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000">
              <a:schemeClr val="bg1"/>
            </a:gs>
            <a:gs pos="53000">
              <a:schemeClr val="bg1">
                <a:gamma/>
                <a:shade val="46275"/>
                <a:invGamma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intel_rgb_100-whit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77750" y="6316988"/>
            <a:ext cx="6683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12875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7163"/>
            <a:ext cx="8423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7750175" y="6310313"/>
            <a:ext cx="41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eaLnBrk="0" hangingPunct="0"/>
            <a:fld id="{0696CC28-641D-40DC-9F76-28EABBDA271B}" type="slidenum">
              <a:rPr lang="en-US" sz="900" b="1">
                <a:solidFill>
                  <a:srgbClr val="7FC2F9"/>
                </a:solidFill>
                <a:effectLst/>
              </a:rPr>
              <a:pPr eaLnBrk="0" hangingPunct="0"/>
              <a:t>‹#›</a:t>
            </a:fld>
            <a:endParaRPr lang="en-US" sz="900" b="1">
              <a:solidFill>
                <a:srgbClr val="7FC2F9"/>
              </a:solidFill>
              <a:effectLst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6196993"/>
            <a:ext cx="1828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cifar-10" TargetMode="External"/><Relationship Id="rId2" Type="http://schemas.openxmlformats.org/officeDocument/2006/relationships/hyperlink" Target="http://www.cs.toronto.edu/~kriz/cifa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o.umontreal.ca/~pift6266/H10/notes/gradient.html#flowgraph" TargetMode="External"/><Relationship Id="rId2" Type="http://schemas.openxmlformats.org/officeDocument/2006/relationships/hyperlink" Target="http://yann.lecun.com/exdb/publis/pdf/lecun-01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ufldl.stanford.edu/wiki/index.php/Softmax_Regr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94532" y="1704975"/>
            <a:ext cx="7754937" cy="20859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/>
              <a:t>Lecture 3: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CNN: Back-propagation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9639" y="5590829"/>
            <a:ext cx="3823439" cy="4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ea typeface="+mn-ea"/>
                <a:cs typeface="+mn-cs"/>
              </a:defRPr>
            </a:lvl1pPr>
            <a:lvl2pPr marL="569913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2pPr>
            <a:lvl3pPr marL="914400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3pPr>
            <a:lvl4pPr marL="1382713" indent="-2397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72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21844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26416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30988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35560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r>
              <a:rPr lang="en-US" sz="2000" b="1" kern="0" dirty="0" err="1" smtClean="0"/>
              <a:t>boris</a:t>
            </a:r>
            <a:r>
              <a:rPr lang="en-US" sz="2000" b="1" kern="0" dirty="0" smtClean="0"/>
              <a:t>. ginzburg@intel.com</a:t>
            </a:r>
            <a:endParaRPr lang="en-US" sz="1600" kern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Clr>
                    <a:srgbClr val="FFFFFF"/>
                  </a:buClr>
                  <a:buNone/>
                </a:pPr>
                <a:r>
                  <a:rPr lang="en-US" sz="2400" dirty="0" smtClean="0">
                    <a:effectLst/>
                  </a:rPr>
                  <a:t>Rectified Linear Unit	:   </a:t>
                </a:r>
              </a:p>
              <a:p>
                <a:pPr marL="0" lvl="0" indent="0">
                  <a:buClr>
                    <a:srgbClr val="FFFFFF"/>
                  </a:buClr>
                  <a:buNone/>
                </a:pPr>
                <a:r>
                  <a:rPr lang="en-US" sz="2400" dirty="0">
                    <a:effectLst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effectLst/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effectLst/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 (</m:t>
                        </m:r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0</m:t>
                        </m:r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,</m:t>
                        </m:r>
                      </m:e>
                    </m:func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𝑙</m:t>
                        </m:r>
                        <m:r>
                          <a:rPr lang="en-US" sz="2400" i="1"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/>
                      </a:rPr>
                      <m:t>)</m:t>
                    </m:r>
                    <m:r>
                      <a:rPr lang="en-US" sz="2400" i="1"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so 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𝑜𝑡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756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6" y="385226"/>
            <a:ext cx="8423275" cy="1143000"/>
          </a:xfrm>
        </p:spPr>
        <p:txBody>
          <a:bodyPr/>
          <a:lstStyle/>
          <a:p>
            <a:r>
              <a:rPr lang="en-US" dirty="0" smtClean="0"/>
              <a:t>Max-Pooling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2226" y="1626782"/>
                <a:ext cx="8580899" cy="46783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effectLst/>
                  </a:rPr>
                  <a:t>Forward :</a:t>
                </a:r>
              </a:p>
              <a:p>
                <a:pPr marL="344488" lvl="1" indent="0">
                  <a:buNone/>
                </a:pPr>
                <a:r>
                  <a:rPr lang="en-US" sz="2000" dirty="0" smtClean="0">
                    <a:effectLst/>
                  </a:rPr>
                  <a:t>for </a:t>
                </a:r>
                <a:r>
                  <a:rPr lang="en-US" sz="2000" dirty="0">
                    <a:effectLst/>
                  </a:rPr>
                  <a:t>(p = 0; p&lt; </a:t>
                </a:r>
                <a:r>
                  <a:rPr lang="en-US" sz="2000" dirty="0" smtClean="0">
                    <a:effectLst/>
                  </a:rPr>
                  <a:t>k; </a:t>
                </a:r>
                <a:r>
                  <a:rPr lang="en-US" sz="2000" dirty="0">
                    <a:effectLst/>
                  </a:rPr>
                  <a:t>p++)    </a:t>
                </a:r>
              </a:p>
              <a:p>
                <a:pPr marL="344488" lvl="1" indent="0">
                  <a:buNone/>
                </a:pPr>
                <a:r>
                  <a:rPr lang="en-US" sz="2000" dirty="0">
                    <a:effectLst/>
                  </a:rPr>
                  <a:t>    </a:t>
                </a:r>
                <a:r>
                  <a:rPr lang="en-US" sz="2000" dirty="0" smtClean="0">
                    <a:effectLst/>
                  </a:rPr>
                  <a:t>for </a:t>
                </a:r>
                <a:r>
                  <a:rPr lang="en-US" sz="2000" dirty="0">
                    <a:effectLst/>
                  </a:rPr>
                  <a:t>(q = 0;  q&lt; k; q++)  </a:t>
                </a:r>
              </a:p>
              <a:p>
                <a:pPr marL="344488" lvl="1" indent="0">
                  <a:buNone/>
                </a:pPr>
                <a:r>
                  <a:rPr lang="en-US" sz="2000" dirty="0">
                    <a:effectLst/>
                  </a:rPr>
                  <a:t>    </a:t>
                </a:r>
                <a:r>
                  <a:rPr lang="en-US" sz="2000" dirty="0" smtClean="0">
                    <a:effectLst/>
                  </a:rPr>
                  <a:t>    </a:t>
                </a:r>
                <a:r>
                  <a:rPr lang="en-US" sz="2000" dirty="0" err="1" smtClean="0">
                    <a:effectLst/>
                  </a:rPr>
                  <a:t>y</a:t>
                </a:r>
                <a:r>
                  <a:rPr lang="en-US" sz="2000" baseline="-25000" dirty="0" err="1" smtClean="0">
                    <a:effectLst/>
                  </a:rPr>
                  <a:t>n</a:t>
                </a:r>
                <a:r>
                  <a:rPr lang="en-US" sz="2000" dirty="0" smtClean="0">
                    <a:effectLst/>
                  </a:rPr>
                  <a:t> (x</a:t>
                </a:r>
                <a:r>
                  <a:rPr lang="en-US" sz="2000" dirty="0">
                    <a:effectLst/>
                  </a:rPr>
                  <a:t>, y) </a:t>
                </a:r>
                <a:r>
                  <a:rPr lang="en-US" sz="2000" dirty="0" smtClean="0">
                    <a:effectLst/>
                  </a:rPr>
                  <a:t>= max( </a:t>
                </a:r>
                <a:r>
                  <a:rPr lang="en-US" sz="2000" dirty="0" err="1" smtClean="0">
                    <a:effectLst/>
                  </a:rPr>
                  <a:t>y</a:t>
                </a:r>
                <a:r>
                  <a:rPr lang="en-US" sz="2000" baseline="-25000" dirty="0" err="1" smtClean="0">
                    <a:effectLst/>
                  </a:rPr>
                  <a:t>n</a:t>
                </a:r>
                <a:r>
                  <a:rPr lang="en-US" sz="2000" dirty="0" smtClean="0">
                    <a:effectLst/>
                  </a:rPr>
                  <a:t> (x</a:t>
                </a:r>
                <a:r>
                  <a:rPr lang="en-US" sz="2000" dirty="0">
                    <a:effectLst/>
                  </a:rPr>
                  <a:t>, y), </a:t>
                </a:r>
                <a:r>
                  <a:rPr lang="en-US" sz="2000" dirty="0" smtClean="0">
                    <a:effectLst/>
                  </a:rPr>
                  <a:t>y</a:t>
                </a:r>
                <a:r>
                  <a:rPr lang="en-US" sz="2000" baseline="-25000" dirty="0" smtClean="0">
                    <a:effectLst/>
                  </a:rPr>
                  <a:t>n-1</a:t>
                </a:r>
                <a:r>
                  <a:rPr lang="en-US" sz="2000" dirty="0" smtClean="0">
                    <a:effectLst/>
                  </a:rPr>
                  <a:t>(x + p</a:t>
                </a:r>
                <a:r>
                  <a:rPr lang="en-US" sz="2000" dirty="0">
                    <a:effectLst/>
                  </a:rPr>
                  <a:t>, y</a:t>
                </a:r>
                <a:r>
                  <a:rPr lang="en-US" sz="2000" dirty="0" smtClean="0">
                    <a:effectLst/>
                  </a:rPr>
                  <a:t> + q));</a:t>
                </a:r>
              </a:p>
              <a:p>
                <a:pPr marL="0" indent="0">
                  <a:buNone/>
                </a:pPr>
                <a:endParaRPr lang="en-US" sz="2400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effectLst/>
                  </a:rPr>
                  <a:t>Backward: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𝐿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 (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!=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),                               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𝑜𝑡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effectLst/>
                  </a:rPr>
                  <a:t>Quiz:</a:t>
                </a:r>
              </a:p>
              <a:p>
                <a:pPr marL="801688" lvl="1" indent="-457200">
                  <a:buFont typeface="+mj-lt"/>
                  <a:buAutoNum type="arabicPeriod"/>
                </a:pPr>
                <a:r>
                  <a:rPr lang="en-US" sz="1600" dirty="0" smtClean="0">
                    <a:effectLst/>
                  </a:rPr>
                  <a:t>What will be gradient for Sum-pooling?</a:t>
                </a:r>
                <a:endParaRPr lang="en-US" sz="1600" dirty="0">
                  <a:effectLst/>
                </a:endParaRPr>
              </a:p>
              <a:p>
                <a:pPr marL="801688" lvl="1" indent="-457200">
                  <a:buFont typeface="+mj-lt"/>
                  <a:buAutoNum type="arabicPeriod"/>
                </a:pPr>
                <a:r>
                  <a:rPr lang="en-US" sz="1600" dirty="0">
                    <a:effectLst/>
                  </a:rPr>
                  <a:t>W</a:t>
                </a:r>
                <a:r>
                  <a:rPr lang="en-US" sz="1600" dirty="0" smtClean="0">
                    <a:effectLst/>
                  </a:rPr>
                  <a:t>hat will be gradient if pooling areas overlap? (e.g. stride =1)?</a:t>
                </a:r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226" y="1626782"/>
                <a:ext cx="8580899" cy="4678326"/>
              </a:xfrm>
              <a:blipFill rotWithShape="1">
                <a:blip r:embed="rId2"/>
                <a:stretch>
                  <a:fillRect l="-1137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37333" y="1933563"/>
            <a:ext cx="2900915" cy="1019909"/>
            <a:chOff x="5633455" y="1277255"/>
            <a:chExt cx="3278371" cy="1357509"/>
          </a:xfrm>
        </p:grpSpPr>
        <p:sp>
          <p:nvSpPr>
            <p:cNvPr id="7" name="Rectangle 6"/>
            <p:cNvSpPr/>
            <p:nvPr/>
          </p:nvSpPr>
          <p:spPr bwMode="auto">
            <a:xfrm>
              <a:off x="5633455" y="1277255"/>
              <a:ext cx="754911" cy="675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633455" y="1959564"/>
              <a:ext cx="754911" cy="675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388366" y="1277255"/>
              <a:ext cx="754911" cy="675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388365" y="1959564"/>
              <a:ext cx="754911" cy="675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156915" y="1621964"/>
              <a:ext cx="754911" cy="675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" name="Right Arrow 4"/>
            <p:cNvSpPr/>
            <p:nvPr/>
          </p:nvSpPr>
          <p:spPr bwMode="auto">
            <a:xfrm>
              <a:off x="7352412" y="1787209"/>
              <a:ext cx="659218" cy="344709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033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Layer :: Backward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8300" y="1092937"/>
                <a:ext cx="8407400" cy="55078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Let’ s use the chain rule for convolutional layer</a:t>
                </a:r>
              </a:p>
              <a:p>
                <a:pPr marL="344488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 </a:t>
                </a:r>
                <a:b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44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sz="20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effectLst/>
                  </a:rPr>
                  <a:t>3D - Convolution: </a:t>
                </a:r>
                <a:endParaRPr lang="en-US" sz="18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effectLst/>
                  </a:rPr>
                  <a:t>for (</a:t>
                </a:r>
                <a:r>
                  <a:rPr lang="en-US" sz="2000" dirty="0">
                    <a:effectLst/>
                  </a:rPr>
                  <a:t>n</a:t>
                </a:r>
                <a:r>
                  <a:rPr lang="en-US" sz="2000" dirty="0" smtClean="0">
                    <a:effectLst/>
                  </a:rPr>
                  <a:t> = 0</a:t>
                </a:r>
                <a:r>
                  <a:rPr lang="en-US" sz="2000" dirty="0">
                    <a:effectLst/>
                  </a:rPr>
                  <a:t>;  n</a:t>
                </a:r>
                <a:r>
                  <a:rPr lang="en-US" sz="2000" dirty="0" smtClean="0">
                    <a:effectLst/>
                  </a:rPr>
                  <a:t> &lt; N</a:t>
                </a:r>
                <a:r>
                  <a:rPr lang="en-US" sz="2000" dirty="0">
                    <a:effectLst/>
                  </a:rPr>
                  <a:t>;  n</a:t>
                </a:r>
                <a:r>
                  <a:rPr lang="en-US" sz="2000" dirty="0" smtClean="0">
                    <a:effectLst/>
                  </a:rPr>
                  <a:t> ++)</a:t>
                </a:r>
                <a:endParaRPr lang="en-US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ffectLst/>
                  </a:rPr>
                  <a:t>  for </a:t>
                </a:r>
                <a:r>
                  <a:rPr lang="en-US" sz="2000" dirty="0" smtClean="0">
                    <a:effectLst/>
                  </a:rPr>
                  <a:t>(</a:t>
                </a:r>
                <a:r>
                  <a:rPr lang="en-US" sz="2000" dirty="0">
                    <a:effectLst/>
                  </a:rPr>
                  <a:t>m</a:t>
                </a:r>
                <a:r>
                  <a:rPr lang="en-US" sz="2000" dirty="0" smtClean="0">
                    <a:effectLst/>
                  </a:rPr>
                  <a:t> = 0</a:t>
                </a:r>
                <a:r>
                  <a:rPr lang="en-US" sz="2000" dirty="0">
                    <a:effectLst/>
                  </a:rPr>
                  <a:t>;  m</a:t>
                </a:r>
                <a:r>
                  <a:rPr lang="en-US" sz="2000" dirty="0" smtClean="0">
                    <a:effectLst/>
                  </a:rPr>
                  <a:t> &lt; M</a:t>
                </a:r>
                <a:r>
                  <a:rPr lang="en-US" sz="2000" dirty="0">
                    <a:effectLst/>
                  </a:rPr>
                  <a:t>;  m</a:t>
                </a:r>
                <a:r>
                  <a:rPr lang="en-US" sz="2000" dirty="0" smtClean="0">
                    <a:effectLst/>
                  </a:rPr>
                  <a:t> </a:t>
                </a:r>
                <a:r>
                  <a:rPr lang="en-US" sz="2000" dirty="0">
                    <a:effectLst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000" dirty="0">
                    <a:effectLst/>
                  </a:rPr>
                  <a:t>    </a:t>
                </a:r>
                <a:r>
                  <a:rPr lang="en-US" sz="2000" dirty="0" smtClean="0">
                    <a:effectLst/>
                  </a:rPr>
                  <a:t>for(y = 0; y&lt;Y; y</a:t>
                </a:r>
                <a:r>
                  <a:rPr lang="en-US" sz="2000" dirty="0">
                    <a:effectLst/>
                  </a:rPr>
                  <a:t>++) </a:t>
                </a:r>
                <a:endParaRPr lang="en-US" sz="2000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ffectLst/>
                  </a:rPr>
                  <a:t> </a:t>
                </a:r>
                <a:r>
                  <a:rPr lang="en-US" sz="2000" dirty="0" smtClean="0">
                    <a:effectLst/>
                  </a:rPr>
                  <a:t>     for(x = 0; x&lt;X; x++)</a:t>
                </a:r>
                <a:endParaRPr lang="en-US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ffectLst/>
                  </a:rPr>
                  <a:t>        </a:t>
                </a:r>
                <a:r>
                  <a:rPr lang="en-US" sz="2000" dirty="0" smtClean="0">
                    <a:effectLst/>
                  </a:rPr>
                  <a:t>for </a:t>
                </a:r>
                <a:r>
                  <a:rPr lang="en-US" sz="2000" dirty="0">
                    <a:effectLst/>
                  </a:rPr>
                  <a:t>(</a:t>
                </a:r>
                <a:r>
                  <a:rPr lang="en-US" sz="2000" dirty="0" smtClean="0">
                    <a:effectLst/>
                  </a:rPr>
                  <a:t>p = 0; p&lt; K; p</a:t>
                </a:r>
                <a:r>
                  <a:rPr lang="en-US" sz="2000" dirty="0">
                    <a:effectLst/>
                  </a:rPr>
                  <a:t>++) </a:t>
                </a:r>
                <a:r>
                  <a:rPr lang="en-US" sz="2000" dirty="0" smtClean="0">
                    <a:effectLst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>
                    <a:effectLst/>
                  </a:rPr>
                  <a:t> </a:t>
                </a:r>
                <a:r>
                  <a:rPr lang="en-US" sz="2000" dirty="0" smtClean="0">
                    <a:effectLst/>
                  </a:rPr>
                  <a:t>          for </a:t>
                </a:r>
                <a:r>
                  <a:rPr lang="en-US" sz="2000" dirty="0">
                    <a:effectLst/>
                  </a:rPr>
                  <a:t>(</a:t>
                </a:r>
                <a:r>
                  <a:rPr lang="en-US" sz="2000" dirty="0" smtClean="0">
                    <a:effectLst/>
                  </a:rPr>
                  <a:t>q = </a:t>
                </a:r>
                <a:r>
                  <a:rPr lang="en-US" sz="2000" dirty="0">
                    <a:effectLst/>
                  </a:rPr>
                  <a:t>0</a:t>
                </a:r>
                <a:r>
                  <a:rPr lang="en-US" sz="2000" dirty="0" smtClean="0">
                    <a:effectLst/>
                  </a:rPr>
                  <a:t>;  </a:t>
                </a:r>
                <a:r>
                  <a:rPr lang="en-US" sz="2000" dirty="0">
                    <a:effectLst/>
                  </a:rPr>
                  <a:t>q</a:t>
                </a:r>
                <a:r>
                  <a:rPr lang="en-US" sz="2000" dirty="0" smtClean="0">
                    <a:effectLst/>
                  </a:rPr>
                  <a:t>&lt; K; </a:t>
                </a:r>
                <a:r>
                  <a:rPr lang="en-US" sz="2000" dirty="0">
                    <a:effectLst/>
                  </a:rPr>
                  <a:t>q++)  </a:t>
                </a:r>
                <a:endParaRPr lang="en-US" sz="2000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ffectLst/>
                  </a:rPr>
                  <a:t> </a:t>
                </a:r>
                <a:r>
                  <a:rPr lang="en-US" sz="2000" dirty="0" smtClean="0">
                    <a:effectLst/>
                  </a:rPr>
                  <a:t>              </a:t>
                </a:r>
                <a:r>
                  <a:rPr lang="en-US" sz="2000" dirty="0" err="1" smtClean="0">
                    <a:effectLst/>
                  </a:rPr>
                  <a:t>y</a:t>
                </a:r>
                <a:r>
                  <a:rPr lang="en-US" sz="2000" baseline="-25000" dirty="0" err="1">
                    <a:effectLst/>
                  </a:rPr>
                  <a:t>L</a:t>
                </a:r>
                <a:r>
                  <a:rPr lang="en-US" sz="2000" baseline="-25000" dirty="0" smtClean="0">
                    <a:effectLst/>
                  </a:rPr>
                  <a:t> </a:t>
                </a:r>
                <a:r>
                  <a:rPr lang="en-US" sz="2000" dirty="0" smtClean="0">
                    <a:effectLst/>
                  </a:rPr>
                  <a:t>(n; x, y</a:t>
                </a:r>
                <a:r>
                  <a:rPr lang="en-US" sz="2000" dirty="0">
                    <a:effectLst/>
                  </a:rPr>
                  <a:t>) += </a:t>
                </a:r>
                <a:r>
                  <a:rPr lang="en-US" sz="2000" dirty="0" smtClean="0">
                    <a:effectLst/>
                  </a:rPr>
                  <a:t> y</a:t>
                </a:r>
                <a:r>
                  <a:rPr lang="en-US" sz="2000" baseline="-25000" dirty="0" smtClean="0">
                    <a:effectLst/>
                  </a:rPr>
                  <a:t>L-1</a:t>
                </a:r>
                <a:r>
                  <a:rPr lang="en-US" sz="2000" dirty="0" smtClean="0">
                    <a:effectLst/>
                  </a:rPr>
                  <a:t>(m, </a:t>
                </a:r>
                <a:r>
                  <a:rPr lang="en-US" sz="2000" dirty="0" err="1">
                    <a:effectLst/>
                  </a:rPr>
                  <a:t>x+p</a:t>
                </a:r>
                <a:r>
                  <a:rPr lang="en-US" sz="2000" dirty="0" smtClean="0">
                    <a:effectLst/>
                  </a:rPr>
                  <a:t>, </a:t>
                </a:r>
                <a:r>
                  <a:rPr lang="en-US" sz="2000" dirty="0" err="1" smtClean="0">
                    <a:effectLst/>
                  </a:rPr>
                  <a:t>y+q</a:t>
                </a:r>
                <a:r>
                  <a:rPr lang="en-US" sz="2000" dirty="0" smtClean="0">
                    <a:effectLst/>
                  </a:rPr>
                  <a:t>) * w (n ,m;  p, q);</a:t>
                </a:r>
              </a:p>
              <a:p>
                <a:pPr marL="0" indent="0">
                  <a:buNone/>
                </a:pPr>
                <a:endParaRPr lang="en-US" sz="2000" dirty="0" smtClean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300" y="1092937"/>
                <a:ext cx="8407400" cy="5507888"/>
              </a:xfrm>
              <a:blipFill rotWithShape="1">
                <a:blip r:embed="rId3"/>
                <a:stretch>
                  <a:fillRect l="-797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979378"/>
              </p:ext>
            </p:extLst>
          </p:nvPr>
        </p:nvGraphicFramePr>
        <p:xfrm>
          <a:off x="4514859" y="3400425"/>
          <a:ext cx="4023292" cy="202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Visio" r:id="rId4" imgW="6355688" imgH="3349828" progId="Visio.Drawing.11">
                  <p:embed/>
                </p:oleObj>
              </mc:Choice>
              <mc:Fallback>
                <p:oleObj name="Visio" r:id="rId4" imgW="6355688" imgH="33498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9" y="3400425"/>
                        <a:ext cx="4023292" cy="202327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91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964312" y="3049542"/>
            <a:ext cx="2199577" cy="2186743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64312" y="3072397"/>
            <a:ext cx="749596" cy="707066"/>
          </a:xfrm>
          <a:prstGeom prst="rect">
            <a:avLst/>
          </a:prstGeom>
          <a:solidFill>
            <a:schemeClr val="tx1">
              <a:lumMod val="65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39110" y="3072397"/>
            <a:ext cx="749596" cy="707066"/>
          </a:xfrm>
          <a:prstGeom prst="rect">
            <a:avLst/>
          </a:prstGeom>
          <a:solidFill>
            <a:schemeClr val="tx1">
              <a:lumMod val="65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64312" y="3438533"/>
            <a:ext cx="749596" cy="707066"/>
          </a:xfrm>
          <a:prstGeom prst="rect">
            <a:avLst/>
          </a:prstGeom>
          <a:solidFill>
            <a:schemeClr val="tx1">
              <a:lumMod val="65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39110" y="3438533"/>
            <a:ext cx="749596" cy="707066"/>
          </a:xfrm>
          <a:prstGeom prst="rect">
            <a:avLst/>
          </a:prstGeom>
          <a:solidFill>
            <a:schemeClr val="tx1">
              <a:lumMod val="65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</a:t>
            </a:r>
            <a:r>
              <a:rPr lang="en-US" dirty="0" smtClean="0"/>
              <a:t>Layer :: </a:t>
            </a:r>
            <a:r>
              <a:rPr lang="en-US" dirty="0"/>
              <a:t>Backward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33576"/>
            <a:ext cx="8407400" cy="8108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Example: </a:t>
            </a:r>
            <a:r>
              <a:rPr lang="en-US" sz="2000" dirty="0" smtClean="0"/>
              <a:t>M=1, N=2, K=2.</a:t>
            </a:r>
          </a:p>
          <a:p>
            <a:pPr marL="0" indent="0">
              <a:buNone/>
            </a:pPr>
            <a:r>
              <a:rPr lang="en-US" sz="2000" dirty="0" smtClean="0"/>
              <a:t>Take one pixel in level (n-1). Which pixels in next level are influenced by it?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36910" y="3438533"/>
            <a:ext cx="374798" cy="3488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24341" y="4865500"/>
            <a:ext cx="749596" cy="707066"/>
          </a:xfrm>
          <a:prstGeom prst="rect">
            <a:avLst/>
          </a:prstGeom>
          <a:solidFill>
            <a:srgbClr val="C0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2x2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4407668" y="5089146"/>
            <a:ext cx="679725" cy="29705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66018" y="4538817"/>
            <a:ext cx="2199577" cy="2186743"/>
          </a:xfrm>
          <a:prstGeom prst="rect">
            <a:avLst/>
          </a:prstGeom>
          <a:solidFill>
            <a:srgbClr val="C0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66018" y="4539080"/>
            <a:ext cx="374798" cy="34888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655792" y="4542518"/>
            <a:ext cx="374798" cy="34888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64665" y="4906177"/>
            <a:ext cx="374798" cy="34888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59866" y="4905894"/>
            <a:ext cx="374798" cy="34888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267371" y="2155051"/>
            <a:ext cx="2199577" cy="218674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267371" y="2155314"/>
            <a:ext cx="374798" cy="34888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50795" y="2152402"/>
            <a:ext cx="374798" cy="34888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66018" y="2522411"/>
            <a:ext cx="374798" cy="34888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48519" y="2522128"/>
            <a:ext cx="374798" cy="34888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4477109" y="2951367"/>
            <a:ext cx="679725" cy="29705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524341" y="2776519"/>
            <a:ext cx="749596" cy="70706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2x2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89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8" grpId="0" animBg="1"/>
      <p:bldP spid="7" grpId="0" animBg="1"/>
      <p:bldP spid="4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</a:t>
            </a:r>
            <a:r>
              <a:rPr lang="en-US" dirty="0" smtClean="0"/>
              <a:t>Layer :: </a:t>
            </a:r>
            <a:r>
              <a:rPr lang="en-US" dirty="0"/>
              <a:t>Backward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Let’ s use </a:t>
                </a:r>
                <a:r>
                  <a:rPr lang="en-US" sz="2400" dirty="0"/>
                  <a:t>the chain rule for </a:t>
                </a:r>
                <a:r>
                  <a:rPr lang="en-US" sz="2400" dirty="0" smtClean="0"/>
                  <a:t>convolutional layer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Gradient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sum </a:t>
                </a:r>
                <a:r>
                  <a:rPr lang="en-US" sz="2400" dirty="0" smtClean="0"/>
                  <a:t>of convolution with </a:t>
                </a:r>
                <a:r>
                  <a:rPr lang="en-US" sz="2400" dirty="0" smtClean="0"/>
                  <a:t>gradients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over all feature maps from “upper” layer:</a:t>
                </a:r>
              </a:p>
              <a:p>
                <a:pPr marL="344488" lvl="1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dirty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𝑏𝑎𝑐𝑘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_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𝑐𝑜𝑟𝑟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b="0" dirty="0" smtClean="0">
                  <a:effectLst/>
                  <a:ea typeface="Cambria Math"/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Gradient of E  </a:t>
                </a:r>
                <a:r>
                  <a:rPr lang="en-US" sz="2400" dirty="0" err="1" smtClean="0"/>
                  <a:t>wrt</a:t>
                </a:r>
                <a:r>
                  <a:rPr lang="en-US" sz="2400" dirty="0" smtClean="0"/>
                  <a:t> w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is sum over all “pixels” (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x,y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) in the input map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:</a:t>
                </a:r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344488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𝑙</m:t>
                        </m:r>
                      </m:den>
                    </m:f>
                    <m:r>
                      <a:rPr lang="en-US" sz="2000" dirty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e>
                        </m:eqArr>
                      </m:sub>
                      <m:sup/>
                      <m:e>
                        <m:d>
                          <m:dPr>
                            <m:ctrlP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°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3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174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</a:t>
            </a:r>
            <a:r>
              <a:rPr lang="en-US" dirty="0" smtClean="0"/>
              <a:t>Layer :: </a:t>
            </a:r>
            <a:r>
              <a:rPr lang="en-US" dirty="0"/>
              <a:t>Backward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this is implemented: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// </a:t>
            </a:r>
            <a:r>
              <a:rPr lang="en-US" sz="1800" dirty="0" smtClean="0">
                <a:solidFill>
                  <a:srgbClr val="FFC000"/>
                </a:solidFill>
              </a:rPr>
              <a:t>im2col  data to </a:t>
            </a:r>
            <a:r>
              <a:rPr lang="en-US" sz="1800" dirty="0" err="1" smtClean="0">
                <a:solidFill>
                  <a:srgbClr val="FFC000"/>
                </a:solidFill>
              </a:rPr>
              <a:t>col_data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im2col_cpu</a:t>
            </a:r>
            <a:r>
              <a:rPr lang="en-US" sz="1800" dirty="0" smtClean="0"/>
              <a:t>( </a:t>
            </a:r>
            <a:r>
              <a:rPr lang="en-US" sz="1800" dirty="0" err="1" smtClean="0"/>
              <a:t>bottom_data</a:t>
            </a:r>
            <a:r>
              <a:rPr lang="en-US" sz="1800" dirty="0" smtClean="0"/>
              <a:t> , </a:t>
            </a:r>
            <a:r>
              <a:rPr lang="en-US" sz="1800" dirty="0"/>
              <a:t>CHANNELS_, HEIGHT</a:t>
            </a:r>
            <a:r>
              <a:rPr lang="en-US" sz="1800" dirty="0" smtClean="0"/>
              <a:t>_, </a:t>
            </a:r>
            <a:r>
              <a:rPr lang="it-IT" sz="1800" dirty="0" smtClean="0"/>
              <a:t> </a:t>
            </a:r>
            <a:r>
              <a:rPr lang="it-IT" sz="1800" dirty="0"/>
              <a:t>WIDTH_, KSIZE_, PAD_, STRIDE_, </a:t>
            </a:r>
            <a:endParaRPr lang="it-IT" sz="1800" dirty="0" smtClean="0"/>
          </a:p>
          <a:p>
            <a:pPr marL="0" indent="0">
              <a:buNone/>
            </a:pPr>
            <a:r>
              <a:rPr lang="it-IT" sz="1800" dirty="0"/>
              <a:t> </a:t>
            </a:r>
            <a:r>
              <a:rPr lang="it-IT" sz="1800" dirty="0" smtClean="0"/>
              <a:t>                     </a:t>
            </a:r>
            <a:r>
              <a:rPr lang="it-IT" sz="1800" dirty="0" err="1" smtClean="0"/>
              <a:t>col_data</a:t>
            </a:r>
            <a:r>
              <a:rPr lang="it-IT" sz="1800" dirty="0"/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</a:t>
            </a:r>
            <a:r>
              <a:rPr lang="en-US" sz="1800" dirty="0">
                <a:solidFill>
                  <a:srgbClr val="FFC000"/>
                </a:solidFill>
              </a:rPr>
              <a:t>// gradient w.r.t. weight</a:t>
            </a:r>
            <a:r>
              <a:rPr lang="en-US" sz="1800" dirty="0" smtClean="0">
                <a:solidFill>
                  <a:srgbClr val="FFC000"/>
                </a:solidFill>
              </a:rPr>
              <a:t>.: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err="1" smtClean="0"/>
              <a:t>caffe_cpu_gemm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CblasNoTrans</a:t>
            </a:r>
            <a:r>
              <a:rPr lang="en-US" sz="1800" dirty="0"/>
              <a:t>, </a:t>
            </a:r>
            <a:r>
              <a:rPr lang="en-US" sz="1800" dirty="0" err="1"/>
              <a:t>CblasTrans</a:t>
            </a:r>
            <a:r>
              <a:rPr lang="en-US" sz="1800" dirty="0"/>
              <a:t>, </a:t>
            </a:r>
            <a:r>
              <a:rPr lang="en-US" sz="1800" dirty="0" smtClean="0"/>
              <a:t> M</a:t>
            </a:r>
            <a:r>
              <a:rPr lang="en-US" sz="1800" dirty="0"/>
              <a:t>_, K_, N</a:t>
            </a:r>
            <a:r>
              <a:rPr lang="en-US" sz="1800" dirty="0" smtClean="0"/>
              <a:t>_, 1.,  </a:t>
            </a:r>
            <a:r>
              <a:rPr lang="en-US" sz="1800" dirty="0" err="1" smtClean="0"/>
              <a:t>top_diff</a:t>
            </a:r>
            <a:r>
              <a:rPr lang="en-US" sz="1800" dirty="0" smtClean="0"/>
              <a:t>,    </a:t>
            </a:r>
            <a:r>
              <a:rPr lang="en-US" sz="1800" dirty="0" err="1"/>
              <a:t>col_data</a:t>
            </a:r>
            <a:r>
              <a:rPr lang="en-US" sz="1800" dirty="0"/>
              <a:t> </a:t>
            </a:r>
            <a:r>
              <a:rPr lang="en-US" sz="1800" dirty="0" smtClean="0"/>
              <a:t>, 1.,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</a:t>
            </a:r>
            <a:r>
              <a:rPr lang="en-US" sz="1800" dirty="0" err="1"/>
              <a:t>weight_diff</a:t>
            </a:r>
            <a:r>
              <a:rPr lang="en-US" sz="1800" dirty="0"/>
              <a:t> 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// </a:t>
            </a:r>
            <a:r>
              <a:rPr lang="en-US" sz="1800" dirty="0">
                <a:solidFill>
                  <a:srgbClr val="FFC000"/>
                </a:solidFill>
              </a:rPr>
              <a:t>gradient w.r.t. bottom </a:t>
            </a:r>
            <a:r>
              <a:rPr lang="en-US" sz="1800" dirty="0" smtClean="0">
                <a:solidFill>
                  <a:srgbClr val="FFC000"/>
                </a:solidFill>
              </a:rPr>
              <a:t>data</a:t>
            </a:r>
            <a:r>
              <a:rPr lang="en-US" sz="1800" dirty="0">
                <a:solidFill>
                  <a:srgbClr val="FFC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 err="1" smtClean="0"/>
              <a:t>caffe_cpu_gemm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CblasTrans</a:t>
            </a:r>
            <a:r>
              <a:rPr lang="en-US" sz="1800" dirty="0"/>
              <a:t>, </a:t>
            </a:r>
            <a:r>
              <a:rPr lang="en-US" sz="1800" dirty="0" err="1"/>
              <a:t>CblasNoTrans</a:t>
            </a:r>
            <a:r>
              <a:rPr lang="en-US" sz="1800" dirty="0"/>
              <a:t>, K_, N_, M</a:t>
            </a:r>
            <a:r>
              <a:rPr lang="en-US" sz="1800" dirty="0" smtClean="0"/>
              <a:t>_, 1</a:t>
            </a:r>
            <a:r>
              <a:rPr lang="en-US" sz="1800" dirty="0"/>
              <a:t>., weight </a:t>
            </a:r>
            <a:r>
              <a:rPr lang="en-US" sz="1800" dirty="0" smtClean="0"/>
              <a:t>,  </a:t>
            </a:r>
            <a:r>
              <a:rPr lang="en-US" sz="1800" dirty="0" err="1"/>
              <a:t>top_diff</a:t>
            </a:r>
            <a:r>
              <a:rPr lang="en-US" sz="1800" dirty="0"/>
              <a:t> </a:t>
            </a:r>
            <a:r>
              <a:rPr lang="en-US" sz="1800" dirty="0" smtClean="0"/>
              <a:t>, 0.,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</a:t>
            </a:r>
            <a:r>
              <a:rPr lang="en-US" sz="1800" dirty="0" err="1"/>
              <a:t>col_diff</a:t>
            </a:r>
            <a:r>
              <a:rPr lang="en-US" sz="1800" dirty="0"/>
              <a:t> 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// </a:t>
            </a:r>
            <a:r>
              <a:rPr lang="en-US" sz="1800" dirty="0">
                <a:solidFill>
                  <a:srgbClr val="FFC000"/>
                </a:solidFill>
              </a:rPr>
              <a:t>col2im back to the data</a:t>
            </a:r>
          </a:p>
          <a:p>
            <a:pPr marL="0" indent="0">
              <a:buNone/>
            </a:pPr>
            <a:r>
              <a:rPr lang="en-US" sz="1800" dirty="0" smtClean="0"/>
              <a:t>col2im_cpu(</a:t>
            </a:r>
            <a:r>
              <a:rPr lang="en-US" sz="1800" dirty="0" err="1" smtClean="0"/>
              <a:t>col_diff</a:t>
            </a:r>
            <a:r>
              <a:rPr lang="en-US" sz="1800" dirty="0"/>
              <a:t>, CHANNELS_, HEIGHT_, WIDTH_, KSIZE_, PAD_, STRIDE</a:t>
            </a:r>
            <a:r>
              <a:rPr lang="en-US" sz="1800" dirty="0" smtClean="0"/>
              <a:t>_,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</a:t>
            </a:r>
            <a:r>
              <a:rPr lang="en-US" sz="1800" dirty="0" err="1"/>
              <a:t>bottom_diff</a:t>
            </a:r>
            <a:r>
              <a:rPr lang="en-US" sz="1800" dirty="0"/>
              <a:t> 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49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Layer : im2col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Implementation is based on reduction  of  convolution layer  to   matrix – matrix multiply ( </a:t>
            </a:r>
            <a:r>
              <a:rPr lang="en-US" sz="2000" dirty="0" smtClean="0"/>
              <a:t>See </a:t>
            </a:r>
            <a:r>
              <a:rPr lang="it-IT" sz="2000" dirty="0" err="1" smtClean="0">
                <a:effectLst/>
              </a:rPr>
              <a:t>Chellapilla</a:t>
            </a:r>
            <a:r>
              <a:rPr lang="it-IT" sz="2000" dirty="0" smtClean="0">
                <a:effectLst/>
              </a:rPr>
              <a:t> et </a:t>
            </a:r>
            <a:r>
              <a:rPr lang="it-IT" sz="2000" dirty="0" err="1" smtClean="0">
                <a:effectLst/>
              </a:rPr>
              <a:t>all</a:t>
            </a:r>
            <a:r>
              <a:rPr lang="it-IT" sz="2000" dirty="0" smtClean="0">
                <a:effectLst/>
              </a:rPr>
              <a:t> , </a:t>
            </a:r>
            <a:r>
              <a:rPr lang="en-US" sz="2000" dirty="0" smtClean="0">
                <a:effectLst/>
              </a:rPr>
              <a:t>“High </a:t>
            </a:r>
            <a:r>
              <a:rPr lang="en-US" sz="2000" dirty="0">
                <a:effectLst/>
              </a:rPr>
              <a:t>Performance Convolutional Neural Networks for Document </a:t>
            </a:r>
            <a:r>
              <a:rPr lang="en-US" sz="2000" dirty="0" smtClean="0">
                <a:effectLst/>
              </a:rPr>
              <a:t>Processing”</a:t>
            </a:r>
            <a:r>
              <a:rPr lang="en-US" sz="2400" dirty="0" smtClean="0">
                <a:effectLst/>
              </a:rPr>
              <a:t> ) 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762483"/>
            <a:ext cx="60293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253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</a:t>
            </a:r>
            <a:r>
              <a:rPr lang="en-US" dirty="0" smtClean="0"/>
              <a:t>Layer:  im2col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77" y="1233378"/>
            <a:ext cx="6063422" cy="492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941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CIFAR-10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http://www.cs.toronto.edu/~</a:t>
            </a:r>
            <a:r>
              <a:rPr lang="en-US" dirty="0" smtClean="0">
                <a:hlinkClick r:id="rId2"/>
              </a:rPr>
              <a:t>kriz/cifar.html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www.kaggle.com/c/cifar-10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60000 </a:t>
            </a:r>
            <a:r>
              <a:rPr lang="en-US" sz="2000" dirty="0">
                <a:effectLst/>
              </a:rPr>
              <a:t>32x32 </a:t>
            </a:r>
            <a:r>
              <a:rPr lang="en-US" sz="2000" dirty="0" err="1">
                <a:effectLst/>
              </a:rPr>
              <a:t>colour</a:t>
            </a:r>
            <a:r>
              <a:rPr lang="en-US" sz="2000" dirty="0">
                <a:effectLst/>
              </a:rPr>
              <a:t> images in 10 classes, with 6000 images per class. There </a:t>
            </a:r>
            <a:r>
              <a:rPr lang="en-US" sz="2000" dirty="0" smtClean="0">
                <a:effectLst/>
              </a:rPr>
              <a:t>are:</a:t>
            </a:r>
          </a:p>
          <a:p>
            <a:r>
              <a:rPr lang="en-US" sz="2000" dirty="0" smtClean="0">
                <a:effectLst/>
              </a:rPr>
              <a:t>50000 </a:t>
            </a:r>
            <a:r>
              <a:rPr lang="en-US" sz="2000" dirty="0">
                <a:effectLst/>
              </a:rPr>
              <a:t>training images </a:t>
            </a:r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10000 </a:t>
            </a:r>
            <a:r>
              <a:rPr lang="en-US" sz="2000" dirty="0">
                <a:effectLst/>
              </a:rPr>
              <a:t>test images.</a:t>
            </a:r>
            <a:r>
              <a:rPr lang="en-US" dirty="0">
                <a:effectLst/>
              </a:rPr>
              <a:t> 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032" y="3087596"/>
            <a:ext cx="4042587" cy="312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965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Look </a:t>
                </a:r>
                <a:r>
                  <a:rPr lang="en-US" dirty="0"/>
                  <a:t>at definition of following layers </a:t>
                </a:r>
                <a:r>
                  <a:rPr lang="en-US" dirty="0" smtClean="0"/>
                  <a:t>(Backward)</a:t>
                </a:r>
                <a:endParaRPr lang="en-US" dirty="0"/>
              </a:p>
              <a:p>
                <a:pPr lvl="1"/>
                <a:r>
                  <a:rPr lang="en-US" dirty="0"/>
                  <a:t>sigmoid, </a:t>
                </a:r>
                <a:r>
                  <a:rPr lang="en-US" dirty="0" err="1"/>
                  <a:t>tanh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Implement a new layer:</a:t>
                </a:r>
              </a:p>
              <a:p>
                <a:pPr lvl="1"/>
                <a:r>
                  <a:rPr lang="en-US" dirty="0" err="1" smtClean="0"/>
                  <a:t>softplus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 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Train CIFAR-10 with different topologies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Port CIFAR-100 to </a:t>
                </a:r>
                <a:r>
                  <a:rPr lang="en-US" dirty="0" err="1" smtClean="0"/>
                  <a:t>caffe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8" t="-2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76" y="2001077"/>
            <a:ext cx="1901236" cy="142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905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 to gradient-based learning for Convolutional NN</a:t>
            </a:r>
          </a:p>
          <a:p>
            <a:r>
              <a:rPr lang="en-US" sz="2400" smtClean="0"/>
              <a:t>Backpropagation</a:t>
            </a:r>
            <a:r>
              <a:rPr lang="en-US" sz="2400" dirty="0" smtClean="0"/>
              <a:t> for basic layers</a:t>
            </a:r>
            <a:endParaRPr lang="en-US" sz="2400" dirty="0"/>
          </a:p>
          <a:p>
            <a:pPr lvl="1"/>
            <a:r>
              <a:rPr lang="en-US" sz="2000" dirty="0" err="1"/>
              <a:t>Softmax</a:t>
            </a:r>
            <a:endParaRPr lang="en-US" sz="2000" dirty="0"/>
          </a:p>
          <a:p>
            <a:pPr lvl="1"/>
            <a:r>
              <a:rPr lang="en-US" sz="2000" dirty="0"/>
              <a:t>Fully Connected layer</a:t>
            </a:r>
          </a:p>
          <a:p>
            <a:pPr lvl="1"/>
            <a:r>
              <a:rPr lang="en-US" sz="2000" dirty="0" smtClean="0"/>
              <a:t>Pooling</a:t>
            </a:r>
          </a:p>
          <a:p>
            <a:pPr lvl="1"/>
            <a:r>
              <a:rPr lang="en-US" sz="2000" dirty="0" err="1" smtClean="0"/>
              <a:t>ReLU</a:t>
            </a:r>
            <a:endParaRPr lang="en-US" sz="2000" dirty="0" smtClean="0"/>
          </a:p>
          <a:p>
            <a:pPr lvl="1"/>
            <a:r>
              <a:rPr lang="en-US" sz="2000" dirty="0" smtClean="0"/>
              <a:t>Convolutional layer</a:t>
            </a:r>
          </a:p>
          <a:p>
            <a:r>
              <a:rPr lang="en-US" sz="2400" dirty="0" smtClean="0"/>
              <a:t>Implementation of back-propagation for Convolutional layer </a:t>
            </a:r>
          </a:p>
          <a:p>
            <a:r>
              <a:rPr lang="en-US" sz="2400" dirty="0" smtClean="0"/>
              <a:t>CIFAR-10 training</a:t>
            </a:r>
          </a:p>
        </p:txBody>
      </p:sp>
    </p:spTree>
    <p:extLst>
      <p:ext uri="{BB962C8B-B14F-4D97-AF65-F5344CB8AC3E}">
        <p14:creationId xmlns:p14="http://schemas.microsoft.com/office/powerpoint/2010/main" val="531007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Good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AutoNum type="arabicPeriod"/>
            </a:pPr>
            <a:r>
              <a:rPr lang="en-US" sz="2400" dirty="0">
                <a:hlinkClick r:id="rId2"/>
              </a:rPr>
              <a:t>http://yann.lecun.com/exdb/publis/pdf/lecun-01a.pdf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://www.iro.umontreal.ca/~</a:t>
            </a:r>
            <a:r>
              <a:rPr lang="en-US" sz="2400" dirty="0" smtClean="0">
                <a:hlinkClick r:id="rId3"/>
              </a:rPr>
              <a:t>pift6266/H10/notes/gradient.html#flowgraph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53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based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07" y="3944678"/>
            <a:ext cx="8407400" cy="234979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Conv. </a:t>
            </a:r>
            <a:r>
              <a:rPr lang="en-US" sz="2400" dirty="0" smtClean="0"/>
              <a:t>NN is a just cascade of functions:  f(x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,w</a:t>
            </a:r>
            <a:r>
              <a:rPr lang="en-US" sz="2400" dirty="0"/>
              <a:t>) </a:t>
            </a:r>
            <a:r>
              <a:rPr lang="en-US" sz="2400" dirty="0">
                <a:sym typeface="Wingdings" panose="05000000000000000000" pitchFamily="2" charset="2"/>
              </a:rPr>
              <a:t> y, </a:t>
            </a:r>
            <a:r>
              <a:rPr lang="en-US" sz="2400" dirty="0" smtClean="0">
                <a:sym typeface="Wingdings" panose="05000000000000000000" pitchFamily="2" charset="2"/>
              </a:rPr>
              <a:t>where 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344488" lvl="1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x</a:t>
            </a:r>
            <a:r>
              <a:rPr lang="en-US" sz="2000" baseline="-25000" dirty="0" smtClean="0">
                <a:sym typeface="Wingdings" panose="05000000000000000000" pitchFamily="2" charset="2"/>
              </a:rPr>
              <a:t>0</a:t>
            </a:r>
            <a:r>
              <a:rPr lang="en-US" sz="2000" dirty="0" smtClean="0">
                <a:sym typeface="Wingdings" panose="05000000000000000000" pitchFamily="2" charset="2"/>
              </a:rPr>
              <a:t> is </a:t>
            </a:r>
            <a:r>
              <a:rPr lang="en-US" sz="2000" dirty="0" smtClean="0"/>
              <a:t>image [28,28], </a:t>
            </a:r>
          </a:p>
          <a:p>
            <a:pPr marL="344488" lvl="1" indent="0">
              <a:buNone/>
            </a:pPr>
            <a:r>
              <a:rPr lang="en-US" sz="2000" dirty="0" smtClean="0"/>
              <a:t>w – network parameters (weights, bias)</a:t>
            </a:r>
          </a:p>
          <a:p>
            <a:pPr marL="344488" lvl="1" indent="0">
              <a:buNone/>
            </a:pPr>
            <a:r>
              <a:rPr lang="en-US" sz="2000" dirty="0" smtClean="0"/>
              <a:t>y </a:t>
            </a:r>
            <a:r>
              <a:rPr lang="en-US" sz="2000" dirty="0"/>
              <a:t>– </a:t>
            </a:r>
            <a:r>
              <a:rPr lang="en-US" sz="2000" dirty="0" err="1"/>
              <a:t>softmax</a:t>
            </a:r>
            <a:r>
              <a:rPr lang="en-US" sz="2000" dirty="0"/>
              <a:t> </a:t>
            </a:r>
            <a:r>
              <a:rPr lang="en-US" sz="2000" dirty="0" smtClean="0"/>
              <a:t>output= probability that x belongs to one of 10 classes 0..9</a:t>
            </a:r>
            <a:endParaRPr lang="en-US" sz="2000" dirty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oAggMBIgACEQEDEQH/xAAaAAEAAwEBAQAAAAAAAAAAAAAAAwQFAgEH/8QAOxAAAgEDAgMFBQQIBwAAAAAAAQIDAAQREiEFMUETIlFhcRQyUoGRBiOCoRUkQpKxwdLwU1Vjk5TR8f/EABQBAQAAAAAAAAAAAAAAAAAAAAD/xAAUEQEAAAAAAAAAAAAAAAAAAAAA/9oADAMBAAIRAxEAPwD7jSqvELxbGATSLlNaq2OgJ51QX7S8OaRU1TBmGe9CwwcyDB25/dSfu+YyGzSsq249aXN41qiyq4maAMyYVmUZIB/snBxsM1q0ClKUClKr3czoUihUGWQ93VyUDmx8h+ZI5c6CxSqgtHIBa7uNfiCAB8sY+te20kizNb3BBcLqRxtrXrt0I2z03HoAtUpSgUqtxC6FlavOU1kEKq5xkkhRv0GSN+lZsn2jgt4rgXcLi4tiRJFD3wcKzd1jjOynw32oNulZK/aGwaQx6pVcEDS0TA7syg+mVYfL0qbhfFoOJD7lJY2EaSFJV0kBhkevqNvoaDQpSlBxNDHMuiZFdfhYAiqR4Lw1rqS5eygaSSLsW1RgjRliRjHUu2fHO9aFKCpFwuwhkSSGyto3j9xkhUFemxxtzP1q3SqtzO2mOO2KmSU4VuYUDm3n/wBkUFqlVRYQkfeGV3+NpG1fLB2+WKjEpspdFxLmAqWSR+a45gnrtuD5HNBckdY42d2CqoySTsBWXDdSy8XDvEEt+z7OMtnVrOGwfDKgHHp12E4U3Le03SlII+9HGwxy/bbz8B05nf3erSBZbP8AWEyZz2jqehO4HqBgfKgu1k8UnmivrVrZVbs2Pbg89LbKoPQlsfTpzq2LSQDSt7cBegOgkfMrn615NZKLOWK3GHYFg5OSX6MT1OQPpQWIJkniWSI5U8tsfIjoakrOEmhVv7dWMUyh5YwN8Ee8B4jqOo8wAeowvEZGkZ9dop0xqp7sh6sfEdAOWxO+2AuTRRzRtHKqvGwKsrDIYHmCKq/onhuIx7BaYjVkQdgvcVveA22Bycjrmu24fbY+6jWBx7rwgKw/vwO1dWUryRssuO1jbRJjkTzz5ZBBx0zigrQcD4XBGI0sLbAl7YZhUntMkhuXMZODVm3sbS1ZmtraGFmADGOMKTjxx6n61K0iI6ozqGf3VJ3b0rugUpSgVxLGssbRvnSwwcEj8xXdKCh+iLP4Zf8AkSf1VQsOB8P+zs5nskkRJ5ZGuGeVn70jai25wBqHTxrerxlDAgjIOxFAyKyONr7S0YjdgbJhcuU5rgEAeuCTjyHjV4WEIGEMyL8KTOoHoAdvlUsUEUKaIkCrzwOp8T40FCad5lSwnAE0rANp914xuzDyI28iw8QTpM6ohd2CqBkknAArGs4FuZZ4nJHsB7CF1PeU4Dah+ExjfqGGMHedJWur5bK5CloF7SQKO65yNB/icHcEDyJC0L6MjUsc7J8awtj+GT8qniljmjDxsGU9RXWKzbyQ2l7F7OF7S7zHpblrAyGPoobPU4AoOUmeMzWUJxIjsxkPKOM97UfqQB5eANecCPs1utrLlWctNFq/aDksRnxUkj0wetR3UItXWEMWa+HZO7HvO2dz66C58guOgrWlhimTRLGrp8LDIoPZZUhjMkrBEHMk4rOg4baXZkuryzjaSZtQEibquAFH0AOOhJq4llbo4cR5ZfdLEsV9M8qsUGNe/ZXgd+1ubrhsDi3lE0a6cAOAQCQOeMnntWwqhFCqMADAA6V7SgUpSgUpXErMkbMkZkYDIRSAT5b7UHdcySJGjPIwVVGSzHAAql7dd/5Tdf7kX9dZ3DL+/wCKXAi4nwmWwSOWRk7SVGE6owCtgHI5hsHqBz50Gr7Yzd6O0uHT4tKr+RIP5V17ZCbaScMSsQJdcYZcDOCDvmrOKx+ORuJLZoCU7SQJMyrqbQAXzjrgr5+8djyoI1MsFzDDCwE0y6LmTGRG5y4+e74Hmuemb72pgWKS1XMkechjvIGxqyfHYHPiK8NvG/DtFmVO2uN9WQWzqDE9dwCTVq3lWeCOVM6XUMAeYoIPb4sYZJ1fqhhYkfQb/Kozbtes0l1GUQppjTPeXcHUccjkLjwx51e2r2gw7qaQ3UUczfe2P6wzDYOp7mr90yZHQgeVas9zHCVViTI3uooyx+Xh58qpPbpeC6mJCntCsbkcgo0kHyzrB8vrXn2eLz2IurlcXEncffOyEqMHwOC34jyoLRvuzGq4gmgT43CkD1Kk4HmdqtAg8q9xmsm3u/ZHntUtbiWOGTShiQEKCoYLz6asDyAoNalYl/8AaB7OW1QcI4nN7RL2f3UIJTYnURn3dtz5itpTqUHBGeh6UHtKUoFKUoFV7qF3CPCQJY21IW5HoQfIj+R6VYpQVPbdIxJb3CyfCIy2fxDb6kUhjllnE866AoKxx5yRnmT57Dly+dW6UFOSB7d2ltAME5eHOAx8R4N+R6+NVbe9WPt4oBqcyZijbY5bcg+GCGJ8vlWtWdfwRR3ltxBlAaJijvy7jAjf0OPTJ86CYWjuNU9zMznqjFFHoB/PNRS3ElgD7Q5li0MyPgBsgElTjyBIPlWgOVZ3F4EvhBZEuNcqyMUbSwVDq5+BICnyY0HFrE1xFHAx1QRbSH/Gcc/w5znxO3IHNhlltp3kjQyRSHLIp7ytjGRnmDtt4775q1GixoqIoVVGAAMACuqCo14zjFtbys/+ohjUepI/hmpbSEwQ6XbW5JZ2+Jjz/wDOgwKmxSg8xXtKUClKUClKUClKUClKUCvGUMpUgEEYIPWvaUFVbMxjTBczxR9EUqQPTUDj0qSC3SAsy5Lv7zsclvn/ACqalA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58949" y="1095153"/>
            <a:ext cx="6996224" cy="2626242"/>
            <a:chOff x="1158949" y="1095153"/>
            <a:chExt cx="6996224" cy="2626242"/>
          </a:xfrm>
        </p:grpSpPr>
        <p:sp>
          <p:nvSpPr>
            <p:cNvPr id="6" name="Rectangle 5"/>
            <p:cNvSpPr/>
            <p:nvPr/>
          </p:nvSpPr>
          <p:spPr bwMode="auto">
            <a:xfrm>
              <a:off x="1158949" y="1095153"/>
              <a:ext cx="6996224" cy="262624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9622" y="1674083"/>
              <a:ext cx="969224" cy="923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264"/>
            <a:stretch/>
          </p:blipFill>
          <p:spPr bwMode="auto">
            <a:xfrm>
              <a:off x="7343408" y="1222504"/>
              <a:ext cx="469936" cy="1829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 bwMode="auto">
            <a:xfrm flipV="1">
              <a:off x="2507696" y="1956379"/>
              <a:ext cx="563526" cy="34024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flipV="1">
              <a:off x="6592372" y="1964767"/>
              <a:ext cx="563526" cy="34024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707" y="1299435"/>
              <a:ext cx="3348601" cy="2228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7949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based training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412874"/>
                <a:ext cx="8407400" cy="49134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We want to find parameters W,  to minimize an error</a:t>
                </a:r>
              </a:p>
              <a:p>
                <a:pPr marL="344488" lvl="1" indent="0">
                  <a:buNone/>
                </a:pPr>
                <a:r>
                  <a:rPr lang="en-US" sz="2000" dirty="0" smtClean="0"/>
                  <a:t>E (f(x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,w),y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) = -log (f(</a:t>
                </a:r>
                <a:r>
                  <a:rPr lang="en-US" sz="2000" dirty="0"/>
                  <a:t>x</a:t>
                </a:r>
                <a:r>
                  <a:rPr lang="en-US" sz="2000" baseline="-25000" dirty="0"/>
                  <a:t>0</a:t>
                </a:r>
                <a:r>
                  <a:rPr lang="en-US" sz="2000" dirty="0" smtClean="0"/>
                  <a:t>,w)- y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For this we will do iterative gradient descent: </a:t>
                </a:r>
              </a:p>
              <a:p>
                <a:pPr marL="344488" lvl="1" indent="0">
                  <a:buNone/>
                </a:pPr>
                <a:r>
                  <a:rPr lang="en-US" sz="2000" dirty="0" smtClean="0"/>
                  <a:t>w(t)</a:t>
                </a:r>
                <a:r>
                  <a:rPr lang="en-US" sz="2000" baseline="-25000" dirty="0" smtClean="0"/>
                  <a:t> </a:t>
                </a:r>
                <a:r>
                  <a:rPr lang="en-US" sz="2000" dirty="0" smtClean="0"/>
                  <a:t>= w(t-1)</a:t>
                </a:r>
                <a:r>
                  <a:rPr lang="en-US" sz="2000" baseline="-25000" dirty="0" smtClean="0"/>
                  <a:t> </a:t>
                </a:r>
                <a:r>
                  <a:rPr lang="en-US" sz="2000" dirty="0" smtClean="0"/>
                  <a:t>– </a:t>
                </a:r>
                <a:r>
                  <a:rPr lang="el-GR" sz="2000" dirty="0" smtClean="0">
                    <a:latin typeface="Calibri"/>
                    <a:cs typeface="Calibri"/>
                  </a:rPr>
                  <a:t>λ</a:t>
                </a:r>
                <a:r>
                  <a:rPr lang="en-US" sz="2000" dirty="0" smtClean="0">
                    <a:latin typeface="Calibri"/>
                    <a:cs typeface="Calibri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/>
                            <a:cs typeface="Calibri"/>
                          </a:rPr>
                          <m:t>−</m:t>
                        </m:r>
                        <m:r>
                          <a:rPr lang="en-US" sz="2000" i="1" smtClean="0"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cs typeface="Calibri"/>
                          </a:rPr>
                          <m:t>𝐸</m:t>
                        </m:r>
                      </m:num>
                      <m:den>
                        <m:r>
                          <a:rPr lang="en-US" sz="2000" i="1" smtClean="0">
                            <a:latin typeface="Cambria Math"/>
                            <a:ea typeface="Cambria Math"/>
                            <a:cs typeface="Calibri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Calibri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000" dirty="0" smtClean="0"/>
                  <a:t>(t)</a:t>
                </a:r>
              </a:p>
              <a:p>
                <a:pPr marL="0" indent="0">
                  <a:buNone/>
                </a:pPr>
                <a:r>
                  <a:rPr lang="en-US" sz="2400" dirty="0"/>
                  <a:t>How do we compute </a:t>
                </a:r>
                <a:r>
                  <a:rPr lang="en-US" sz="2400" dirty="0" smtClean="0"/>
                  <a:t>gradient of </a:t>
                </a:r>
                <a:r>
                  <a:rPr lang="en-US" sz="2400" i="1" dirty="0" smtClean="0"/>
                  <a:t>E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wrt</a:t>
                </a:r>
                <a:r>
                  <a:rPr lang="en-US" sz="2400" dirty="0"/>
                  <a:t> weights?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Loss function E is cascade of functions. Let’ s go layer by layer,  from last layer back, and use the chain rule for gradient of complex functions:</a:t>
                </a:r>
              </a:p>
              <a:p>
                <a:pPr marL="344488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dirty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344488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dirty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412874"/>
                <a:ext cx="8407400" cy="4913497"/>
              </a:xfrm>
              <a:blipFill rotWithShape="1">
                <a:blip r:embed="rId2"/>
                <a:stretch>
                  <a:fillRect l="-1233" t="-1489" r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oAggMBIgACEQEDEQH/xAAaAAEAAwEBAQAAAAAAAAAAAAAAAwQFAgEH/8QAOxAAAgEDAgMFBQQIBwAAAAAAAQIDAAQREiEFMUETIlFhcRQyUoGRBiOCoRUkQpKxwdLwU1Vjk5TR8f/EABQBAQAAAAAAAAAAAAAAAAAAAAD/xAAUEQEAAAAAAAAAAAAAAAAAAAAA/9oADAMBAAIRAxEAPwD7jSqvELxbGATSLlNaq2OgJ51QX7S8OaRU1TBmGe9CwwcyDB25/dSfu+YyGzSsq249aXN41qiyq4maAMyYVmUZIB/snBxsM1q0ClKUClKr3czoUihUGWQ93VyUDmx8h+ZI5c6CxSqgtHIBa7uNfiCAB8sY+te20kizNb3BBcLqRxtrXrt0I2z03HoAtUpSgUqtxC6FlavOU1kEKq5xkkhRv0GSN+lZsn2jgt4rgXcLi4tiRJFD3wcKzd1jjOynw32oNulZK/aGwaQx6pVcEDS0TA7syg+mVYfL0qbhfFoOJD7lJY2EaSFJV0kBhkevqNvoaDQpSlBxNDHMuiZFdfhYAiqR4Lw1rqS5eygaSSLsW1RgjRliRjHUu2fHO9aFKCpFwuwhkSSGyto3j9xkhUFemxxtzP1q3SqtzO2mOO2KmSU4VuYUDm3n/wBkUFqlVRYQkfeGV3+NpG1fLB2+WKjEpspdFxLmAqWSR+a45gnrtuD5HNBckdY42d2CqoySTsBWXDdSy8XDvEEt+z7OMtnVrOGwfDKgHHp12E4U3Le03SlII+9HGwxy/bbz8B05nf3erSBZbP8AWEyZz2jqehO4HqBgfKgu1k8UnmivrVrZVbs2Pbg89LbKoPQlsfTpzq2LSQDSt7cBegOgkfMrn615NZKLOWK3GHYFg5OSX6MT1OQPpQWIJkniWSI5U8tsfIjoakrOEmhVv7dWMUyh5YwN8Ee8B4jqOo8wAeowvEZGkZ9dop0xqp7sh6sfEdAOWxO+2AuTRRzRtHKqvGwKsrDIYHmCKq/onhuIx7BaYjVkQdgvcVveA22Bycjrmu24fbY+6jWBx7rwgKw/vwO1dWUryRssuO1jbRJjkTzz5ZBBx0zigrQcD4XBGI0sLbAl7YZhUntMkhuXMZODVm3sbS1ZmtraGFmADGOMKTjxx6n61K0iI6ozqGf3VJ3b0rugUpSgVxLGssbRvnSwwcEj8xXdKCh+iLP4Zf8AkSf1VQsOB8P+zs5nskkRJ5ZGuGeVn70jai25wBqHTxrerxlDAgjIOxFAyKyONr7S0YjdgbJhcuU5rgEAeuCTjyHjV4WEIGEMyL8KTOoHoAdvlUsUEUKaIkCrzwOp8T40FCad5lSwnAE0rANp914xuzDyI28iw8QTpM6ohd2CqBkknAArGs4FuZZ4nJHsB7CF1PeU4Dah+ExjfqGGMHedJWur5bK5CloF7SQKO65yNB/icHcEDyJC0L6MjUsc7J8awtj+GT8qniljmjDxsGU9RXWKzbyQ2l7F7OF7S7zHpblrAyGPoobPU4AoOUmeMzWUJxIjsxkPKOM97UfqQB5eANecCPs1utrLlWctNFq/aDksRnxUkj0wetR3UItXWEMWa+HZO7HvO2dz66C58guOgrWlhimTRLGrp8LDIoPZZUhjMkrBEHMk4rOg4baXZkuryzjaSZtQEibquAFH0AOOhJq4llbo4cR5ZfdLEsV9M8qsUGNe/ZXgd+1ubrhsDi3lE0a6cAOAQCQOeMnntWwqhFCqMADAA6V7SgUpSgUpXErMkbMkZkYDIRSAT5b7UHdcySJGjPIwVVGSzHAAql7dd/5Tdf7kX9dZ3DL+/wCKXAi4nwmWwSOWRk7SVGE6owCtgHI5hsHqBz50Gr7Yzd6O0uHT4tKr+RIP5V17ZCbaScMSsQJdcYZcDOCDvmrOKx+ORuJLZoCU7SQJMyrqbQAXzjrgr5+8djyoI1MsFzDDCwE0y6LmTGRG5y4+e74Hmuemb72pgWKS1XMkechjvIGxqyfHYHPiK8NvG/DtFmVO2uN9WQWzqDE9dwCTVq3lWeCOVM6XUMAeYoIPb4sYZJ1fqhhYkfQb/Kozbtes0l1GUQppjTPeXcHUccjkLjwx51e2r2gw7qaQ3UUczfe2P6wzDYOp7mr90yZHQgeVas9zHCVViTI3uooyx+Xh58qpPbpeC6mJCntCsbkcgo0kHyzrB8vrXn2eLz2IurlcXEncffOyEqMHwOC34jyoLRvuzGq4gmgT43CkD1Kk4HmdqtAg8q9xmsm3u/ZHntUtbiWOGTShiQEKCoYLz6asDyAoNalYl/8AaB7OW1QcI4nN7RL2f3UIJTYnURn3dtz5itpTqUHBGeh6UHtKUoFKUoFV7qF3CPCQJY21IW5HoQfIj+R6VYpQVPbdIxJb3CyfCIy2fxDb6kUhjllnE866AoKxx5yRnmT57Dly+dW6UFOSB7d2ltAME5eHOAx8R4N+R6+NVbe9WPt4oBqcyZijbY5bcg+GCGJ8vlWtWdfwRR3ltxBlAaJijvy7jAjf0OPTJ86CYWjuNU9zMznqjFFHoB/PNRS3ElgD7Q5li0MyPgBsgElTjyBIPlWgOVZ3F4EvhBZEuNcqyMUbSwVDq5+BICnyY0HFrE1xFHAx1QRbSH/Gcc/w5znxO3IHNhlltp3kjQyRSHLIp7ytjGRnmDtt4775q1GixoqIoVVGAAMACuqCo14zjFtbys/+ohjUepI/hmpbSEwQ6XbW5JZ2+Jjz/wDOgwKmxSg8xXtKUClKUClKUClKUClKUCvGUMpUgEEYIPWvaUFVbMxjTBczxR9EUqQPTUDj0qSC3SAsy5Lv7zsclvn/ACqalA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8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LeNet</a:t>
            </a:r>
            <a:r>
              <a:rPr lang="en-US" dirty="0" smtClean="0"/>
              <a:t>  topology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 bwMode="auto">
          <a:xfrm rot="10800000">
            <a:off x="1323716" y="1701043"/>
            <a:ext cx="797442" cy="4621719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FORWARD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7249632" y="1690075"/>
            <a:ext cx="797442" cy="4621719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BACKWARD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2897424" y="5909191"/>
            <a:ext cx="3375876" cy="372140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Data Layer 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89456" y="5429682"/>
            <a:ext cx="3391813" cy="3367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Convolutional layer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[5x5]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84139" y="4311494"/>
            <a:ext cx="3402446" cy="3721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Convolutional layer [5x5]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84139" y="4844897"/>
            <a:ext cx="3402446" cy="3721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Pooling [2x2, stride 2]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902741" y="3763886"/>
            <a:ext cx="3365242" cy="3721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Pooling [2x2, stride 2]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84140" y="3233344"/>
            <a:ext cx="3402445" cy="3721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Inner Product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884140" y="2723769"/>
            <a:ext cx="3402445" cy="3721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ReLUP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889456" y="2178820"/>
            <a:ext cx="3391813" cy="3721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Inner Product 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2902742" y="1609981"/>
            <a:ext cx="3365240" cy="39340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Soft Max +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LogLoss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14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</a:t>
            </a:r>
            <a:r>
              <a:rPr lang="en-US" smtClean="0"/>
              <a:t>:: Backward( 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class Layer {</a:t>
                </a:r>
              </a:p>
              <a:p>
                <a:pPr marL="344488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Setup (bottom, top); 	// initialize layer</a:t>
                </a:r>
              </a:p>
              <a:p>
                <a:pPr marL="344488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Forward (bottom, top); 	//compute 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𝑙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marL="344488" lvl="1" indent="0">
                  <a:buNone/>
                </a:pPr>
                <a:r>
                  <a:rPr lang="en-US" dirty="0" smtClean="0">
                    <a:solidFill>
                      <a:srgbClr val="FFCC00"/>
                    </a:solidFill>
                    <a:effectLst/>
                  </a:rPr>
                  <a:t>Backward( top, bottom);</a:t>
                </a:r>
                <a:r>
                  <a:rPr lang="en-US" dirty="0">
                    <a:solidFill>
                      <a:srgbClr val="FFCC00"/>
                    </a:solidFill>
                    <a:effectLst/>
                  </a:rPr>
                  <a:t>	</a:t>
                </a:r>
                <a:r>
                  <a:rPr lang="en-US" dirty="0" smtClean="0">
                    <a:solidFill>
                      <a:srgbClr val="FFCC00"/>
                    </a:solidFill>
                    <a:effectLst/>
                  </a:rPr>
                  <a:t>//</a:t>
                </a:r>
                <a:r>
                  <a:rPr lang="en-US" dirty="0">
                    <a:solidFill>
                      <a:srgbClr val="FFCC00"/>
                    </a:solidFill>
                    <a:effectLst/>
                  </a:rPr>
                  <a:t>compute </a:t>
                </a:r>
                <a:r>
                  <a:rPr lang="en-US" dirty="0" smtClean="0">
                    <a:solidFill>
                      <a:srgbClr val="FFCC00"/>
                    </a:solidFill>
                    <a:effectLst/>
                  </a:rPr>
                  <a:t>gradient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effectLst/>
                  </a:rPr>
                  <a:t>Backward: We start from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smtClean="0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400" i="1" smtClean="0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effectLst/>
                  </a:rPr>
                  <a:t> from last</a:t>
                </a:r>
                <a:r>
                  <a:rPr lang="en-US" sz="2400" i="1" dirty="0" smtClean="0">
                    <a:effectLst/>
                  </a:rPr>
                  <a:t> </a:t>
                </a:r>
                <a:r>
                  <a:rPr lang="en-US" sz="2400" dirty="0" smtClean="0">
                    <a:effectLst/>
                  </a:rPr>
                  <a:t>layer and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effectLst/>
                  </a:rPr>
                  <a:t>1) propagate gradient back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effectLst/>
                        <a:latin typeface="Cambria Math"/>
                        <a:ea typeface="Cambria Math"/>
                      </a:rPr>
                      <m:t> →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4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i="1" dirty="0" smtClean="0">
                  <a:effectLst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effectLst/>
                  </a:rPr>
                  <a:t>2) compute the gradient of E </a:t>
                </a:r>
                <a:r>
                  <a:rPr lang="en-US" sz="2400" dirty="0" err="1" smtClean="0">
                    <a:effectLst/>
                  </a:rPr>
                  <a:t>wrt</a:t>
                </a:r>
                <a:r>
                  <a:rPr lang="en-US" sz="2400" dirty="0" smtClean="0">
                    <a:effectLst/>
                  </a:rPr>
                  <a:t> weights </a:t>
                </a:r>
                <a:r>
                  <a:rPr lang="en-US" sz="2400" i="1" dirty="0" err="1" smtClean="0">
                    <a:effectLst/>
                  </a:rPr>
                  <a:t>w</a:t>
                </a:r>
                <a:r>
                  <a:rPr lang="en-US" sz="2400" i="1" baseline="-25000" dirty="0" err="1" smtClean="0">
                    <a:effectLst/>
                  </a:rPr>
                  <a:t>l</a:t>
                </a:r>
                <a:r>
                  <a:rPr lang="en-US" sz="2400" i="1" dirty="0" smtClean="0">
                    <a:effectLst/>
                  </a:rPr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b="0" i="1" smtClean="0">
                            <a:effectLst/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2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754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with </a:t>
            </a:r>
            <a:r>
              <a:rPr lang="en-US" dirty="0" err="1" smtClean="0"/>
              <a:t>LogLoss</a:t>
            </a:r>
            <a:r>
              <a:rPr lang="en-US" dirty="0" smtClean="0"/>
              <a:t>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Consider the last layer (</a:t>
                </a:r>
                <a:r>
                  <a:rPr lang="en-US" sz="2400" dirty="0" err="1" smtClean="0"/>
                  <a:t>softmax</a:t>
                </a:r>
                <a:r>
                  <a:rPr lang="en-US" sz="2400" dirty="0" smtClean="0"/>
                  <a:t> with log-loss ): </a:t>
                </a:r>
              </a:p>
              <a:p>
                <a:pPr marL="344488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r>
                      <a:rPr lang="en-US" sz="200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log</m:t>
                    </m:r>
                    <m:r>
                      <a:rPr lang="en-US" sz="2000" b="0" i="1" smtClean="0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𝑦𝑘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(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𝑦𝑘</m:t>
                                </m:r>
                              </m:sup>
                            </m:sSup>
                          </m:e>
                        </m:nary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/>
                  <a:t>F</a:t>
                </a:r>
                <a:r>
                  <a:rPr lang="en-US" sz="2400" dirty="0" smtClean="0"/>
                  <a:t>or all </a:t>
                </a:r>
                <a:r>
                  <a:rPr lang="en-US" sz="2400" i="1" dirty="0" smtClean="0"/>
                  <a:t>k</a:t>
                </a:r>
                <a:r>
                  <a:rPr lang="en-US" sz="2400" dirty="0" smtClean="0"/>
                  <a:t>=0..9 , except </a:t>
                </a:r>
                <a:r>
                  <a:rPr lang="en-US" sz="2400" i="1" dirty="0" smtClean="0"/>
                  <a:t>k</a:t>
                </a:r>
                <a:r>
                  <a:rPr lang="en-US" sz="2400" i="1" baseline="-25000" dirty="0" smtClean="0"/>
                  <a:t>0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(right answer) we want to decrease </a:t>
                </a:r>
                <a:r>
                  <a:rPr lang="en-US" sz="2400" dirty="0" err="1" smtClean="0"/>
                  <a:t>p</a:t>
                </a:r>
                <a:r>
                  <a:rPr lang="en-US" sz="2400" baseline="-25000" dirty="0" err="1" smtClean="0"/>
                  <a:t>k</a:t>
                </a:r>
                <a:r>
                  <a:rPr lang="en-US" sz="2400" baseline="-25000" dirty="0" smtClean="0"/>
                  <a:t>:</a:t>
                </a:r>
                <a:endParaRPr lang="en-US" sz="2400" dirty="0" smtClean="0"/>
              </a:p>
              <a:p>
                <a:pPr marL="344488" lvl="1" indent="-344488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, </a:t>
                </a:r>
              </a:p>
              <a:p>
                <a:pPr marL="344488" lvl="1" indent="-344488">
                  <a:buNone/>
                </a:pPr>
                <a:r>
                  <a:rPr lang="en-US" sz="2400" dirty="0" smtClean="0"/>
                  <a:t>for k=k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 (right answer) we want to increase 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k</a:t>
                </a:r>
                <a:r>
                  <a:rPr lang="en-US" sz="2400" baseline="-25000" dirty="0"/>
                  <a:t>:</a:t>
                </a:r>
                <a:endParaRPr lang="en-US" sz="2400" dirty="0" smtClean="0"/>
              </a:p>
              <a:p>
                <a:pPr marL="688975" lvl="2" indent="-344488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=−</m:t>
                    </m:r>
                    <m:r>
                      <a:rPr lang="en-US" sz="2000" b="0" i="1" smtClean="0"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344488" lvl="1" indent="-344488">
                  <a:buNone/>
                </a:pPr>
                <a:endParaRPr lang="en-US" sz="2000" dirty="0" smtClean="0"/>
              </a:p>
              <a:p>
                <a:pPr marL="344488" lvl="1" indent="-344488">
                  <a:buNone/>
                </a:pPr>
                <a:r>
                  <a:rPr lang="en-US" sz="2000" dirty="0" smtClean="0"/>
                  <a:t>See  </a:t>
                </a:r>
                <a:r>
                  <a:rPr lang="en-US" sz="2000" dirty="0" smtClean="0">
                    <a:hlinkClick r:id="rId2"/>
                  </a:rPr>
                  <a:t>http</a:t>
                </a:r>
                <a:r>
                  <a:rPr lang="en-US" sz="2000" dirty="0">
                    <a:hlinkClick r:id="rId2"/>
                  </a:rPr>
                  <a:t>://</a:t>
                </a:r>
                <a:r>
                  <a:rPr lang="en-US" sz="2000" dirty="0" smtClean="0">
                    <a:hlinkClick r:id="rId2"/>
                  </a:rPr>
                  <a:t>ufldl.stanford.edu/wiki/index.php/Softmax_Regression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33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120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  (Fully Connected) 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Clr>
                    <a:srgbClr val="FFFFFF"/>
                  </a:buClr>
                  <a:buNone/>
                </a:pPr>
                <a:r>
                  <a:rPr lang="en-US" sz="2400" dirty="0" smtClean="0">
                    <a:effectLst/>
                  </a:rPr>
                  <a:t>Fully  connected layer is just Matrix – Vector multiplication:</a:t>
                </a:r>
                <a:endParaRPr lang="en-US" sz="2400" dirty="0">
                  <a:effectLst/>
                </a:endParaRPr>
              </a:p>
              <a:p>
                <a:pPr marL="0" lvl="0" indent="0">
                  <a:buClr>
                    <a:srgbClr val="FFFFFF"/>
                  </a:buClr>
                  <a:buNone/>
                </a:pPr>
                <a:r>
                  <a:rPr lang="en-US" sz="2400" dirty="0" smtClean="0">
                    <a:effectLst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/>
                      </a:rPr>
                      <m:t> ∗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𝑙</m:t>
                        </m:r>
                        <m:r>
                          <a:rPr lang="en-US" sz="2400" i="1"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So  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∗</m:t>
                    </m:r>
                    <m:sSubSup>
                      <m:sSub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and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Notice that we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 so we should keep these values on forward pass.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20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3.0-blue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00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4C1C9621A6B4D800F222E20EEC266" ma:contentTypeVersion="0" ma:contentTypeDescription="Create a new document." ma:contentTypeScope="" ma:versionID="c22a61cbe5e5ce25e9cf39bf26010a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AC2673-377F-4F66-BDF8-5815193BDF7B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13E48BF-897A-4E0F-B295-48B8B67083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FB8406-95AF-48C4-815D-FB0AC1ADF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8719</TotalTime>
  <Words>1001</Words>
  <Application>Microsoft Office PowerPoint</Application>
  <PresentationFormat>On-screen Show (4:3)</PresentationFormat>
  <Paragraphs>138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intel3.0-blue</vt:lpstr>
      <vt:lpstr>Visio</vt:lpstr>
      <vt:lpstr>Lecture 3:  CNN: Back-propagation</vt:lpstr>
      <vt:lpstr>Agenda</vt:lpstr>
      <vt:lpstr>Good Links</vt:lpstr>
      <vt:lpstr>Gradient based training</vt:lpstr>
      <vt:lpstr>Gradient based training</vt:lpstr>
      <vt:lpstr>LeNet  topology</vt:lpstr>
      <vt:lpstr>Layer:: Backward( )</vt:lpstr>
      <vt:lpstr>Softmax with LogLoss Layer</vt:lpstr>
      <vt:lpstr>Inner product  (Fully Connected)  Layer</vt:lpstr>
      <vt:lpstr>ReLU Layer</vt:lpstr>
      <vt:lpstr>Max-Pooling Layer</vt:lpstr>
      <vt:lpstr>Convolutional Layer :: Backward </vt:lpstr>
      <vt:lpstr>Convolutional Layer :: Backward </vt:lpstr>
      <vt:lpstr>Convolutional Layer :: Backward </vt:lpstr>
      <vt:lpstr>Convolutional Layer :: Backward </vt:lpstr>
      <vt:lpstr>Convolutional Layer : im2col</vt:lpstr>
      <vt:lpstr>Convolutional Layer:  im2col</vt:lpstr>
      <vt:lpstr>CIFAR-10 Training</vt:lpstr>
      <vt:lpstr>Exercises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IMEC 2006</dc:title>
  <dc:creator>Lilach Shokargi</dc:creator>
  <cp:lastModifiedBy>Ginzburg, Boris</cp:lastModifiedBy>
  <cp:revision>532</cp:revision>
  <dcterms:created xsi:type="dcterms:W3CDTF">2005-12-21T22:20:09Z</dcterms:created>
  <dcterms:modified xsi:type="dcterms:W3CDTF">2014-07-21T12:56:08Z</dcterms:modified>
</cp:coreProperties>
</file>