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</p:sldMasterIdLst>
  <p:notesMasterIdLst>
    <p:notesMasterId r:id="rId15"/>
  </p:notesMasterIdLst>
  <p:sldIdLst>
    <p:sldId id="331" r:id="rId5"/>
    <p:sldId id="431" r:id="rId6"/>
    <p:sldId id="445" r:id="rId7"/>
    <p:sldId id="452" r:id="rId8"/>
    <p:sldId id="457" r:id="rId9"/>
    <p:sldId id="453" r:id="rId10"/>
    <p:sldId id="454" r:id="rId11"/>
    <p:sldId id="455" r:id="rId12"/>
    <p:sldId id="456" r:id="rId13"/>
    <p:sldId id="411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00"/>
    <a:srgbClr val="FF3300"/>
    <a:srgbClr val="07518F"/>
    <a:srgbClr val="FFFF00"/>
    <a:srgbClr val="FFFF66"/>
    <a:srgbClr val="FF6600"/>
    <a:srgbClr val="0A76D0"/>
    <a:srgbClr val="064B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3054" autoAdjust="0"/>
  </p:normalViewPr>
  <p:slideViewPr>
    <p:cSldViewPr snapToGrid="0">
      <p:cViewPr>
        <p:scale>
          <a:sx n="80" d="100"/>
          <a:sy n="80" d="100"/>
        </p:scale>
        <p:origin x="-426" y="54"/>
      </p:cViewPr>
      <p:guideLst>
        <p:guide orient="horz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975CA1F-F9EC-4F00-8EB7-B69C391E26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22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91CC67F1-EE27-49DD-AA50-8225B2D6DBBE}" type="slidenum">
              <a:rPr lang="en-US" smtClean="0">
                <a:latin typeface="Arial" charset="0"/>
              </a:rPr>
              <a:pPr eaLnBrk="1" hangingPunct="1"/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89000" y="3981450"/>
            <a:ext cx="7810500" cy="1587500"/>
          </a:xfrm>
        </p:spPr>
        <p:txBody>
          <a:bodyPr lIns="92035" tIns="46019" rIns="92035" bIns="46019"/>
          <a:lstStyle>
            <a:lvl1pPr marL="0" indent="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defRPr sz="2400"/>
            </a:lvl1pPr>
          </a:lstStyle>
          <a:p>
            <a:r>
              <a:rPr lang="en-US"/>
              <a:t>Name</a:t>
            </a:r>
          </a:p>
          <a:p>
            <a:r>
              <a:rPr lang="en-US"/>
              <a:t>Title</a:t>
            </a:r>
          </a:p>
          <a:p>
            <a:r>
              <a:rPr lang="en-US"/>
              <a:t>Department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928688" y="2319338"/>
            <a:ext cx="7754937" cy="1471612"/>
          </a:xfrm>
        </p:spPr>
        <p:txBody>
          <a:bodyPr lIns="64264" tIns="32131" rIns="64264" bIns="32131"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" y="6216155"/>
            <a:ext cx="1828737" cy="639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755023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4708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762347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713" y="1371600"/>
            <a:ext cx="4127500" cy="4618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371600"/>
            <a:ext cx="4127500" cy="4618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1702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4156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7240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329007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086540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703858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6000">
              <a:schemeClr val="bg1"/>
            </a:gs>
            <a:gs pos="53000">
              <a:schemeClr val="bg1">
                <a:gamma/>
                <a:shade val="46275"/>
                <a:invGamma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intel_rgb_100-whit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8377750" y="6316988"/>
            <a:ext cx="668338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412875"/>
            <a:ext cx="8407400" cy="461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0" tIns="45702" rIns="91400" bIns="457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157163"/>
            <a:ext cx="84232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5" tIns="46019" rIns="92035" bIns="460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Slide Title</a:t>
            </a:r>
          </a:p>
        </p:txBody>
      </p:sp>
      <p:sp>
        <p:nvSpPr>
          <p:cNvPr id="1029" name="Rectangle 17"/>
          <p:cNvSpPr>
            <a:spLocks noChangeArrowheads="1"/>
          </p:cNvSpPr>
          <p:nvPr/>
        </p:nvSpPr>
        <p:spPr bwMode="auto">
          <a:xfrm>
            <a:off x="7750175" y="6310313"/>
            <a:ext cx="415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/>
          <a:p>
            <a:pPr eaLnBrk="0" hangingPunct="0"/>
            <a:fld id="{0696CC28-641D-40DC-9F76-28EABBDA271B}" type="slidenum">
              <a:rPr lang="en-US" sz="900" b="1">
                <a:solidFill>
                  <a:srgbClr val="7FC2F9"/>
                </a:solidFill>
                <a:effectLst/>
              </a:rPr>
              <a:pPr eaLnBrk="0" hangingPunct="0"/>
              <a:t>‹#›</a:t>
            </a:fld>
            <a:endParaRPr lang="en-US" sz="900" b="1">
              <a:solidFill>
                <a:srgbClr val="7FC2F9"/>
              </a:solidFill>
              <a:effectLst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" y="6196993"/>
            <a:ext cx="18288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Neo Sans Intel" pitchFamily="34" charset="0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Neo Sans Intel" pitchFamily="34" charset="0"/>
          <a:cs typeface="Arial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Neo Sans Intel" pitchFamily="34" charset="0"/>
          <a:cs typeface="Arial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Neo Sans Intel" pitchFamily="34" charset="0"/>
          <a:cs typeface="Arial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Neo Sans Intel" pitchFamily="34" charset="0"/>
          <a:cs typeface="Arial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  <a:cs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  <a:cs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  <a:cs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  <a:cs typeface="Arial" charset="0"/>
        </a:defRPr>
      </a:lvl9pPr>
    </p:titleStyle>
    <p:bodyStyle>
      <a:lvl1pPr marL="225425" indent="-225425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Wingdings" pitchFamily="2" charset="2"/>
        <a:buChar char=""/>
        <a:defRPr sz="28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Neo Sans Intel" pitchFamily="34" charset="0"/>
          <a:ea typeface="+mn-ea"/>
          <a:cs typeface="+mn-cs"/>
        </a:defRPr>
      </a:lvl1pPr>
      <a:lvl2pPr marL="569913" indent="-225425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" pitchFamily="34" charset="0"/>
          <a:cs typeface="+mn-cs"/>
        </a:defRPr>
      </a:lvl2pPr>
      <a:lvl3pPr marL="914400" indent="-225425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2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Neo Sans Intel" pitchFamily="34" charset="0"/>
          <a:cs typeface="+mn-cs"/>
        </a:defRPr>
      </a:lvl3pPr>
      <a:lvl4pPr marL="1382713" indent="-2397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4pPr>
      <a:lvl5pPr marL="1727200" indent="-230188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5pPr>
      <a:lvl6pPr marL="2184400" indent="-23018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6pPr>
      <a:lvl7pPr marL="2641600" indent="-23018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7pPr>
      <a:lvl8pPr marL="3098800" indent="-23018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8pPr>
      <a:lvl9pPr marL="3556000" indent="-23018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toronto.edu/~fritz/absps/imagenet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arxiv.org/pdf/1302.4389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arxiv.org/pdf/1302.4389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-etud.iro.umontreal.ca/~goodfeli/maxou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94532" y="1704975"/>
            <a:ext cx="7754937" cy="208597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600" dirty="0" smtClean="0"/>
              <a:t>Lecture 5: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CNN:  Regularization</a:t>
            </a:r>
            <a:endParaRPr lang="en-US" sz="3600" dirty="0" smtClean="0">
              <a:solidFill>
                <a:srgbClr val="FFFF0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649639" y="5590829"/>
            <a:ext cx="3823439" cy="495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5" tIns="46019" rIns="92035" bIns="46019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Neo Sans Intel" pitchFamily="34" charset="0"/>
                <a:ea typeface="+mn-ea"/>
                <a:cs typeface="+mn-cs"/>
              </a:defRPr>
            </a:lvl1pPr>
            <a:lvl2pPr marL="569913" indent="-225425" algn="l" rtl="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Neo Sans Intel" pitchFamily="34" charset="0"/>
                <a:cs typeface="+mn-cs"/>
              </a:defRPr>
            </a:lvl2pPr>
            <a:lvl3pPr marL="914400" indent="-225425" algn="l" rtl="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–"/>
              <a:defRPr sz="2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Neo Sans Intel" pitchFamily="34" charset="0"/>
                <a:cs typeface="+mn-cs"/>
              </a:defRPr>
            </a:lvl3pPr>
            <a:lvl4pPr marL="1382713" indent="-2397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4pPr>
            <a:lvl5pPr marL="1727200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5pPr>
            <a:lvl6pPr marL="2184400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6pPr>
            <a:lvl7pPr marL="2641600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7pPr>
            <a:lvl8pPr marL="3098800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8pPr>
            <a:lvl9pPr marL="3556000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defRPr/>
            </a:pPr>
            <a:r>
              <a:rPr lang="en-US" sz="2000" b="1" kern="0" dirty="0" err="1" smtClean="0"/>
              <a:t>boris</a:t>
            </a:r>
            <a:r>
              <a:rPr lang="en-US" sz="2000" b="1" kern="0" dirty="0" smtClean="0"/>
              <a:t>. ginzburg@intel.com</a:t>
            </a:r>
            <a:endParaRPr lang="en-US" sz="1600" kern="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CIFAR-10 - experiment </a:t>
            </a:r>
            <a:r>
              <a:rPr lang="en-US" sz="2400" dirty="0" smtClean="0"/>
              <a:t>with Dropout layer 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Implement Stochastic pooling and </a:t>
            </a:r>
            <a:r>
              <a:rPr lang="en-US" sz="2400" smtClean="0"/>
              <a:t>Max-out layers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9053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Data </a:t>
            </a:r>
            <a:r>
              <a:rPr lang="en-US" sz="2400" dirty="0" smtClean="0"/>
              <a:t>augmentation </a:t>
            </a:r>
            <a:endParaRPr lang="en-US" sz="2400" dirty="0" smtClean="0"/>
          </a:p>
          <a:p>
            <a:r>
              <a:rPr lang="en-US" sz="2400" dirty="0" smtClean="0"/>
              <a:t>Dropout (</a:t>
            </a:r>
            <a:r>
              <a:rPr lang="en-US" sz="2400" dirty="0"/>
              <a:t>Hinton et al 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r>
              <a:rPr lang="en-US" sz="2400" dirty="0" smtClean="0"/>
              <a:t>Stochastic pooling (</a:t>
            </a:r>
            <a:r>
              <a:rPr lang="en-US" sz="2400" dirty="0" err="1" smtClean="0"/>
              <a:t>Zeiler</a:t>
            </a:r>
            <a:r>
              <a:rPr lang="en-US" sz="2400" dirty="0" smtClean="0"/>
              <a:t>, Fergus)</a:t>
            </a:r>
          </a:p>
          <a:p>
            <a:r>
              <a:rPr lang="en-US" sz="2400" dirty="0" err="1" smtClean="0"/>
              <a:t>Maxout</a:t>
            </a:r>
            <a:r>
              <a:rPr lang="en-US" sz="2400" dirty="0" smtClean="0"/>
              <a:t>  (</a:t>
            </a:r>
            <a:r>
              <a:rPr lang="en-US" sz="2400" dirty="0" err="1" smtClean="0"/>
              <a:t>I.Goodfellow</a:t>
            </a:r>
            <a:r>
              <a:rPr lang="en-US" sz="2400" dirty="0" smtClean="0"/>
              <a:t>)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310071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Alexnet</a:t>
            </a:r>
            <a:r>
              <a:rPr lang="en-US" sz="2400" dirty="0" smtClean="0"/>
              <a:t> has 60 </a:t>
            </a:r>
            <a:r>
              <a:rPr lang="en-US" sz="2400" dirty="0" err="1" smtClean="0"/>
              <a:t>mln</a:t>
            </a:r>
            <a:r>
              <a:rPr lang="en-US" sz="2400" dirty="0" smtClean="0"/>
              <a:t> parameters.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Dataset</a:t>
            </a:r>
            <a:r>
              <a:rPr lang="en-US" sz="2400" dirty="0" smtClean="0"/>
              <a:t>: 1000 classes, 1.5 </a:t>
            </a:r>
            <a:r>
              <a:rPr lang="en-US" sz="2400" dirty="0" err="1" smtClean="0"/>
              <a:t>mln</a:t>
            </a:r>
            <a:r>
              <a:rPr lang="en-US" sz="2400" dirty="0" smtClean="0"/>
              <a:t> images, 50K validating 150K testing.</a:t>
            </a:r>
          </a:p>
          <a:p>
            <a:pPr marL="0" indent="0">
              <a:buNone/>
            </a:pPr>
            <a:r>
              <a:rPr lang="en-US" sz="2400" dirty="0" smtClean="0"/>
              <a:t>How </a:t>
            </a:r>
            <a:r>
              <a:rPr lang="en-US" sz="2400" dirty="0" smtClean="0"/>
              <a:t>to reduce </a:t>
            </a:r>
            <a:r>
              <a:rPr lang="en-US" sz="2400" dirty="0" smtClean="0"/>
              <a:t>over-fitting?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The </a:t>
            </a:r>
            <a:r>
              <a:rPr lang="en-US" sz="2400" dirty="0"/>
              <a:t>easiest and most common method to reduce over-fitting on image data is to artificially enlarge the dataset using label-preserving transformations:</a:t>
            </a:r>
          </a:p>
          <a:p>
            <a:r>
              <a:rPr lang="en-US" sz="2000" dirty="0"/>
              <a:t>generating image translations and horizontal reflections</a:t>
            </a:r>
          </a:p>
          <a:p>
            <a:r>
              <a:rPr lang="en-US" sz="2000" dirty="0"/>
              <a:t>altering the intensities of the RGB channels in training </a:t>
            </a:r>
            <a:r>
              <a:rPr lang="en-US" sz="2000" dirty="0" smtClean="0"/>
              <a:t>images</a:t>
            </a:r>
          </a:p>
          <a:p>
            <a:r>
              <a:rPr lang="en-US" sz="2000" dirty="0" smtClean="0"/>
              <a:t>Elastic deformation (</a:t>
            </a:r>
            <a:r>
              <a:rPr lang="en-US" sz="2000" dirty="0" err="1" smtClean="0"/>
              <a:t>Simard</a:t>
            </a:r>
            <a:r>
              <a:rPr lang="en-US" sz="2000" dirty="0" smtClean="0"/>
              <a:t>, 2003)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760877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Alexnet</a:t>
            </a:r>
            <a:r>
              <a:rPr lang="en-US" dirty="0" smtClean="0"/>
              <a:t>: Dropout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Technique proposed by Hinton et al. See : </a:t>
            </a: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://www.cs.toronto.edu/~fritz/absps/imagenet.pdf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Dropout </a:t>
            </a:r>
            <a:r>
              <a:rPr lang="en-US" sz="2400" dirty="0" smtClean="0"/>
              <a:t>was used </a:t>
            </a:r>
            <a:r>
              <a:rPr lang="en-US" sz="2400" dirty="0" smtClean="0"/>
              <a:t>for training of </a:t>
            </a:r>
            <a:r>
              <a:rPr lang="en-US" sz="2400" dirty="0" smtClean="0"/>
              <a:t>fully </a:t>
            </a:r>
            <a:r>
              <a:rPr lang="en-US" sz="2400" dirty="0" smtClean="0"/>
              <a:t>connected layers.</a:t>
            </a:r>
          </a:p>
          <a:p>
            <a:pPr marL="0" indent="0">
              <a:buNone/>
            </a:pPr>
            <a:r>
              <a:rPr lang="en-US" sz="2400" dirty="0" smtClean="0"/>
              <a:t>Training:</a:t>
            </a:r>
            <a:r>
              <a:rPr lang="en-US" sz="2000" dirty="0" smtClean="0"/>
              <a:t> </a:t>
            </a:r>
          </a:p>
          <a:p>
            <a:pPr marL="344488" lvl="1" indent="0">
              <a:buNone/>
            </a:pPr>
            <a:r>
              <a:rPr lang="en-US" sz="2000" dirty="0" smtClean="0"/>
              <a:t> setting to 0 </a:t>
            </a:r>
            <a:r>
              <a:rPr lang="en-US" sz="2000" dirty="0"/>
              <a:t>the output of each hidden neuron with probability 0.5. The neurons which </a:t>
            </a:r>
            <a:r>
              <a:rPr lang="en-US" sz="2000" dirty="0" smtClean="0"/>
              <a:t>are “</a:t>
            </a:r>
            <a:r>
              <a:rPr lang="en-US" sz="2000" dirty="0"/>
              <a:t>dropped out” in this way do not contribute to the forward pass and do not participate in </a:t>
            </a:r>
            <a:r>
              <a:rPr lang="en-US" sz="2000" dirty="0" smtClean="0"/>
              <a:t>back-propagation</a:t>
            </a:r>
            <a:r>
              <a:rPr lang="en-US" sz="2000" dirty="0"/>
              <a:t>. So every time an input is presented, the neural network samples a different architecture</a:t>
            </a:r>
            <a:r>
              <a:rPr lang="en-US" sz="2000" dirty="0" smtClean="0"/>
              <a:t>, but </a:t>
            </a:r>
            <a:r>
              <a:rPr lang="en-US" sz="2000" dirty="0"/>
              <a:t>all these architectures share </a:t>
            </a:r>
            <a:r>
              <a:rPr lang="en-US" sz="2000" dirty="0" smtClean="0"/>
              <a:t>weights.</a:t>
            </a:r>
          </a:p>
          <a:p>
            <a:pPr marL="0" indent="0">
              <a:buNone/>
            </a:pPr>
            <a:r>
              <a:rPr lang="en-US" dirty="0" smtClean="0"/>
              <a:t>Test:  </a:t>
            </a:r>
          </a:p>
          <a:p>
            <a:pPr marL="344488" lvl="1" indent="0">
              <a:buNone/>
            </a:pPr>
            <a:r>
              <a:rPr lang="en-US" sz="2000" dirty="0" smtClean="0"/>
              <a:t>At </a:t>
            </a:r>
            <a:r>
              <a:rPr lang="en-US" sz="2000" dirty="0"/>
              <a:t>test time, we use all the neurons but multiply their outputs by </a:t>
            </a:r>
            <a:r>
              <a:rPr lang="en-US" sz="2000" dirty="0" smtClean="0"/>
              <a:t>0.5.</a:t>
            </a:r>
          </a:p>
          <a:p>
            <a:pPr marL="0" indent="0">
              <a:buNone/>
            </a:pPr>
            <a:r>
              <a:rPr lang="en-US" sz="2400" dirty="0" err="1" smtClean="0"/>
              <a:t>Caffe</a:t>
            </a:r>
            <a:r>
              <a:rPr lang="en-US" sz="2400" dirty="0" smtClean="0"/>
              <a:t>: implemented as “dropout layer”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247708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rate and dropout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“Optimization </a:t>
            </a:r>
            <a:r>
              <a:rPr lang="en-US" sz="2400" dirty="0"/>
              <a:t>proceeds very differently when </a:t>
            </a:r>
            <a:r>
              <a:rPr lang="en-US" sz="2400" dirty="0" smtClean="0"/>
              <a:t>using dropout </a:t>
            </a:r>
            <a:r>
              <a:rPr lang="en-US" sz="2400" dirty="0"/>
              <a:t>than when using ordinary stochastic gradient descent. SGD usually works best with a </a:t>
            </a:r>
            <a:r>
              <a:rPr lang="en-US" sz="2400" dirty="0" smtClean="0"/>
              <a:t>small learning </a:t>
            </a:r>
            <a:r>
              <a:rPr lang="en-US" sz="2400" dirty="0"/>
              <a:t>rate that results in a smoothly </a:t>
            </a:r>
            <a:r>
              <a:rPr lang="en-US" sz="2400" dirty="0" smtClean="0"/>
              <a:t>decreasing objective </a:t>
            </a:r>
            <a:r>
              <a:rPr lang="en-US" sz="2400" dirty="0"/>
              <a:t>function, while dropout works best with </a:t>
            </a:r>
            <a:r>
              <a:rPr lang="en-US" sz="2400" dirty="0" smtClean="0"/>
              <a:t>a large </a:t>
            </a:r>
            <a:r>
              <a:rPr lang="en-US" sz="2400" dirty="0"/>
              <a:t>learning rate, resulting in a constantly fluctuating objective function. Dropout rapidly explores </a:t>
            </a:r>
            <a:r>
              <a:rPr lang="en-US" sz="2400" dirty="0" smtClean="0"/>
              <a:t>many different </a:t>
            </a:r>
            <a:r>
              <a:rPr lang="en-US" sz="2400" dirty="0"/>
              <a:t>directions and rejects the ones that </a:t>
            </a:r>
            <a:r>
              <a:rPr lang="en-US" sz="2400" dirty="0" smtClean="0"/>
              <a:t>worsen performance</a:t>
            </a:r>
            <a:r>
              <a:rPr lang="en-US" sz="2400" dirty="0"/>
              <a:t>, while SGD moves slowly and </a:t>
            </a:r>
            <a:r>
              <a:rPr lang="en-US" sz="2400" dirty="0" smtClean="0"/>
              <a:t>steadily in </a:t>
            </a:r>
            <a:r>
              <a:rPr lang="en-US" sz="2400" dirty="0"/>
              <a:t>the most promising direction</a:t>
            </a:r>
            <a:r>
              <a:rPr lang="en-US" sz="2400" dirty="0" smtClean="0"/>
              <a:t>.”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arxiv.org/pdf/1302.4389.pdf</a:t>
            </a: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81760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Zeiler</a:t>
            </a:r>
            <a:r>
              <a:rPr lang="en-US" dirty="0" smtClean="0"/>
              <a:t> &amp; Fergus: Stochastic Pooling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8775" y="1151907"/>
                <a:ext cx="8407400" cy="361148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/>
                  <a:t>Similar </a:t>
                </a:r>
                <a:r>
                  <a:rPr lang="en-US" sz="2400" dirty="0"/>
                  <a:t>to </a:t>
                </a:r>
                <a:r>
                  <a:rPr lang="en-US" sz="2400" dirty="0" smtClean="0"/>
                  <a:t>dropout technique , </a:t>
                </a:r>
                <a:r>
                  <a:rPr lang="en-US" sz="2400" dirty="0" smtClean="0"/>
                  <a:t>but used  </a:t>
                </a:r>
                <a:r>
                  <a:rPr lang="en-US" sz="2400" dirty="0" smtClean="0"/>
                  <a:t>for pooling in convolutional </a:t>
                </a:r>
                <a:r>
                  <a:rPr lang="en-US" sz="2400" dirty="0" smtClean="0"/>
                  <a:t>layers:  </a:t>
                </a:r>
                <a:r>
                  <a:rPr lang="en-US" sz="2400" dirty="0">
                    <a:hlinkClick r:id="rId2"/>
                  </a:rPr>
                  <a:t>http://</a:t>
                </a:r>
                <a:r>
                  <a:rPr lang="en-US" sz="2400" dirty="0" smtClean="0">
                    <a:hlinkClick r:id="rId2"/>
                  </a:rPr>
                  <a:t>arxiv.org/pdf/1302.4389.pdf</a:t>
                </a: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Training</a:t>
                </a:r>
                <a:r>
                  <a:rPr lang="en-US" sz="2400" dirty="0" smtClean="0"/>
                  <a:t>:</a:t>
                </a:r>
              </a:p>
              <a:p>
                <a:pPr marL="801688" lvl="1" indent="-457200">
                  <a:buFont typeface="+mj-lt"/>
                  <a:buAutoNum type="arabicPeriod"/>
                </a:pPr>
                <a:r>
                  <a:rPr lang="en-US" sz="2000" dirty="0" smtClean="0"/>
                  <a:t>Compute probability for each element in pooling region through normalization of  activation inside pooling region: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000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m:rPr>
                                <m:brk m:alnAt="9"/>
                              </m:rPr>
                              <a:rPr lang="en-US" sz="20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∈</m:t>
                            </m:r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sz="2000" dirty="0" smtClean="0"/>
              </a:p>
              <a:p>
                <a:pPr marL="801688" lvl="1" indent="-457200">
                  <a:buFont typeface="+mj-lt"/>
                  <a:buAutoNum type="arabicPeriod"/>
                </a:pPr>
                <a:r>
                  <a:rPr lang="en-US" sz="2000" dirty="0" smtClean="0"/>
                  <a:t>Pool activation based on Probabilities from step 1.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Testing:  weighted pooling</a:t>
                </a:r>
              </a:p>
              <a:p>
                <a:pPr marL="34448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𝑠</m:t>
                      </m:r>
                      <m:r>
                        <a:rPr lang="en-US" sz="20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/>
                            </a:rPr>
                            <m:t>𝑘</m:t>
                          </m:r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𝑅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775" y="1151907"/>
                <a:ext cx="8407400" cy="3611480"/>
              </a:xfrm>
              <a:blipFill rotWithShape="1">
                <a:blip r:embed="rId3"/>
                <a:stretch>
                  <a:fillRect l="-1233" t="-2027" b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960" y="4595752"/>
            <a:ext cx="6805661" cy="1889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929859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Zeiler</a:t>
            </a:r>
            <a:r>
              <a:rPr lang="en-US" dirty="0"/>
              <a:t> &amp; Fergus: Stochastic Pooling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05" y="1781175"/>
            <a:ext cx="7736743" cy="393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429256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Goodfellow</a:t>
            </a:r>
            <a:r>
              <a:rPr lang="en-US" dirty="0" smtClean="0"/>
              <a:t>: </a:t>
            </a:r>
            <a:r>
              <a:rPr lang="en-US" dirty="0" err="1" smtClean="0"/>
              <a:t>Maxout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>
                    <a:hlinkClick r:id="rId2"/>
                  </a:rPr>
                  <a:t>http</a:t>
                </a:r>
                <a:r>
                  <a:rPr lang="en-US" sz="2400" dirty="0">
                    <a:hlinkClick r:id="rId2"/>
                  </a:rPr>
                  <a:t>://www-etud.iro.umontreal.ca/~</a:t>
                </a:r>
                <a:r>
                  <a:rPr lang="en-US" sz="2400" dirty="0" smtClean="0">
                    <a:hlinkClick r:id="rId2"/>
                  </a:rPr>
                  <a:t>goodfeli/maxout.html</a:t>
                </a: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In a </a:t>
                </a:r>
                <a:r>
                  <a:rPr lang="en-US" sz="2400" dirty="0" smtClean="0"/>
                  <a:t>convolutional network</a:t>
                </a:r>
                <a:r>
                  <a:rPr lang="en-US" sz="2400" dirty="0"/>
                  <a:t>, a </a:t>
                </a:r>
                <a:r>
                  <a:rPr lang="en-US" sz="2400" dirty="0" err="1"/>
                  <a:t>maxout</a:t>
                </a:r>
                <a:r>
                  <a:rPr lang="en-US" sz="2400" dirty="0"/>
                  <a:t> feature map can be </a:t>
                </a:r>
                <a:r>
                  <a:rPr lang="en-US" sz="2400" dirty="0" smtClean="0"/>
                  <a:t>constructed by </a:t>
                </a:r>
                <a:r>
                  <a:rPr lang="en-US" sz="2400" dirty="0"/>
                  <a:t>taking the maximum across k affine feature </a:t>
                </a:r>
                <a:r>
                  <a:rPr lang="en-US" sz="2400" dirty="0" smtClean="0"/>
                  <a:t>maps (</a:t>
                </a:r>
                <a:r>
                  <a:rPr lang="en-US" sz="2400" dirty="0"/>
                  <a:t>i.e., pool across channels, in addition spatial locations)</a:t>
                </a: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000" b="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sz="2000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=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..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𝑀</m:t>
                            </m:r>
                          </m:lim>
                        </m:limLow>
                      </m:fName>
                      <m:e>
                        <m:r>
                          <a:rPr lang="en-US" sz="2000" b="0" i="1" smtClean="0">
                            <a:latin typeface="Cambria Math"/>
                          </a:rPr>
                          <m:t>∗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sz="2000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=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..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𝑀</m:t>
                            </m:r>
                          </m:lim>
                        </m:limLow>
                        <m:r>
                          <a:rPr lang="en-US" sz="2000" i="1" smtClean="0">
                            <a:latin typeface="Cambria Math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/>
                          </a:rPr>
                          <m:t>(</m:t>
                        </m:r>
                      </m:fName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func>
                    <m:r>
                      <a:rPr lang="en-US" sz="2000" b="0" i="1" smtClean="0">
                        <a:latin typeface="Cambria Math"/>
                      </a:rPr>
                      <m:t>∗ 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) 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233" t="-1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432" y="3811979"/>
            <a:ext cx="4950749" cy="2517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573393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Maxout</a:t>
            </a:r>
            <a:r>
              <a:rPr lang="en-US" dirty="0" smtClean="0"/>
              <a:t>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48" y="2801618"/>
            <a:ext cx="3855604" cy="2544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06894"/>
            <a:ext cx="41148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671122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intel3.0-blue">
  <a:themeElements>
    <a:clrScheme name="Custom 1">
      <a:dk1>
        <a:srgbClr val="000000"/>
      </a:dk1>
      <a:lt1>
        <a:srgbClr val="FFFFFF"/>
      </a:lt1>
      <a:dk2>
        <a:srgbClr val="0860A8"/>
      </a:dk2>
      <a:lt2>
        <a:srgbClr val="FDB605"/>
      </a:lt2>
      <a:accent1>
        <a:srgbClr val="009900"/>
      </a:accent1>
      <a:accent2>
        <a:srgbClr val="FF5C00"/>
      </a:accent2>
      <a:accent3>
        <a:srgbClr val="AAB6D1"/>
      </a:accent3>
      <a:accent4>
        <a:srgbClr val="DADADA"/>
      </a:accent4>
      <a:accent5>
        <a:srgbClr val="AACAAA"/>
      </a:accent5>
      <a:accent6>
        <a:srgbClr val="E75300"/>
      </a:accent6>
      <a:hlink>
        <a:srgbClr val="FFFF00"/>
      </a:hlink>
      <a:folHlink>
        <a:srgbClr val="567EB9"/>
      </a:folHlink>
    </a:clrScheme>
    <a:fontScheme name="intel3.0-blue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lnDef>
  </a:objectDefaults>
  <a:extraClrSchemeLst>
    <a:extraClrScheme>
      <a:clrScheme name="intel3.0-blu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64C1C9621A6B4D800F222E20EEC266" ma:contentTypeVersion="0" ma:contentTypeDescription="Create a new document." ma:contentTypeScope="" ma:versionID="c22a61cbe5e5ce25e9cf39bf26010a8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7FB8406-95AF-48C4-815D-FB0AC1ADF4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13E48BF-897A-4E0F-B295-48B8B67083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AC2673-377F-4F66-BDF8-5815193BDF7B}">
  <ds:schemaRefs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9503</TotalTime>
  <Words>447</Words>
  <Application>Microsoft Office PowerPoint</Application>
  <PresentationFormat>On-screen Show (4:3)</PresentationFormat>
  <Paragraphs>44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intel3.0-blue</vt:lpstr>
      <vt:lpstr>Lecture 5:  CNN:  Regularization</vt:lpstr>
      <vt:lpstr>Agenda</vt:lpstr>
      <vt:lpstr>Overfitting</vt:lpstr>
      <vt:lpstr>Alexnet: Dropout</vt:lpstr>
      <vt:lpstr>Learning rate and dropout</vt:lpstr>
      <vt:lpstr>Zeiler &amp; Fergus: Stochastic Pooling</vt:lpstr>
      <vt:lpstr>Zeiler &amp; Fergus: Stochastic Pooling</vt:lpstr>
      <vt:lpstr>Goodfellow: Maxout</vt:lpstr>
      <vt:lpstr>Maxout results</vt:lpstr>
      <vt:lpstr>Exercises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IMEC 2006</dc:title>
  <dc:creator>Lilach Shokargi</dc:creator>
  <cp:lastModifiedBy>Ginzburg, Boris</cp:lastModifiedBy>
  <cp:revision>626</cp:revision>
  <dcterms:created xsi:type="dcterms:W3CDTF">2005-12-21T22:20:09Z</dcterms:created>
  <dcterms:modified xsi:type="dcterms:W3CDTF">2014-07-14T14:25:19Z</dcterms:modified>
</cp:coreProperties>
</file>