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6"/>
  </p:notesMasterIdLst>
  <p:sldIdLst>
    <p:sldId id="331" r:id="rId5"/>
    <p:sldId id="431" r:id="rId6"/>
    <p:sldId id="475" r:id="rId7"/>
    <p:sldId id="484" r:id="rId8"/>
    <p:sldId id="487" r:id="rId9"/>
    <p:sldId id="488" r:id="rId10"/>
    <p:sldId id="491" r:id="rId11"/>
    <p:sldId id="492" r:id="rId12"/>
    <p:sldId id="499" r:id="rId13"/>
    <p:sldId id="500" r:id="rId14"/>
    <p:sldId id="493" r:id="rId15"/>
    <p:sldId id="494" r:id="rId16"/>
    <p:sldId id="497" r:id="rId17"/>
    <p:sldId id="495" r:id="rId18"/>
    <p:sldId id="496" r:id="rId19"/>
    <p:sldId id="490" r:id="rId20"/>
    <p:sldId id="498" r:id="rId21"/>
    <p:sldId id="501" r:id="rId22"/>
    <p:sldId id="502" r:id="rId23"/>
    <p:sldId id="503" r:id="rId24"/>
    <p:sldId id="504" r:id="rId25"/>
    <p:sldId id="515" r:id="rId26"/>
    <p:sldId id="411" r:id="rId27"/>
    <p:sldId id="508" r:id="rId28"/>
    <p:sldId id="507" r:id="rId29"/>
    <p:sldId id="505" r:id="rId30"/>
    <p:sldId id="506" r:id="rId31"/>
    <p:sldId id="510" r:id="rId32"/>
    <p:sldId id="512" r:id="rId33"/>
    <p:sldId id="514" r:id="rId34"/>
    <p:sldId id="48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FF66"/>
    <a:srgbClr val="FF3300"/>
    <a:srgbClr val="07518F"/>
    <a:srgbClr val="FFFF00"/>
    <a:srgbClr val="FF6600"/>
    <a:srgbClr val="0A76D0"/>
    <a:srgbClr val="064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3054" autoAdjust="0"/>
  </p:normalViewPr>
  <p:slideViewPr>
    <p:cSldViewPr snapToGrid="0">
      <p:cViewPr>
        <p:scale>
          <a:sx n="100" d="100"/>
          <a:sy n="100" d="100"/>
        </p:scale>
        <p:origin x="-1950" y="-606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975CA1F-F9EC-4F00-8EB7-B69C391E2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1CC67F1-EE27-49DD-AA50-8225B2D6DBBE}" type="slidenum">
              <a:rPr lang="en-US" smtClean="0">
                <a:latin typeface="Arial" charset="0"/>
              </a:rPr>
              <a:pPr eaLnBrk="1" hangingPunct="1"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7C728-8D04-44B8-8C42-EFABACE3A43C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22CEB0-0000-45EA-8430-108A760A7C3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07" y="4344144"/>
            <a:ext cx="5028787" cy="4113939"/>
          </a:xfrm>
        </p:spPr>
        <p:txBody>
          <a:bodyPr/>
          <a:lstStyle/>
          <a:p>
            <a:r>
              <a:rPr lang="en-US" altLang="en-US"/>
              <a:t>Global, constant, and texture memory spaces are persistent across kernels called by the same application.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98145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Department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231933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" y="6216155"/>
            <a:ext cx="1828737" cy="63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55023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</a:t>
            </a:r>
          </a:p>
          <a:p>
            <a:r>
              <a:rPr lang="en-US" altLang="en-US"/>
              <a:t>ECE 498AL,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A3B5EC-BF10-4EE6-8F35-ABD19D902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82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70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623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70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15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724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29007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8654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385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000">
              <a:schemeClr val="bg1"/>
            </a:gs>
            <a:gs pos="53000">
              <a:schemeClr val="bg1">
                <a:gamma/>
                <a:shade val="46275"/>
                <a:invGamma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intel_rgb_100-whit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77750" y="6316988"/>
            <a:ext cx="6683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12875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57163"/>
            <a:ext cx="8423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7750175" y="6310313"/>
            <a:ext cx="41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eaLnBrk="0" hangingPunct="0"/>
            <a:fld id="{0696CC28-641D-40DC-9F76-28EABBDA271B}" type="slidenum">
              <a:rPr lang="en-US" sz="900" b="1">
                <a:solidFill>
                  <a:srgbClr val="7FC2F9"/>
                </a:solidFill>
                <a:effectLst/>
              </a:rPr>
              <a:pPr eaLnBrk="0" hangingPunct="0"/>
              <a:t>‹#›</a:t>
            </a:fld>
            <a:endParaRPr lang="en-US" sz="900" b="1">
              <a:solidFill>
                <a:srgbClr val="7FC2F9"/>
              </a:solidFill>
              <a:effectLst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6196993"/>
            <a:ext cx="1828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2pPr>
      <a:lvl3pPr marL="914400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blasx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94532" y="1704975"/>
            <a:ext cx="7754937" cy="20859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/>
              <a:t>Lecture 7: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Caffe</a:t>
            </a:r>
            <a:r>
              <a:rPr lang="en-US" sz="3600" dirty="0" smtClean="0"/>
              <a:t>: GPU  </a:t>
            </a:r>
            <a:r>
              <a:rPr lang="en-US" sz="3600" dirty="0" smtClean="0"/>
              <a:t>Optimization 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49639" y="5590829"/>
            <a:ext cx="3823439" cy="4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ea typeface="+mn-ea"/>
                <a:cs typeface="+mn-cs"/>
              </a:defRPr>
            </a:lvl1pPr>
            <a:lvl2pPr marL="569913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2pPr>
            <a:lvl3pPr marL="914400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3pPr>
            <a:lvl4pPr marL="1382713" indent="-2397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72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21844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26416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30988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35560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r>
              <a:rPr lang="en-US" sz="2000" b="1" kern="0" dirty="0" err="1" smtClean="0"/>
              <a:t>boris</a:t>
            </a:r>
            <a:r>
              <a:rPr lang="en-US" sz="2000" b="1" kern="0" dirty="0" smtClean="0"/>
              <a:t>. ginzburg@intel.com</a:t>
            </a:r>
            <a:endParaRPr lang="en-US" sz="1600" kern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</a:t>
            </a:r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smtClean="0"/>
              <a:t>Example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34745"/>
            <a:ext cx="8407400" cy="46180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# </a:t>
            </a:r>
            <a:r>
              <a:rPr lang="en-US" sz="1800" dirty="0"/>
              <a:t>Target rules</a:t>
            </a:r>
          </a:p>
          <a:p>
            <a:pPr marL="0" indent="0">
              <a:buNone/>
            </a:pPr>
            <a:r>
              <a:rPr lang="en-US" sz="1800" dirty="0"/>
              <a:t>all:  </a:t>
            </a:r>
            <a:r>
              <a:rPr lang="en-US" sz="1800" dirty="0" err="1"/>
              <a:t>vectorAdd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vectorAdd.o:vectorAdd.cu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C000"/>
                </a:solidFill>
              </a:rPr>
              <a:t>$(NVCC) $(INCLUDES) $(ALL_CCFLAGS) $(GENCODE_FLAGS)</a:t>
            </a:r>
            <a:r>
              <a:rPr lang="en-US" sz="1800" dirty="0"/>
              <a:t> -o $@ -c $&lt;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vectorAdd</a:t>
            </a:r>
            <a:r>
              <a:rPr lang="en-US" sz="1800" dirty="0"/>
              <a:t>: </a:t>
            </a:r>
            <a:r>
              <a:rPr lang="en-US" sz="1800" dirty="0" err="1"/>
              <a:t>vectorAdd.o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$(NVCC) $(ALL_LDFLAGS) $(GENCODE_FLAGS) -o $@ $+ $(LIBRARIES)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run: all</a:t>
            </a:r>
          </a:p>
          <a:p>
            <a:pPr marL="0" indent="0">
              <a:buNone/>
            </a:pPr>
            <a:r>
              <a:rPr lang="en-US" sz="1800" dirty="0"/>
              <a:t>	./</a:t>
            </a:r>
            <a:r>
              <a:rPr lang="en-US" sz="1800" dirty="0" err="1"/>
              <a:t>vectorAdd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clean: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rm</a:t>
            </a:r>
            <a:r>
              <a:rPr lang="en-US" sz="1800" dirty="0"/>
              <a:t> -f </a:t>
            </a:r>
            <a:r>
              <a:rPr lang="en-US" sz="1800" dirty="0" err="1"/>
              <a:t>vectorAdd</a:t>
            </a:r>
            <a:r>
              <a:rPr lang="en-US" sz="1800" dirty="0"/>
              <a:t> </a:t>
            </a:r>
            <a:r>
              <a:rPr lang="en-US" sz="1800" dirty="0" err="1"/>
              <a:t>vectorAdd.o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4148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Matrix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70375"/>
            <a:ext cx="8407400" cy="46180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</a:rPr>
              <a:t>// Kernel definition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__global__ </a:t>
            </a:r>
            <a:r>
              <a:rPr lang="en-US" sz="2000" dirty="0" smtClean="0">
                <a:effectLst/>
              </a:rPr>
              <a:t> void 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MatAdd</a:t>
            </a:r>
            <a:r>
              <a:rPr lang="en-US" sz="2000" dirty="0" smtClean="0">
                <a:effectLst/>
              </a:rPr>
              <a:t>(</a:t>
            </a:r>
            <a:r>
              <a:rPr lang="en-US" sz="2000" dirty="0" err="1" smtClean="0">
                <a:effectLst/>
              </a:rPr>
              <a:t>floatA</a:t>
            </a:r>
            <a:r>
              <a:rPr lang="en-US" sz="2000" dirty="0" smtClean="0">
                <a:effectLst/>
              </a:rPr>
              <a:t>[N</a:t>
            </a:r>
            <a:r>
              <a:rPr lang="en-US" sz="2000" dirty="0">
                <a:effectLst/>
              </a:rPr>
              <a:t>][N], </a:t>
            </a:r>
            <a:r>
              <a:rPr lang="en-US" sz="2000" dirty="0" err="1">
                <a:effectLst/>
              </a:rPr>
              <a:t>floatB</a:t>
            </a:r>
            <a:r>
              <a:rPr lang="en-US" sz="2000" dirty="0">
                <a:effectLst/>
              </a:rPr>
              <a:t>[N][N</a:t>
            </a:r>
            <a:r>
              <a:rPr lang="en-US" sz="2000" dirty="0" smtClean="0">
                <a:effectLst/>
              </a:rPr>
              <a:t>],  float  C[N</a:t>
            </a:r>
            <a:r>
              <a:rPr lang="en-US" sz="2000" dirty="0">
                <a:effectLst/>
              </a:rPr>
              <a:t>][N</a:t>
            </a:r>
            <a:r>
              <a:rPr lang="en-US" sz="2000" dirty="0" smtClean="0">
                <a:effectLst/>
              </a:rPr>
              <a:t>]) {</a:t>
            </a: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  </a:t>
            </a:r>
            <a:r>
              <a:rPr lang="en-US" sz="2000" dirty="0" err="1" smtClean="0">
                <a:effectLst/>
              </a:rPr>
              <a:t>int</a:t>
            </a:r>
            <a:r>
              <a:rPr lang="en-US" sz="2000" dirty="0" smtClean="0">
                <a:effectLst/>
              </a:rPr>
              <a:t>  i </a:t>
            </a:r>
            <a:r>
              <a:rPr lang="en-US" sz="2000" dirty="0">
                <a:effectLst/>
              </a:rPr>
              <a:t>=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threadIdx.x</a:t>
            </a:r>
            <a:r>
              <a:rPr lang="en-US" sz="2000" dirty="0">
                <a:solidFill>
                  <a:srgbClr val="FFC000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  </a:t>
            </a:r>
            <a:r>
              <a:rPr lang="en-US" sz="2000" dirty="0" err="1" smtClean="0">
                <a:effectLst/>
              </a:rPr>
              <a:t>int</a:t>
            </a:r>
            <a:r>
              <a:rPr lang="en-US" sz="2000" dirty="0" smtClean="0">
                <a:effectLst/>
              </a:rPr>
              <a:t>  j </a:t>
            </a:r>
            <a:r>
              <a:rPr lang="en-US" sz="2000" dirty="0">
                <a:effectLst/>
              </a:rPr>
              <a:t>=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threadIdx.y</a:t>
            </a:r>
            <a:r>
              <a:rPr lang="en-US" sz="2000" dirty="0">
                <a:solidFill>
                  <a:srgbClr val="FFC000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  C[i</a:t>
            </a:r>
            <a:r>
              <a:rPr lang="en-US" sz="2000" dirty="0">
                <a:effectLst/>
              </a:rPr>
              <a:t>][j] = A[i][j] + B[i][j];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effectLst/>
              </a:rPr>
              <a:t>i</a:t>
            </a:r>
            <a:r>
              <a:rPr lang="en-US" sz="2000" dirty="0" err="1" smtClean="0">
                <a:effectLst/>
              </a:rPr>
              <a:t>nt</a:t>
            </a:r>
            <a:r>
              <a:rPr lang="en-US" sz="2000" dirty="0" smtClean="0">
                <a:effectLst/>
              </a:rPr>
              <a:t>  main() {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</a:t>
            </a:r>
            <a:r>
              <a:rPr lang="en-US" sz="2000" dirty="0" smtClean="0">
                <a:effectLst/>
              </a:rPr>
              <a:t>  …</a:t>
            </a: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// </a:t>
            </a:r>
            <a:r>
              <a:rPr lang="en-US" sz="2000" dirty="0">
                <a:effectLst/>
              </a:rPr>
              <a:t>Kernel invocation with one block of N * N * 1 threads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</a:t>
            </a:r>
            <a:r>
              <a:rPr lang="en-US" sz="2000" dirty="0" err="1" smtClean="0">
                <a:effectLst/>
              </a:rPr>
              <a:t>int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smtClean="0">
                <a:effectLst/>
              </a:rPr>
              <a:t>    </a:t>
            </a:r>
            <a:r>
              <a:rPr lang="en-US" sz="2000" dirty="0" err="1" smtClean="0">
                <a:effectLst/>
              </a:rPr>
              <a:t>numBlocks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>
                <a:effectLst/>
              </a:rPr>
              <a:t>= 1;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dim3 </a:t>
            </a:r>
            <a:r>
              <a:rPr lang="en-US" sz="2000" dirty="0" err="1" smtClean="0">
                <a:effectLst/>
              </a:rPr>
              <a:t>threadsPerBlock</a:t>
            </a:r>
            <a:r>
              <a:rPr lang="en-US" sz="2000" dirty="0" smtClean="0">
                <a:effectLst/>
              </a:rPr>
              <a:t>(N</a:t>
            </a:r>
            <a:r>
              <a:rPr lang="en-US" sz="2000" dirty="0">
                <a:effectLst/>
              </a:rPr>
              <a:t>, N);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MatAdd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&lt;&lt;&lt;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numBlocks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threadsPerBlock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&gt;&gt;&gt;(A, B, C);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896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Matrix Add with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70375"/>
            <a:ext cx="8407400" cy="51185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</a:rPr>
              <a:t>// Kernel definition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__global__ </a:t>
            </a:r>
            <a:r>
              <a:rPr lang="en-US" sz="2000" dirty="0" smtClean="0">
                <a:effectLst/>
              </a:rPr>
              <a:t>void 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MatAdd</a:t>
            </a:r>
            <a:r>
              <a:rPr lang="en-US" sz="2000" dirty="0" smtClean="0">
                <a:effectLst/>
              </a:rPr>
              <a:t>(</a:t>
            </a:r>
            <a:r>
              <a:rPr lang="en-US" sz="2000" dirty="0" err="1" smtClean="0">
                <a:effectLst/>
              </a:rPr>
              <a:t>floatA</a:t>
            </a:r>
            <a:r>
              <a:rPr lang="en-US" sz="2000" dirty="0" smtClean="0">
                <a:effectLst/>
              </a:rPr>
              <a:t>[N</a:t>
            </a:r>
            <a:r>
              <a:rPr lang="en-US" sz="2000" dirty="0">
                <a:effectLst/>
              </a:rPr>
              <a:t>][N], </a:t>
            </a:r>
            <a:r>
              <a:rPr lang="en-US" sz="2000" dirty="0" err="1">
                <a:effectLst/>
              </a:rPr>
              <a:t>floatB</a:t>
            </a:r>
            <a:r>
              <a:rPr lang="en-US" sz="2000" dirty="0">
                <a:effectLst/>
              </a:rPr>
              <a:t>[N][N</a:t>
            </a:r>
            <a:r>
              <a:rPr lang="en-US" sz="2000" dirty="0" smtClean="0">
                <a:effectLst/>
              </a:rPr>
              <a:t>], </a:t>
            </a:r>
            <a:r>
              <a:rPr lang="en-US" sz="2000" dirty="0" err="1" smtClean="0">
                <a:effectLst/>
              </a:rPr>
              <a:t>floatC</a:t>
            </a:r>
            <a:r>
              <a:rPr lang="en-US" sz="2000" dirty="0" smtClean="0">
                <a:effectLst/>
              </a:rPr>
              <a:t>[N</a:t>
            </a:r>
            <a:r>
              <a:rPr lang="en-US" sz="2000" dirty="0">
                <a:effectLst/>
              </a:rPr>
              <a:t>][N</a:t>
            </a:r>
            <a:r>
              <a:rPr lang="en-US" sz="2000" dirty="0" smtClean="0">
                <a:effectLst/>
              </a:rPr>
              <a:t>]) {</a:t>
            </a: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  </a:t>
            </a:r>
            <a:r>
              <a:rPr lang="en-US" sz="2000" dirty="0" err="1" smtClean="0">
                <a:solidFill>
                  <a:srgbClr val="FFC000"/>
                </a:solidFill>
                <a:effectLst/>
              </a:rPr>
              <a:t>int</a:t>
            </a:r>
            <a:r>
              <a:rPr lang="en-US" sz="2000" dirty="0" smtClean="0">
                <a:solidFill>
                  <a:srgbClr val="FFC000"/>
                </a:solidFill>
                <a:effectLst/>
              </a:rPr>
              <a:t>  i </a:t>
            </a:r>
            <a:r>
              <a:rPr lang="en-US" sz="2000" dirty="0">
                <a:solidFill>
                  <a:srgbClr val="FFC000"/>
                </a:solidFill>
                <a:effectLst/>
              </a:rPr>
              <a:t>=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blockIdx.x</a:t>
            </a:r>
            <a:r>
              <a:rPr lang="en-US" sz="2000" dirty="0">
                <a:solidFill>
                  <a:srgbClr val="FFC000"/>
                </a:solidFill>
                <a:effectLst/>
              </a:rPr>
              <a:t> *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blockDim.x</a:t>
            </a:r>
            <a:r>
              <a:rPr lang="en-US" sz="2000" dirty="0">
                <a:solidFill>
                  <a:srgbClr val="FFC000"/>
                </a:solidFill>
                <a:effectLst/>
              </a:rPr>
              <a:t> +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threadIdx.x</a:t>
            </a:r>
            <a:r>
              <a:rPr lang="en-US" sz="2000" dirty="0">
                <a:solidFill>
                  <a:srgbClr val="FFC000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  <a:effectLst/>
              </a:rPr>
              <a:t>    </a:t>
            </a:r>
            <a:r>
              <a:rPr lang="en-US" sz="2000" dirty="0" err="1" smtClean="0">
                <a:solidFill>
                  <a:srgbClr val="FFC000"/>
                </a:solidFill>
                <a:effectLst/>
              </a:rPr>
              <a:t>int</a:t>
            </a:r>
            <a:r>
              <a:rPr lang="en-US" sz="2000" dirty="0" smtClean="0">
                <a:solidFill>
                  <a:srgbClr val="FFC000"/>
                </a:solidFill>
                <a:effectLst/>
              </a:rPr>
              <a:t>  j </a:t>
            </a:r>
            <a:r>
              <a:rPr lang="en-US" sz="2000" dirty="0">
                <a:solidFill>
                  <a:srgbClr val="FFC000"/>
                </a:solidFill>
                <a:effectLst/>
              </a:rPr>
              <a:t>=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blockIdx.y</a:t>
            </a:r>
            <a:r>
              <a:rPr lang="en-US" sz="2000" dirty="0">
                <a:solidFill>
                  <a:srgbClr val="FFC000"/>
                </a:solidFill>
                <a:effectLst/>
              </a:rPr>
              <a:t> *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blockDim.y</a:t>
            </a:r>
            <a:r>
              <a:rPr lang="en-US" sz="2000" dirty="0">
                <a:solidFill>
                  <a:srgbClr val="FFC000"/>
                </a:solidFill>
                <a:effectLst/>
              </a:rPr>
              <a:t> +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threadIdx.y</a:t>
            </a:r>
            <a:r>
              <a:rPr lang="en-US" sz="2000" dirty="0">
                <a:solidFill>
                  <a:srgbClr val="FFC000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  if(i </a:t>
            </a:r>
            <a:r>
              <a:rPr lang="en-US" sz="2000" dirty="0">
                <a:effectLst/>
              </a:rPr>
              <a:t>&lt; N &amp;&amp; j &lt; </a:t>
            </a:r>
            <a:r>
              <a:rPr lang="en-US" sz="2000" dirty="0" smtClean="0">
                <a:effectLst/>
              </a:rPr>
              <a:t>N)   C[i</a:t>
            </a:r>
            <a:r>
              <a:rPr lang="en-US" sz="2000" dirty="0">
                <a:effectLst/>
              </a:rPr>
              <a:t>][j] = A[i][j] + B[i][j];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effectLst/>
              </a:rPr>
              <a:t>i</a:t>
            </a:r>
            <a:r>
              <a:rPr lang="en-US" sz="2000" dirty="0" err="1" smtClean="0">
                <a:effectLst/>
              </a:rPr>
              <a:t>nt</a:t>
            </a:r>
            <a:r>
              <a:rPr lang="en-US" sz="2000" dirty="0" smtClean="0">
                <a:effectLst/>
              </a:rPr>
              <a:t>  main() { 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</a:t>
            </a:r>
            <a:r>
              <a:rPr lang="en-US" sz="2000" dirty="0" smtClean="0">
                <a:effectLst/>
              </a:rPr>
              <a:t>  ...</a:t>
            </a: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 // </a:t>
            </a:r>
            <a:r>
              <a:rPr lang="en-US" sz="2000" dirty="0">
                <a:effectLst/>
              </a:rPr>
              <a:t>Kernel invocation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</a:t>
            </a:r>
            <a:r>
              <a:rPr lang="en-US" sz="2000" dirty="0" smtClean="0">
                <a:effectLst/>
              </a:rPr>
              <a:t>dim3  </a:t>
            </a:r>
            <a:r>
              <a:rPr lang="en-US" sz="2000" dirty="0" err="1" smtClean="0">
                <a:solidFill>
                  <a:srgbClr val="FFC000"/>
                </a:solidFill>
                <a:effectLst/>
              </a:rPr>
              <a:t>threadsPerBlock</a:t>
            </a:r>
            <a:r>
              <a:rPr lang="en-US" sz="2000" dirty="0" smtClean="0">
                <a:solidFill>
                  <a:srgbClr val="FFC000"/>
                </a:solidFill>
                <a:effectLst/>
              </a:rPr>
              <a:t>(16</a:t>
            </a:r>
            <a:r>
              <a:rPr lang="en-US" sz="2000" dirty="0">
                <a:solidFill>
                  <a:srgbClr val="FFC000"/>
                </a:solidFill>
                <a:effectLst/>
              </a:rPr>
              <a:t>, 16);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dim3  </a:t>
            </a:r>
            <a:r>
              <a:rPr lang="en-US" sz="2000" dirty="0" err="1" smtClean="0">
                <a:solidFill>
                  <a:srgbClr val="FFC000"/>
                </a:solidFill>
                <a:effectLst/>
              </a:rPr>
              <a:t>numBlocks</a:t>
            </a:r>
            <a:r>
              <a:rPr lang="en-US" sz="2000" dirty="0" smtClean="0">
                <a:solidFill>
                  <a:srgbClr val="FFC000"/>
                </a:solidFill>
                <a:effectLst/>
              </a:rPr>
              <a:t>( N </a:t>
            </a:r>
            <a:r>
              <a:rPr lang="en-US" sz="2000" dirty="0">
                <a:solidFill>
                  <a:srgbClr val="FFC000"/>
                </a:solidFill>
                <a:effectLst/>
              </a:rPr>
              <a:t>/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threadsPerBlock.x</a:t>
            </a:r>
            <a:r>
              <a:rPr lang="en-US" sz="2000" dirty="0">
                <a:solidFill>
                  <a:srgbClr val="FFC000"/>
                </a:solidFill>
                <a:effectLst/>
              </a:rPr>
              <a:t>, N /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threadsPerBlock.y</a:t>
            </a:r>
            <a:r>
              <a:rPr lang="en-US" sz="2000" dirty="0">
                <a:solidFill>
                  <a:srgbClr val="FFC0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MatAdd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&lt;&lt;&lt;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numBlocks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threadsPerBlock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&gt;&gt;&gt;(A, B, C);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1424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036800" y="3965375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 b="1">
                <a:solidFill>
                  <a:schemeClr val="bg1"/>
                </a:solidFill>
                <a:latin typeface="Arial" charset="0"/>
              </a:rPr>
              <a:t>M</a:t>
            </a: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49813" y="14507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 b="1">
                <a:solidFill>
                  <a:schemeClr val="bg1"/>
                </a:solidFill>
                <a:latin typeface="Arial" charset="0"/>
              </a:rPr>
              <a:t>N</a:t>
            </a: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4549813" y="3965375"/>
            <a:ext cx="2468562" cy="2468563"/>
          </a:xfrm>
          <a:prstGeom prst="rect">
            <a:avLst/>
          </a:prstGeom>
          <a:solidFill>
            <a:srgbClr val="99FF66"/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200" b="1">
                <a:solidFill>
                  <a:schemeClr val="bg1"/>
                </a:solidFill>
                <a:latin typeface="Arial" charset="0"/>
              </a:rPr>
              <a:t>P</a:t>
            </a: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921413" y="1450775"/>
            <a:ext cx="53975" cy="2468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altLang="en-US" sz="1800">
              <a:latin typeface="Arial" charset="0"/>
            </a:endParaRPr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976975" y="3919338"/>
            <a:ext cx="1588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5921413" y="3889175"/>
            <a:ext cx="0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H="1" flipV="1">
            <a:off x="4549813" y="6284713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2036800" y="53369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altLang="en-US" sz="1800">
              <a:latin typeface="Arial" charset="0"/>
            </a:endParaRP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5921413" y="53369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altLang="en-US" sz="1200">
              <a:latin typeface="Times New Roman" pitchFamily="18" charset="0"/>
            </a:endParaRPr>
          </a:p>
          <a:p>
            <a:endParaRPr lang="en-US" altLang="en-US" sz="1200">
              <a:latin typeface="Times New Roman" pitchFamily="18" charset="0"/>
            </a:endParaRPr>
          </a:p>
          <a:p>
            <a:endParaRPr lang="en-US" altLang="en-US" sz="1800">
              <a:latin typeface="Arial" charset="0"/>
            </a:endParaRPr>
          </a:p>
        </p:txBody>
      </p:sp>
      <p:sp>
        <p:nvSpPr>
          <p:cNvPr id="111629" name="Line 13"/>
          <p:cNvSpPr>
            <a:spLocks noChangeShapeType="1"/>
          </p:cNvSpPr>
          <p:nvPr/>
        </p:nvSpPr>
        <p:spPr bwMode="auto">
          <a:xfrm>
            <a:off x="4494250" y="5336975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4494250" y="5390950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 rot="-10800000">
            <a:off x="6867563" y="14476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 rot="-10800000">
            <a:off x="6867563" y="3965375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3" name="Line 17"/>
          <p:cNvSpPr>
            <a:spLocks noChangeShapeType="1"/>
          </p:cNvSpPr>
          <p:nvPr/>
        </p:nvSpPr>
        <p:spPr bwMode="auto">
          <a:xfrm flipH="1" flipV="1">
            <a:off x="2036800" y="6284713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 rot="-5400000">
            <a:off x="6532601" y="2609650"/>
            <a:ext cx="4064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 rot="-5400000">
            <a:off x="6532601" y="5124250"/>
            <a:ext cx="4064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3057563" y="6095800"/>
            <a:ext cx="4064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5515013" y="6094213"/>
            <a:ext cx="4064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/>
              <a:t>Example 3: Matrix Multiply</a:t>
            </a:r>
            <a:endParaRPr lang="en-US" altLang="en-US" sz="3600" dirty="0"/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6088100" y="4325738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ty</a:t>
            </a:r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4945100" y="5316338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3016308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8501"/>
            <a:ext cx="8305800" cy="44319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Example 3</a:t>
            </a:r>
            <a:r>
              <a:rPr lang="en-GB" altLang="en-US" dirty="0" smtClean="0"/>
              <a:t>: </a:t>
            </a:r>
            <a:r>
              <a:rPr lang="en-GB" altLang="en-US" dirty="0"/>
              <a:t>Matrix Multiply</a:t>
            </a:r>
          </a:p>
        </p:txBody>
      </p:sp>
      <p:sp>
        <p:nvSpPr>
          <p:cNvPr id="60493" name="Rectangle 77"/>
          <p:cNvSpPr>
            <a:spLocks noGrp="1" noChangeArrowheads="1"/>
          </p:cNvSpPr>
          <p:nvPr>
            <p:ph type="body" sz="half" idx="1"/>
          </p:nvPr>
        </p:nvSpPr>
        <p:spPr>
          <a:xfrm>
            <a:off x="178130" y="1524000"/>
            <a:ext cx="4998707" cy="4724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2400" dirty="0" smtClean="0"/>
              <a:t>Block </a:t>
            </a:r>
            <a:r>
              <a:rPr lang="en-GB" altLang="en-US" sz="2400" dirty="0"/>
              <a:t>of threads compute matrix </a:t>
            </a:r>
            <a:r>
              <a:rPr lang="en-GB" altLang="en-US" sz="2400" dirty="0" smtClean="0"/>
              <a:t>P:</a:t>
            </a:r>
            <a:endParaRPr lang="en-GB" altLang="en-US" sz="2400" dirty="0"/>
          </a:p>
          <a:p>
            <a:pPr marL="344488" lvl="1" indent="0">
              <a:lnSpc>
                <a:spcPct val="90000"/>
              </a:lnSpc>
              <a:buNone/>
            </a:pPr>
            <a:r>
              <a:rPr lang="en-GB" altLang="en-US" sz="2000" dirty="0"/>
              <a:t>Each thread computes one element of </a:t>
            </a:r>
            <a:r>
              <a:rPr lang="en-GB" altLang="en-US" sz="2000" dirty="0" smtClean="0"/>
              <a:t>P:</a:t>
            </a:r>
            <a:endParaRPr lang="en-GB" altLang="en-US" sz="2000" dirty="0"/>
          </a:p>
          <a:p>
            <a:pPr marL="688975" lvl="2" indent="0">
              <a:lnSpc>
                <a:spcPct val="90000"/>
              </a:lnSpc>
              <a:buNone/>
            </a:pPr>
            <a:r>
              <a:rPr lang="en-GB" altLang="en-US" sz="1800" dirty="0" smtClean="0"/>
              <a:t>Loads </a:t>
            </a:r>
            <a:r>
              <a:rPr lang="en-GB" altLang="en-US" sz="1800" dirty="0"/>
              <a:t>a row of matrix M</a:t>
            </a:r>
          </a:p>
          <a:p>
            <a:pPr marL="688975" lvl="2" indent="0">
              <a:lnSpc>
                <a:spcPct val="90000"/>
              </a:lnSpc>
              <a:buNone/>
            </a:pPr>
            <a:r>
              <a:rPr lang="en-GB" altLang="en-US" sz="1800" dirty="0"/>
              <a:t>Loads a column of matrix N</a:t>
            </a:r>
          </a:p>
          <a:p>
            <a:pPr marL="688975" lvl="2" indent="0">
              <a:lnSpc>
                <a:spcPct val="90000"/>
              </a:lnSpc>
              <a:buNone/>
            </a:pPr>
            <a:r>
              <a:rPr lang="en-GB" altLang="en-US" sz="1800" dirty="0"/>
              <a:t>Perform one </a:t>
            </a:r>
            <a:r>
              <a:rPr lang="en-GB" altLang="en-US" sz="1800" dirty="0" smtClean="0"/>
              <a:t>multiply-add for </a:t>
            </a:r>
            <a:r>
              <a:rPr lang="en-GB" altLang="en-US" sz="1800" dirty="0"/>
              <a:t>each pair of M and N elements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2400" dirty="0" smtClean="0"/>
              <a:t>Size </a:t>
            </a:r>
            <a:r>
              <a:rPr lang="en-GB" altLang="en-US" sz="2400" dirty="0"/>
              <a:t>of matrix limited by </a:t>
            </a:r>
            <a:r>
              <a:rPr lang="en-GB" altLang="en-US" sz="2400" dirty="0" smtClean="0"/>
              <a:t>max # of </a:t>
            </a:r>
            <a:r>
              <a:rPr lang="en-GB" altLang="en-US" sz="2400" dirty="0"/>
              <a:t>threads </a:t>
            </a:r>
            <a:r>
              <a:rPr lang="en-GB" altLang="en-US" sz="2400" dirty="0" smtClean="0"/>
              <a:t> per thread block: 1024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60419" name="AutoShape 3"/>
          <p:cNvSpPr>
            <a:spLocks noChangeArrowheads="1"/>
          </p:cNvSpPr>
          <p:nvPr/>
        </p:nvSpPr>
        <p:spPr bwMode="auto">
          <a:xfrm>
            <a:off x="5176838" y="1420813"/>
            <a:ext cx="1897062" cy="2052637"/>
          </a:xfrm>
          <a:prstGeom prst="roundRect">
            <a:avLst>
              <a:gd name="adj" fmla="val 83"/>
            </a:avLst>
          </a:prstGeom>
          <a:solidFill>
            <a:srgbClr val="33A3A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000"/>
              <a:t> </a:t>
            </a:r>
            <a:r>
              <a:rPr lang="en-GB" altLang="en-US" sz="1000" b="1"/>
              <a:t>Grid 1</a:t>
            </a: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5335588" y="1624013"/>
            <a:ext cx="1587500" cy="1655762"/>
          </a:xfrm>
          <a:prstGeom prst="roundRect">
            <a:avLst>
              <a:gd name="adj" fmla="val 97"/>
            </a:avLst>
          </a:prstGeom>
          <a:solidFill>
            <a:srgbClr val="23FF23">
              <a:alpha val="5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000" b="1"/>
              <a:t>Block 1</a:t>
            </a:r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532288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5705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6086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>
            <a:off x="6467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AutoShape 9"/>
          <p:cNvSpPr>
            <a:spLocks noChangeArrowheads="1"/>
          </p:cNvSpPr>
          <p:nvPr/>
        </p:nvSpPr>
        <p:spPr bwMode="auto">
          <a:xfrm>
            <a:off x="532288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AutoShape 10"/>
          <p:cNvSpPr>
            <a:spLocks noChangeArrowheads="1"/>
          </p:cNvSpPr>
          <p:nvPr/>
        </p:nvSpPr>
        <p:spPr bwMode="auto">
          <a:xfrm>
            <a:off x="5705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AutoShape 11"/>
          <p:cNvSpPr>
            <a:spLocks noChangeArrowheads="1"/>
          </p:cNvSpPr>
          <p:nvPr/>
        </p:nvSpPr>
        <p:spPr bwMode="auto">
          <a:xfrm>
            <a:off x="6086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AutoShape 12"/>
          <p:cNvSpPr>
            <a:spLocks noChangeArrowheads="1"/>
          </p:cNvSpPr>
          <p:nvPr/>
        </p:nvSpPr>
        <p:spPr bwMode="auto">
          <a:xfrm>
            <a:off x="6467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2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8" y="4391025"/>
            <a:ext cx="387350" cy="3873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430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391025"/>
            <a:ext cx="387350" cy="3873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43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4391025"/>
            <a:ext cx="387350" cy="3873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432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4391025"/>
            <a:ext cx="387350" cy="3873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33" name="AutoShape 17"/>
          <p:cNvSpPr>
            <a:spLocks noChangeArrowheads="1"/>
          </p:cNvSpPr>
          <p:nvPr/>
        </p:nvSpPr>
        <p:spPr bwMode="auto">
          <a:xfrm>
            <a:off x="532288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AutoShape 18"/>
          <p:cNvSpPr>
            <a:spLocks noChangeArrowheads="1"/>
          </p:cNvSpPr>
          <p:nvPr/>
        </p:nvSpPr>
        <p:spPr bwMode="auto">
          <a:xfrm>
            <a:off x="5705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AutoShape 19"/>
          <p:cNvSpPr>
            <a:spLocks noChangeArrowheads="1"/>
          </p:cNvSpPr>
          <p:nvPr/>
        </p:nvSpPr>
        <p:spPr bwMode="auto">
          <a:xfrm>
            <a:off x="6086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>
            <a:off x="6467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AutoShape 21"/>
          <p:cNvSpPr>
            <a:spLocks noChangeArrowheads="1"/>
          </p:cNvSpPr>
          <p:nvPr/>
        </p:nvSpPr>
        <p:spPr bwMode="auto">
          <a:xfrm>
            <a:off x="7356475" y="16510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AutoShape 22"/>
          <p:cNvSpPr>
            <a:spLocks noChangeArrowheads="1"/>
          </p:cNvSpPr>
          <p:nvPr/>
        </p:nvSpPr>
        <p:spPr bwMode="auto">
          <a:xfrm>
            <a:off x="7739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39" name="Picture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1651000"/>
            <a:ext cx="387350" cy="3873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40" name="AutoShape 24"/>
          <p:cNvSpPr>
            <a:spLocks noChangeArrowheads="1"/>
          </p:cNvSpPr>
          <p:nvPr/>
        </p:nvSpPr>
        <p:spPr bwMode="auto">
          <a:xfrm>
            <a:off x="8501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AutoShape 25"/>
          <p:cNvSpPr>
            <a:spLocks noChangeArrowheads="1"/>
          </p:cNvSpPr>
          <p:nvPr/>
        </p:nvSpPr>
        <p:spPr bwMode="auto">
          <a:xfrm>
            <a:off x="7356475" y="2017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AutoShape 26"/>
          <p:cNvSpPr>
            <a:spLocks noChangeArrowheads="1"/>
          </p:cNvSpPr>
          <p:nvPr/>
        </p:nvSpPr>
        <p:spPr bwMode="auto">
          <a:xfrm>
            <a:off x="7739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43" name="Picture 2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017713"/>
            <a:ext cx="387350" cy="3873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44" name="AutoShape 28"/>
          <p:cNvSpPr>
            <a:spLocks noChangeArrowheads="1"/>
          </p:cNvSpPr>
          <p:nvPr/>
        </p:nvSpPr>
        <p:spPr bwMode="auto">
          <a:xfrm>
            <a:off x="8501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AutoShape 29"/>
          <p:cNvSpPr>
            <a:spLocks noChangeArrowheads="1"/>
          </p:cNvSpPr>
          <p:nvPr/>
        </p:nvSpPr>
        <p:spPr bwMode="auto">
          <a:xfrm>
            <a:off x="7356475" y="2398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AutoShape 30"/>
          <p:cNvSpPr>
            <a:spLocks noChangeArrowheads="1"/>
          </p:cNvSpPr>
          <p:nvPr/>
        </p:nvSpPr>
        <p:spPr bwMode="auto">
          <a:xfrm>
            <a:off x="7739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47" name="Picture 3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398713"/>
            <a:ext cx="387350" cy="3873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48" name="AutoShape 32"/>
          <p:cNvSpPr>
            <a:spLocks noChangeArrowheads="1"/>
          </p:cNvSpPr>
          <p:nvPr/>
        </p:nvSpPr>
        <p:spPr bwMode="auto">
          <a:xfrm>
            <a:off x="8501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9" name="AutoShape 33"/>
          <p:cNvSpPr>
            <a:spLocks noChangeArrowheads="1"/>
          </p:cNvSpPr>
          <p:nvPr/>
        </p:nvSpPr>
        <p:spPr bwMode="auto">
          <a:xfrm>
            <a:off x="7356475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0" name="AutoShape 34"/>
          <p:cNvSpPr>
            <a:spLocks noChangeArrowheads="1"/>
          </p:cNvSpPr>
          <p:nvPr/>
        </p:nvSpPr>
        <p:spPr bwMode="auto">
          <a:xfrm>
            <a:off x="7739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51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781300"/>
            <a:ext cx="387350" cy="3873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52" name="AutoShape 36"/>
          <p:cNvSpPr>
            <a:spLocks noChangeArrowheads="1"/>
          </p:cNvSpPr>
          <p:nvPr/>
        </p:nvSpPr>
        <p:spPr bwMode="auto">
          <a:xfrm>
            <a:off x="8501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3" name="AutoShape 37"/>
          <p:cNvSpPr>
            <a:spLocks noChangeArrowheads="1"/>
          </p:cNvSpPr>
          <p:nvPr/>
        </p:nvSpPr>
        <p:spPr bwMode="auto">
          <a:xfrm>
            <a:off x="7335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4" name="AutoShape 38"/>
          <p:cNvSpPr>
            <a:spLocks noChangeArrowheads="1"/>
          </p:cNvSpPr>
          <p:nvPr/>
        </p:nvSpPr>
        <p:spPr bwMode="auto">
          <a:xfrm>
            <a:off x="7716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5" name="AutoShape 39"/>
          <p:cNvSpPr>
            <a:spLocks noChangeArrowheads="1"/>
          </p:cNvSpPr>
          <p:nvPr/>
        </p:nvSpPr>
        <p:spPr bwMode="auto">
          <a:xfrm>
            <a:off x="8097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6" name="AutoShape 40"/>
          <p:cNvSpPr>
            <a:spLocks noChangeArrowheads="1"/>
          </p:cNvSpPr>
          <p:nvPr/>
        </p:nvSpPr>
        <p:spPr bwMode="auto">
          <a:xfrm>
            <a:off x="848042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7" name="AutoShape 41"/>
          <p:cNvSpPr>
            <a:spLocks noChangeArrowheads="1"/>
          </p:cNvSpPr>
          <p:nvPr/>
        </p:nvSpPr>
        <p:spPr bwMode="auto">
          <a:xfrm>
            <a:off x="7335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8" name="AutoShape 42"/>
          <p:cNvSpPr>
            <a:spLocks noChangeArrowheads="1"/>
          </p:cNvSpPr>
          <p:nvPr/>
        </p:nvSpPr>
        <p:spPr bwMode="auto">
          <a:xfrm>
            <a:off x="7716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9" name="AutoShape 43"/>
          <p:cNvSpPr>
            <a:spLocks noChangeArrowheads="1"/>
          </p:cNvSpPr>
          <p:nvPr/>
        </p:nvSpPr>
        <p:spPr bwMode="auto">
          <a:xfrm>
            <a:off x="8097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AutoShape 44"/>
          <p:cNvSpPr>
            <a:spLocks noChangeArrowheads="1"/>
          </p:cNvSpPr>
          <p:nvPr/>
        </p:nvSpPr>
        <p:spPr bwMode="auto">
          <a:xfrm>
            <a:off x="848042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AutoShape 45"/>
          <p:cNvSpPr>
            <a:spLocks noChangeArrowheads="1"/>
          </p:cNvSpPr>
          <p:nvPr/>
        </p:nvSpPr>
        <p:spPr bwMode="auto">
          <a:xfrm>
            <a:off x="7335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AutoShape 46"/>
          <p:cNvSpPr>
            <a:spLocks noChangeArrowheads="1"/>
          </p:cNvSpPr>
          <p:nvPr/>
        </p:nvSpPr>
        <p:spPr bwMode="auto">
          <a:xfrm>
            <a:off x="7716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3" name="AutoShape 47"/>
          <p:cNvSpPr>
            <a:spLocks noChangeArrowheads="1"/>
          </p:cNvSpPr>
          <p:nvPr/>
        </p:nvSpPr>
        <p:spPr bwMode="auto">
          <a:xfrm>
            <a:off x="8097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FF663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400"/>
              <a:t>48</a:t>
            </a:r>
          </a:p>
        </p:txBody>
      </p:sp>
      <p:sp>
        <p:nvSpPr>
          <p:cNvPr id="60464" name="AutoShape 48"/>
          <p:cNvSpPr>
            <a:spLocks noChangeArrowheads="1"/>
          </p:cNvSpPr>
          <p:nvPr/>
        </p:nvSpPr>
        <p:spPr bwMode="auto">
          <a:xfrm>
            <a:off x="8480425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5" name="AutoShape 49"/>
          <p:cNvSpPr>
            <a:spLocks noChangeArrowheads="1"/>
          </p:cNvSpPr>
          <p:nvPr/>
        </p:nvSpPr>
        <p:spPr bwMode="auto">
          <a:xfrm>
            <a:off x="7335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AutoShape 50"/>
          <p:cNvSpPr>
            <a:spLocks noChangeArrowheads="1"/>
          </p:cNvSpPr>
          <p:nvPr/>
        </p:nvSpPr>
        <p:spPr bwMode="auto">
          <a:xfrm>
            <a:off x="7716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AutoShape 51"/>
          <p:cNvSpPr>
            <a:spLocks noChangeArrowheads="1"/>
          </p:cNvSpPr>
          <p:nvPr/>
        </p:nvSpPr>
        <p:spPr bwMode="auto">
          <a:xfrm>
            <a:off x="8097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8" name="AutoShape 52"/>
          <p:cNvSpPr>
            <a:spLocks noChangeArrowheads="1"/>
          </p:cNvSpPr>
          <p:nvPr/>
        </p:nvSpPr>
        <p:spPr bwMode="auto">
          <a:xfrm>
            <a:off x="848042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9" name="AutoShape 53"/>
          <p:cNvSpPr>
            <a:spLocks noChangeArrowheads="1"/>
          </p:cNvSpPr>
          <p:nvPr/>
        </p:nvSpPr>
        <p:spPr bwMode="auto">
          <a:xfrm>
            <a:off x="54927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0" name="AutoShape 54"/>
          <p:cNvSpPr>
            <a:spLocks noChangeArrowheads="1"/>
          </p:cNvSpPr>
          <p:nvPr/>
        </p:nvSpPr>
        <p:spPr bwMode="auto">
          <a:xfrm>
            <a:off x="58324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1" name="AutoShape 55"/>
          <p:cNvSpPr>
            <a:spLocks noChangeArrowheads="1"/>
          </p:cNvSpPr>
          <p:nvPr/>
        </p:nvSpPr>
        <p:spPr bwMode="auto">
          <a:xfrm>
            <a:off x="61912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AutoShape 56"/>
          <p:cNvSpPr>
            <a:spLocks noChangeArrowheads="1"/>
          </p:cNvSpPr>
          <p:nvPr/>
        </p:nvSpPr>
        <p:spPr bwMode="auto">
          <a:xfrm>
            <a:off x="65309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AutoShape 57"/>
          <p:cNvSpPr>
            <a:spLocks noChangeArrowheads="1"/>
          </p:cNvSpPr>
          <p:nvPr/>
        </p:nvSpPr>
        <p:spPr bwMode="auto">
          <a:xfrm>
            <a:off x="54927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4" name="AutoShape 58"/>
          <p:cNvSpPr>
            <a:spLocks noChangeArrowheads="1"/>
          </p:cNvSpPr>
          <p:nvPr/>
        </p:nvSpPr>
        <p:spPr bwMode="auto">
          <a:xfrm>
            <a:off x="58324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5" name="AutoShape 59"/>
          <p:cNvSpPr>
            <a:spLocks noChangeArrowheads="1"/>
          </p:cNvSpPr>
          <p:nvPr/>
        </p:nvSpPr>
        <p:spPr bwMode="auto">
          <a:xfrm>
            <a:off x="61912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6" name="AutoShape 60"/>
          <p:cNvSpPr>
            <a:spLocks noChangeArrowheads="1"/>
          </p:cNvSpPr>
          <p:nvPr/>
        </p:nvSpPr>
        <p:spPr bwMode="auto">
          <a:xfrm>
            <a:off x="65309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7" name="AutoShape 61"/>
          <p:cNvSpPr>
            <a:spLocks noChangeArrowheads="1"/>
          </p:cNvSpPr>
          <p:nvPr/>
        </p:nvSpPr>
        <p:spPr bwMode="auto">
          <a:xfrm>
            <a:off x="54927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8" name="AutoShape 62"/>
          <p:cNvSpPr>
            <a:spLocks noChangeArrowheads="1"/>
          </p:cNvSpPr>
          <p:nvPr/>
        </p:nvSpPr>
        <p:spPr bwMode="auto">
          <a:xfrm>
            <a:off x="58324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9" name="AutoShape 63"/>
          <p:cNvSpPr>
            <a:spLocks noChangeArrowheads="1"/>
          </p:cNvSpPr>
          <p:nvPr/>
        </p:nvSpPr>
        <p:spPr bwMode="auto">
          <a:xfrm>
            <a:off x="61912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600" b="1"/>
              <a:t>Thread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600" b="1"/>
              <a:t>(2, 2)</a:t>
            </a:r>
          </a:p>
        </p:txBody>
      </p:sp>
      <p:sp>
        <p:nvSpPr>
          <p:cNvPr id="60480" name="AutoShape 64"/>
          <p:cNvSpPr>
            <a:spLocks noChangeArrowheads="1"/>
          </p:cNvSpPr>
          <p:nvPr/>
        </p:nvSpPr>
        <p:spPr bwMode="auto">
          <a:xfrm>
            <a:off x="65309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1" name="AutoShape 65"/>
          <p:cNvSpPr>
            <a:spLocks noChangeArrowheads="1"/>
          </p:cNvSpPr>
          <p:nvPr/>
        </p:nvSpPr>
        <p:spPr bwMode="auto">
          <a:xfrm>
            <a:off x="54927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2" name="AutoShape 66"/>
          <p:cNvSpPr>
            <a:spLocks noChangeArrowheads="1"/>
          </p:cNvSpPr>
          <p:nvPr/>
        </p:nvSpPr>
        <p:spPr bwMode="auto">
          <a:xfrm>
            <a:off x="58324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3" name="AutoShape 67"/>
          <p:cNvSpPr>
            <a:spLocks noChangeArrowheads="1"/>
          </p:cNvSpPr>
          <p:nvPr/>
        </p:nvSpPr>
        <p:spPr bwMode="auto">
          <a:xfrm>
            <a:off x="61912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4" name="AutoShape 68"/>
          <p:cNvSpPr>
            <a:spLocks noChangeArrowheads="1"/>
          </p:cNvSpPr>
          <p:nvPr/>
        </p:nvSpPr>
        <p:spPr bwMode="auto">
          <a:xfrm>
            <a:off x="65309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5" name="Line 69"/>
          <p:cNvSpPr>
            <a:spLocks noChangeShapeType="1"/>
          </p:cNvSpPr>
          <p:nvPr/>
        </p:nvSpPr>
        <p:spPr bwMode="auto">
          <a:xfrm>
            <a:off x="6211888" y="2765425"/>
            <a:ext cx="1919287" cy="2005013"/>
          </a:xfrm>
          <a:prstGeom prst="line">
            <a:avLst/>
          </a:prstGeom>
          <a:noFill/>
          <a:ln w="1836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>
            <a:off x="6443663" y="2489200"/>
            <a:ext cx="2035175" cy="1922463"/>
          </a:xfrm>
          <a:prstGeom prst="line">
            <a:avLst/>
          </a:prstGeom>
          <a:noFill/>
          <a:ln w="1836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>
            <a:off x="5392738" y="5430838"/>
            <a:ext cx="1406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8" name="Text Box 72"/>
          <p:cNvSpPr txBox="1">
            <a:spLocks noChangeArrowheads="1"/>
          </p:cNvSpPr>
          <p:nvPr/>
        </p:nvSpPr>
        <p:spPr bwMode="auto">
          <a:xfrm>
            <a:off x="5637213" y="5489575"/>
            <a:ext cx="1055687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1000" b="1"/>
              <a:t>   BLOCK_SIZE</a:t>
            </a:r>
          </a:p>
        </p:txBody>
      </p:sp>
      <p:sp>
        <p:nvSpPr>
          <p:cNvPr id="60490" name="Text Box 74"/>
          <p:cNvSpPr txBox="1">
            <a:spLocks noChangeArrowheads="1"/>
          </p:cNvSpPr>
          <p:nvPr/>
        </p:nvSpPr>
        <p:spPr bwMode="auto">
          <a:xfrm>
            <a:off x="6032500" y="5915025"/>
            <a:ext cx="67786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/>
              <a:t>M</a:t>
            </a:r>
          </a:p>
        </p:txBody>
      </p:sp>
      <p:sp>
        <p:nvSpPr>
          <p:cNvPr id="60491" name="Text Box 75"/>
          <p:cNvSpPr txBox="1">
            <a:spLocks noChangeArrowheads="1"/>
          </p:cNvSpPr>
          <p:nvPr/>
        </p:nvSpPr>
        <p:spPr bwMode="auto">
          <a:xfrm>
            <a:off x="7945438" y="5889625"/>
            <a:ext cx="74453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/>
              <a:t>P</a:t>
            </a:r>
          </a:p>
        </p:txBody>
      </p:sp>
      <p:sp>
        <p:nvSpPr>
          <p:cNvPr id="60492" name="Text Box 76"/>
          <p:cNvSpPr txBox="1">
            <a:spLocks noChangeArrowheads="1"/>
          </p:cNvSpPr>
          <p:nvPr/>
        </p:nvSpPr>
        <p:spPr bwMode="auto">
          <a:xfrm>
            <a:off x="7829550" y="1219200"/>
            <a:ext cx="585788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95469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 smtClean="0"/>
              <a:t>Example 3: Matrix Multiply – cont.</a:t>
            </a:r>
            <a:endParaRPr lang="en-US" altLang="en-US" sz="3600" dirty="0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457200" y="1555750"/>
            <a:ext cx="86868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latin typeface="Arial" charset="0"/>
              </a:rPr>
              <a:t>// Matrix multiplication kernel – thread </a:t>
            </a:r>
            <a:r>
              <a:rPr lang="en-US" altLang="en-US" sz="2400" dirty="0" smtClean="0">
                <a:latin typeface="Arial" charset="0"/>
              </a:rPr>
              <a:t>specification</a:t>
            </a:r>
          </a:p>
          <a:p>
            <a:endParaRPr lang="en-US" altLang="en-US" sz="2400" dirty="0">
              <a:latin typeface="Arial" charset="0"/>
            </a:endParaRPr>
          </a:p>
          <a:p>
            <a:r>
              <a:rPr lang="en-US" altLang="en-US" sz="2000" dirty="0">
                <a:latin typeface="Arial" charset="0"/>
              </a:rPr>
              <a:t>__global__ void </a:t>
            </a:r>
            <a:r>
              <a:rPr lang="en-US" alt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MatrixMulKernel</a:t>
            </a:r>
            <a:r>
              <a:rPr lang="en-US" altLang="en-US" sz="2000" dirty="0">
                <a:latin typeface="Arial" charset="0"/>
              </a:rPr>
              <a:t>(Matrix M, Matrix N, Matrix P</a:t>
            </a:r>
            <a:r>
              <a:rPr lang="en-US" altLang="en-US" sz="2000" dirty="0" smtClean="0">
                <a:latin typeface="Arial" charset="0"/>
              </a:rPr>
              <a:t>) {</a:t>
            </a:r>
            <a:endParaRPr lang="en-US" altLang="en-US" sz="2000" dirty="0">
              <a:latin typeface="Arial" charset="0"/>
            </a:endParaRPr>
          </a:p>
          <a:p>
            <a:r>
              <a:rPr lang="en-US" altLang="en-US" sz="2000" dirty="0">
                <a:latin typeface="Arial" charset="0"/>
              </a:rPr>
              <a:t>    // 2D Thread ID</a:t>
            </a:r>
          </a:p>
          <a:p>
            <a:r>
              <a:rPr lang="en-US" altLang="en-US" sz="2000" dirty="0">
                <a:latin typeface="Arial" charset="0"/>
              </a:rPr>
              <a:t>    </a:t>
            </a:r>
            <a:r>
              <a:rPr lang="en-US" altLang="en-US" sz="2000" dirty="0" err="1">
                <a:solidFill>
                  <a:srgbClr val="FFC000"/>
                </a:solidFill>
                <a:latin typeface="Arial" charset="0"/>
              </a:rPr>
              <a:t>int</a:t>
            </a:r>
            <a:r>
              <a:rPr lang="en-US" altLang="en-US" sz="2000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FFC000"/>
                </a:solidFill>
                <a:latin typeface="Arial" charset="0"/>
              </a:rPr>
              <a:t>tx</a:t>
            </a:r>
            <a:r>
              <a:rPr lang="en-US" altLang="en-US" sz="2000" dirty="0">
                <a:solidFill>
                  <a:srgbClr val="FFC000"/>
                </a:solidFill>
                <a:latin typeface="Arial" charset="0"/>
              </a:rPr>
              <a:t> = </a:t>
            </a:r>
            <a:r>
              <a:rPr lang="en-US" altLang="en-US" sz="2000" dirty="0" err="1">
                <a:solidFill>
                  <a:srgbClr val="FFC000"/>
                </a:solidFill>
                <a:latin typeface="Arial" charset="0"/>
              </a:rPr>
              <a:t>threadIdx.x</a:t>
            </a:r>
            <a:r>
              <a:rPr lang="en-US" altLang="en-US" sz="2000" dirty="0">
                <a:solidFill>
                  <a:srgbClr val="FFC000"/>
                </a:solidFill>
                <a:latin typeface="Arial" charset="0"/>
              </a:rPr>
              <a:t>;</a:t>
            </a:r>
          </a:p>
          <a:p>
            <a:r>
              <a:rPr lang="en-US" altLang="en-US" sz="2000" dirty="0">
                <a:solidFill>
                  <a:srgbClr val="FFC000"/>
                </a:solidFill>
                <a:latin typeface="Arial" charset="0"/>
              </a:rPr>
              <a:t>    </a:t>
            </a:r>
            <a:r>
              <a:rPr lang="en-US" altLang="en-US" sz="2000" dirty="0" err="1">
                <a:solidFill>
                  <a:srgbClr val="FFC000"/>
                </a:solidFill>
                <a:latin typeface="Arial" charset="0"/>
              </a:rPr>
              <a:t>int</a:t>
            </a:r>
            <a:r>
              <a:rPr lang="en-US" altLang="en-US" sz="2000" dirty="0">
                <a:solidFill>
                  <a:srgbClr val="FFC000"/>
                </a:solidFill>
                <a:latin typeface="Arial" charset="0"/>
              </a:rPr>
              <a:t> ty = </a:t>
            </a:r>
            <a:r>
              <a:rPr lang="en-US" altLang="en-US" sz="2000" dirty="0" err="1">
                <a:solidFill>
                  <a:srgbClr val="FFC000"/>
                </a:solidFill>
                <a:latin typeface="Arial" charset="0"/>
              </a:rPr>
              <a:t>threadIdx.y</a:t>
            </a:r>
            <a:r>
              <a:rPr lang="en-US" altLang="en-US" sz="2000" dirty="0">
                <a:solidFill>
                  <a:srgbClr val="FFC000"/>
                </a:solidFill>
                <a:latin typeface="Arial" charset="0"/>
              </a:rPr>
              <a:t>;</a:t>
            </a:r>
          </a:p>
          <a:p>
            <a:r>
              <a:rPr lang="en-US" altLang="en-US" sz="2000" dirty="0" smtClean="0">
                <a:latin typeface="Arial" charset="0"/>
              </a:rPr>
              <a:t>    float z </a:t>
            </a:r>
            <a:r>
              <a:rPr lang="en-US" altLang="en-US" sz="2000" dirty="0">
                <a:latin typeface="Arial" charset="0"/>
              </a:rPr>
              <a:t>= 0</a:t>
            </a:r>
            <a:r>
              <a:rPr lang="en-US" altLang="en-US" sz="2000" dirty="0" smtClean="0">
                <a:latin typeface="Arial" charset="0"/>
              </a:rPr>
              <a:t>; </a:t>
            </a:r>
            <a:r>
              <a:rPr lang="en-US" altLang="zh-TW" sz="2000" dirty="0">
                <a:latin typeface="Arial" charset="0"/>
                <a:ea typeface="PMingLiU" pitchFamily="18" charset="-120"/>
              </a:rPr>
              <a:t>// </a:t>
            </a:r>
            <a:r>
              <a:rPr lang="en-US" altLang="en-US" sz="2000" dirty="0" smtClean="0">
                <a:latin typeface="Arial" charset="0"/>
              </a:rPr>
              <a:t>accumulator for P </a:t>
            </a:r>
            <a:endParaRPr lang="en-US" altLang="en-US" sz="2000" dirty="0">
              <a:latin typeface="Arial" charset="0"/>
            </a:endParaRPr>
          </a:p>
          <a:p>
            <a:r>
              <a:rPr lang="en-US" altLang="zh-TW" sz="20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000" dirty="0" smtClean="0">
                <a:latin typeface="Arial" charset="0"/>
                <a:ea typeface="PMingLiU" pitchFamily="18" charset="-120"/>
              </a:rPr>
              <a:t>   </a:t>
            </a:r>
            <a:r>
              <a:rPr lang="en-US" altLang="en-US" sz="2000" dirty="0" smtClean="0">
                <a:latin typeface="Arial" charset="0"/>
              </a:rPr>
              <a:t>for </a:t>
            </a:r>
            <a:r>
              <a:rPr lang="en-US" altLang="en-US" sz="2000" dirty="0">
                <a:latin typeface="Arial" charset="0"/>
              </a:rPr>
              <a:t>(</a:t>
            </a:r>
            <a:r>
              <a:rPr lang="en-US" altLang="en-US" sz="2000" dirty="0" err="1">
                <a:latin typeface="Arial" charset="0"/>
              </a:rPr>
              <a:t>int</a:t>
            </a:r>
            <a:r>
              <a:rPr lang="en-US" altLang="en-US" sz="2000" dirty="0">
                <a:latin typeface="Arial" charset="0"/>
              </a:rPr>
              <a:t> k = 0; k &lt; W</a:t>
            </a:r>
            <a:r>
              <a:rPr lang="en-US" altLang="en-US" sz="2000" dirty="0" smtClean="0">
                <a:latin typeface="Arial" charset="0"/>
              </a:rPr>
              <a:t>; </a:t>
            </a:r>
            <a:r>
              <a:rPr lang="en-US" altLang="en-US" sz="2000" dirty="0">
                <a:latin typeface="Arial" charset="0"/>
              </a:rPr>
              <a:t>++k</a:t>
            </a:r>
            <a:r>
              <a:rPr lang="en-US" altLang="en-US" sz="2000" dirty="0" smtClean="0">
                <a:latin typeface="Arial" charset="0"/>
              </a:rPr>
              <a:t>)   </a:t>
            </a:r>
            <a:r>
              <a:rPr lang="en-US" altLang="zh-TW" sz="20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en-US" sz="2000" dirty="0">
                <a:latin typeface="Arial" charset="0"/>
              </a:rPr>
              <a:t>{ </a:t>
            </a:r>
          </a:p>
          <a:p>
            <a:r>
              <a:rPr lang="en-US" altLang="en-US" sz="2000" dirty="0">
                <a:latin typeface="Arial" charset="0"/>
              </a:rPr>
              <a:t>   </a:t>
            </a:r>
            <a:r>
              <a:rPr lang="en-US" altLang="zh-TW" sz="2000" dirty="0">
                <a:latin typeface="Arial" charset="0"/>
                <a:ea typeface="PMingLiU" pitchFamily="18" charset="-120"/>
              </a:rPr>
              <a:t> </a:t>
            </a:r>
            <a:r>
              <a:rPr lang="en-US" altLang="en-US" sz="2000" dirty="0">
                <a:latin typeface="Arial" charset="0"/>
              </a:rPr>
              <a:t>     </a:t>
            </a:r>
            <a:r>
              <a:rPr lang="en-US" altLang="en-US" sz="2000" dirty="0" smtClean="0">
                <a:latin typeface="Arial" charset="0"/>
              </a:rPr>
              <a:t>z += M [ ty </a:t>
            </a:r>
            <a:r>
              <a:rPr lang="en-US" altLang="en-US" sz="2000" dirty="0">
                <a:latin typeface="Arial" charset="0"/>
              </a:rPr>
              <a:t>* W</a:t>
            </a:r>
            <a:r>
              <a:rPr lang="en-US" altLang="en-US" sz="2000" dirty="0" smtClean="0">
                <a:latin typeface="Arial" charset="0"/>
              </a:rPr>
              <a:t> </a:t>
            </a:r>
            <a:r>
              <a:rPr lang="en-US" altLang="en-US" sz="2000" dirty="0">
                <a:latin typeface="Arial" charset="0"/>
              </a:rPr>
              <a:t>+ </a:t>
            </a:r>
            <a:r>
              <a:rPr lang="en-US" altLang="en-US" sz="2000" dirty="0" smtClean="0">
                <a:latin typeface="Arial" charset="0"/>
              </a:rPr>
              <a:t>k ]  *  N[ k </a:t>
            </a:r>
            <a:r>
              <a:rPr lang="en-US" altLang="en-US" sz="2000" dirty="0">
                <a:latin typeface="Arial" charset="0"/>
              </a:rPr>
              <a:t>* W</a:t>
            </a:r>
            <a:r>
              <a:rPr lang="en-US" altLang="en-US" sz="2000" dirty="0" smtClean="0">
                <a:latin typeface="Arial" charset="0"/>
              </a:rPr>
              <a:t> </a:t>
            </a:r>
            <a:r>
              <a:rPr lang="en-US" altLang="en-US" sz="2000" dirty="0">
                <a:latin typeface="Arial" charset="0"/>
              </a:rPr>
              <a:t>+ </a:t>
            </a:r>
            <a:r>
              <a:rPr lang="en-US" altLang="en-US" sz="2000" dirty="0" err="1" smtClean="0">
                <a:latin typeface="Arial" charset="0"/>
              </a:rPr>
              <a:t>tx</a:t>
            </a:r>
            <a:r>
              <a:rPr lang="en-US" altLang="en-US" sz="2000" dirty="0" smtClean="0">
                <a:latin typeface="Arial" charset="0"/>
              </a:rPr>
              <a:t> ];</a:t>
            </a:r>
          </a:p>
          <a:p>
            <a:r>
              <a:rPr lang="en-US" altLang="en-US" sz="2000" dirty="0" smtClean="0">
                <a:latin typeface="Arial" charset="0"/>
              </a:rPr>
              <a:t>    }</a:t>
            </a:r>
            <a:endParaRPr lang="en-US" altLang="en-US" sz="2000" dirty="0">
              <a:latin typeface="Arial" charset="0"/>
            </a:endParaRPr>
          </a:p>
          <a:p>
            <a:r>
              <a:rPr lang="en-US" altLang="en-US" sz="2000" dirty="0">
                <a:latin typeface="Arial" charset="0"/>
              </a:rPr>
              <a:t>   </a:t>
            </a:r>
            <a:r>
              <a:rPr lang="en-US" altLang="zh-TW" sz="2000" dirty="0">
                <a:latin typeface="Arial" charset="0"/>
                <a:ea typeface="PMingLiU" pitchFamily="18" charset="-120"/>
              </a:rPr>
              <a:t> </a:t>
            </a:r>
            <a:endParaRPr lang="en-US" altLang="zh-TW" sz="2000" dirty="0" smtClean="0">
              <a:latin typeface="Arial" charset="0"/>
              <a:ea typeface="PMingLiU" pitchFamily="18" charset="-120"/>
            </a:endParaRPr>
          </a:p>
          <a:p>
            <a:r>
              <a:rPr lang="en-US" altLang="en-US" sz="2000" dirty="0">
                <a:latin typeface="Arial" charset="0"/>
                <a:ea typeface="PMingLiU" pitchFamily="18" charset="-120"/>
              </a:rPr>
              <a:t> </a:t>
            </a:r>
            <a:r>
              <a:rPr lang="en-US" altLang="en-US" sz="2000" dirty="0" smtClean="0">
                <a:latin typeface="Arial" charset="0"/>
                <a:ea typeface="PMingLiU" pitchFamily="18" charset="-120"/>
              </a:rPr>
              <a:t>   </a:t>
            </a:r>
            <a:r>
              <a:rPr lang="en-US" altLang="en-US" sz="2000" dirty="0" smtClean="0">
                <a:latin typeface="Arial" charset="0"/>
              </a:rPr>
              <a:t>// </a:t>
            </a:r>
            <a:r>
              <a:rPr lang="en-US" altLang="en-US" sz="2000" dirty="0">
                <a:latin typeface="Arial" charset="0"/>
              </a:rPr>
              <a:t>Write </a:t>
            </a:r>
            <a:r>
              <a:rPr lang="en-US" altLang="en-US" sz="2000" dirty="0" smtClean="0">
                <a:latin typeface="Arial" charset="0"/>
              </a:rPr>
              <a:t>z to </a:t>
            </a:r>
            <a:r>
              <a:rPr lang="en-US" altLang="en-US" sz="2000" dirty="0">
                <a:latin typeface="Arial" charset="0"/>
              </a:rPr>
              <a:t>device memory;</a:t>
            </a:r>
          </a:p>
          <a:p>
            <a:r>
              <a:rPr lang="en-US" altLang="en-US" sz="2000" dirty="0" smtClean="0">
                <a:latin typeface="Arial" charset="0"/>
              </a:rPr>
              <a:t>    P [ ty </a:t>
            </a:r>
            <a:r>
              <a:rPr lang="en-US" altLang="en-US" sz="2000" dirty="0">
                <a:latin typeface="Arial" charset="0"/>
              </a:rPr>
              <a:t>* W</a:t>
            </a:r>
            <a:r>
              <a:rPr lang="en-US" altLang="en-US" sz="2000" dirty="0" smtClean="0">
                <a:latin typeface="Arial" charset="0"/>
              </a:rPr>
              <a:t> </a:t>
            </a:r>
            <a:r>
              <a:rPr lang="en-US" altLang="en-US" sz="2000" dirty="0">
                <a:latin typeface="Arial" charset="0"/>
              </a:rPr>
              <a:t>+ </a:t>
            </a:r>
            <a:r>
              <a:rPr lang="en-US" altLang="en-US" sz="2000" dirty="0" err="1" smtClean="0">
                <a:latin typeface="Arial" charset="0"/>
              </a:rPr>
              <a:t>tx</a:t>
            </a:r>
            <a:r>
              <a:rPr lang="en-US" altLang="en-US" sz="2000" dirty="0" smtClean="0">
                <a:latin typeface="Arial" charset="0"/>
              </a:rPr>
              <a:t> ] </a:t>
            </a:r>
            <a:r>
              <a:rPr lang="en-US" altLang="en-US" sz="2000" dirty="0">
                <a:latin typeface="Arial" charset="0"/>
              </a:rPr>
              <a:t>= z</a:t>
            </a:r>
            <a:r>
              <a:rPr lang="en-US" altLang="en-US" sz="2000" dirty="0" smtClean="0">
                <a:latin typeface="Arial" charset="0"/>
              </a:rPr>
              <a:t>;</a:t>
            </a:r>
            <a:endParaRPr lang="en-US" altLang="en-US" sz="2000" dirty="0">
              <a:latin typeface="Arial" charset="0"/>
            </a:endParaRPr>
          </a:p>
          <a:p>
            <a:r>
              <a:rPr lang="en-US" altLang="en-US" sz="2000" dirty="0">
                <a:latin typeface="Arial" charset="0"/>
              </a:rPr>
              <a:t>}</a:t>
            </a:r>
            <a:endParaRPr lang="en-US" altLang="zh-TW" sz="2000" dirty="0">
              <a:latin typeface="Arial" charset="0"/>
              <a:ea typeface="PMingLiU" pitchFamily="18" charset="-120"/>
            </a:endParaRPr>
          </a:p>
          <a:p>
            <a:endParaRPr lang="en-US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8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066800"/>
          </a:xfrm>
        </p:spPr>
        <p:txBody>
          <a:bodyPr/>
          <a:lstStyle/>
          <a:p>
            <a:r>
              <a:rPr lang="en-US" altLang="en-US" dirty="0" smtClean="0"/>
              <a:t>Memory model</a:t>
            </a:r>
            <a:endParaRPr lang="en-US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506" y="1371600"/>
            <a:ext cx="5202857" cy="274161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Each thread can:</a:t>
            </a:r>
          </a:p>
          <a:p>
            <a:pPr marL="569912" indent="-342900"/>
            <a:r>
              <a:rPr lang="en-US" altLang="en-US" sz="2000" dirty="0"/>
              <a:t>R/W per-thread registers</a:t>
            </a:r>
          </a:p>
          <a:p>
            <a:pPr marL="569912" indent="-342900"/>
            <a:r>
              <a:rPr lang="en-US" altLang="en-US" sz="2000" dirty="0"/>
              <a:t>R/W per-thread local memory</a:t>
            </a:r>
          </a:p>
          <a:p>
            <a:pPr marL="569912" indent="-342900"/>
            <a:r>
              <a:rPr lang="en-US" altLang="en-US" sz="2000" dirty="0">
                <a:solidFill>
                  <a:srgbClr val="FFC000"/>
                </a:solidFill>
              </a:rPr>
              <a:t>R/W per-block shared memory</a:t>
            </a:r>
          </a:p>
          <a:p>
            <a:pPr marL="569912" indent="-342900"/>
            <a:r>
              <a:rPr lang="en-US" altLang="en-US" sz="2000" dirty="0"/>
              <a:t>R/W per-grid global memory</a:t>
            </a:r>
          </a:p>
          <a:p>
            <a:pPr marL="569912" indent="-342900"/>
            <a:r>
              <a:rPr lang="en-US" altLang="en-US" sz="2000" dirty="0"/>
              <a:t>Read only per-grid constant memory</a:t>
            </a:r>
          </a:p>
          <a:p>
            <a:pPr marL="569912" indent="-342900"/>
            <a:r>
              <a:rPr lang="en-US" altLang="en-US" sz="2000" dirty="0"/>
              <a:t>Read only per-grid texture memory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4254550" y="1451225"/>
            <a:ext cx="4541838" cy="5045075"/>
            <a:chOff x="2842" y="974"/>
            <a:chExt cx="2861" cy="3178"/>
          </a:xfrm>
        </p:grpSpPr>
        <p:sp>
          <p:nvSpPr>
            <p:cNvPr id="48133" name="AutoShape 5"/>
            <p:cNvSpPr>
              <a:spLocks noChangeAspect="1" noChangeArrowheads="1"/>
            </p:cNvSpPr>
            <p:nvPr/>
          </p:nvSpPr>
          <p:spPr bwMode="auto">
            <a:xfrm>
              <a:off x="3362" y="974"/>
              <a:ext cx="2341" cy="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Text Box 6"/>
            <p:cNvSpPr txBox="1">
              <a:spLocks noChangeArrowheads="1"/>
            </p:cNvSpPr>
            <p:nvPr/>
          </p:nvSpPr>
          <p:spPr bwMode="auto">
            <a:xfrm>
              <a:off x="3365" y="977"/>
              <a:ext cx="2335" cy="31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 b="1">
                  <a:solidFill>
                    <a:srgbClr val="003300"/>
                  </a:solidFill>
                  <a:latin typeface="Arial" charset="0"/>
                </a:rPr>
                <a:t>(Device) Grid</a:t>
              </a: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3397" y="3491"/>
              <a:ext cx="2271" cy="269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Constant</a:t>
              </a:r>
            </a:p>
            <a:p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3397" y="3830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Texture</a:t>
              </a:r>
            </a:p>
            <a:p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3397" y="31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Global</a:t>
              </a:r>
            </a:p>
            <a:p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3396" y="1288"/>
              <a:ext cx="1116" cy="179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 b="1">
                  <a:solidFill>
                    <a:srgbClr val="003300"/>
                  </a:solidFill>
                  <a:latin typeface="Arial" charset="0"/>
                </a:rPr>
                <a:t>Block (0, 0)</a:t>
              </a:r>
            </a:p>
          </p:txBody>
        </p:sp>
        <p:sp>
          <p:nvSpPr>
            <p:cNvPr id="48139" name="Text Box 11"/>
            <p:cNvSpPr txBox="1">
              <a:spLocks noChangeArrowheads="1"/>
            </p:cNvSpPr>
            <p:nvPr/>
          </p:nvSpPr>
          <p:spPr bwMode="auto">
            <a:xfrm>
              <a:off x="3427" y="1609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Shared Memory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3427" y="2709"/>
              <a:ext cx="332" cy="34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Local</a:t>
              </a:r>
            </a:p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3421" y="2257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42" name="Text Box 14"/>
            <p:cNvSpPr txBox="1">
              <a:spLocks noChangeArrowheads="1"/>
            </p:cNvSpPr>
            <p:nvPr/>
          </p:nvSpPr>
          <p:spPr bwMode="auto">
            <a:xfrm>
              <a:off x="3421" y="1926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 flipV="1">
              <a:off x="3874" y="1830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 flipV="1">
              <a:off x="3617" y="2111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 flipV="1">
              <a:off x="3593" y="2567"/>
              <a:ext cx="1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>
              <a:off x="3798" y="2567"/>
              <a:ext cx="0" cy="5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>
              <a:off x="3919" y="2567"/>
              <a:ext cx="0" cy="1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3858" y="2567"/>
              <a:ext cx="1" cy="9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3975" y="2709"/>
              <a:ext cx="333" cy="34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Local</a:t>
              </a:r>
            </a:p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50" name="Text Box 22"/>
            <p:cNvSpPr txBox="1">
              <a:spLocks noChangeArrowheads="1"/>
            </p:cNvSpPr>
            <p:nvPr/>
          </p:nvSpPr>
          <p:spPr bwMode="auto">
            <a:xfrm>
              <a:off x="3970" y="2257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3970" y="1926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V="1">
              <a:off x="4422" y="1830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 flipV="1">
              <a:off x="4166" y="2111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V="1">
              <a:off x="4141" y="2567"/>
              <a:ext cx="1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4347" y="2567"/>
              <a:ext cx="0" cy="5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>
              <a:off x="4467" y="2567"/>
              <a:ext cx="0" cy="1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>
              <a:off x="4406" y="2567"/>
              <a:ext cx="1" cy="9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Text Box 30"/>
            <p:cNvSpPr txBox="1">
              <a:spLocks noChangeArrowheads="1"/>
            </p:cNvSpPr>
            <p:nvPr/>
          </p:nvSpPr>
          <p:spPr bwMode="auto">
            <a:xfrm>
              <a:off x="4553" y="1288"/>
              <a:ext cx="1116" cy="179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 b="1">
                  <a:solidFill>
                    <a:srgbClr val="003300"/>
                  </a:solidFill>
                  <a:latin typeface="Arial" charset="0"/>
                </a:rPr>
                <a:t>Block (1, 0)</a:t>
              </a:r>
              <a:endParaRPr lang="en-US" altLang="en-US" sz="18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59" name="Text Box 31"/>
            <p:cNvSpPr txBox="1">
              <a:spLocks noChangeArrowheads="1"/>
            </p:cNvSpPr>
            <p:nvPr/>
          </p:nvSpPr>
          <p:spPr bwMode="auto">
            <a:xfrm>
              <a:off x="4583" y="1609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Shared Memory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60" name="Text Box 32"/>
            <p:cNvSpPr txBox="1">
              <a:spLocks noChangeArrowheads="1"/>
            </p:cNvSpPr>
            <p:nvPr/>
          </p:nvSpPr>
          <p:spPr bwMode="auto">
            <a:xfrm>
              <a:off x="4583" y="2709"/>
              <a:ext cx="332" cy="34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Local</a:t>
              </a:r>
            </a:p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61" name="Text Box 33"/>
            <p:cNvSpPr txBox="1">
              <a:spLocks noChangeArrowheads="1"/>
            </p:cNvSpPr>
            <p:nvPr/>
          </p:nvSpPr>
          <p:spPr bwMode="auto">
            <a:xfrm>
              <a:off x="4578" y="2257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62" name="Text Box 34"/>
            <p:cNvSpPr txBox="1">
              <a:spLocks noChangeArrowheads="1"/>
            </p:cNvSpPr>
            <p:nvPr/>
          </p:nvSpPr>
          <p:spPr bwMode="auto">
            <a:xfrm>
              <a:off x="4578" y="1926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 flipV="1">
              <a:off x="5030" y="1830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 flipV="1">
              <a:off x="4774" y="2111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Line 37"/>
            <p:cNvSpPr>
              <a:spLocks noChangeShapeType="1"/>
            </p:cNvSpPr>
            <p:nvPr/>
          </p:nvSpPr>
          <p:spPr bwMode="auto">
            <a:xfrm flipV="1">
              <a:off x="4749" y="2567"/>
              <a:ext cx="1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Line 38"/>
            <p:cNvSpPr>
              <a:spLocks noChangeShapeType="1"/>
            </p:cNvSpPr>
            <p:nvPr/>
          </p:nvSpPr>
          <p:spPr bwMode="auto">
            <a:xfrm>
              <a:off x="4955" y="2567"/>
              <a:ext cx="0" cy="5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Line 39"/>
            <p:cNvSpPr>
              <a:spLocks noChangeShapeType="1"/>
            </p:cNvSpPr>
            <p:nvPr/>
          </p:nvSpPr>
          <p:spPr bwMode="auto">
            <a:xfrm>
              <a:off x="5075" y="2567"/>
              <a:ext cx="0" cy="1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Line 40"/>
            <p:cNvSpPr>
              <a:spLocks noChangeShapeType="1"/>
            </p:cNvSpPr>
            <p:nvPr/>
          </p:nvSpPr>
          <p:spPr bwMode="auto">
            <a:xfrm>
              <a:off x="5014" y="2567"/>
              <a:ext cx="1" cy="9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9" name="Text Box 41"/>
            <p:cNvSpPr txBox="1">
              <a:spLocks noChangeArrowheads="1"/>
            </p:cNvSpPr>
            <p:nvPr/>
          </p:nvSpPr>
          <p:spPr bwMode="auto">
            <a:xfrm>
              <a:off x="5132" y="2709"/>
              <a:ext cx="332" cy="34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Local</a:t>
              </a:r>
            </a:p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70" name="Text Box 42"/>
            <p:cNvSpPr txBox="1">
              <a:spLocks noChangeArrowheads="1"/>
            </p:cNvSpPr>
            <p:nvPr/>
          </p:nvSpPr>
          <p:spPr bwMode="auto">
            <a:xfrm>
              <a:off x="5127" y="2257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71" name="Text Box 43"/>
            <p:cNvSpPr txBox="1">
              <a:spLocks noChangeArrowheads="1"/>
            </p:cNvSpPr>
            <p:nvPr/>
          </p:nvSpPr>
          <p:spPr bwMode="auto">
            <a:xfrm>
              <a:off x="5127" y="1926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alt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8172" name="Line 44"/>
            <p:cNvSpPr>
              <a:spLocks noChangeShapeType="1"/>
            </p:cNvSpPr>
            <p:nvPr/>
          </p:nvSpPr>
          <p:spPr bwMode="auto">
            <a:xfrm flipV="1">
              <a:off x="5579" y="1830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 flipV="1">
              <a:off x="5322" y="2111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 flipV="1">
              <a:off x="5298" y="2567"/>
              <a:ext cx="1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Line 47"/>
            <p:cNvSpPr>
              <a:spLocks noChangeShapeType="1"/>
            </p:cNvSpPr>
            <p:nvPr/>
          </p:nvSpPr>
          <p:spPr bwMode="auto">
            <a:xfrm>
              <a:off x="5504" y="2567"/>
              <a:ext cx="0" cy="5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Line 48"/>
            <p:cNvSpPr>
              <a:spLocks noChangeShapeType="1"/>
            </p:cNvSpPr>
            <p:nvPr/>
          </p:nvSpPr>
          <p:spPr bwMode="auto">
            <a:xfrm>
              <a:off x="5624" y="2567"/>
              <a:ext cx="0" cy="1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Line 49"/>
            <p:cNvSpPr>
              <a:spLocks noChangeShapeType="1"/>
            </p:cNvSpPr>
            <p:nvPr/>
          </p:nvSpPr>
          <p:spPr bwMode="auto">
            <a:xfrm>
              <a:off x="5563" y="2567"/>
              <a:ext cx="1" cy="9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Text Box 50"/>
            <p:cNvSpPr txBox="1">
              <a:spLocks noChangeArrowheads="1"/>
            </p:cNvSpPr>
            <p:nvPr/>
          </p:nvSpPr>
          <p:spPr bwMode="auto">
            <a:xfrm>
              <a:off x="2842" y="3144"/>
              <a:ext cx="355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 b="1">
                  <a:solidFill>
                    <a:srgbClr val="0033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48179" name="Line 51"/>
            <p:cNvSpPr>
              <a:spLocks noChangeShapeType="1"/>
            </p:cNvSpPr>
            <p:nvPr/>
          </p:nvSpPr>
          <p:spPr bwMode="auto">
            <a:xfrm flipV="1">
              <a:off x="3197" y="32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0" name="Line 52"/>
            <p:cNvSpPr>
              <a:spLocks noChangeShapeType="1"/>
            </p:cNvSpPr>
            <p:nvPr/>
          </p:nvSpPr>
          <p:spPr bwMode="auto">
            <a:xfrm flipV="1">
              <a:off x="3197" y="361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1" name="Line 53"/>
            <p:cNvSpPr>
              <a:spLocks noChangeShapeType="1"/>
            </p:cNvSpPr>
            <p:nvPr/>
          </p:nvSpPr>
          <p:spPr bwMode="auto">
            <a:xfrm flipV="1">
              <a:off x="3197" y="395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82" name="Rectangle 54"/>
          <p:cNvSpPr>
            <a:spLocks noChangeArrowheads="1"/>
          </p:cNvSpPr>
          <p:nvPr/>
        </p:nvSpPr>
        <p:spPr bwMode="auto">
          <a:xfrm>
            <a:off x="237506" y="4202364"/>
            <a:ext cx="3902694" cy="78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974725" indent="-4032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1925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774825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17725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7492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212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8932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4652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The host can R/W global, </a:t>
            </a:r>
            <a:r>
              <a:rPr lang="en-US" altLang="en-US" sz="2400" dirty="0" smtClean="0"/>
              <a:t>constant </a:t>
            </a:r>
            <a:r>
              <a:rPr lang="en-US" altLang="en-US" sz="2400" dirty="0"/>
              <a:t>and texture </a:t>
            </a:r>
            <a:r>
              <a:rPr lang="en-US" altLang="en-US" sz="2400" dirty="0" smtClean="0"/>
              <a:t>memory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3058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Shared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412875"/>
            <a:ext cx="4842617" cy="46180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Threads inside Thread Block can share some block of local memory. </a:t>
            </a:r>
          </a:p>
          <a:p>
            <a:pPr marL="0" indent="0">
              <a:buNone/>
            </a:pPr>
            <a:r>
              <a:rPr lang="en-US" sz="2000" dirty="0" smtClean="0"/>
              <a:t>Access to Shared Memory is much faster than to global memory.</a:t>
            </a:r>
          </a:p>
          <a:p>
            <a:pPr marL="0" indent="0">
              <a:buNone/>
            </a:pPr>
            <a:r>
              <a:rPr lang="en-US" sz="2000" dirty="0" smtClean="0"/>
              <a:t>The max amount of Shared Memory =  48K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202" y="1294409"/>
            <a:ext cx="3673045" cy="472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302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 smtClean="0"/>
              <a:t>Example 4: Matrix Multiply </a:t>
            </a:r>
            <a:br>
              <a:rPr lang="en-GB" altLang="en-US" sz="3600" dirty="0" smtClean="0"/>
            </a:br>
            <a:r>
              <a:rPr lang="en-GB" altLang="en-US" sz="3600" dirty="0" smtClean="0"/>
              <a:t>with Shared Memory</a:t>
            </a:r>
            <a:endParaRPr lang="en-US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572" y="1495425"/>
            <a:ext cx="4533728" cy="44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774" y="1495425"/>
            <a:ext cx="423879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Thread block computes one square sub-matrix </a:t>
            </a:r>
            <a:r>
              <a:rPr lang="en-US" sz="2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C</a:t>
            </a:r>
            <a:r>
              <a:rPr lang="en-US" sz="2000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sub</a:t>
            </a:r>
            <a:r>
              <a:rPr lang="en-US" sz="2000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  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BxB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)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  <a:cs typeface="+mn-cs"/>
            </a:endParaRPr>
          </a:p>
          <a:p>
            <a:pPr marL="457200" lvl="2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each thread computes one element of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C</a:t>
            </a:r>
            <a:r>
              <a:rPr lang="en-US" sz="2000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sub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.</a:t>
            </a:r>
          </a:p>
          <a:p>
            <a:pPr marL="0" lvl="1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For this rectangular bands 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(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W</a:t>
            </a:r>
            <a:r>
              <a:rPr lang="en-US" sz="2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xB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) are divided into sub-blocks 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B</a:t>
            </a:r>
            <a:r>
              <a:rPr lang="en-US" sz="2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xB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).</a:t>
            </a:r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  <a:cs typeface="+mn-cs"/>
            </a:endParaRPr>
          </a:p>
          <a:p>
            <a:pPr marL="457200" lvl="2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Each sub-block is copied from Global memory into Shared Memory. </a:t>
            </a:r>
          </a:p>
          <a:p>
            <a:pPr marL="457200" lvl="2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Each Thread [</a:t>
            </a:r>
            <a:r>
              <a:rPr lang="en-US" sz="2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x,y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] computes partial product,  and adds it to C[</a:t>
            </a:r>
            <a:r>
              <a:rPr lang="en-US" sz="2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x,y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].</a:t>
            </a:r>
          </a:p>
          <a:p>
            <a:pPr marL="0" lvl="1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rPr>
              <a:t>This saves a lot of READs from global memory 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 4: Matrix Multiply </a:t>
            </a:r>
            <a:br>
              <a:rPr lang="en-GB" altLang="en-US" dirty="0"/>
            </a:br>
            <a:r>
              <a:rPr lang="en-GB" altLang="en-US" dirty="0"/>
              <a:t>with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193800"/>
            <a:ext cx="8407400" cy="46180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__</a:t>
            </a:r>
            <a:r>
              <a:rPr lang="en-US" sz="1800" dirty="0"/>
              <a:t>global__ </a:t>
            </a:r>
            <a:r>
              <a:rPr lang="en-US" sz="1800" dirty="0" smtClean="0"/>
              <a:t>void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matrixMulCUDA</a:t>
            </a:r>
            <a:r>
              <a:rPr lang="en-US" sz="1800" dirty="0" smtClean="0"/>
              <a:t>(float </a:t>
            </a:r>
            <a:r>
              <a:rPr lang="en-US" sz="1800" dirty="0"/>
              <a:t>*C, float *A, float *B,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wA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wB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C000"/>
                </a:solidFill>
              </a:rPr>
              <a:t>__shared__ float As[BLOCK_SIZE][BLOCK_SIZE]; </a:t>
            </a:r>
            <a:r>
              <a:rPr lang="en-US" sz="1800" dirty="0"/>
              <a:t>// shared memory array As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C000"/>
                </a:solidFill>
              </a:rPr>
              <a:t>__shared__ float </a:t>
            </a:r>
            <a:r>
              <a:rPr lang="en-US" sz="1800" dirty="0" err="1">
                <a:solidFill>
                  <a:srgbClr val="FFC000"/>
                </a:solidFill>
              </a:rPr>
              <a:t>Bs</a:t>
            </a:r>
            <a:r>
              <a:rPr lang="en-US" sz="1800" dirty="0">
                <a:solidFill>
                  <a:srgbClr val="FFC000"/>
                </a:solidFill>
              </a:rPr>
              <a:t>[BLOCK_SIZE][BLOCK_SIZE]; </a:t>
            </a:r>
            <a:r>
              <a:rPr lang="en-US" sz="1800" dirty="0"/>
              <a:t>// shared memory array </a:t>
            </a:r>
            <a:r>
              <a:rPr lang="en-US" sz="1800" dirty="0" err="1"/>
              <a:t>Bs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bx</a:t>
            </a:r>
            <a:r>
              <a:rPr lang="en-US" sz="1800" dirty="0"/>
              <a:t> = </a:t>
            </a:r>
            <a:r>
              <a:rPr lang="en-US" sz="1800" dirty="0" err="1"/>
              <a:t>blockIdx.x</a:t>
            </a:r>
            <a:r>
              <a:rPr lang="en-US" sz="1800" dirty="0"/>
              <a:t>;     // Block index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by = </a:t>
            </a:r>
            <a:r>
              <a:rPr lang="en-US" sz="1800" dirty="0" err="1"/>
              <a:t>blockIdx.y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tx</a:t>
            </a:r>
            <a:r>
              <a:rPr lang="en-US" sz="1800" dirty="0"/>
              <a:t> = </a:t>
            </a:r>
            <a:r>
              <a:rPr lang="en-US" sz="1800" dirty="0" err="1"/>
              <a:t>threadIdx.x</a:t>
            </a:r>
            <a:r>
              <a:rPr lang="en-US" sz="1800" dirty="0"/>
              <a:t>;    // Thread index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ty = </a:t>
            </a:r>
            <a:r>
              <a:rPr lang="en-US" sz="1800" dirty="0" err="1"/>
              <a:t>threadIdx.y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aBegin</a:t>
            </a:r>
            <a:r>
              <a:rPr lang="en-US" sz="1800" dirty="0"/>
              <a:t> = </a:t>
            </a:r>
            <a:r>
              <a:rPr lang="en-US" sz="1800" dirty="0" err="1"/>
              <a:t>wA</a:t>
            </a:r>
            <a:r>
              <a:rPr lang="en-US" sz="1800" dirty="0"/>
              <a:t> * BLOCK_SIZE * by; // first index of A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aEnd</a:t>
            </a:r>
            <a:r>
              <a:rPr lang="en-US" sz="1800" dirty="0"/>
              <a:t>   = </a:t>
            </a:r>
            <a:r>
              <a:rPr lang="en-US" sz="1800" dirty="0" err="1"/>
              <a:t>aBegin</a:t>
            </a:r>
            <a:r>
              <a:rPr lang="en-US" sz="1800" dirty="0"/>
              <a:t> + </a:t>
            </a:r>
            <a:r>
              <a:rPr lang="en-US" sz="1800" dirty="0" err="1"/>
              <a:t>wA</a:t>
            </a:r>
            <a:r>
              <a:rPr lang="en-US" sz="1800" dirty="0"/>
              <a:t> - 1;      // last </a:t>
            </a:r>
            <a:r>
              <a:rPr lang="en-US" sz="1800" dirty="0" err="1"/>
              <a:t>ndex</a:t>
            </a:r>
            <a:r>
              <a:rPr lang="en-US" sz="1800" dirty="0"/>
              <a:t> of A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aStep</a:t>
            </a:r>
            <a:r>
              <a:rPr lang="en-US" sz="1800" dirty="0"/>
              <a:t>  = BLOCK_SIZE;           // step to iterate through A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bBegin</a:t>
            </a:r>
            <a:r>
              <a:rPr lang="en-US" sz="1800" dirty="0"/>
              <a:t> = BLOCK_SIZE * </a:t>
            </a:r>
            <a:r>
              <a:rPr lang="en-US" sz="1800" dirty="0" err="1"/>
              <a:t>bx</a:t>
            </a:r>
            <a:r>
              <a:rPr lang="en-US" sz="1800" dirty="0"/>
              <a:t>;      // first index of B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bStep</a:t>
            </a:r>
            <a:r>
              <a:rPr lang="en-US" sz="1800" dirty="0"/>
              <a:t>  = BLOCK_SIZE * </a:t>
            </a:r>
            <a:r>
              <a:rPr lang="en-US" sz="1800" dirty="0" err="1"/>
              <a:t>wB</a:t>
            </a:r>
            <a:r>
              <a:rPr lang="en-US" sz="1800" dirty="0"/>
              <a:t>;      // step to iterate through  </a:t>
            </a:r>
            <a:r>
              <a:rPr lang="en-US" sz="1800" dirty="0" smtClean="0"/>
              <a:t>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9633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Practical intro to CUDA </a:t>
            </a:r>
          </a:p>
          <a:p>
            <a:pPr marL="801687" lvl="2" indent="-457200"/>
            <a:r>
              <a:rPr lang="en-US" dirty="0" smtClean="0"/>
              <a:t>Programming model</a:t>
            </a:r>
          </a:p>
          <a:p>
            <a:pPr marL="801687" lvl="2" indent="-457200"/>
            <a:r>
              <a:rPr lang="en-US" dirty="0" smtClean="0"/>
              <a:t>Memory model</a:t>
            </a:r>
          </a:p>
          <a:p>
            <a:pPr marL="801687" lvl="2" indent="-457200"/>
            <a:r>
              <a:rPr lang="en-US" dirty="0" smtClean="0"/>
              <a:t>Exercises</a:t>
            </a:r>
            <a:endParaRPr lang="en-US" dirty="0"/>
          </a:p>
          <a:p>
            <a:pPr marL="457200" lvl="1" indent="-457200">
              <a:buFont typeface="+mj-lt"/>
              <a:buAutoNum type="arabicPeriod"/>
            </a:pPr>
            <a:r>
              <a:rPr lang="en-US" dirty="0" err="1" smtClean="0"/>
              <a:t>Caffe</a:t>
            </a:r>
            <a:r>
              <a:rPr lang="en-US" dirty="0" smtClean="0"/>
              <a:t>: </a:t>
            </a:r>
            <a:r>
              <a:rPr lang="en-US" dirty="0" smtClean="0"/>
              <a:t>CUDA part</a:t>
            </a:r>
            <a:endParaRPr lang="en-US" dirty="0" smtClean="0"/>
          </a:p>
          <a:p>
            <a:pPr marL="801687" lvl="2" indent="-457200"/>
            <a:r>
              <a:rPr lang="en-US" dirty="0" err="1" smtClean="0"/>
              <a:t>SynchedMemory</a:t>
            </a:r>
            <a:endParaRPr lang="en-US" dirty="0" smtClean="0"/>
          </a:p>
          <a:p>
            <a:pPr marL="801687" lvl="2" indent="-457200"/>
            <a:r>
              <a:rPr lang="en-US" dirty="0" err="1" smtClean="0"/>
              <a:t>Forward_gpu</a:t>
            </a:r>
            <a:r>
              <a:rPr lang="en-US" dirty="0" smtClean="0"/>
              <a:t>( );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07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 4: Matrix Multiply </a:t>
            </a:r>
            <a:br>
              <a:rPr lang="en-GB" altLang="en-US" dirty="0"/>
            </a:br>
            <a:r>
              <a:rPr lang="en-GB" altLang="en-US" dirty="0"/>
              <a:t>with Shared </a:t>
            </a:r>
            <a:r>
              <a:rPr lang="en-GB" altLang="en-US" dirty="0" smtClean="0"/>
              <a:t>Memory –cont.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float </a:t>
            </a:r>
            <a:r>
              <a:rPr lang="en-US" sz="1800" dirty="0" err="1"/>
              <a:t>Csub</a:t>
            </a:r>
            <a:r>
              <a:rPr lang="en-US" sz="1800" dirty="0"/>
              <a:t> = 0;                    // </a:t>
            </a:r>
            <a:r>
              <a:rPr lang="en-US" sz="1800" dirty="0" err="1"/>
              <a:t>Csub</a:t>
            </a:r>
            <a:r>
              <a:rPr lang="en-US" sz="1800" dirty="0"/>
              <a:t> to store the element of the result</a:t>
            </a:r>
          </a:p>
          <a:p>
            <a:pPr marL="0" indent="0">
              <a:buNone/>
            </a:pPr>
            <a:r>
              <a:rPr lang="en-US" sz="1800" dirty="0"/>
              <a:t>    // Loop over all the sub-matrices of A and B</a:t>
            </a:r>
          </a:p>
          <a:p>
            <a:pPr marL="0" indent="0">
              <a:buNone/>
            </a:pPr>
            <a:r>
              <a:rPr lang="en-US" sz="1800" dirty="0"/>
              <a:t>    for (</a:t>
            </a:r>
            <a:r>
              <a:rPr lang="en-US" sz="1800" dirty="0" err="1"/>
              <a:t>int</a:t>
            </a:r>
            <a:r>
              <a:rPr lang="en-US" sz="1800" dirty="0"/>
              <a:t> a = </a:t>
            </a:r>
            <a:r>
              <a:rPr lang="en-US" sz="1800" dirty="0" err="1"/>
              <a:t>aBegin</a:t>
            </a:r>
            <a:r>
              <a:rPr lang="en-US" sz="1800" dirty="0"/>
              <a:t>, b = </a:t>
            </a:r>
            <a:r>
              <a:rPr lang="en-US" sz="1800" dirty="0" err="1"/>
              <a:t>bBegin</a:t>
            </a:r>
            <a:r>
              <a:rPr lang="en-US" sz="1800" dirty="0"/>
              <a:t>; a &lt;= </a:t>
            </a:r>
            <a:r>
              <a:rPr lang="en-US" sz="1800" dirty="0" err="1"/>
              <a:t>aEnd</a:t>
            </a:r>
            <a:r>
              <a:rPr lang="en-US" sz="1800" dirty="0"/>
              <a:t>; a += </a:t>
            </a:r>
            <a:r>
              <a:rPr lang="en-US" sz="1800" dirty="0" err="1"/>
              <a:t>aStep</a:t>
            </a:r>
            <a:r>
              <a:rPr lang="en-US" sz="1800" dirty="0"/>
              <a:t>, b += </a:t>
            </a:r>
            <a:r>
              <a:rPr lang="en-US" sz="1800" dirty="0" err="1"/>
              <a:t>bStep</a:t>
            </a:r>
            <a:r>
              <a:rPr lang="en-US" sz="1800" dirty="0"/>
              <a:t>) 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 // </a:t>
            </a:r>
            <a:r>
              <a:rPr lang="en-US" sz="1800" dirty="0"/>
              <a:t>Load the sub-matrices from device memory </a:t>
            </a:r>
            <a:r>
              <a:rPr lang="en-US" sz="1800" dirty="0" smtClean="0"/>
              <a:t>to </a:t>
            </a:r>
            <a:r>
              <a:rPr lang="en-US" sz="1800" dirty="0"/>
              <a:t>shared memory;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 As[ty</a:t>
            </a:r>
            <a:r>
              <a:rPr lang="en-US" sz="1800" dirty="0"/>
              <a:t>][</a:t>
            </a:r>
            <a:r>
              <a:rPr lang="en-US" sz="1800" dirty="0" err="1"/>
              <a:t>tx</a:t>
            </a:r>
            <a:r>
              <a:rPr lang="en-US" sz="1800" dirty="0"/>
              <a:t>] = A[a + </a:t>
            </a:r>
            <a:r>
              <a:rPr lang="en-US" sz="1800" dirty="0" err="1"/>
              <a:t>wA</a:t>
            </a:r>
            <a:r>
              <a:rPr lang="en-US" sz="1800" dirty="0"/>
              <a:t> * ty + </a:t>
            </a:r>
            <a:r>
              <a:rPr lang="en-US" sz="1800" dirty="0" err="1"/>
              <a:t>tx</a:t>
            </a:r>
            <a:r>
              <a:rPr lang="en-US" sz="1800" dirty="0"/>
              <a:t>];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 </a:t>
            </a:r>
            <a:r>
              <a:rPr lang="en-US" sz="1800" dirty="0" err="1" smtClean="0"/>
              <a:t>Bs</a:t>
            </a:r>
            <a:r>
              <a:rPr lang="en-US" sz="1800" dirty="0" smtClean="0"/>
              <a:t>[ty</a:t>
            </a:r>
            <a:r>
              <a:rPr lang="en-US" sz="1800" dirty="0"/>
              <a:t>][</a:t>
            </a:r>
            <a:r>
              <a:rPr lang="en-US" sz="1800" dirty="0" err="1"/>
              <a:t>tx</a:t>
            </a:r>
            <a:r>
              <a:rPr lang="en-US" sz="1800" dirty="0"/>
              <a:t>] = B[b + </a:t>
            </a:r>
            <a:r>
              <a:rPr lang="en-US" sz="1800" dirty="0" err="1"/>
              <a:t>wB</a:t>
            </a:r>
            <a:r>
              <a:rPr lang="en-US" sz="1800" dirty="0"/>
              <a:t> * ty + </a:t>
            </a:r>
            <a:r>
              <a:rPr lang="en-US" sz="1800" dirty="0" err="1"/>
              <a:t>tx</a:t>
            </a:r>
            <a:r>
              <a:rPr lang="en-US" sz="1800" dirty="0"/>
              <a:t>];</a:t>
            </a:r>
          </a:p>
          <a:p>
            <a:pPr marL="0" indent="0">
              <a:buNone/>
            </a:pPr>
            <a:r>
              <a:rPr lang="en-US" sz="1800" dirty="0" smtClean="0"/>
              <a:t>          </a:t>
            </a:r>
            <a:r>
              <a:rPr lang="en-US" sz="1800" dirty="0" smtClean="0">
                <a:solidFill>
                  <a:srgbClr val="FFC000"/>
                </a:solidFill>
              </a:rPr>
              <a:t>__</a:t>
            </a:r>
            <a:r>
              <a:rPr lang="en-US" sz="1800" dirty="0" err="1">
                <a:solidFill>
                  <a:srgbClr val="FFC000"/>
                </a:solidFill>
              </a:rPr>
              <a:t>syncthreads</a:t>
            </a:r>
            <a:r>
              <a:rPr lang="en-US" sz="1800" dirty="0" smtClean="0">
                <a:solidFill>
                  <a:srgbClr val="FFC000"/>
                </a:solidFill>
              </a:rPr>
              <a:t>()</a:t>
            </a:r>
            <a:r>
              <a:rPr lang="en-US" sz="1800" dirty="0" smtClean="0"/>
              <a:t>; </a:t>
            </a:r>
            <a:r>
              <a:rPr lang="en-US" sz="1800" dirty="0"/>
              <a:t>// Synchronize to make sure the matrices are </a:t>
            </a:r>
            <a:r>
              <a:rPr lang="en-US" sz="1800" dirty="0" smtClean="0"/>
              <a:t>loaded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 </a:t>
            </a:r>
            <a:r>
              <a:rPr lang="en-US" sz="1800" i="1" dirty="0" smtClean="0"/>
              <a:t>// </a:t>
            </a:r>
            <a:r>
              <a:rPr lang="en-US" sz="1800" i="1" dirty="0"/>
              <a:t>Multiply the two sub-matrices together;</a:t>
            </a:r>
          </a:p>
          <a:p>
            <a:pPr marL="0" indent="0">
              <a:buNone/>
            </a:pPr>
            <a:r>
              <a:rPr lang="en-US" sz="1800" i="1" dirty="0" smtClean="0"/>
              <a:t>         for </a:t>
            </a:r>
            <a:r>
              <a:rPr lang="en-US" sz="1800" i="1" dirty="0"/>
              <a:t>(</a:t>
            </a:r>
            <a:r>
              <a:rPr lang="en-US" sz="1800" i="1" dirty="0" err="1"/>
              <a:t>int</a:t>
            </a:r>
            <a:r>
              <a:rPr lang="en-US" sz="1800" i="1" dirty="0"/>
              <a:t> k = 0; k &lt; BLOCK_SIZE; ++k) </a:t>
            </a:r>
          </a:p>
          <a:p>
            <a:pPr marL="0" indent="0">
              <a:buNone/>
            </a:pPr>
            <a:r>
              <a:rPr lang="en-US" sz="1800" i="1" dirty="0"/>
              <a:t>         </a:t>
            </a:r>
            <a:r>
              <a:rPr lang="en-US" sz="1800" i="1" dirty="0" smtClean="0"/>
              <a:t>           </a:t>
            </a:r>
            <a:r>
              <a:rPr lang="en-US" sz="1800" i="1" dirty="0" err="1" smtClean="0"/>
              <a:t>Csub</a:t>
            </a:r>
            <a:r>
              <a:rPr lang="en-US" sz="1800" i="1" dirty="0" smtClean="0"/>
              <a:t> </a:t>
            </a:r>
            <a:r>
              <a:rPr lang="en-US" sz="1800" i="1" dirty="0"/>
              <a:t>+= As[ty][k] * </a:t>
            </a:r>
            <a:r>
              <a:rPr lang="en-US" sz="1800" i="1" dirty="0" err="1"/>
              <a:t>Bs</a:t>
            </a:r>
            <a:r>
              <a:rPr lang="en-US" sz="1800" i="1" dirty="0"/>
              <a:t>[k][</a:t>
            </a:r>
            <a:r>
              <a:rPr lang="en-US" sz="1800" i="1" dirty="0" err="1"/>
              <a:t>tx</a:t>
            </a:r>
            <a:r>
              <a:rPr lang="en-US" sz="1800" i="1" dirty="0" smtClean="0"/>
              <a:t>];</a:t>
            </a:r>
            <a:endParaRPr lang="en-US" sz="1800" i="1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rgbClr val="FFC000"/>
                </a:solidFill>
              </a:rPr>
              <a:t>__</a:t>
            </a:r>
            <a:r>
              <a:rPr lang="en-US" sz="1800" dirty="0" err="1">
                <a:solidFill>
                  <a:srgbClr val="FFC000"/>
                </a:solidFill>
              </a:rPr>
              <a:t>syncthreads</a:t>
            </a:r>
            <a:r>
              <a:rPr lang="en-US" sz="1800" dirty="0" smtClean="0">
                <a:solidFill>
                  <a:srgbClr val="FFC000"/>
                </a:solidFill>
              </a:rPr>
              <a:t>();  </a:t>
            </a:r>
            <a:r>
              <a:rPr lang="en-US" sz="1800" dirty="0" smtClean="0"/>
              <a:t>// </a:t>
            </a:r>
            <a:r>
              <a:rPr lang="en-US" sz="1800" dirty="0"/>
              <a:t>Synchronize to make sure that computation is done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// Write the </a:t>
            </a:r>
            <a:r>
              <a:rPr lang="en-US" sz="1800" dirty="0" smtClean="0"/>
              <a:t>result to </a:t>
            </a:r>
            <a:r>
              <a:rPr lang="en-US" sz="1800" dirty="0"/>
              <a:t>device memory;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c = </a:t>
            </a:r>
            <a:r>
              <a:rPr lang="en-US" sz="1800" dirty="0" err="1"/>
              <a:t>wB</a:t>
            </a:r>
            <a:r>
              <a:rPr lang="en-US" sz="1800" dirty="0"/>
              <a:t> * BLOCK_SIZE * by + BLOCK_SIZE * </a:t>
            </a:r>
            <a:r>
              <a:rPr lang="en-US" sz="1800" dirty="0" err="1"/>
              <a:t>bx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C[c + </a:t>
            </a:r>
            <a:r>
              <a:rPr lang="en-US" sz="1800" dirty="0" err="1"/>
              <a:t>wB</a:t>
            </a:r>
            <a:r>
              <a:rPr lang="en-US" sz="1800" dirty="0"/>
              <a:t> * ty + </a:t>
            </a:r>
            <a:r>
              <a:rPr lang="en-US" sz="1800" dirty="0" err="1"/>
              <a:t>tx</a:t>
            </a:r>
            <a:r>
              <a:rPr lang="en-US" sz="1800" dirty="0"/>
              <a:t>] = </a:t>
            </a:r>
            <a:r>
              <a:rPr lang="en-US" sz="1800" dirty="0" err="1"/>
              <a:t>Csub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2000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 4: Matrix Multiply </a:t>
            </a:r>
            <a:br>
              <a:rPr lang="en-GB" altLang="en-US" dirty="0"/>
            </a:br>
            <a:r>
              <a:rPr lang="en-GB" altLang="en-US" dirty="0"/>
              <a:t>with Shared </a:t>
            </a:r>
            <a:r>
              <a:rPr lang="en-GB" altLang="en-US" dirty="0" smtClean="0"/>
              <a:t>Memory –cont.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   float </a:t>
            </a:r>
            <a:r>
              <a:rPr lang="en-US" sz="1800" dirty="0"/>
              <a:t>*</a:t>
            </a:r>
            <a:r>
              <a:rPr lang="en-US" sz="1800" dirty="0" err="1"/>
              <a:t>d_A</a:t>
            </a:r>
            <a:r>
              <a:rPr lang="en-US" sz="1800" dirty="0"/>
              <a:t>, *</a:t>
            </a:r>
            <a:r>
              <a:rPr lang="en-US" sz="1800" dirty="0" err="1"/>
              <a:t>d_B</a:t>
            </a:r>
            <a:r>
              <a:rPr lang="en-US" sz="1800" dirty="0"/>
              <a:t>, *</a:t>
            </a:r>
            <a:r>
              <a:rPr lang="en-US" sz="1800" dirty="0" err="1"/>
              <a:t>d_C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cudaMalloc</a:t>
            </a:r>
            <a:r>
              <a:rPr lang="en-US" sz="1600" dirty="0"/>
              <a:t>((void **) &amp;</a:t>
            </a:r>
            <a:r>
              <a:rPr lang="en-US" sz="1600" dirty="0" err="1"/>
              <a:t>d_A</a:t>
            </a:r>
            <a:r>
              <a:rPr lang="en-US" sz="1600" dirty="0"/>
              <a:t>, </a:t>
            </a:r>
            <a:r>
              <a:rPr lang="en-US" sz="1600" dirty="0" err="1"/>
              <a:t>mem_size_A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cudaMalloc</a:t>
            </a:r>
            <a:r>
              <a:rPr lang="en-US" sz="1600" dirty="0"/>
              <a:t>((void **) &amp;</a:t>
            </a:r>
            <a:r>
              <a:rPr lang="en-US" sz="1600" dirty="0" err="1"/>
              <a:t>d_B</a:t>
            </a:r>
            <a:r>
              <a:rPr lang="en-US" sz="1600" dirty="0"/>
              <a:t>, </a:t>
            </a:r>
            <a:r>
              <a:rPr lang="en-US" sz="1600" dirty="0" err="1"/>
              <a:t>mem_size_B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cudaMalloc</a:t>
            </a:r>
            <a:r>
              <a:rPr lang="en-US" sz="1600" dirty="0"/>
              <a:t>((void **) &amp;</a:t>
            </a:r>
            <a:r>
              <a:rPr lang="en-US" sz="1600" dirty="0" err="1"/>
              <a:t>d_C</a:t>
            </a:r>
            <a:r>
              <a:rPr lang="en-US" sz="1600" dirty="0"/>
              <a:t>, </a:t>
            </a:r>
            <a:r>
              <a:rPr lang="en-US" sz="1600" dirty="0" err="1"/>
              <a:t>mem_size_C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/>
              <a:t>// Copy host memory to device</a:t>
            </a:r>
          </a:p>
          <a:p>
            <a:pPr marL="0" indent="0">
              <a:buNone/>
            </a:pPr>
            <a:r>
              <a:rPr lang="pt-BR" sz="1600" dirty="0"/>
              <a:t>   </a:t>
            </a:r>
            <a:r>
              <a:rPr lang="pt-BR" sz="1600" dirty="0" smtClean="0"/>
              <a:t>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cudaMemcpy</a:t>
            </a:r>
            <a:r>
              <a:rPr lang="pt-BR" sz="1600" dirty="0"/>
              <a:t>(</a:t>
            </a:r>
            <a:r>
              <a:rPr lang="pt-BR" sz="1600" dirty="0" err="1"/>
              <a:t>d_A</a:t>
            </a:r>
            <a:r>
              <a:rPr lang="pt-BR" sz="1600" dirty="0"/>
              <a:t>, </a:t>
            </a:r>
            <a:r>
              <a:rPr lang="pt-BR" sz="1600" dirty="0" err="1"/>
              <a:t>h_A</a:t>
            </a:r>
            <a:r>
              <a:rPr lang="pt-BR" sz="1600" dirty="0"/>
              <a:t>, </a:t>
            </a:r>
            <a:r>
              <a:rPr lang="pt-BR" sz="1600" dirty="0" err="1"/>
              <a:t>mem_size_A</a:t>
            </a:r>
            <a:r>
              <a:rPr lang="pt-BR" sz="1600" dirty="0"/>
              <a:t>, </a:t>
            </a:r>
            <a:r>
              <a:rPr lang="pt-BR" sz="1600" dirty="0" err="1"/>
              <a:t>cudaMemcpyHostToDevice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cudaMemcpy</a:t>
            </a:r>
            <a:r>
              <a:rPr lang="en-US" sz="1600" dirty="0" smtClean="0"/>
              <a:t>(</a:t>
            </a:r>
            <a:r>
              <a:rPr lang="en-US" sz="1600" dirty="0" err="1" smtClean="0"/>
              <a:t>d_B</a:t>
            </a:r>
            <a:r>
              <a:rPr lang="en-US" sz="1600" dirty="0"/>
              <a:t>, </a:t>
            </a:r>
            <a:r>
              <a:rPr lang="en-US" sz="1600" dirty="0" err="1"/>
              <a:t>h_B</a:t>
            </a:r>
            <a:r>
              <a:rPr lang="en-US" sz="1600" dirty="0"/>
              <a:t>, </a:t>
            </a:r>
            <a:r>
              <a:rPr lang="en-US" sz="1600" dirty="0" err="1"/>
              <a:t>mem_size_B</a:t>
            </a:r>
            <a:r>
              <a:rPr lang="en-US" sz="1600" dirty="0"/>
              <a:t>, </a:t>
            </a:r>
            <a:r>
              <a:rPr lang="en-US" sz="1600" dirty="0" err="1"/>
              <a:t>cudaMemcpyHostToDevice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block_size</a:t>
            </a:r>
            <a:r>
              <a:rPr lang="en-US" sz="1800" dirty="0"/>
              <a:t> = 32;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chemeClr val="tx1"/>
                </a:solidFill>
              </a:rPr>
              <a:t>dim3 threads(</a:t>
            </a:r>
            <a:r>
              <a:rPr lang="en-US" sz="1800" dirty="0" err="1">
                <a:solidFill>
                  <a:schemeClr val="tx1"/>
                </a:solidFill>
              </a:rPr>
              <a:t>block_size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block_size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dim3 grid(</a:t>
            </a:r>
            <a:r>
              <a:rPr lang="en-US" sz="1800" dirty="0" err="1">
                <a:solidFill>
                  <a:schemeClr val="tx1"/>
                </a:solidFill>
              </a:rPr>
              <a:t>dimsB.x</a:t>
            </a:r>
            <a:r>
              <a:rPr lang="en-US" sz="1800" dirty="0">
                <a:solidFill>
                  <a:schemeClr val="tx1"/>
                </a:solidFill>
              </a:rPr>
              <a:t> / </a:t>
            </a:r>
            <a:r>
              <a:rPr lang="en-US" sz="1800" dirty="0" err="1">
                <a:solidFill>
                  <a:schemeClr val="tx1"/>
                </a:solidFill>
              </a:rPr>
              <a:t>threads.x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dimsA.y</a:t>
            </a:r>
            <a:r>
              <a:rPr lang="en-US" sz="1800" dirty="0">
                <a:solidFill>
                  <a:schemeClr val="tx1"/>
                </a:solidFill>
              </a:rPr>
              <a:t> / </a:t>
            </a:r>
            <a:r>
              <a:rPr lang="en-US" sz="1800" dirty="0" err="1">
                <a:solidFill>
                  <a:schemeClr val="tx1"/>
                </a:solidFill>
              </a:rPr>
              <a:t>threads.y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matrixMulCUDA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&lt;32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&gt;&lt;&lt;&lt; grid, threads &gt;&gt;&gt;(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d_C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d_A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d_B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dimsA.x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dimsB.x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cudaDeviceSynchronize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/>
              <a:t>// Copy result from device to host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cudaMemcpy</a:t>
            </a:r>
            <a:r>
              <a:rPr lang="en-US" sz="1600" dirty="0" smtClean="0"/>
              <a:t>(</a:t>
            </a:r>
            <a:r>
              <a:rPr lang="en-US" sz="1600" dirty="0" err="1" smtClean="0"/>
              <a:t>h_C</a:t>
            </a:r>
            <a:r>
              <a:rPr lang="en-US" sz="1600" dirty="0"/>
              <a:t>, </a:t>
            </a:r>
            <a:r>
              <a:rPr lang="en-US" sz="1600" dirty="0" err="1"/>
              <a:t>d_C</a:t>
            </a:r>
            <a:r>
              <a:rPr lang="en-US" sz="1600" dirty="0"/>
              <a:t>, </a:t>
            </a:r>
            <a:r>
              <a:rPr lang="en-US" sz="1600" dirty="0" err="1"/>
              <a:t>mem_size_C</a:t>
            </a:r>
            <a:r>
              <a:rPr lang="en-US" sz="1600" dirty="0"/>
              <a:t>, </a:t>
            </a:r>
            <a:r>
              <a:rPr lang="en-US" sz="1600" dirty="0" err="1"/>
              <a:t>cudaMemcpyDeviceToHost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cudaFree</a:t>
            </a:r>
            <a:r>
              <a:rPr lang="en-US" sz="1600" dirty="0" smtClean="0"/>
              <a:t>(</a:t>
            </a:r>
            <a:r>
              <a:rPr lang="en-US" sz="1600" dirty="0" err="1" smtClean="0"/>
              <a:t>d_A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3733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6.0 – Unified </a:t>
            </a:r>
            <a:r>
              <a:rPr lang="en-US" dirty="0" err="1" smtClean="0"/>
              <a:t>Memory+cublasXT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>
                <a:solidFill>
                  <a:srgbClr val="FFFF00"/>
                </a:solidFill>
                <a:effectLst/>
              </a:rPr>
              <a:t>Unified CPU-GPU memory:</a:t>
            </a:r>
          </a:p>
          <a:p>
            <a:pPr lvl="1"/>
            <a:r>
              <a:rPr lang="en-US" sz="2000" dirty="0" smtClean="0">
                <a:solidFill>
                  <a:srgbClr val="FFC000"/>
                </a:solidFill>
              </a:rPr>
              <a:t>Before</a:t>
            </a:r>
            <a:r>
              <a:rPr lang="en-US" sz="2000" dirty="0" smtClean="0"/>
              <a:t>: </a:t>
            </a:r>
            <a:r>
              <a:rPr lang="en-US" sz="2000" dirty="0">
                <a:effectLst/>
              </a:rPr>
              <a:t>Data that is shared between the CPU and GPU must be allocated in both memories, and explicitly copied between them by the </a:t>
            </a:r>
            <a:r>
              <a:rPr lang="en-US" sz="2000" dirty="0" smtClean="0">
                <a:effectLst/>
              </a:rPr>
              <a:t>programmer</a:t>
            </a:r>
          </a:p>
          <a:p>
            <a:pPr lvl="1"/>
            <a:r>
              <a:rPr lang="en-US" sz="2000" dirty="0" smtClean="0">
                <a:solidFill>
                  <a:srgbClr val="FFC000"/>
                </a:solidFill>
                <a:effectLst/>
              </a:rPr>
              <a:t>Now</a:t>
            </a:r>
            <a:r>
              <a:rPr lang="en-US" sz="2000" dirty="0" smtClean="0">
                <a:effectLst/>
              </a:rPr>
              <a:t>: </a:t>
            </a:r>
            <a:r>
              <a:rPr lang="en-US" sz="2000" dirty="0">
                <a:effectLst/>
              </a:rPr>
              <a:t>a pool of managed memory that is shared between the CPU and GPU, bridging the CPU-GPU divide. Managed memory is accessible to both the CPU and GPU using a single pointer. </a:t>
            </a:r>
            <a:r>
              <a:rPr lang="en-US" sz="2000" dirty="0" smtClean="0">
                <a:effectLst/>
              </a:rPr>
              <a:t>Data </a:t>
            </a:r>
            <a:r>
              <a:rPr lang="en-US" sz="2000" dirty="0">
                <a:effectLst/>
              </a:rPr>
              <a:t>allocated in Unified Memory </a:t>
            </a:r>
            <a:r>
              <a:rPr lang="en-US" sz="2000" dirty="0" smtClean="0">
                <a:effectLst/>
              </a:rPr>
              <a:t>automatically</a:t>
            </a:r>
            <a:r>
              <a:rPr lang="en-US" sz="2000" dirty="0">
                <a:effectLst/>
              </a:rPr>
              <a:t> </a:t>
            </a:r>
            <a:r>
              <a:rPr lang="en-US" sz="2000" i="1" dirty="0">
                <a:effectLst/>
              </a:rPr>
              <a:t>migrates</a:t>
            </a:r>
            <a:r>
              <a:rPr lang="en-US" sz="2000" dirty="0">
                <a:effectLst/>
              </a:rPr>
              <a:t> </a:t>
            </a:r>
            <a:r>
              <a:rPr lang="en-US" sz="2000" dirty="0" smtClean="0">
                <a:effectLst/>
              </a:rPr>
              <a:t>between </a:t>
            </a:r>
            <a:r>
              <a:rPr lang="en-US" sz="2000" dirty="0">
                <a:effectLst/>
              </a:rPr>
              <a:t>host and device so that it looks like CPU memory to code running on the CPU, and like GPU memory to code running on the GPU</a:t>
            </a:r>
            <a:r>
              <a:rPr lang="en-US" sz="20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400" u="sng" dirty="0" err="1">
                <a:solidFill>
                  <a:srgbClr val="FFFF00"/>
                </a:solidFill>
                <a:effectLst/>
                <a:hlinkClick r:id="rId2"/>
              </a:rPr>
              <a:t>cublasXT</a:t>
            </a:r>
            <a:r>
              <a:rPr lang="en-US" sz="2400" u="sng" dirty="0">
                <a:solidFill>
                  <a:srgbClr val="FFFF00"/>
                </a:solidFill>
                <a:effectLst/>
              </a:rPr>
              <a:t> </a:t>
            </a:r>
          </a:p>
          <a:p>
            <a:pPr lvl="1"/>
            <a:r>
              <a:rPr lang="en-US" sz="2000" dirty="0">
                <a:effectLst/>
              </a:rPr>
              <a:t>new BLAS multi-GPU library that automatically scales performance across up to 8 GPUs /node; supporting workloads up to 512GB). </a:t>
            </a:r>
          </a:p>
          <a:p>
            <a:pPr lvl="1"/>
            <a:r>
              <a:rPr lang="en-US" sz="2000" dirty="0">
                <a:effectLst/>
              </a:rPr>
              <a:t>The re-designed FFT </a:t>
            </a:r>
            <a:r>
              <a:rPr lang="en-US" sz="2000" dirty="0" smtClean="0">
                <a:effectLst/>
              </a:rPr>
              <a:t>library </a:t>
            </a:r>
            <a:r>
              <a:rPr lang="en-US" sz="2000" dirty="0">
                <a:effectLst/>
              </a:rPr>
              <a:t>scales up to 2 </a:t>
            </a:r>
            <a:r>
              <a:rPr lang="en-US" sz="2000" dirty="0" smtClean="0">
                <a:effectLst/>
              </a:rPr>
              <a:t>GPUs/node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3327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dirty="0" smtClean="0"/>
              <a:t>2D_correlation_CUDA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dirty="0" err="1" smtClean="0"/>
              <a:t>ConvLayer_forward_CUDA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905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Caffe</a:t>
            </a:r>
            <a:r>
              <a:rPr lang="en-US" dirty="0"/>
              <a:t>: 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GPU support in </a:t>
            </a:r>
            <a:r>
              <a:rPr lang="en-US" sz="2400" dirty="0" err="1" smtClean="0"/>
              <a:t>Caffe</a:t>
            </a:r>
            <a:r>
              <a:rPr lang="en-US" sz="2400" dirty="0" smtClean="0"/>
              <a:t> is based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err="1" smtClean="0"/>
              <a:t>SynchedMemory</a:t>
            </a:r>
            <a:endParaRPr lang="en-US" sz="2400" dirty="0" smtClean="0"/>
          </a:p>
          <a:p>
            <a:pPr lvl="1"/>
            <a:r>
              <a:rPr lang="en-US" sz="2000" dirty="0" smtClean="0"/>
              <a:t>“transparent” memory moving between CPU and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GPU </a:t>
            </a:r>
            <a:r>
              <a:rPr lang="en-US" sz="2400" dirty="0"/>
              <a:t>implementation for each layer </a:t>
            </a:r>
            <a:endParaRPr lang="en-US" sz="2400" dirty="0" smtClean="0"/>
          </a:p>
          <a:p>
            <a:pPr lvl="1"/>
            <a:r>
              <a:rPr lang="en-US" sz="2000" dirty="0" err="1" smtClean="0"/>
              <a:t>ConvolutionLayer</a:t>
            </a:r>
            <a:r>
              <a:rPr lang="en-US" sz="2000" dirty="0" smtClean="0"/>
              <a:t>::</a:t>
            </a:r>
            <a:r>
              <a:rPr lang="en-US" sz="2000" dirty="0" err="1" smtClean="0"/>
              <a:t>Forward_gpu</a:t>
            </a:r>
            <a:r>
              <a:rPr lang="en-US" sz="2000" dirty="0" smtClean="0"/>
              <a:t>( )</a:t>
            </a:r>
          </a:p>
          <a:p>
            <a:pPr lvl="1"/>
            <a:r>
              <a:rPr lang="en-US" sz="2000" dirty="0" err="1" smtClean="0"/>
              <a:t>ConvolutionLayer</a:t>
            </a:r>
            <a:r>
              <a:rPr lang="en-US" sz="2000" dirty="0" smtClean="0"/>
              <a:t>::</a:t>
            </a:r>
            <a:r>
              <a:rPr lang="en-US" sz="2000" dirty="0" err="1"/>
              <a:t>Backward_gpu</a:t>
            </a:r>
            <a:r>
              <a:rPr lang="en-US" sz="2000" dirty="0" smtClean="0"/>
              <a:t>( )</a:t>
            </a:r>
            <a:endParaRPr lang="en-US" sz="2000" dirty="0"/>
          </a:p>
          <a:p>
            <a:pPr marL="344488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7826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Caffe</a:t>
            </a:r>
            <a:r>
              <a:rPr lang="en-US" dirty="0"/>
              <a:t>:  </a:t>
            </a:r>
            <a:r>
              <a:rPr lang="en-US" dirty="0" err="1" smtClean="0"/>
              <a:t>SynchedMemory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class Blob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public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Blob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   ….</a:t>
            </a:r>
          </a:p>
          <a:p>
            <a:pPr marL="0" indent="0">
              <a:buNone/>
            </a:pPr>
            <a:r>
              <a:rPr lang="en-US" sz="2000" dirty="0" smtClean="0"/>
              <a:t>  protected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shared_ptr</a:t>
            </a: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FFC000"/>
                </a:solidFill>
              </a:rPr>
              <a:t>SyncedMemory</a:t>
            </a:r>
            <a:r>
              <a:rPr lang="en-US" sz="2000" dirty="0"/>
              <a:t>&gt; data_;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</a:t>
            </a:r>
            <a:r>
              <a:rPr lang="en-US" sz="2000" dirty="0" err="1" smtClean="0"/>
              <a:t>shared_ptr</a:t>
            </a: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FFC000"/>
                </a:solidFill>
              </a:rPr>
              <a:t>SyncedMemory</a:t>
            </a:r>
            <a:r>
              <a:rPr lang="en-US" sz="2000" dirty="0"/>
              <a:t>&gt; diff_;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4300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Caffe</a:t>
            </a:r>
            <a:r>
              <a:rPr lang="en-US" dirty="0"/>
              <a:t>:  </a:t>
            </a:r>
            <a:r>
              <a:rPr lang="en-US" dirty="0" err="1"/>
              <a:t>SynchedMemory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SyncedMemory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public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</a:t>
            </a:r>
            <a:r>
              <a:rPr lang="en-US" sz="1800" dirty="0" err="1" smtClean="0"/>
              <a:t>SyncedMemory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             : </a:t>
            </a:r>
            <a:r>
              <a:rPr lang="en-US" sz="1800" dirty="0" err="1"/>
              <a:t>cpu_ptr</a:t>
            </a:r>
            <a:r>
              <a:rPr lang="en-US" sz="1800" dirty="0"/>
              <a:t>_(NULL), </a:t>
            </a:r>
            <a:r>
              <a:rPr lang="en-US" sz="1800" dirty="0" err="1"/>
              <a:t>gpu_ptr</a:t>
            </a:r>
            <a:r>
              <a:rPr lang="en-US" sz="1800" dirty="0"/>
              <a:t>_(NULL), size_(0), head_(UNINITIALIZED) {}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explicit </a:t>
            </a:r>
            <a:r>
              <a:rPr lang="en-US" sz="1800" dirty="0" err="1"/>
              <a:t>SyncedMemory</a:t>
            </a:r>
            <a:r>
              <a:rPr lang="en-US" sz="1800" dirty="0"/>
              <a:t>(</a:t>
            </a:r>
            <a:r>
              <a:rPr lang="en-US" sz="1800" dirty="0" err="1"/>
              <a:t>size_t</a:t>
            </a:r>
            <a:r>
              <a:rPr lang="en-US" sz="1800" dirty="0"/>
              <a:t> size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             : </a:t>
            </a:r>
            <a:r>
              <a:rPr lang="en-US" sz="1800" dirty="0" err="1"/>
              <a:t>cpu_ptr</a:t>
            </a:r>
            <a:r>
              <a:rPr lang="en-US" sz="1800" dirty="0"/>
              <a:t>_(NULL), </a:t>
            </a:r>
            <a:r>
              <a:rPr lang="en-US" sz="1800" dirty="0" err="1"/>
              <a:t>gpu_ptr</a:t>
            </a:r>
            <a:r>
              <a:rPr lang="en-US" sz="1800" dirty="0"/>
              <a:t>_(NULL), size_(size</a:t>
            </a:r>
            <a:r>
              <a:rPr lang="en-US" sz="1800" dirty="0" smtClean="0"/>
              <a:t>), head</a:t>
            </a:r>
            <a:r>
              <a:rPr lang="en-US" sz="1800" dirty="0"/>
              <a:t>_(UNINITIALIZED) </a:t>
            </a:r>
            <a:r>
              <a:rPr lang="en-US" sz="1800" dirty="0" smtClean="0"/>
              <a:t>{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~</a:t>
            </a:r>
            <a:r>
              <a:rPr lang="en-US" sz="1800" dirty="0" err="1"/>
              <a:t>SyncedMemory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/>
              <a:t>void*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cpu_data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/>
              <a:t>void*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gpu_data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/>
              <a:t>void*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mutable_cpu_data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void</a:t>
            </a:r>
            <a:r>
              <a:rPr lang="en-US" sz="1800" dirty="0"/>
              <a:t>*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mutable_gpu_data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enum</a:t>
            </a:r>
            <a:r>
              <a:rPr lang="en-US" sz="1800" dirty="0" smtClean="0"/>
              <a:t> </a:t>
            </a:r>
            <a:r>
              <a:rPr lang="en-US" sz="1800" dirty="0" err="1"/>
              <a:t>SyncedHead</a:t>
            </a:r>
            <a:r>
              <a:rPr lang="en-US" sz="1800" dirty="0"/>
              <a:t> { UNINITIALIZED, HEAD_AT_CPU, HEAD_AT_GPU, SYNCED };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/>
              <a:t>SyncedHead</a:t>
            </a:r>
            <a:r>
              <a:rPr lang="en-US" sz="1800" dirty="0"/>
              <a:t> head() { return head_; }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</a:t>
            </a:r>
            <a:r>
              <a:rPr lang="en-US" sz="1800" dirty="0" err="1" smtClean="0"/>
              <a:t>size_t</a:t>
            </a:r>
            <a:r>
              <a:rPr lang="en-US" sz="1800" dirty="0" smtClean="0"/>
              <a:t> </a:t>
            </a:r>
            <a:r>
              <a:rPr lang="en-US" sz="1800" dirty="0"/>
              <a:t>size() { return size_; </a:t>
            </a: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0963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Caffe</a:t>
            </a:r>
            <a:r>
              <a:rPr lang="en-US" dirty="0"/>
              <a:t>:  </a:t>
            </a:r>
            <a:r>
              <a:rPr lang="en-US" dirty="0" err="1"/>
              <a:t>SynchedMemory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SyncedMemory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…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private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</a:t>
            </a:r>
            <a:r>
              <a:rPr lang="en-US" sz="1800" dirty="0" smtClean="0"/>
              <a:t>void </a:t>
            </a:r>
            <a:r>
              <a:rPr lang="en-US" sz="1800" dirty="0" err="1"/>
              <a:t>to_cpu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void </a:t>
            </a:r>
            <a:r>
              <a:rPr lang="en-US" sz="1800" dirty="0" err="1"/>
              <a:t>to_gpu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void</a:t>
            </a:r>
            <a:r>
              <a:rPr lang="en-US" sz="1800" dirty="0"/>
              <a:t>* </a:t>
            </a:r>
            <a:r>
              <a:rPr lang="en-US" sz="1800" dirty="0" err="1">
                <a:solidFill>
                  <a:srgbClr val="FFC000"/>
                </a:solidFill>
              </a:rPr>
              <a:t>cpu_ptr</a:t>
            </a:r>
            <a:r>
              <a:rPr lang="en-US" sz="1800" dirty="0">
                <a:solidFill>
                  <a:srgbClr val="FFC000"/>
                </a:solidFill>
              </a:rPr>
              <a:t>_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void</a:t>
            </a:r>
            <a:r>
              <a:rPr lang="en-US" sz="1800" dirty="0"/>
              <a:t>* </a:t>
            </a:r>
            <a:r>
              <a:rPr lang="en-US" sz="1800" dirty="0" err="1">
                <a:solidFill>
                  <a:srgbClr val="FFC000"/>
                </a:solidFill>
              </a:rPr>
              <a:t>gpu_ptr</a:t>
            </a:r>
            <a:r>
              <a:rPr lang="en-US" sz="1800" dirty="0">
                <a:solidFill>
                  <a:srgbClr val="FFC000"/>
                </a:solidFill>
              </a:rPr>
              <a:t>_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</a:t>
            </a:r>
            <a:r>
              <a:rPr lang="en-US" sz="1800" dirty="0" err="1" smtClean="0"/>
              <a:t>size_t</a:t>
            </a:r>
            <a:r>
              <a:rPr lang="en-US" sz="1800" dirty="0" smtClean="0"/>
              <a:t> </a:t>
            </a:r>
            <a:r>
              <a:rPr lang="en-US" sz="1800" dirty="0"/>
              <a:t>size_;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</a:t>
            </a:r>
            <a:r>
              <a:rPr lang="en-US" sz="1800" dirty="0" err="1" smtClean="0"/>
              <a:t>SyncedHead</a:t>
            </a:r>
            <a:r>
              <a:rPr lang="en-US" sz="1800" dirty="0" smtClean="0"/>
              <a:t> </a:t>
            </a:r>
            <a:r>
              <a:rPr lang="en-US" sz="1800" dirty="0"/>
              <a:t>head</a:t>
            </a:r>
            <a:r>
              <a:rPr lang="en-US" sz="1800" dirty="0" smtClean="0"/>
              <a:t>_;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 smtClean="0"/>
              <a:t>};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0633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ConvolutionalLayer</a:t>
            </a:r>
            <a:r>
              <a:rPr lang="en-US" dirty="0" smtClean="0"/>
              <a:t>:: </a:t>
            </a:r>
            <a:r>
              <a:rPr lang="en-US" dirty="0" err="1" smtClean="0"/>
              <a:t>Forward_gpu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98550"/>
            <a:ext cx="8407400" cy="46180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ConvolutionLayer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Dtype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&gt;::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Forward_gpu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smtClean="0"/>
              <a:t>vector&lt;Blob&lt;</a:t>
            </a:r>
            <a:r>
              <a:rPr lang="en-US" sz="1800" dirty="0" err="1" smtClean="0"/>
              <a:t>Dtype</a:t>
            </a:r>
            <a:r>
              <a:rPr lang="en-US" sz="1800" dirty="0"/>
              <a:t>&gt;*&gt;&amp; bottom</a:t>
            </a:r>
            <a:r>
              <a:rPr lang="en-US" sz="1800" dirty="0" smtClean="0"/>
              <a:t>,  </a:t>
            </a:r>
            <a:r>
              <a:rPr lang="en-US" sz="1800" dirty="0"/>
              <a:t>vector&lt;Blob&lt;</a:t>
            </a:r>
            <a:r>
              <a:rPr lang="en-US" sz="1800" dirty="0" err="1"/>
              <a:t>Dtype</a:t>
            </a:r>
            <a:r>
              <a:rPr lang="en-US" sz="1800" dirty="0"/>
              <a:t>&gt;*&gt;* top)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/>
              <a:t>Dtype</a:t>
            </a:r>
            <a:r>
              <a:rPr lang="en-US" sz="1800" dirty="0"/>
              <a:t>* </a:t>
            </a:r>
            <a:r>
              <a:rPr lang="en-US" sz="1800" dirty="0" err="1"/>
              <a:t>bottom_data</a:t>
            </a:r>
            <a:r>
              <a:rPr lang="en-US" sz="1800" dirty="0"/>
              <a:t> = bottom[0]-&gt;</a:t>
            </a:r>
            <a:r>
              <a:rPr lang="en-US" sz="1800" dirty="0" err="1">
                <a:solidFill>
                  <a:srgbClr val="FFC000"/>
                </a:solidFill>
              </a:rPr>
              <a:t>gpu_data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</a:t>
            </a:r>
            <a:r>
              <a:rPr lang="en-US" sz="1800" dirty="0" err="1" smtClean="0"/>
              <a:t>Dtype</a:t>
            </a:r>
            <a:r>
              <a:rPr lang="en-US" sz="1800" dirty="0"/>
              <a:t>* </a:t>
            </a:r>
            <a:r>
              <a:rPr lang="en-US" sz="1800" dirty="0" err="1"/>
              <a:t>top_data</a:t>
            </a:r>
            <a:r>
              <a:rPr lang="en-US" sz="1800" dirty="0"/>
              <a:t> = (*top)[0]-&gt;</a:t>
            </a:r>
            <a:r>
              <a:rPr lang="en-US" sz="1800" dirty="0" err="1">
                <a:solidFill>
                  <a:srgbClr val="FFC000"/>
                </a:solidFill>
              </a:rPr>
              <a:t>mutable_gpu_data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</a:t>
            </a:r>
            <a:r>
              <a:rPr lang="en-US" sz="1800" dirty="0" err="1" smtClean="0"/>
              <a:t>Dtype</a:t>
            </a:r>
            <a:r>
              <a:rPr lang="en-US" sz="1800" dirty="0"/>
              <a:t>* </a:t>
            </a:r>
            <a:r>
              <a:rPr lang="en-US" sz="1800" dirty="0" err="1"/>
              <a:t>col_data</a:t>
            </a:r>
            <a:r>
              <a:rPr lang="en-US" sz="1800" dirty="0"/>
              <a:t> = col_buffer_.</a:t>
            </a:r>
            <a:r>
              <a:rPr lang="en-US" sz="1800" dirty="0" err="1">
                <a:solidFill>
                  <a:srgbClr val="FFC000"/>
                </a:solidFill>
              </a:rPr>
              <a:t>mutable_gpu_data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/>
              <a:t>Dtype</a:t>
            </a:r>
            <a:r>
              <a:rPr lang="en-US" sz="1800" dirty="0"/>
              <a:t>* weight = this-&gt;blobs_[0]-&gt;</a:t>
            </a:r>
            <a:r>
              <a:rPr lang="en-US" sz="1800" dirty="0" err="1">
                <a:solidFill>
                  <a:srgbClr val="FFC000"/>
                </a:solidFill>
              </a:rPr>
              <a:t>gpu_data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weight_offset</a:t>
            </a:r>
            <a:r>
              <a:rPr lang="en-US" sz="1800" dirty="0"/>
              <a:t> = M_ * K_;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col_offset</a:t>
            </a:r>
            <a:r>
              <a:rPr lang="en-US" sz="1800" dirty="0"/>
              <a:t> = K_ * N_;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top_offset</a:t>
            </a:r>
            <a:r>
              <a:rPr lang="en-US" sz="1800" dirty="0"/>
              <a:t> = M_ * N_;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smtClean="0"/>
              <a:t> for </a:t>
            </a:r>
            <a:r>
              <a:rPr lang="pt-BR" sz="1800" dirty="0"/>
              <a:t>(</a:t>
            </a:r>
            <a:r>
              <a:rPr lang="pt-BR" sz="1800" dirty="0" err="1"/>
              <a:t>int</a:t>
            </a:r>
            <a:r>
              <a:rPr lang="pt-BR" sz="1800" dirty="0"/>
              <a:t> n = 0; n &lt; NUM_; ++n) {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im2col_gpu</a:t>
            </a:r>
            <a:r>
              <a:rPr lang="en-US" sz="1800" dirty="0" smtClean="0"/>
              <a:t>( …</a:t>
            </a:r>
            <a:r>
              <a:rPr lang="it-IT" sz="1800" dirty="0" smtClean="0"/>
              <a:t>);</a:t>
            </a:r>
            <a:endParaRPr lang="it-IT" sz="1800" dirty="0"/>
          </a:p>
          <a:p>
            <a:pPr marL="0" indent="0">
              <a:buNone/>
            </a:pPr>
            <a:r>
              <a:rPr lang="en-US" sz="1800" dirty="0" smtClean="0"/>
              <a:t>           for 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g = 0; g &lt; GROUP_; ++g) 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           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caffe_gpu_gemm</a:t>
            </a:r>
            <a:r>
              <a:rPr lang="en-US" sz="1800" dirty="0" smtClean="0"/>
              <a:t>&lt;</a:t>
            </a:r>
            <a:r>
              <a:rPr lang="en-US" sz="1800" dirty="0" err="1" smtClean="0"/>
              <a:t>Dtype</a:t>
            </a:r>
            <a:r>
              <a:rPr lang="en-US" sz="1800" dirty="0" smtClean="0"/>
              <a:t>&gt;(..);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   if </a:t>
            </a:r>
            <a:r>
              <a:rPr lang="en-US" sz="1800" dirty="0"/>
              <a:t>(</a:t>
            </a:r>
            <a:r>
              <a:rPr lang="en-US" sz="1800" dirty="0" err="1"/>
              <a:t>biasterm</a:t>
            </a:r>
            <a:r>
              <a:rPr lang="en-US" sz="1800" dirty="0"/>
              <a:t>_) 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caffe_gpu_gemm</a:t>
            </a:r>
            <a:r>
              <a:rPr lang="en-US" sz="1800" dirty="0" smtClean="0"/>
              <a:t>&lt;</a:t>
            </a:r>
            <a:r>
              <a:rPr lang="en-US" sz="1800" dirty="0" err="1" smtClean="0"/>
              <a:t>Dtype</a:t>
            </a:r>
            <a:r>
              <a:rPr lang="en-US" sz="1800" dirty="0" smtClean="0"/>
              <a:t>&gt;();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2920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CAFFE under the hood: BLAS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void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caffe_cpu_gemm</a:t>
            </a:r>
            <a:r>
              <a:rPr lang="en-US" sz="1800" dirty="0"/>
              <a:t>&lt;float&gt;(</a:t>
            </a:r>
            <a:r>
              <a:rPr lang="en-US" sz="1200" dirty="0" err="1"/>
              <a:t>const</a:t>
            </a:r>
            <a:r>
              <a:rPr lang="en-US" sz="1200" dirty="0"/>
              <a:t> CBLAS_TRANSPOSE </a:t>
            </a:r>
            <a:r>
              <a:rPr lang="en-US" sz="1200" dirty="0" err="1"/>
              <a:t>TransA</a:t>
            </a:r>
            <a:r>
              <a:rPr lang="en-US" sz="1200" dirty="0" smtClean="0"/>
              <a:t>, </a:t>
            </a:r>
            <a:r>
              <a:rPr lang="fr-FR" sz="1200" dirty="0" smtClean="0"/>
              <a:t> </a:t>
            </a:r>
            <a:r>
              <a:rPr lang="fr-FR" sz="1200" dirty="0" err="1"/>
              <a:t>const</a:t>
            </a:r>
            <a:r>
              <a:rPr lang="fr-FR" sz="1200" dirty="0"/>
              <a:t> CBLAS_TRANSPOSE </a:t>
            </a:r>
            <a:r>
              <a:rPr lang="fr-FR" sz="1200" dirty="0" err="1"/>
              <a:t>TransB</a:t>
            </a:r>
            <a:r>
              <a:rPr lang="fr-FR" sz="1200" dirty="0"/>
              <a:t>, </a:t>
            </a:r>
            <a:r>
              <a:rPr lang="fr-FR" sz="1200" dirty="0" err="1"/>
              <a:t>const</a:t>
            </a:r>
            <a:r>
              <a:rPr lang="fr-FR" sz="1200" dirty="0"/>
              <a:t> </a:t>
            </a:r>
            <a:r>
              <a:rPr lang="fr-FR" sz="1200" dirty="0" err="1"/>
              <a:t>int</a:t>
            </a:r>
            <a:r>
              <a:rPr lang="fr-FR" sz="1200" dirty="0"/>
              <a:t> M, </a:t>
            </a:r>
            <a:r>
              <a:rPr lang="fr-FR" sz="1200" dirty="0" err="1"/>
              <a:t>const</a:t>
            </a:r>
            <a:r>
              <a:rPr lang="fr-FR" sz="1200" dirty="0"/>
              <a:t> </a:t>
            </a:r>
            <a:r>
              <a:rPr lang="fr-FR" sz="1200" dirty="0" err="1"/>
              <a:t>int</a:t>
            </a:r>
            <a:r>
              <a:rPr lang="fr-FR" sz="1200" dirty="0"/>
              <a:t> N, </a:t>
            </a:r>
            <a:r>
              <a:rPr lang="fr-FR" sz="1200" dirty="0" err="1"/>
              <a:t>const</a:t>
            </a:r>
            <a:r>
              <a:rPr lang="fr-FR" sz="1200" dirty="0"/>
              <a:t> </a:t>
            </a:r>
            <a:r>
              <a:rPr lang="fr-FR" sz="1200" dirty="0" err="1"/>
              <a:t>int</a:t>
            </a:r>
            <a:r>
              <a:rPr lang="fr-FR" sz="1200" dirty="0"/>
              <a:t> K</a:t>
            </a:r>
            <a:r>
              <a:rPr lang="fr-FR" sz="1200" dirty="0" smtClean="0"/>
              <a:t>, </a:t>
            </a:r>
            <a:r>
              <a:rPr lang="en-US" sz="1200" dirty="0" smtClean="0"/>
              <a:t>  </a:t>
            </a:r>
            <a:r>
              <a:rPr lang="en-US" sz="1200" dirty="0" err="1"/>
              <a:t>const</a:t>
            </a:r>
            <a:r>
              <a:rPr lang="en-US" sz="1200" dirty="0"/>
              <a:t> float alpha, </a:t>
            </a:r>
            <a:r>
              <a:rPr lang="en-US" sz="1200" dirty="0" err="1"/>
              <a:t>const</a:t>
            </a:r>
            <a:r>
              <a:rPr lang="en-US" sz="1200" dirty="0"/>
              <a:t> float* A, </a:t>
            </a:r>
            <a:r>
              <a:rPr lang="en-US" sz="1200" dirty="0" err="1"/>
              <a:t>const</a:t>
            </a:r>
            <a:r>
              <a:rPr lang="en-US" sz="1200" dirty="0"/>
              <a:t> float* B, </a:t>
            </a:r>
            <a:r>
              <a:rPr lang="en-US" sz="1200" dirty="0" err="1"/>
              <a:t>const</a:t>
            </a:r>
            <a:r>
              <a:rPr lang="en-US" sz="1200" dirty="0"/>
              <a:t> float beta</a:t>
            </a:r>
            <a:r>
              <a:rPr lang="en-US" sz="1200" dirty="0" smtClean="0"/>
              <a:t>, float</a:t>
            </a:r>
            <a:r>
              <a:rPr lang="en-US" sz="1200" dirty="0"/>
              <a:t>* C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lda</a:t>
            </a:r>
            <a:r>
              <a:rPr lang="en-US" sz="1800" dirty="0"/>
              <a:t> = (</a:t>
            </a:r>
            <a:r>
              <a:rPr lang="en-US" sz="1800" dirty="0" err="1"/>
              <a:t>TransA</a:t>
            </a:r>
            <a:r>
              <a:rPr lang="en-US" sz="1800" dirty="0"/>
              <a:t> == </a:t>
            </a:r>
            <a:r>
              <a:rPr lang="en-US" sz="1800" dirty="0" err="1"/>
              <a:t>CblasNoTrans</a:t>
            </a:r>
            <a:r>
              <a:rPr lang="en-US" sz="1800" dirty="0"/>
              <a:t>) ? K : M;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ldb</a:t>
            </a:r>
            <a:r>
              <a:rPr lang="en-US" sz="1800" dirty="0"/>
              <a:t> = (</a:t>
            </a:r>
            <a:r>
              <a:rPr lang="en-US" sz="1800" dirty="0" err="1"/>
              <a:t>TransB</a:t>
            </a:r>
            <a:r>
              <a:rPr lang="en-US" sz="1800" dirty="0"/>
              <a:t> == </a:t>
            </a:r>
            <a:r>
              <a:rPr lang="en-US" sz="1800" dirty="0" err="1"/>
              <a:t>CblasNoTrans</a:t>
            </a:r>
            <a:r>
              <a:rPr lang="en-US" sz="1800" dirty="0"/>
              <a:t>) ? N : K;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cblas_sgemm</a:t>
            </a:r>
            <a:r>
              <a:rPr lang="en-US" sz="1800" dirty="0"/>
              <a:t>(</a:t>
            </a:r>
            <a:r>
              <a:rPr lang="en-US" sz="1800" dirty="0" err="1"/>
              <a:t>CblasRowMajor</a:t>
            </a:r>
            <a:r>
              <a:rPr lang="en-US" sz="1800" dirty="0"/>
              <a:t>, </a:t>
            </a:r>
            <a:r>
              <a:rPr lang="en-US" sz="1800" dirty="0" err="1"/>
              <a:t>TransA</a:t>
            </a:r>
            <a:r>
              <a:rPr lang="en-US" sz="1800" dirty="0"/>
              <a:t>, </a:t>
            </a:r>
            <a:r>
              <a:rPr lang="en-US" sz="1800" dirty="0" err="1"/>
              <a:t>TransB</a:t>
            </a:r>
            <a:r>
              <a:rPr lang="en-US" sz="1800" dirty="0"/>
              <a:t>, M, N, K, alpha, A, </a:t>
            </a:r>
            <a:r>
              <a:rPr lang="en-US" sz="1800" dirty="0" err="1"/>
              <a:t>lda</a:t>
            </a:r>
            <a:r>
              <a:rPr lang="en-US" sz="1800" dirty="0"/>
              <a:t>, B,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ldb</a:t>
            </a:r>
            <a:r>
              <a:rPr lang="en-US" sz="1800" dirty="0"/>
              <a:t>, beta, C, N);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BLAS:</a:t>
            </a:r>
          </a:p>
          <a:p>
            <a:pPr marL="344488" lvl="1" indent="0">
              <a:buNone/>
            </a:pPr>
            <a:r>
              <a:rPr lang="en-US" sz="2000" dirty="0" smtClean="0"/>
              <a:t>ATLAS</a:t>
            </a:r>
          </a:p>
          <a:p>
            <a:pPr marL="344488" lvl="1" indent="0">
              <a:buNone/>
            </a:pPr>
            <a:r>
              <a:rPr lang="en-US" sz="2000" dirty="0" err="1" smtClean="0"/>
              <a:t>openBLAS</a:t>
            </a:r>
            <a:endParaRPr lang="en-US" sz="2000" dirty="0" smtClean="0"/>
          </a:p>
          <a:p>
            <a:pPr marL="344488" lvl="1" indent="0">
              <a:buNone/>
            </a:pPr>
            <a:r>
              <a:rPr lang="en-US" sz="2000" dirty="0" smtClean="0"/>
              <a:t>MKL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85101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CUDA: </a:t>
            </a:r>
            <a:r>
              <a:rPr lang="en-US" dirty="0" err="1" smtClean="0"/>
              <a:t>prActical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62841" y="5868389"/>
            <a:ext cx="6988629" cy="7580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en-US" dirty="0" smtClean="0"/>
              <a:t>Based on David Kirk and Wen-</a:t>
            </a:r>
            <a:r>
              <a:rPr lang="en-US" altLang="en-US" dirty="0" err="1" smtClean="0"/>
              <a:t>mei</a:t>
            </a:r>
            <a:r>
              <a:rPr lang="en-US" altLang="en-US" dirty="0" smtClean="0"/>
              <a:t> W. </a:t>
            </a:r>
            <a:r>
              <a:rPr lang="en-US" altLang="en-US" dirty="0" err="1" smtClean="0"/>
              <a:t>Hwu</a:t>
            </a:r>
            <a:r>
              <a:rPr lang="en-US" altLang="en-US" dirty="0"/>
              <a:t> </a:t>
            </a:r>
            <a:r>
              <a:rPr lang="en-US" altLang="en-US" dirty="0" smtClean="0"/>
              <a:t> tutorial </a:t>
            </a:r>
          </a:p>
          <a:p>
            <a:pPr algn="ctr"/>
            <a:r>
              <a:rPr lang="en-US" altLang="en-US" dirty="0" smtClean="0"/>
              <a:t>(2007, Univ. of Illinois, Urbana-Champaign 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0390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CAFFE under the hood: BLAS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void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caffe_gpu_gemm</a:t>
            </a:r>
            <a:r>
              <a:rPr lang="en-US" sz="2000" dirty="0"/>
              <a:t>&lt;float</a:t>
            </a:r>
            <a:r>
              <a:rPr lang="en-US" sz="1800" dirty="0"/>
              <a:t>&gt;(</a:t>
            </a:r>
            <a:r>
              <a:rPr lang="en-US" sz="1200" dirty="0" err="1"/>
              <a:t>const</a:t>
            </a:r>
            <a:r>
              <a:rPr lang="en-US" sz="1200" dirty="0"/>
              <a:t> CBLAS_TRANSPOSE </a:t>
            </a:r>
            <a:r>
              <a:rPr lang="en-US" sz="1200" dirty="0" err="1"/>
              <a:t>TransA</a:t>
            </a:r>
            <a:r>
              <a:rPr lang="en-US" sz="1200" dirty="0" smtClean="0"/>
              <a:t>, </a:t>
            </a:r>
            <a:r>
              <a:rPr lang="fr-FR" sz="1200" dirty="0" smtClean="0"/>
              <a:t> </a:t>
            </a:r>
            <a:r>
              <a:rPr lang="fr-FR" sz="1200" dirty="0" err="1"/>
              <a:t>const</a:t>
            </a:r>
            <a:r>
              <a:rPr lang="fr-FR" sz="1200" dirty="0"/>
              <a:t> CBLAS_TRANSPOSE </a:t>
            </a:r>
            <a:r>
              <a:rPr lang="fr-FR" sz="1200" dirty="0" err="1"/>
              <a:t>TransB</a:t>
            </a:r>
            <a:r>
              <a:rPr lang="fr-FR" sz="1200" dirty="0"/>
              <a:t>, </a:t>
            </a:r>
            <a:r>
              <a:rPr lang="fr-FR" sz="1200" dirty="0" err="1"/>
              <a:t>const</a:t>
            </a:r>
            <a:r>
              <a:rPr lang="fr-FR" sz="1200" dirty="0"/>
              <a:t> </a:t>
            </a:r>
            <a:r>
              <a:rPr lang="fr-FR" sz="1200" dirty="0" err="1"/>
              <a:t>int</a:t>
            </a:r>
            <a:r>
              <a:rPr lang="fr-FR" sz="1200" dirty="0"/>
              <a:t> M, </a:t>
            </a:r>
            <a:r>
              <a:rPr lang="fr-FR" sz="1200" dirty="0" err="1"/>
              <a:t>const</a:t>
            </a:r>
            <a:r>
              <a:rPr lang="fr-FR" sz="1200" dirty="0"/>
              <a:t> </a:t>
            </a:r>
            <a:r>
              <a:rPr lang="fr-FR" sz="1200" dirty="0" err="1"/>
              <a:t>int</a:t>
            </a:r>
            <a:r>
              <a:rPr lang="fr-FR" sz="1200" dirty="0"/>
              <a:t> N, </a:t>
            </a:r>
            <a:r>
              <a:rPr lang="fr-FR" sz="1200" dirty="0" err="1"/>
              <a:t>const</a:t>
            </a:r>
            <a:r>
              <a:rPr lang="fr-FR" sz="1200" dirty="0"/>
              <a:t> </a:t>
            </a:r>
            <a:r>
              <a:rPr lang="fr-FR" sz="1200" dirty="0" err="1"/>
              <a:t>int</a:t>
            </a:r>
            <a:r>
              <a:rPr lang="fr-FR" sz="1200" dirty="0"/>
              <a:t> K</a:t>
            </a:r>
            <a:r>
              <a:rPr lang="fr-FR" sz="1200" dirty="0" smtClean="0"/>
              <a:t>, </a:t>
            </a:r>
            <a:r>
              <a:rPr lang="en-US" sz="1200" dirty="0" smtClean="0"/>
              <a:t>    </a:t>
            </a:r>
            <a:r>
              <a:rPr lang="en-US" sz="1200" dirty="0" err="1"/>
              <a:t>const</a:t>
            </a:r>
            <a:r>
              <a:rPr lang="en-US" sz="1200" dirty="0"/>
              <a:t> float alpha, </a:t>
            </a:r>
            <a:r>
              <a:rPr lang="en-US" sz="1200" dirty="0" err="1"/>
              <a:t>const</a:t>
            </a:r>
            <a:r>
              <a:rPr lang="en-US" sz="1200" dirty="0"/>
              <a:t> float* A, </a:t>
            </a:r>
            <a:r>
              <a:rPr lang="en-US" sz="1200" dirty="0" err="1"/>
              <a:t>const</a:t>
            </a:r>
            <a:r>
              <a:rPr lang="en-US" sz="1200" dirty="0"/>
              <a:t> float* B, </a:t>
            </a:r>
            <a:r>
              <a:rPr lang="en-US" sz="1200" dirty="0" err="1"/>
              <a:t>const</a:t>
            </a:r>
            <a:r>
              <a:rPr lang="en-US" sz="1200" dirty="0"/>
              <a:t> float beta</a:t>
            </a:r>
            <a:r>
              <a:rPr lang="en-US" sz="1200" dirty="0" smtClean="0"/>
              <a:t>,     </a:t>
            </a:r>
            <a:r>
              <a:rPr lang="en-US" sz="1200" dirty="0"/>
              <a:t>float* C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// Note that </a:t>
            </a:r>
            <a:r>
              <a:rPr lang="en-US" sz="1800" dirty="0" err="1"/>
              <a:t>cublas</a:t>
            </a:r>
            <a:r>
              <a:rPr lang="en-US" sz="1800" dirty="0"/>
              <a:t> follows </a:t>
            </a:r>
            <a:r>
              <a:rPr lang="en-US" sz="1800" dirty="0" err="1"/>
              <a:t>fortran</a:t>
            </a:r>
            <a:r>
              <a:rPr lang="en-US" sz="1800" dirty="0"/>
              <a:t> order.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lda</a:t>
            </a:r>
            <a:r>
              <a:rPr lang="en-US" sz="1800" dirty="0"/>
              <a:t> = (</a:t>
            </a:r>
            <a:r>
              <a:rPr lang="en-US" sz="1800" dirty="0" err="1"/>
              <a:t>TransA</a:t>
            </a:r>
            <a:r>
              <a:rPr lang="en-US" sz="1800" dirty="0"/>
              <a:t> == </a:t>
            </a:r>
            <a:r>
              <a:rPr lang="en-US" sz="1800" dirty="0" err="1"/>
              <a:t>CblasNoTrans</a:t>
            </a:r>
            <a:r>
              <a:rPr lang="en-US" sz="1800" dirty="0"/>
              <a:t>) ? K : M;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ldb</a:t>
            </a:r>
            <a:r>
              <a:rPr lang="en-US" sz="1800" dirty="0"/>
              <a:t> = (</a:t>
            </a:r>
            <a:r>
              <a:rPr lang="en-US" sz="1800" dirty="0" err="1"/>
              <a:t>TransB</a:t>
            </a:r>
            <a:r>
              <a:rPr lang="en-US" sz="1800" dirty="0"/>
              <a:t> == </a:t>
            </a:r>
            <a:r>
              <a:rPr lang="en-US" sz="1800" dirty="0" err="1"/>
              <a:t>CblasNoTrans</a:t>
            </a:r>
            <a:r>
              <a:rPr lang="en-US" sz="1800" dirty="0"/>
              <a:t>) ? N : K;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cublasOperation_t</a:t>
            </a: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 smtClean="0"/>
              <a:t>cuTransA</a:t>
            </a:r>
            <a:r>
              <a:rPr lang="en-US" sz="1800" dirty="0" smtClean="0"/>
              <a:t> </a:t>
            </a:r>
            <a:r>
              <a:rPr lang="en-US" sz="1800" dirty="0" smtClean="0"/>
              <a:t>=</a:t>
            </a:r>
          </a:p>
          <a:p>
            <a:pPr marL="0" indent="0">
              <a:buNone/>
            </a:pPr>
            <a:r>
              <a:rPr lang="en-US" sz="1800" dirty="0" smtClean="0"/>
              <a:t>                   (</a:t>
            </a:r>
            <a:r>
              <a:rPr lang="en-US" sz="1800" dirty="0" err="1" smtClean="0"/>
              <a:t>TransA</a:t>
            </a:r>
            <a:r>
              <a:rPr lang="en-US" sz="1800" dirty="0" smtClean="0"/>
              <a:t> == </a:t>
            </a:r>
            <a:r>
              <a:rPr lang="en-US" sz="1800" dirty="0" err="1" smtClean="0"/>
              <a:t>CblasNoTrans</a:t>
            </a:r>
            <a:r>
              <a:rPr lang="en-US" sz="1800" dirty="0" smtClean="0"/>
              <a:t>) ? CUBLAS_OP_N : CUBLAS_OP_T;</a:t>
            </a:r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/>
              <a:t>cublasOperation_t</a:t>
            </a: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 smtClean="0"/>
              <a:t>cuTransB</a:t>
            </a:r>
            <a:r>
              <a:rPr lang="en-US" sz="1800" dirty="0" smtClean="0"/>
              <a:t> </a:t>
            </a:r>
            <a:r>
              <a:rPr lang="en-US" sz="1800" dirty="0"/>
              <a:t>=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             (</a:t>
            </a:r>
            <a:r>
              <a:rPr lang="en-US" sz="1800" dirty="0" err="1"/>
              <a:t>TransB</a:t>
            </a:r>
            <a:r>
              <a:rPr lang="en-US" sz="1800" dirty="0"/>
              <a:t> == </a:t>
            </a:r>
            <a:r>
              <a:rPr lang="en-US" sz="1800" dirty="0" err="1"/>
              <a:t>CblasNoTrans</a:t>
            </a:r>
            <a:r>
              <a:rPr lang="en-US" sz="1800" dirty="0"/>
              <a:t>) ? CUBLAS_OP_N : CUBLAS_OP_T;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CUBLAS_CHECK( 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cublasSgemm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Caffe</a:t>
            </a:r>
            <a:r>
              <a:rPr lang="en-US" sz="1800" dirty="0"/>
              <a:t>::</a:t>
            </a:r>
            <a:r>
              <a:rPr lang="en-US" sz="1800" dirty="0" err="1"/>
              <a:t>cublas_handle</a:t>
            </a:r>
            <a:r>
              <a:rPr lang="en-US" sz="1800" dirty="0"/>
              <a:t>(), </a:t>
            </a:r>
            <a:r>
              <a:rPr lang="en-US" sz="1800" dirty="0" err="1"/>
              <a:t>cuTransB</a:t>
            </a:r>
            <a:r>
              <a:rPr lang="en-US" sz="1800" dirty="0"/>
              <a:t>, </a:t>
            </a:r>
            <a:r>
              <a:rPr lang="en-US" sz="1800" dirty="0" err="1"/>
              <a:t>cuTransA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pt-BR" sz="1800" dirty="0"/>
              <a:t>      </a:t>
            </a:r>
            <a:r>
              <a:rPr lang="pt-BR" sz="1800" dirty="0" smtClean="0"/>
              <a:t>              N</a:t>
            </a:r>
            <a:r>
              <a:rPr lang="pt-BR" sz="1800" dirty="0"/>
              <a:t>, M, K, &amp;alpha, B, </a:t>
            </a:r>
            <a:r>
              <a:rPr lang="pt-BR" sz="1800" dirty="0" err="1"/>
              <a:t>ldb</a:t>
            </a:r>
            <a:r>
              <a:rPr lang="pt-BR" sz="1800" dirty="0"/>
              <a:t>, A, </a:t>
            </a:r>
            <a:r>
              <a:rPr lang="pt-BR" sz="1800" dirty="0" err="1"/>
              <a:t>lda</a:t>
            </a:r>
            <a:r>
              <a:rPr lang="pt-BR" sz="1800" dirty="0"/>
              <a:t>, &amp;beta, C, N));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287006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effectLst/>
              </a:rPr>
              <a:t>Re-implement </a:t>
            </a:r>
            <a:r>
              <a:rPr lang="en-US" sz="2400" dirty="0" err="1">
                <a:effectLst/>
              </a:rPr>
              <a:t>caffe_gpu</a:t>
            </a:r>
            <a:r>
              <a:rPr lang="en-US" sz="2400" dirty="0">
                <a:effectLst/>
              </a:rPr>
              <a:t>  based on </a:t>
            </a:r>
            <a:r>
              <a:rPr lang="en-US" sz="2400" dirty="0" err="1">
                <a:effectLst/>
              </a:rPr>
              <a:t>CuBLASXT</a:t>
            </a:r>
            <a:r>
              <a:rPr lang="en-US" sz="2400" dirty="0">
                <a:effectLst/>
              </a:rPr>
              <a:t> </a:t>
            </a:r>
            <a:r>
              <a:rPr lang="en-US" sz="2400" dirty="0" smtClean="0">
                <a:effectLst/>
              </a:rPr>
              <a:t>(</a:t>
            </a:r>
            <a:r>
              <a:rPr lang="en-US" sz="2400" dirty="0">
                <a:effectLst/>
              </a:rPr>
              <a:t>CUDA 6.0).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ffectLst/>
              </a:rPr>
              <a:t>Direct implementation of </a:t>
            </a:r>
            <a:r>
              <a:rPr lang="en-US" sz="2400" dirty="0" err="1">
                <a:effectLst/>
              </a:rPr>
              <a:t>caffe</a:t>
            </a:r>
            <a:r>
              <a:rPr lang="en-US" sz="2400" dirty="0">
                <a:effectLst/>
              </a:rPr>
              <a:t> convolutional layer using CUDA </a:t>
            </a:r>
            <a:r>
              <a:rPr lang="en-US" sz="2400" smtClean="0">
                <a:effectLst/>
              </a:rPr>
              <a:t>6.0 </a:t>
            </a:r>
            <a:r>
              <a:rPr lang="en-US" sz="2400" smtClean="0">
                <a:effectLst/>
              </a:rPr>
              <a:t>(check </a:t>
            </a:r>
            <a:r>
              <a:rPr lang="en-US" sz="2400" smtClean="0">
                <a:effectLst/>
              </a:rPr>
              <a:t>cuda-convnet2</a:t>
            </a:r>
            <a:r>
              <a:rPr lang="en-US" sz="2400" smtClean="0">
                <a:effectLst/>
              </a:rPr>
              <a:t>!)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80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Example1 : </a:t>
            </a:r>
            <a:r>
              <a:rPr lang="en-US" dirty="0" err="1" smtClean="0"/>
              <a:t>VecAdd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775" y="1234749"/>
            <a:ext cx="8407400" cy="50235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Based on  NVIDIA_SAMPLES/SIMPLE/.vecAdd.cu</a:t>
            </a:r>
          </a:p>
          <a:p>
            <a:pPr marL="0" indent="0">
              <a:buNone/>
            </a:pPr>
            <a:r>
              <a:rPr lang="en-US" sz="2000" dirty="0" smtClean="0"/>
              <a:t>// </a:t>
            </a:r>
            <a:r>
              <a:rPr lang="en-US" sz="2000" dirty="0"/>
              <a:t>Kernel definition</a:t>
            </a:r>
          </a:p>
          <a:p>
            <a:pPr marL="0" indent="0">
              <a:buNone/>
            </a:pPr>
            <a:r>
              <a:rPr lang="en-US" sz="2000" dirty="0" smtClean="0"/>
              <a:t>__</a:t>
            </a:r>
            <a:r>
              <a:rPr lang="en-US" sz="2000" dirty="0"/>
              <a:t>global__ </a:t>
            </a:r>
            <a:r>
              <a:rPr lang="en-US" sz="2000" dirty="0" smtClean="0"/>
              <a:t>void  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VecAdd</a:t>
            </a:r>
            <a:r>
              <a:rPr lang="en-US" sz="2000" dirty="0" smtClean="0"/>
              <a:t>(float</a:t>
            </a:r>
            <a:r>
              <a:rPr lang="en-US" sz="2000" dirty="0"/>
              <a:t>* A, float* B, float* C</a:t>
            </a:r>
            <a:r>
              <a:rPr lang="en-US" sz="2000" dirty="0" smtClean="0"/>
              <a:t>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</a:t>
            </a:r>
            <a:r>
              <a:rPr lang="en-US" sz="2000" dirty="0" err="1">
                <a:solidFill>
                  <a:srgbClr val="FFC000"/>
                </a:solidFill>
              </a:rPr>
              <a:t>i</a:t>
            </a:r>
            <a:r>
              <a:rPr lang="en-US" sz="2000" dirty="0" err="1" smtClean="0">
                <a:solidFill>
                  <a:srgbClr val="FFC000"/>
                </a:solidFill>
              </a:rPr>
              <a:t>nt</a:t>
            </a:r>
            <a:r>
              <a:rPr lang="en-US" sz="2000" dirty="0" smtClean="0">
                <a:solidFill>
                  <a:srgbClr val="FFC000"/>
                </a:solidFill>
              </a:rPr>
              <a:t> i </a:t>
            </a:r>
            <a:r>
              <a:rPr lang="en-US" sz="2000" dirty="0">
                <a:solidFill>
                  <a:srgbClr val="FFC000"/>
                </a:solidFill>
              </a:rPr>
              <a:t>= </a:t>
            </a:r>
            <a:r>
              <a:rPr lang="en-US" sz="2000" dirty="0" err="1">
                <a:solidFill>
                  <a:srgbClr val="FFC000"/>
                </a:solidFill>
              </a:rPr>
              <a:t>threadIdx.x</a:t>
            </a:r>
            <a:r>
              <a:rPr lang="en-US" sz="2000" dirty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/>
              <a:t>  C[i</a:t>
            </a:r>
            <a:r>
              <a:rPr lang="en-US" sz="2000" dirty="0"/>
              <a:t>] = A[i] + B[i];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  main() {</a:t>
            </a:r>
          </a:p>
          <a:p>
            <a:pPr marL="0" indent="0">
              <a:buNone/>
            </a:pPr>
            <a:r>
              <a:rPr lang="en-US" sz="2000" dirty="0" smtClean="0"/>
              <a:t>   ...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// </a:t>
            </a:r>
            <a:r>
              <a:rPr lang="en-US" sz="2000" dirty="0"/>
              <a:t>Kernel invocation with N </a:t>
            </a:r>
            <a:r>
              <a:rPr lang="en-US" sz="2000" dirty="0" smtClean="0"/>
              <a:t>threads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</a:t>
            </a:r>
            <a:r>
              <a:rPr lang="en-US" sz="2000" dirty="0" err="1" smtClean="0">
                <a:effectLst/>
              </a:rPr>
              <a:t>int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>
                <a:effectLst/>
              </a:rPr>
              <a:t>numBlocks</a:t>
            </a:r>
            <a:r>
              <a:rPr lang="en-US" sz="2000" dirty="0">
                <a:effectLst/>
              </a:rPr>
              <a:t> = 1;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</a:t>
            </a:r>
            <a:r>
              <a:rPr lang="en-US" sz="2000" dirty="0" err="1" smtClean="0">
                <a:effectLst/>
              </a:rPr>
              <a:t>int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threadsPerBlock</a:t>
            </a:r>
            <a:r>
              <a:rPr lang="en-US" sz="2000" dirty="0" smtClean="0">
                <a:effectLst/>
              </a:rPr>
              <a:t> = N;</a:t>
            </a: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VecAdd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&lt;&lt;&lt;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numBlocks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threadsPerBlock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&gt;&gt;&gt;(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A, B, C);</a:t>
            </a:r>
          </a:p>
          <a:p>
            <a:pPr marL="0" indent="0">
              <a:buNone/>
            </a:pPr>
            <a:r>
              <a:rPr lang="en-US" sz="2000" dirty="0" smtClean="0"/>
              <a:t>  ...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4492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066800"/>
          </a:xfrm>
        </p:spPr>
        <p:txBody>
          <a:bodyPr/>
          <a:lstStyle/>
          <a:p>
            <a:r>
              <a:rPr lang="en-US" altLang="en-US" dirty="0" smtClean="0"/>
              <a:t>Programming Model: Grid/Block/Thread</a:t>
            </a:r>
            <a:endParaRPr lang="en-US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756" y="1219200"/>
            <a:ext cx="4739244" cy="50085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A kernel is executed as a grid of thread blocks</a:t>
            </a:r>
          </a:p>
          <a:p>
            <a:pPr marL="227012" indent="0">
              <a:lnSpc>
                <a:spcPct val="90000"/>
              </a:lnSpc>
              <a:buNone/>
            </a:pPr>
            <a:r>
              <a:rPr lang="en-US" altLang="en-US" sz="2200" dirty="0" smtClean="0"/>
              <a:t>All threads share global memory </a:t>
            </a:r>
            <a:endParaRPr lang="en-US" altLang="en-US" sz="22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A </a:t>
            </a:r>
            <a:r>
              <a:rPr lang="en-US" altLang="en-US" sz="2400" dirty="0">
                <a:solidFill>
                  <a:schemeClr val="tx1"/>
                </a:solidFill>
              </a:rPr>
              <a:t>thread block is a batch of threads that can cooperate with each other by:</a:t>
            </a:r>
          </a:p>
          <a:p>
            <a:pPr marL="227012" indent="0">
              <a:lnSpc>
                <a:spcPct val="90000"/>
              </a:lnSpc>
              <a:buNone/>
            </a:pPr>
            <a:r>
              <a:rPr lang="en-US" altLang="en-US" sz="2200" dirty="0"/>
              <a:t>Synchronizing their execution</a:t>
            </a:r>
          </a:p>
          <a:p>
            <a:pPr marL="227012" indent="0">
              <a:lnSpc>
                <a:spcPct val="90000"/>
              </a:lnSpc>
              <a:buNone/>
            </a:pPr>
            <a:r>
              <a:rPr lang="en-US" altLang="en-US" sz="2200" dirty="0" smtClean="0"/>
              <a:t>Efficiently </a:t>
            </a:r>
            <a:r>
              <a:rPr lang="en-US" altLang="en-US" sz="2200" dirty="0"/>
              <a:t>sharing data through a low latency shared memory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Two </a:t>
            </a:r>
            <a:r>
              <a:rPr lang="en-US" altLang="en-US" sz="2400" dirty="0">
                <a:solidFill>
                  <a:schemeClr val="tx1"/>
                </a:solidFill>
              </a:rPr>
              <a:t>threads from two different blocks cannot cooperate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4876800" y="1219200"/>
            <a:ext cx="4056063" cy="5381625"/>
            <a:chOff x="3034" y="690"/>
            <a:chExt cx="2555" cy="3390"/>
          </a:xfrm>
        </p:grpSpPr>
        <p:sp>
          <p:nvSpPr>
            <p:cNvPr id="46085" name="AutoShape 5"/>
            <p:cNvSpPr>
              <a:spLocks noChangeAspect="1" noChangeArrowheads="1"/>
            </p:cNvSpPr>
            <p:nvPr/>
          </p:nvSpPr>
          <p:spPr bwMode="auto">
            <a:xfrm>
              <a:off x="3034" y="690"/>
              <a:ext cx="2555" cy="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3037" y="693"/>
              <a:ext cx="671" cy="28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 b="1" dirty="0">
                  <a:solidFill>
                    <a:srgbClr val="003300"/>
                  </a:solidFill>
                  <a:latin typeface="Arial" charset="0"/>
                </a:rPr>
                <a:t>Host</a:t>
              </a:r>
              <a:endParaRPr lang="en-US" altLang="en-US" sz="18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3199" y="1171"/>
              <a:ext cx="432" cy="3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 b="1">
                  <a:solidFill>
                    <a:srgbClr val="003300"/>
                  </a:solidFill>
                  <a:latin typeface="Arial" charset="0"/>
                </a:rPr>
                <a:t>Kernel 1</a:t>
              </a:r>
              <a:endParaRPr lang="en-US" altLang="en-US" sz="18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3185" y="2275"/>
              <a:ext cx="430" cy="334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 b="1">
                  <a:solidFill>
                    <a:srgbClr val="003300"/>
                  </a:solidFill>
                  <a:latin typeface="Arial" charset="0"/>
                </a:rPr>
                <a:t>Kernel 2</a:t>
              </a:r>
              <a:endParaRPr lang="en-US" altLang="en-US" sz="18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3118" y="1110"/>
              <a:ext cx="1" cy="169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3827" y="698"/>
              <a:ext cx="1759" cy="28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 b="1">
                  <a:solidFill>
                    <a:srgbClr val="003300"/>
                  </a:solidFill>
                  <a:latin typeface="Arial" charset="0"/>
                </a:rPr>
                <a:t>Device</a:t>
              </a:r>
              <a:endParaRPr lang="en-US" altLang="en-US" sz="1800">
                <a:solidFill>
                  <a:srgbClr val="003300"/>
                </a:solidFill>
                <a:latin typeface="Arial" charset="0"/>
              </a:endParaRPr>
            </a:p>
          </p:txBody>
        </p:sp>
        <p:grpSp>
          <p:nvGrpSpPr>
            <p:cNvPr id="46091" name="Group 11"/>
            <p:cNvGrpSpPr>
              <a:grpSpLocks/>
            </p:cNvGrpSpPr>
            <p:nvPr/>
          </p:nvGrpSpPr>
          <p:grpSpPr bwMode="auto">
            <a:xfrm>
              <a:off x="3927" y="957"/>
              <a:ext cx="1554" cy="1004"/>
              <a:chOff x="3820" y="4577"/>
              <a:chExt cx="4116" cy="2660"/>
            </a:xfrm>
          </p:grpSpPr>
          <p:sp>
            <p:nvSpPr>
              <p:cNvPr id="46092" name="Text Box 12"/>
              <p:cNvSpPr txBox="1">
                <a:spLocks noChangeArrowheads="1"/>
              </p:cNvSpPr>
              <p:nvPr/>
            </p:nvSpPr>
            <p:spPr bwMode="auto">
              <a:xfrm>
                <a:off x="3820" y="4577"/>
                <a:ext cx="4116" cy="266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en-US" sz="1200" b="1">
                    <a:solidFill>
                      <a:srgbClr val="003300"/>
                    </a:solidFill>
                    <a:latin typeface="Arial" charset="0"/>
                  </a:rPr>
                  <a:t>Grid 1</a:t>
                </a:r>
                <a:endParaRPr lang="en-US" altLang="en-US" sz="1800">
                  <a:solidFill>
                    <a:srgbClr val="003300"/>
                  </a:solidFill>
                  <a:latin typeface="Arial" charset="0"/>
                </a:endParaRPr>
              </a:p>
            </p:txBody>
          </p:sp>
          <p:grpSp>
            <p:nvGrpSpPr>
              <p:cNvPr id="46093" name="Group 13"/>
              <p:cNvGrpSpPr>
                <a:grpSpLocks/>
              </p:cNvGrpSpPr>
              <p:nvPr/>
            </p:nvGrpSpPr>
            <p:grpSpPr bwMode="auto">
              <a:xfrm>
                <a:off x="3985" y="5169"/>
                <a:ext cx="3785" cy="864"/>
                <a:chOff x="3997" y="5169"/>
                <a:chExt cx="3785" cy="864"/>
              </a:xfrm>
            </p:grpSpPr>
            <p:sp>
              <p:nvSpPr>
                <p:cNvPr id="4609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Block</a:t>
                  </a:r>
                </a:p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(0, 0)</a:t>
                  </a:r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609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Block</a:t>
                  </a:r>
                </a:p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(1, 0)</a:t>
                  </a:r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609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Block</a:t>
                  </a:r>
                </a:p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(2, 0)</a:t>
                  </a:r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097" name="Group 17"/>
              <p:cNvGrpSpPr>
                <a:grpSpLocks/>
              </p:cNvGrpSpPr>
              <p:nvPr/>
            </p:nvGrpSpPr>
            <p:grpSpPr bwMode="auto">
              <a:xfrm>
                <a:off x="3985" y="6187"/>
                <a:ext cx="3785" cy="864"/>
                <a:chOff x="3997" y="5169"/>
                <a:chExt cx="3785" cy="864"/>
              </a:xfrm>
            </p:grpSpPr>
            <p:sp>
              <p:nvSpPr>
                <p:cNvPr id="4609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Block</a:t>
                  </a:r>
                </a:p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(0, 1)</a:t>
                  </a:r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609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Block</a:t>
                  </a:r>
                </a:p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(1, 1)</a:t>
                  </a:r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610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Block</a:t>
                  </a:r>
                </a:p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(2, 1)</a:t>
                  </a:r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</p:grpSp>
        </p:grpSp>
        <p:grpSp>
          <p:nvGrpSpPr>
            <p:cNvPr id="46101" name="Group 21"/>
            <p:cNvGrpSpPr>
              <a:grpSpLocks/>
            </p:cNvGrpSpPr>
            <p:nvPr/>
          </p:nvGrpSpPr>
          <p:grpSpPr bwMode="auto">
            <a:xfrm>
              <a:off x="4051" y="2056"/>
              <a:ext cx="1306" cy="1416"/>
              <a:chOff x="4730" y="7615"/>
              <a:chExt cx="3458" cy="3752"/>
            </a:xfrm>
          </p:grpSpPr>
          <p:sp>
            <p:nvSpPr>
              <p:cNvPr id="46102" name="Text Box 22"/>
              <p:cNvSpPr txBox="1">
                <a:spLocks noChangeArrowheads="1"/>
              </p:cNvSpPr>
              <p:nvPr/>
            </p:nvSpPr>
            <p:spPr bwMode="auto">
              <a:xfrm>
                <a:off x="4730" y="7615"/>
                <a:ext cx="3458" cy="375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en-US" sz="1200" b="1">
                    <a:solidFill>
                      <a:srgbClr val="003300"/>
                    </a:solidFill>
                    <a:latin typeface="Arial" charset="0"/>
                  </a:rPr>
                  <a:t>Grid 2</a:t>
                </a:r>
                <a:endParaRPr lang="en-US" altLang="en-US" sz="1800">
                  <a:solidFill>
                    <a:srgbClr val="003300"/>
                  </a:solidFill>
                  <a:latin typeface="Arial" charset="0"/>
                </a:endParaRPr>
              </a:p>
            </p:txBody>
          </p:sp>
          <p:grpSp>
            <p:nvGrpSpPr>
              <p:cNvPr id="46103" name="Group 23"/>
              <p:cNvGrpSpPr>
                <a:grpSpLocks/>
              </p:cNvGrpSpPr>
              <p:nvPr/>
            </p:nvGrpSpPr>
            <p:grpSpPr bwMode="auto">
              <a:xfrm>
                <a:off x="4902" y="8203"/>
                <a:ext cx="3114" cy="892"/>
                <a:chOff x="4391" y="8441"/>
                <a:chExt cx="3114" cy="892"/>
              </a:xfrm>
            </p:grpSpPr>
            <p:sp>
              <p:nvSpPr>
                <p:cNvPr id="4610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91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610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199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610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007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610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816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108" name="Group 28"/>
              <p:cNvGrpSpPr>
                <a:grpSpLocks/>
              </p:cNvGrpSpPr>
              <p:nvPr/>
            </p:nvGrpSpPr>
            <p:grpSpPr bwMode="auto">
              <a:xfrm>
                <a:off x="4902" y="9253"/>
                <a:ext cx="3114" cy="892"/>
                <a:chOff x="4391" y="8441"/>
                <a:chExt cx="3114" cy="892"/>
              </a:xfrm>
            </p:grpSpPr>
            <p:sp>
              <p:nvSpPr>
                <p:cNvPr id="4610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91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611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199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611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007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611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816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113" name="Group 33"/>
              <p:cNvGrpSpPr>
                <a:grpSpLocks/>
              </p:cNvGrpSpPr>
              <p:nvPr/>
            </p:nvGrpSpPr>
            <p:grpSpPr bwMode="auto">
              <a:xfrm>
                <a:off x="4902" y="10303"/>
                <a:ext cx="3114" cy="892"/>
                <a:chOff x="4391" y="8441"/>
                <a:chExt cx="3114" cy="892"/>
              </a:xfrm>
            </p:grpSpPr>
            <p:sp>
              <p:nvSpPr>
                <p:cNvPr id="4611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391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611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199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611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007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611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6816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</p:grpSp>
        </p:grpSp>
        <p:grpSp>
          <p:nvGrpSpPr>
            <p:cNvPr id="46118" name="Group 38"/>
            <p:cNvGrpSpPr>
              <a:grpSpLocks/>
            </p:cNvGrpSpPr>
            <p:nvPr/>
          </p:nvGrpSpPr>
          <p:grpSpPr bwMode="auto">
            <a:xfrm>
              <a:off x="3414" y="2782"/>
              <a:ext cx="1765" cy="1295"/>
              <a:chOff x="1972" y="8931"/>
              <a:chExt cx="4676" cy="3430"/>
            </a:xfrm>
          </p:grpSpPr>
          <p:sp>
            <p:nvSpPr>
              <p:cNvPr id="46119" name="Text Box 39"/>
              <p:cNvSpPr txBox="1">
                <a:spLocks noChangeArrowheads="1"/>
              </p:cNvSpPr>
              <p:nvPr/>
            </p:nvSpPr>
            <p:spPr bwMode="auto">
              <a:xfrm>
                <a:off x="1972" y="8931"/>
                <a:ext cx="4676" cy="34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en-US" sz="1200" b="1">
                    <a:solidFill>
                      <a:srgbClr val="003300"/>
                    </a:solidFill>
                    <a:latin typeface="Arial" charset="0"/>
                  </a:rPr>
                  <a:t>Block (1, 1)</a:t>
                </a:r>
                <a:endParaRPr lang="en-US" altLang="en-US" sz="1800">
                  <a:solidFill>
                    <a:srgbClr val="003300"/>
                  </a:solidFill>
                  <a:latin typeface="Arial" charset="0"/>
                </a:endParaRPr>
              </a:p>
            </p:txBody>
          </p:sp>
          <p:grpSp>
            <p:nvGrpSpPr>
              <p:cNvPr id="46120" name="Group 40"/>
              <p:cNvGrpSpPr>
                <a:grpSpLocks/>
              </p:cNvGrpSpPr>
              <p:nvPr/>
            </p:nvGrpSpPr>
            <p:grpSpPr bwMode="auto">
              <a:xfrm>
                <a:off x="2147" y="9559"/>
                <a:ext cx="4325" cy="2592"/>
                <a:chOff x="2630" y="11267"/>
                <a:chExt cx="4325" cy="2592"/>
              </a:xfrm>
            </p:grpSpPr>
            <p:grpSp>
              <p:nvGrpSpPr>
                <p:cNvPr id="46121" name="Group 41"/>
                <p:cNvGrpSpPr>
                  <a:grpSpLocks/>
                </p:cNvGrpSpPr>
                <p:nvPr/>
              </p:nvGrpSpPr>
              <p:grpSpPr bwMode="auto">
                <a:xfrm>
                  <a:off x="2630" y="11267"/>
                  <a:ext cx="4325" cy="2592"/>
                  <a:chOff x="2160" y="10769"/>
                  <a:chExt cx="4325" cy="2592"/>
                </a:xfrm>
              </p:grpSpPr>
              <p:sp>
                <p:nvSpPr>
                  <p:cNvPr id="4612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0769"/>
                    <a:ext cx="4320" cy="2592"/>
                  </a:xfrm>
                  <a:prstGeom prst="rect">
                    <a:avLst/>
                  </a:prstGeom>
                  <a:solidFill>
                    <a:srgbClr val="FF66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123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1631"/>
                    <a:ext cx="4325" cy="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12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161" y="12497"/>
                    <a:ext cx="4324" cy="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12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12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12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12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5616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29" name="Group 49"/>
                <p:cNvGrpSpPr>
                  <a:grpSpLocks/>
                </p:cNvGrpSpPr>
                <p:nvPr/>
              </p:nvGrpSpPr>
              <p:grpSpPr bwMode="auto">
                <a:xfrm>
                  <a:off x="2756" y="12340"/>
                  <a:ext cx="4075" cy="448"/>
                  <a:chOff x="2364" y="10793"/>
                  <a:chExt cx="4075" cy="448"/>
                </a:xfrm>
              </p:grpSpPr>
              <p:sp>
                <p:nvSpPr>
                  <p:cNvPr id="4613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(0, 1)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6131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(1, 1)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613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(2, 1)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613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(3, 1)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613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(4, 1)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46135" name="Group 55"/>
                <p:cNvGrpSpPr>
                  <a:grpSpLocks/>
                </p:cNvGrpSpPr>
                <p:nvPr/>
              </p:nvGrpSpPr>
              <p:grpSpPr bwMode="auto">
                <a:xfrm>
                  <a:off x="2756" y="13201"/>
                  <a:ext cx="4075" cy="448"/>
                  <a:chOff x="2364" y="10793"/>
                  <a:chExt cx="4075" cy="448"/>
                </a:xfrm>
              </p:grpSpPr>
              <p:sp>
                <p:nvSpPr>
                  <p:cNvPr id="4613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(0, 2)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6137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(1, 2)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6138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(2, 2)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6139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(3, 2)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6140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(4, 2)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46141" name="Group 61"/>
                <p:cNvGrpSpPr>
                  <a:grpSpLocks/>
                </p:cNvGrpSpPr>
                <p:nvPr/>
              </p:nvGrpSpPr>
              <p:grpSpPr bwMode="auto">
                <a:xfrm>
                  <a:off x="2755" y="11479"/>
                  <a:ext cx="4075" cy="448"/>
                  <a:chOff x="2364" y="10793"/>
                  <a:chExt cx="4075" cy="448"/>
                </a:xfrm>
              </p:grpSpPr>
              <p:sp>
                <p:nvSpPr>
                  <p:cNvPr id="46142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(0, 0)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6143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(1, 0)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6144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(2, 0)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6145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(3, 0)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6146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(4, 0)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147" name="Line 67"/>
            <p:cNvSpPr>
              <a:spLocks noChangeShapeType="1"/>
            </p:cNvSpPr>
            <p:nvPr/>
          </p:nvSpPr>
          <p:spPr bwMode="auto">
            <a:xfrm>
              <a:off x="3605" y="1277"/>
              <a:ext cx="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8" name="Line 68"/>
            <p:cNvSpPr>
              <a:spLocks noChangeShapeType="1"/>
            </p:cNvSpPr>
            <p:nvPr/>
          </p:nvSpPr>
          <p:spPr bwMode="auto">
            <a:xfrm>
              <a:off x="3615" y="2380"/>
              <a:ext cx="43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9" name="Line 69"/>
            <p:cNvSpPr>
              <a:spLocks noChangeShapeType="1"/>
            </p:cNvSpPr>
            <p:nvPr/>
          </p:nvSpPr>
          <p:spPr bwMode="auto">
            <a:xfrm flipH="1">
              <a:off x="3414" y="1562"/>
              <a:ext cx="1068" cy="1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0" name="Line 70"/>
            <p:cNvSpPr>
              <a:spLocks noChangeShapeType="1"/>
            </p:cNvSpPr>
            <p:nvPr/>
          </p:nvSpPr>
          <p:spPr bwMode="auto">
            <a:xfrm>
              <a:off x="4926" y="1562"/>
              <a:ext cx="243" cy="1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1" name="Line 71"/>
            <p:cNvSpPr>
              <a:spLocks noChangeShapeType="1"/>
            </p:cNvSpPr>
            <p:nvPr/>
          </p:nvSpPr>
          <p:spPr bwMode="auto">
            <a:xfrm flipH="1">
              <a:off x="4048" y="1889"/>
              <a:ext cx="434" cy="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2" name="Line 72"/>
            <p:cNvSpPr>
              <a:spLocks noChangeShapeType="1"/>
            </p:cNvSpPr>
            <p:nvPr/>
          </p:nvSpPr>
          <p:spPr bwMode="auto">
            <a:xfrm>
              <a:off x="4926" y="1895"/>
              <a:ext cx="100" cy="8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3" name="Line 73"/>
            <p:cNvSpPr>
              <a:spLocks noChangeShapeType="1"/>
            </p:cNvSpPr>
            <p:nvPr/>
          </p:nvSpPr>
          <p:spPr bwMode="auto">
            <a:xfrm flipH="1">
              <a:off x="3420" y="2777"/>
              <a:ext cx="623" cy="1295"/>
            </a:xfrm>
            <a:prstGeom prst="line">
              <a:avLst/>
            </a:prstGeom>
            <a:noFill/>
            <a:ln w="9525">
              <a:solidFill>
                <a:srgbClr val="000000">
                  <a:alpha val="10001"/>
                </a:srgb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4" name="Line 74"/>
            <p:cNvSpPr>
              <a:spLocks noChangeShapeType="1"/>
            </p:cNvSpPr>
            <p:nvPr/>
          </p:nvSpPr>
          <p:spPr bwMode="auto">
            <a:xfrm>
              <a:off x="5026" y="2777"/>
              <a:ext cx="153" cy="1300"/>
            </a:xfrm>
            <a:prstGeom prst="line">
              <a:avLst/>
            </a:prstGeom>
            <a:noFill/>
            <a:ln w="9525">
              <a:solidFill>
                <a:srgbClr val="000000">
                  <a:alpha val="10001"/>
                </a:srgb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56" name="Rectangle 76"/>
          <p:cNvSpPr>
            <a:spLocks noChangeArrowheads="1"/>
          </p:cNvSpPr>
          <p:nvPr/>
        </p:nvSpPr>
        <p:spPr bwMode="auto">
          <a:xfrm>
            <a:off x="5260769" y="6521450"/>
            <a:ext cx="302121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Times New Roman" pitchFamily="18" charset="0"/>
              </a:rPr>
              <a:t>Courtesy: </a:t>
            </a:r>
            <a:r>
              <a:rPr lang="en-US" altLang="en-US" sz="1600" dirty="0" smtClean="0">
                <a:latin typeface="Times New Roman" pitchFamily="18" charset="0"/>
              </a:rPr>
              <a:t>D. Kirk and W.W. </a:t>
            </a:r>
            <a:r>
              <a:rPr lang="en-US" altLang="en-US" sz="1600" dirty="0" err="1" smtClean="0">
                <a:latin typeface="Times New Roman" pitchFamily="18" charset="0"/>
              </a:rPr>
              <a:t>Hwu</a:t>
            </a:r>
            <a:endParaRPr lang="en-US" altLang="en-US" sz="1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1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104909" cy="1066800"/>
          </a:xfrm>
        </p:spPr>
        <p:txBody>
          <a:bodyPr/>
          <a:lstStyle/>
          <a:p>
            <a:r>
              <a:rPr lang="en-US" altLang="en-US" dirty="0"/>
              <a:t>Programming </a:t>
            </a:r>
            <a:r>
              <a:rPr lang="en-US" altLang="en-US" dirty="0" smtClean="0"/>
              <a:t>Model: Block </a:t>
            </a:r>
            <a:r>
              <a:rPr lang="en-US" altLang="en-US" dirty="0"/>
              <a:t>and Thread IDs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384" y="1524000"/>
            <a:ext cx="4989616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Threads and blocks have IDs</a:t>
            </a:r>
          </a:p>
          <a:p>
            <a:pPr marL="227012" indent="0">
              <a:lnSpc>
                <a:spcPct val="90000"/>
              </a:lnSpc>
              <a:buNone/>
            </a:pPr>
            <a:r>
              <a:rPr lang="en-US" altLang="en-US" sz="2200" dirty="0"/>
              <a:t>So each thread can decide what data to work on</a:t>
            </a:r>
          </a:p>
          <a:p>
            <a:pPr marL="571500" lvl="1" indent="0">
              <a:lnSpc>
                <a:spcPct val="90000"/>
              </a:lnSpc>
              <a:buNone/>
            </a:pPr>
            <a:r>
              <a:rPr lang="en-US" altLang="en-US" sz="2000" dirty="0"/>
              <a:t>Block ID: 1D or 2D</a:t>
            </a:r>
          </a:p>
          <a:p>
            <a:pPr marL="571500" lvl="1" indent="0">
              <a:lnSpc>
                <a:spcPct val="90000"/>
              </a:lnSpc>
              <a:buNone/>
            </a:pPr>
            <a:r>
              <a:rPr lang="en-US" altLang="en-US" sz="2000" dirty="0"/>
              <a:t>Thread ID: 1D, 2D, or 3D </a:t>
            </a:r>
            <a:endParaRPr lang="en-US" altLang="en-US" sz="2000" dirty="0" smtClean="0"/>
          </a:p>
          <a:p>
            <a:pPr marL="227012" indent="0">
              <a:lnSpc>
                <a:spcPct val="90000"/>
              </a:lnSpc>
              <a:buNone/>
            </a:pPr>
            <a:endParaRPr lang="en-US" altLang="en-US" sz="2000" dirty="0" smtClean="0"/>
          </a:p>
          <a:p>
            <a:pPr marL="227012" indent="0">
              <a:lnSpc>
                <a:spcPct val="90000"/>
              </a:lnSpc>
              <a:buNone/>
            </a:pPr>
            <a:r>
              <a:rPr lang="en-US" altLang="en-US" sz="2000" dirty="0" smtClean="0"/>
              <a:t>Max # of </a:t>
            </a:r>
            <a:r>
              <a:rPr lang="en-US" altLang="en-US" sz="2000" dirty="0" err="1" smtClean="0"/>
              <a:t>theads</a:t>
            </a:r>
            <a:r>
              <a:rPr lang="en-US" altLang="en-US" sz="2000" dirty="0" smtClean="0"/>
              <a:t>/block=1024</a:t>
            </a:r>
            <a:endParaRPr lang="en-US" altLang="en-US" sz="2000" dirty="0"/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5413375" y="2009775"/>
            <a:ext cx="3521075" cy="4292600"/>
            <a:chOff x="3410" y="1469"/>
            <a:chExt cx="2218" cy="2704"/>
          </a:xfrm>
        </p:grpSpPr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3410" y="1469"/>
              <a:ext cx="2218" cy="209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 b="1">
                  <a:solidFill>
                    <a:srgbClr val="003300"/>
                  </a:solidFill>
                  <a:latin typeface="Arial" charset="0"/>
                </a:rPr>
                <a:t>Device</a:t>
              </a:r>
              <a:endParaRPr lang="en-US" altLang="en-US" sz="1800">
                <a:solidFill>
                  <a:srgbClr val="003300"/>
                </a:solidFill>
                <a:latin typeface="Arial" charset="0"/>
              </a:endParaRPr>
            </a:p>
          </p:txBody>
        </p:sp>
        <p:grpSp>
          <p:nvGrpSpPr>
            <p:cNvPr id="47110" name="Group 6"/>
            <p:cNvGrpSpPr>
              <a:grpSpLocks/>
            </p:cNvGrpSpPr>
            <p:nvPr/>
          </p:nvGrpSpPr>
          <p:grpSpPr bwMode="auto">
            <a:xfrm>
              <a:off x="4023" y="1647"/>
              <a:ext cx="1554" cy="1004"/>
              <a:chOff x="3820" y="4577"/>
              <a:chExt cx="4116" cy="2660"/>
            </a:xfrm>
          </p:grpSpPr>
          <p:sp>
            <p:nvSpPr>
              <p:cNvPr id="47111" name="Text Box 7"/>
              <p:cNvSpPr txBox="1">
                <a:spLocks noChangeArrowheads="1"/>
              </p:cNvSpPr>
              <p:nvPr/>
            </p:nvSpPr>
            <p:spPr bwMode="auto">
              <a:xfrm>
                <a:off x="3820" y="4577"/>
                <a:ext cx="4116" cy="266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en-US" sz="1200" b="1">
                    <a:solidFill>
                      <a:srgbClr val="003300"/>
                    </a:solidFill>
                    <a:latin typeface="Arial" charset="0"/>
                  </a:rPr>
                  <a:t>Grid 1</a:t>
                </a:r>
                <a:endParaRPr lang="en-US" altLang="en-US" sz="1800">
                  <a:solidFill>
                    <a:srgbClr val="003300"/>
                  </a:solidFill>
                  <a:latin typeface="Arial" charset="0"/>
                </a:endParaRPr>
              </a:p>
            </p:txBody>
          </p:sp>
          <p:grpSp>
            <p:nvGrpSpPr>
              <p:cNvPr id="47112" name="Group 8"/>
              <p:cNvGrpSpPr>
                <a:grpSpLocks/>
              </p:cNvGrpSpPr>
              <p:nvPr/>
            </p:nvGrpSpPr>
            <p:grpSpPr bwMode="auto">
              <a:xfrm>
                <a:off x="3985" y="5169"/>
                <a:ext cx="3785" cy="864"/>
                <a:chOff x="3997" y="5169"/>
                <a:chExt cx="3785" cy="864"/>
              </a:xfrm>
            </p:grpSpPr>
            <p:sp>
              <p:nvSpPr>
                <p:cNvPr id="4711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Block</a:t>
                  </a:r>
                </a:p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(0, 0)</a:t>
                  </a:r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71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Block</a:t>
                  </a:r>
                </a:p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(1, 0)</a:t>
                  </a:r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71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Block</a:t>
                  </a:r>
                </a:p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(2, 0)</a:t>
                  </a:r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7116" name="Group 12"/>
              <p:cNvGrpSpPr>
                <a:grpSpLocks/>
              </p:cNvGrpSpPr>
              <p:nvPr/>
            </p:nvGrpSpPr>
            <p:grpSpPr bwMode="auto">
              <a:xfrm>
                <a:off x="3985" y="6187"/>
                <a:ext cx="3785" cy="864"/>
                <a:chOff x="3997" y="5169"/>
                <a:chExt cx="3785" cy="864"/>
              </a:xfrm>
            </p:grpSpPr>
            <p:sp>
              <p:nvSpPr>
                <p:cNvPr id="4711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Block</a:t>
                  </a:r>
                </a:p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(0, 1)</a:t>
                  </a:r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71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Block</a:t>
                  </a:r>
                </a:p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(1, 1)</a:t>
                  </a:r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  <p:sp>
              <p:nvSpPr>
                <p:cNvPr id="4711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Block</a:t>
                  </a:r>
                </a:p>
                <a:p>
                  <a:pPr algn="ctr"/>
                  <a:r>
                    <a:rPr lang="en-US" altLang="en-US" sz="1200" b="1">
                      <a:solidFill>
                        <a:srgbClr val="003300"/>
                      </a:solidFill>
                      <a:latin typeface="Arial" charset="0"/>
                    </a:rPr>
                    <a:t>(2, 1)</a:t>
                  </a:r>
                  <a:endParaRPr lang="en-US" altLang="en-US" sz="1800">
                    <a:solidFill>
                      <a:srgbClr val="003300"/>
                    </a:solidFill>
                    <a:latin typeface="Arial" charset="0"/>
                  </a:endParaRPr>
                </a:p>
              </p:txBody>
            </p:sp>
          </p:grpSp>
        </p:grpSp>
        <p:grpSp>
          <p:nvGrpSpPr>
            <p:cNvPr id="47120" name="Group 16"/>
            <p:cNvGrpSpPr>
              <a:grpSpLocks/>
            </p:cNvGrpSpPr>
            <p:nvPr/>
          </p:nvGrpSpPr>
          <p:grpSpPr bwMode="auto">
            <a:xfrm>
              <a:off x="3510" y="2878"/>
              <a:ext cx="1765" cy="1295"/>
              <a:chOff x="1972" y="8931"/>
              <a:chExt cx="4676" cy="3430"/>
            </a:xfrm>
          </p:grpSpPr>
          <p:sp>
            <p:nvSpPr>
              <p:cNvPr id="47121" name="Text Box 17"/>
              <p:cNvSpPr txBox="1">
                <a:spLocks noChangeArrowheads="1"/>
              </p:cNvSpPr>
              <p:nvPr/>
            </p:nvSpPr>
            <p:spPr bwMode="auto">
              <a:xfrm>
                <a:off x="1972" y="8931"/>
                <a:ext cx="4676" cy="34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en-US" sz="1200" b="1">
                    <a:solidFill>
                      <a:srgbClr val="003300"/>
                    </a:solidFill>
                    <a:latin typeface="Arial" charset="0"/>
                  </a:rPr>
                  <a:t>Block (1, 1)</a:t>
                </a:r>
                <a:endParaRPr lang="en-US" altLang="en-US" sz="1800">
                  <a:solidFill>
                    <a:srgbClr val="003300"/>
                  </a:solidFill>
                  <a:latin typeface="Arial" charset="0"/>
                </a:endParaRPr>
              </a:p>
            </p:txBody>
          </p:sp>
          <p:grpSp>
            <p:nvGrpSpPr>
              <p:cNvPr id="47122" name="Group 18"/>
              <p:cNvGrpSpPr>
                <a:grpSpLocks/>
              </p:cNvGrpSpPr>
              <p:nvPr/>
            </p:nvGrpSpPr>
            <p:grpSpPr bwMode="auto">
              <a:xfrm>
                <a:off x="2147" y="9559"/>
                <a:ext cx="4325" cy="2592"/>
                <a:chOff x="2630" y="11267"/>
                <a:chExt cx="4325" cy="2592"/>
              </a:xfrm>
            </p:grpSpPr>
            <p:grpSp>
              <p:nvGrpSpPr>
                <p:cNvPr id="47123" name="Group 19"/>
                <p:cNvGrpSpPr>
                  <a:grpSpLocks/>
                </p:cNvGrpSpPr>
                <p:nvPr/>
              </p:nvGrpSpPr>
              <p:grpSpPr bwMode="auto">
                <a:xfrm>
                  <a:off x="2630" y="11267"/>
                  <a:ext cx="4325" cy="2592"/>
                  <a:chOff x="2160" y="10769"/>
                  <a:chExt cx="4325" cy="2592"/>
                </a:xfrm>
              </p:grpSpPr>
              <p:sp>
                <p:nvSpPr>
                  <p:cNvPr id="4712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0769"/>
                    <a:ext cx="4320" cy="2592"/>
                  </a:xfrm>
                  <a:prstGeom prst="rect">
                    <a:avLst/>
                  </a:prstGeom>
                  <a:solidFill>
                    <a:srgbClr val="FF66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25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1631"/>
                    <a:ext cx="4325" cy="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2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161" y="12497"/>
                    <a:ext cx="4324" cy="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2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2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2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3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616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131" name="Group 27"/>
                <p:cNvGrpSpPr>
                  <a:grpSpLocks/>
                </p:cNvGrpSpPr>
                <p:nvPr/>
              </p:nvGrpSpPr>
              <p:grpSpPr bwMode="auto">
                <a:xfrm>
                  <a:off x="2756" y="12340"/>
                  <a:ext cx="4075" cy="448"/>
                  <a:chOff x="2364" y="10793"/>
                  <a:chExt cx="4075" cy="448"/>
                </a:xfrm>
              </p:grpSpPr>
              <p:sp>
                <p:nvSpPr>
                  <p:cNvPr id="4713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(0, 1)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713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(1, 1)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713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(2, 1)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713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(3, 1)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713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(4, 1)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47137" name="Group 33"/>
                <p:cNvGrpSpPr>
                  <a:grpSpLocks/>
                </p:cNvGrpSpPr>
                <p:nvPr/>
              </p:nvGrpSpPr>
              <p:grpSpPr bwMode="auto">
                <a:xfrm>
                  <a:off x="2756" y="13201"/>
                  <a:ext cx="4075" cy="448"/>
                  <a:chOff x="2364" y="10793"/>
                  <a:chExt cx="4075" cy="448"/>
                </a:xfrm>
              </p:grpSpPr>
              <p:sp>
                <p:nvSpPr>
                  <p:cNvPr id="4713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(0, 2)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7139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(1, 2)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7140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(2, 2)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7141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(3, 2)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714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(4, 2)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47143" name="Group 39"/>
                <p:cNvGrpSpPr>
                  <a:grpSpLocks/>
                </p:cNvGrpSpPr>
                <p:nvPr/>
              </p:nvGrpSpPr>
              <p:grpSpPr bwMode="auto">
                <a:xfrm>
                  <a:off x="2755" y="11479"/>
                  <a:ext cx="4075" cy="448"/>
                  <a:chOff x="2364" y="10793"/>
                  <a:chExt cx="4075" cy="448"/>
                </a:xfrm>
              </p:grpSpPr>
              <p:sp>
                <p:nvSpPr>
                  <p:cNvPr id="47144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(0, 0)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7145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(1, 0)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714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(2, 0)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714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(3, 0)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714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en-US" sz="1000" b="1">
                        <a:solidFill>
                          <a:srgbClr val="003300"/>
                        </a:solidFill>
                        <a:latin typeface="Times New Roman" pitchFamily="18" charset="0"/>
                      </a:rPr>
                      <a:t>(4, 0)</a:t>
                    </a:r>
                    <a:endParaRPr lang="en-US" altLang="en-US" sz="1800">
                      <a:solidFill>
                        <a:srgbClr val="003300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H="1">
              <a:off x="3510" y="2255"/>
              <a:ext cx="1067" cy="6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>
              <a:off x="5022" y="2255"/>
              <a:ext cx="243" cy="6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flipH="1">
              <a:off x="4144" y="2581"/>
              <a:ext cx="411" cy="2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>
              <a:off x="5022" y="2581"/>
              <a:ext cx="100" cy="3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Rectangle 76"/>
          <p:cNvSpPr>
            <a:spLocks noChangeArrowheads="1"/>
          </p:cNvSpPr>
          <p:nvPr/>
        </p:nvSpPr>
        <p:spPr bwMode="auto">
          <a:xfrm>
            <a:off x="5201825" y="6349011"/>
            <a:ext cx="302121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Times New Roman" pitchFamily="18" charset="0"/>
              </a:rPr>
              <a:t>Courtesy: </a:t>
            </a:r>
            <a:r>
              <a:rPr lang="en-US" altLang="en-US" sz="1600" dirty="0" smtClean="0">
                <a:latin typeface="Times New Roman" pitchFamily="18" charset="0"/>
              </a:rPr>
              <a:t>D. Kirk and W.W. </a:t>
            </a:r>
            <a:r>
              <a:rPr lang="en-US" altLang="en-US" sz="1600" dirty="0" err="1" smtClean="0">
                <a:latin typeface="Times New Roman" pitchFamily="18" charset="0"/>
              </a:rPr>
              <a:t>Hwu</a:t>
            </a:r>
            <a:endParaRPr lang="en-US" altLang="en-US" sz="1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28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57200" y="2233614"/>
            <a:ext cx="8499475" cy="2528886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800">
              <a:latin typeface="Arial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066800"/>
          </a:xfrm>
        </p:spPr>
        <p:txBody>
          <a:bodyPr/>
          <a:lstStyle/>
          <a:p>
            <a:r>
              <a:rPr lang="en-US" altLang="en-US" sz="3600" dirty="0"/>
              <a:t>Calling a Kernel Function – Thread Creation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23875" y="1319213"/>
            <a:ext cx="8432800" cy="55387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A kernel function </a:t>
            </a:r>
            <a:r>
              <a:rPr lang="en-US" altLang="en-US" sz="2400" dirty="0" smtClean="0">
                <a:solidFill>
                  <a:schemeClr val="tx1"/>
                </a:solidFill>
              </a:rPr>
              <a:t>is called </a:t>
            </a:r>
            <a:r>
              <a:rPr lang="en-US" altLang="en-US" sz="2400" dirty="0">
                <a:solidFill>
                  <a:schemeClr val="tx1"/>
                </a:solidFill>
              </a:rPr>
              <a:t>with an execution configuration</a:t>
            </a:r>
            <a:r>
              <a:rPr lang="en-US" altLang="en-US" sz="24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457200" indent="-457200"/>
            <a:endParaRPr lang="en-US" altLang="en-US" sz="900" dirty="0">
              <a:latin typeface="Courier New" pitchFamily="49" charset="0"/>
            </a:endParaRPr>
          </a:p>
          <a:p>
            <a:pPr marL="457200" indent="-457200"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effectLst/>
                <a:latin typeface="Courier New" pitchFamily="49" charset="0"/>
              </a:rPr>
              <a:t>__global__ void </a:t>
            </a:r>
            <a:r>
              <a:rPr lang="en-US" altLang="en-US" sz="2000" dirty="0" err="1">
                <a:solidFill>
                  <a:schemeClr val="bg2"/>
                </a:solidFill>
                <a:effectLst/>
                <a:latin typeface="Courier New" pitchFamily="49" charset="0"/>
              </a:rPr>
              <a:t>KernelFunc</a:t>
            </a:r>
            <a:r>
              <a:rPr lang="en-US" altLang="en-US" sz="2000" dirty="0" smtClean="0">
                <a:solidFill>
                  <a:schemeClr val="bg2"/>
                </a:solidFill>
                <a:effectLst/>
                <a:latin typeface="Courier New" pitchFamily="49" charset="0"/>
              </a:rPr>
              <a:t>(...);</a:t>
            </a:r>
          </a:p>
          <a:p>
            <a:pPr marL="457200" indent="-457200">
              <a:buFontTx/>
              <a:buNone/>
            </a:pPr>
            <a:endParaRPr lang="en-US" altLang="en-US" sz="2000" dirty="0">
              <a:solidFill>
                <a:schemeClr val="bg2"/>
              </a:solidFill>
              <a:effectLst/>
              <a:latin typeface="Courier New" pitchFamily="49" charset="0"/>
            </a:endParaRPr>
          </a:p>
          <a:p>
            <a:pPr marL="457200" indent="-457200">
              <a:buFontTx/>
              <a:buNone/>
            </a:pPr>
            <a:endParaRPr lang="en-US" altLang="en-US" sz="2000" dirty="0">
              <a:solidFill>
                <a:schemeClr val="bg2"/>
              </a:solidFill>
              <a:effectLst/>
              <a:latin typeface="Courier New" pitchFamily="49" charset="0"/>
            </a:endParaRPr>
          </a:p>
          <a:p>
            <a:pPr marL="457200" indent="-457200"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effectLst/>
                <a:latin typeface="Courier New" pitchFamily="49" charset="0"/>
              </a:rPr>
              <a:t>dim3   </a:t>
            </a:r>
            <a:r>
              <a:rPr lang="en-US" altLang="en-US" sz="2000" dirty="0" err="1">
                <a:solidFill>
                  <a:schemeClr val="bg2"/>
                </a:solidFill>
                <a:effectLst/>
                <a:latin typeface="Courier New" pitchFamily="49" charset="0"/>
              </a:rPr>
              <a:t>DimGrid</a:t>
            </a:r>
            <a:r>
              <a:rPr lang="en-US" altLang="en-US" sz="2000" dirty="0">
                <a:solidFill>
                  <a:schemeClr val="bg2"/>
                </a:solidFill>
                <a:effectLst/>
                <a:latin typeface="Courier New" pitchFamily="49" charset="0"/>
              </a:rPr>
              <a:t>(100, 50);    // 5000 thread blocks </a:t>
            </a:r>
          </a:p>
          <a:p>
            <a:pPr marL="457200" indent="-457200"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effectLst/>
                <a:latin typeface="Courier New" pitchFamily="49" charset="0"/>
              </a:rPr>
              <a:t>dim3   </a:t>
            </a:r>
            <a:r>
              <a:rPr lang="en-US" altLang="en-US" sz="2000" dirty="0" err="1">
                <a:solidFill>
                  <a:schemeClr val="bg2"/>
                </a:solidFill>
                <a:effectLst/>
                <a:latin typeface="Courier New" pitchFamily="49" charset="0"/>
              </a:rPr>
              <a:t>DimBlock</a:t>
            </a:r>
            <a:r>
              <a:rPr lang="en-US" altLang="en-US" sz="2000" dirty="0">
                <a:solidFill>
                  <a:schemeClr val="bg2"/>
                </a:solidFill>
                <a:effectLst/>
                <a:latin typeface="Courier New" pitchFamily="49" charset="0"/>
              </a:rPr>
              <a:t>(4, 8, 8);   // 256 threads per block </a:t>
            </a:r>
          </a:p>
          <a:p>
            <a:pPr marL="457200" indent="-457200">
              <a:buFontTx/>
              <a:buNone/>
            </a:pPr>
            <a:r>
              <a:rPr lang="en-US" altLang="en-US" sz="2000" b="1" dirty="0" err="1" smtClean="0">
                <a:solidFill>
                  <a:schemeClr val="bg2"/>
                </a:solidFill>
                <a:effectLst/>
                <a:latin typeface="Courier New" pitchFamily="49" charset="0"/>
              </a:rPr>
              <a:t>KernelFunc</a:t>
            </a:r>
            <a:r>
              <a:rPr lang="en-US" altLang="en-US" sz="2000" dirty="0" smtClean="0">
                <a:solidFill>
                  <a:schemeClr val="bg2"/>
                </a:solidFill>
                <a:effectLst/>
                <a:latin typeface="Courier New" pitchFamily="49" charset="0"/>
              </a:rPr>
              <a:t>&lt;&lt;&lt;</a:t>
            </a:r>
            <a:r>
              <a:rPr lang="en-US" altLang="en-US" sz="2000" dirty="0" err="1" smtClean="0">
                <a:solidFill>
                  <a:schemeClr val="bg2"/>
                </a:solidFill>
                <a:effectLst/>
                <a:latin typeface="Courier New" pitchFamily="49" charset="0"/>
              </a:rPr>
              <a:t>DimGrid,DimBlock</a:t>
            </a:r>
            <a:r>
              <a:rPr lang="en-US" altLang="en-US" sz="2000" dirty="0" smtClean="0">
                <a:solidFill>
                  <a:schemeClr val="bg2"/>
                </a:solidFill>
                <a:effectLst/>
                <a:latin typeface="Courier New" pitchFamily="49" charset="0"/>
              </a:rPr>
              <a:t>&gt;&gt;&gt;(...);</a:t>
            </a:r>
            <a:endParaRPr lang="en-US" altLang="en-US" sz="2000" dirty="0" smtClean="0">
              <a:solidFill>
                <a:schemeClr val="bg2"/>
              </a:solidFill>
              <a:effectLst/>
              <a:latin typeface="Courier New" pitchFamily="49" charset="0"/>
            </a:endParaRPr>
          </a:p>
          <a:p>
            <a:pPr marL="457200" indent="-457200">
              <a:buFontTx/>
              <a:buNone/>
            </a:pPr>
            <a:endParaRPr lang="en-US" altLang="en-US" sz="2000" dirty="0">
              <a:solidFill>
                <a:schemeClr val="bg2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17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SDK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48" y="1341071"/>
            <a:ext cx="6994566" cy="495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02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</a:t>
            </a:r>
            <a:r>
              <a:rPr lang="en-US" dirty="0" err="1" smtClean="0"/>
              <a:t>Makefile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175374"/>
            <a:ext cx="8407400" cy="487455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GCC := g++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NVCC := </a:t>
            </a:r>
            <a:r>
              <a:rPr lang="en-US" sz="1800" dirty="0" err="1">
                <a:solidFill>
                  <a:srgbClr val="FFC000"/>
                </a:solidFill>
              </a:rPr>
              <a:t>nvcc</a:t>
            </a:r>
            <a:r>
              <a:rPr lang="en-US" sz="1800" dirty="0">
                <a:solidFill>
                  <a:srgbClr val="FFC000"/>
                </a:solidFill>
              </a:rPr>
              <a:t> -</a:t>
            </a:r>
            <a:r>
              <a:rPr lang="en-US" sz="1800" dirty="0" err="1">
                <a:solidFill>
                  <a:srgbClr val="FFC000"/>
                </a:solidFill>
              </a:rPr>
              <a:t>ccbin</a:t>
            </a:r>
            <a:r>
              <a:rPr lang="en-US" sz="1800" dirty="0">
                <a:solidFill>
                  <a:srgbClr val="FFC000"/>
                </a:solidFill>
              </a:rPr>
              <a:t> $(GCC)</a:t>
            </a:r>
          </a:p>
          <a:p>
            <a:pPr marL="0" indent="0">
              <a:buNone/>
            </a:pPr>
            <a:r>
              <a:rPr lang="en-US" sz="1800" dirty="0" smtClean="0"/>
              <a:t>CCFLAGS     := -g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NVCCFLAGS   := -m64 -g -G</a:t>
            </a:r>
          </a:p>
          <a:p>
            <a:pPr marL="0" indent="0">
              <a:buNone/>
            </a:pPr>
            <a:r>
              <a:rPr lang="en-US" sz="1800" dirty="0"/>
              <a:t>LDFLAGS     :=</a:t>
            </a:r>
          </a:p>
          <a:p>
            <a:pPr marL="0" indent="0">
              <a:buNone/>
            </a:pPr>
            <a:r>
              <a:rPr lang="en-US" sz="1800" dirty="0" smtClean="0"/>
              <a:t>ALL_CCFLAGS </a:t>
            </a:r>
            <a:r>
              <a:rPr lang="en-US" sz="1800" dirty="0"/>
              <a:t>:= $(NVCCFLAGS) $(</a:t>
            </a:r>
            <a:r>
              <a:rPr lang="en-US" sz="1800" dirty="0" err="1"/>
              <a:t>addprefix</a:t>
            </a:r>
            <a:r>
              <a:rPr lang="en-US" sz="1800" dirty="0"/>
              <a:t> -</a:t>
            </a:r>
            <a:r>
              <a:rPr lang="en-US" sz="1800" dirty="0" err="1"/>
              <a:t>Xcompiler</a:t>
            </a:r>
            <a:r>
              <a:rPr lang="en-US" sz="1800" dirty="0"/>
              <a:t> ,$(CCFLAGS))</a:t>
            </a:r>
          </a:p>
          <a:p>
            <a:pPr marL="0" indent="0">
              <a:buNone/>
            </a:pPr>
            <a:r>
              <a:rPr lang="en-US" sz="1800" dirty="0"/>
              <a:t>ALL_LDFLAGS := $(ALL_CCFLAGS) $(</a:t>
            </a:r>
            <a:r>
              <a:rPr lang="en-US" sz="1800" dirty="0" err="1"/>
              <a:t>addprefix</a:t>
            </a:r>
            <a:r>
              <a:rPr lang="en-US" sz="1800" dirty="0"/>
              <a:t> -</a:t>
            </a:r>
            <a:r>
              <a:rPr lang="en-US" sz="1800" dirty="0" err="1"/>
              <a:t>Xlinker</a:t>
            </a:r>
            <a:r>
              <a:rPr lang="en-US" sz="1800" dirty="0"/>
              <a:t> ,$(LDFLAGS))</a:t>
            </a:r>
          </a:p>
          <a:p>
            <a:pPr marL="0" indent="0">
              <a:buNone/>
            </a:pPr>
            <a:r>
              <a:rPr lang="en-US" sz="1800" dirty="0" smtClean="0"/>
              <a:t># </a:t>
            </a:r>
            <a:r>
              <a:rPr lang="en-US" sz="1800" dirty="0"/>
              <a:t>Common includes and paths for CUDA</a:t>
            </a:r>
          </a:p>
          <a:p>
            <a:pPr marL="0" indent="0">
              <a:buNone/>
            </a:pPr>
            <a:r>
              <a:rPr lang="en-US" sz="1800" dirty="0"/>
              <a:t>INCLUDES  := -I../common/</a:t>
            </a:r>
            <a:r>
              <a:rPr lang="en-US" sz="1800" dirty="0" err="1"/>
              <a:t>inc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LIBRARIES :=</a:t>
            </a:r>
          </a:p>
          <a:p>
            <a:pPr marL="0" indent="0">
              <a:buNone/>
            </a:pPr>
            <a:r>
              <a:rPr lang="en-US" sz="1800" dirty="0" smtClean="0"/>
              <a:t># </a:t>
            </a:r>
            <a:r>
              <a:rPr lang="en-US" sz="1800" dirty="0"/>
              <a:t>CUDA code generation flags</a:t>
            </a:r>
          </a:p>
          <a:p>
            <a:pPr marL="0" indent="0">
              <a:buNone/>
            </a:pPr>
            <a:r>
              <a:rPr lang="en-US" sz="1800" dirty="0"/>
              <a:t>GENCODE_SM30    := -</a:t>
            </a:r>
            <a:r>
              <a:rPr lang="en-US" sz="1800" dirty="0" err="1"/>
              <a:t>gencode</a:t>
            </a:r>
            <a:r>
              <a:rPr lang="en-US" sz="1800" dirty="0"/>
              <a:t> arch=compute_30,code=sm_30</a:t>
            </a:r>
          </a:p>
          <a:p>
            <a:pPr marL="0" indent="0">
              <a:buNone/>
            </a:pPr>
            <a:r>
              <a:rPr lang="en-US" sz="1800" dirty="0" smtClean="0"/>
              <a:t>GENCODE_SM50    </a:t>
            </a:r>
            <a:r>
              <a:rPr lang="en-US" sz="1800" dirty="0"/>
              <a:t>:= -</a:t>
            </a:r>
            <a:r>
              <a:rPr lang="en-US" sz="1800" dirty="0" err="1"/>
              <a:t>gencode</a:t>
            </a:r>
            <a:r>
              <a:rPr lang="en-US" sz="1800" dirty="0"/>
              <a:t> arch=compute_50,code=sm_50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GENCODE_FLAGS   </a:t>
            </a:r>
            <a:r>
              <a:rPr lang="en-US" sz="1800" dirty="0" smtClean="0">
                <a:solidFill>
                  <a:srgbClr val="FFC000"/>
                </a:solidFill>
              </a:rPr>
              <a:t>:=  </a:t>
            </a:r>
            <a:r>
              <a:rPr lang="en-US" sz="1800" dirty="0">
                <a:solidFill>
                  <a:srgbClr val="FFC000"/>
                </a:solidFill>
              </a:rPr>
              <a:t>$(GENCODE_SM30) </a:t>
            </a:r>
            <a:r>
              <a:rPr lang="en-US" sz="1800" dirty="0" smtClean="0">
                <a:solidFill>
                  <a:srgbClr val="FFC000"/>
                </a:solidFill>
              </a:rPr>
              <a:t> </a:t>
            </a:r>
            <a:r>
              <a:rPr lang="en-US" sz="1800" dirty="0">
                <a:solidFill>
                  <a:srgbClr val="FFC000"/>
                </a:solidFill>
              </a:rPr>
              <a:t>$(GENCODE_SM50</a:t>
            </a:r>
            <a:r>
              <a:rPr lang="en-US" sz="1800" dirty="0" smtClean="0">
                <a:solidFill>
                  <a:srgbClr val="FFC000"/>
                </a:solidFill>
              </a:rPr>
              <a:t>)</a:t>
            </a:r>
            <a:endParaRPr lang="en-US" sz="1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27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3.0-blue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00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4C1C9621A6B4D800F222E20EEC266" ma:contentTypeVersion="0" ma:contentTypeDescription="Create a new document." ma:contentTypeScope="" ma:versionID="c22a61cbe5e5ce25e9cf39bf26010a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FB8406-95AF-48C4-815D-FB0AC1ADF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3E48BF-897A-4E0F-B295-48B8B67083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C2673-377F-4F66-BDF8-5815193BDF7B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12429</TotalTime>
  <Words>2449</Words>
  <Application>Microsoft Office PowerPoint</Application>
  <PresentationFormat>On-screen Show (4:3)</PresentationFormat>
  <Paragraphs>454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intel3.0-blue</vt:lpstr>
      <vt:lpstr>Lecture 7:  Caffe: GPU  Optimization </vt:lpstr>
      <vt:lpstr>Agenda</vt:lpstr>
      <vt:lpstr>CUDA: prActical introduction</vt:lpstr>
      <vt:lpstr>Example1 : VecAdd</vt:lpstr>
      <vt:lpstr>Programming Model: Grid/Block/Thread</vt:lpstr>
      <vt:lpstr>Programming Model: Block and Thread IDs</vt:lpstr>
      <vt:lpstr>Calling a Kernel Function – Thread Creation</vt:lpstr>
      <vt:lpstr>CUDA SDK</vt:lpstr>
      <vt:lpstr>CUDA Makefile Example</vt:lpstr>
      <vt:lpstr>CUDA Makefile Example – cont.</vt:lpstr>
      <vt:lpstr>Example 2: Matrix Add</vt:lpstr>
      <vt:lpstr>Example 2: Matrix Add with Blocks</vt:lpstr>
      <vt:lpstr>Example 3: Matrix Multiply</vt:lpstr>
      <vt:lpstr>Example 3: Matrix Multiply</vt:lpstr>
      <vt:lpstr>Example 3: Matrix Multiply – cont.</vt:lpstr>
      <vt:lpstr>Memory model</vt:lpstr>
      <vt:lpstr>CUDA Shared Memory </vt:lpstr>
      <vt:lpstr>Example 4: Matrix Multiply  with Shared Memory</vt:lpstr>
      <vt:lpstr>Example 4: Matrix Multiply  with Shared Memory</vt:lpstr>
      <vt:lpstr>Example 4: Matrix Multiply  with Shared Memory –cont.</vt:lpstr>
      <vt:lpstr>Example 4: Matrix Multiply  with Shared Memory –cont.</vt:lpstr>
      <vt:lpstr>CUDA 6.0 – Unified Memory+cublasXT</vt:lpstr>
      <vt:lpstr>Exercises</vt:lpstr>
      <vt:lpstr>Caffe:  GPU</vt:lpstr>
      <vt:lpstr>Caffe:  SynchedMemory</vt:lpstr>
      <vt:lpstr>Caffe:  SynchedMemory</vt:lpstr>
      <vt:lpstr>Caffe:  SynchedMemory</vt:lpstr>
      <vt:lpstr>ConvolutionalLayer:: Forward_gpu()</vt:lpstr>
      <vt:lpstr>CAFFE under the hood: BLAS</vt:lpstr>
      <vt:lpstr>CAFFE under the hood: BLAS</vt:lpstr>
      <vt:lpstr>Projects  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IMEC 2006</dc:title>
  <dc:creator>Lilach Shokargi</dc:creator>
  <cp:lastModifiedBy>Ginzburg, Boris</cp:lastModifiedBy>
  <cp:revision>879</cp:revision>
  <dcterms:created xsi:type="dcterms:W3CDTF">2005-12-21T22:20:09Z</dcterms:created>
  <dcterms:modified xsi:type="dcterms:W3CDTF">2014-07-24T13:23:41Z</dcterms:modified>
</cp:coreProperties>
</file>